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7" r:id="rId3"/>
    <p:sldId id="258" r:id="rId4"/>
    <p:sldId id="285" r:id="rId5"/>
    <p:sldId id="259" r:id="rId6"/>
    <p:sldId id="273" r:id="rId7"/>
    <p:sldId id="270" r:id="rId8"/>
    <p:sldId id="274" r:id="rId9"/>
    <p:sldId id="276" r:id="rId10"/>
    <p:sldId id="278" r:id="rId11"/>
    <p:sldId id="279" r:id="rId12"/>
    <p:sldId id="280" r:id="rId13"/>
    <p:sldId id="281" r:id="rId14"/>
    <p:sldId id="282" r:id="rId15"/>
    <p:sldId id="283" r:id="rId16"/>
    <p:sldId id="284" r:id="rId17"/>
    <p:sldId id="275" r:id="rId18"/>
    <p:sldId id="271" r:id="rId19"/>
    <p:sldId id="272"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95" d="100"/>
          <a:sy n="95" d="100"/>
        </p:scale>
        <p:origin x="3576" y="7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FE7F33-2322-4D47-92C5-BDF079D4C26E}" type="datetimeFigureOut">
              <a:rPr lang="en-US" smtClean="0"/>
              <a:pPr/>
              <a:t>12-Dec-18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6DDCE3-E483-44ED-BB43-1D9176DEA819}" type="slidenum">
              <a:rPr lang="en-US" smtClean="0"/>
              <a:pPr/>
              <a:t>‹#›</a:t>
            </a:fld>
            <a:endParaRPr lang="en-US"/>
          </a:p>
        </p:txBody>
      </p:sp>
    </p:spTree>
    <p:extLst>
      <p:ext uri="{BB962C8B-B14F-4D97-AF65-F5344CB8AC3E}">
        <p14:creationId xmlns:p14="http://schemas.microsoft.com/office/powerpoint/2010/main" xmlns="" val="65837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F679E-2551-43AB-90F8-85E320B440F5}" type="datetimeFigureOut">
              <a:rPr lang="en-US" smtClean="0"/>
              <a:pPr/>
              <a:t>12-Dec-18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CA5D5-EFA7-4175-BF21-8F743A57C036}" type="slidenum">
              <a:rPr lang="en-US" smtClean="0"/>
              <a:pPr/>
              <a:t>‹#›</a:t>
            </a:fld>
            <a:endParaRPr lang="en-US"/>
          </a:p>
        </p:txBody>
      </p:sp>
    </p:spTree>
    <p:extLst>
      <p:ext uri="{BB962C8B-B14F-4D97-AF65-F5344CB8AC3E}">
        <p14:creationId xmlns:p14="http://schemas.microsoft.com/office/powerpoint/2010/main" xmlns="" val="193399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CA5D5-EFA7-4175-BF21-8F743A57C036}" type="slidenum">
              <a:rPr lang="en-US" smtClean="0"/>
              <a:pPr/>
              <a:t>2</a:t>
            </a:fld>
            <a:endParaRPr lang="en-US"/>
          </a:p>
        </p:txBody>
      </p:sp>
    </p:spTree>
    <p:extLst>
      <p:ext uri="{BB962C8B-B14F-4D97-AF65-F5344CB8AC3E}">
        <p14:creationId xmlns:p14="http://schemas.microsoft.com/office/powerpoint/2010/main" xmlns="" val="197677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CA5D5-EFA7-4175-BF21-8F743A57C036}" type="slidenum">
              <a:rPr lang="en-US" smtClean="0"/>
              <a:pPr/>
              <a:t>3</a:t>
            </a:fld>
            <a:endParaRPr lang="en-US"/>
          </a:p>
        </p:txBody>
      </p:sp>
    </p:spTree>
    <p:extLst>
      <p:ext uri="{BB962C8B-B14F-4D97-AF65-F5344CB8AC3E}">
        <p14:creationId xmlns:p14="http://schemas.microsoft.com/office/powerpoint/2010/main" xmlns="" val="225124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64094"/>
            <a:ext cx="8229600" cy="2309327"/>
          </a:xfrm>
        </p:spPr>
        <p:txBody>
          <a:bodyPr anchor="b">
            <a:normAutofit/>
          </a:bodyPr>
          <a:lstStyle>
            <a:lvl1pPr algn="ctr">
              <a:defRPr sz="6600">
                <a:solidFill>
                  <a:schemeClr val="bg1"/>
                </a:solidFill>
                <a:effectLst>
                  <a:outerShdw blurRad="63500" algn="ctr" rotWithShape="0">
                    <a:prstClr val="black">
                      <a:alpha val="25000"/>
                    </a:prst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981200" y="4213380"/>
            <a:ext cx="8229600" cy="1208314"/>
          </a:xfrm>
        </p:spPr>
        <p:txBody>
          <a:bodyPr>
            <a:normAutofit/>
          </a:bodyPr>
          <a:lstStyle>
            <a:lvl1pPr marL="0" indent="0" algn="ctr">
              <a:spcBef>
                <a:spcPts val="1200"/>
              </a:spcBef>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xmlns="" val="14883368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B451C-281D-41A4-9A19-B7F3CD9B81CC}" type="datetime1">
              <a:rPr lang="en-US" smtClean="0"/>
              <a:pPr/>
              <a:t>12-Dec-18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31538781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666415" y="365125"/>
            <a:ext cx="1234440" cy="5811838"/>
          </a:xfrm>
        </p:spPr>
        <p:txBody>
          <a:bodyPr vert="eaVert"/>
          <a:lstStyle>
            <a:lvl1pPr>
              <a:defRPr/>
            </a:lvl1pPr>
          </a:lstStyle>
          <a:p>
            <a:r>
              <a:rPr lang="en-US" dirty="0" smtClean="0"/>
              <a:t>Click to edit </a:t>
            </a:r>
            <a:br>
              <a:rPr lang="en-US" dirty="0" smtClean="0"/>
            </a:br>
            <a:r>
              <a:rPr lang="en-US" dirty="0" smtClean="0"/>
              <a:t>Master title style</a:t>
            </a:r>
            <a:endParaRPr lang="en-US" dirty="0"/>
          </a:p>
        </p:txBody>
      </p:sp>
      <p:sp>
        <p:nvSpPr>
          <p:cNvPr id="3" name="Vertical Text Placeholder 2"/>
          <p:cNvSpPr>
            <a:spLocks noGrp="1"/>
          </p:cNvSpPr>
          <p:nvPr>
            <p:ph type="body" orient="vert" idx="1"/>
          </p:nvPr>
        </p:nvSpPr>
        <p:spPr>
          <a:xfrm>
            <a:off x="1295399" y="365125"/>
            <a:ext cx="799147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F6BA3-6A59-4A5F-916A-D2DDD2B1D2BB}" type="datetime1">
              <a:rPr lang="en-US" smtClean="0"/>
              <a:pPr/>
              <a:t>12-Dec-18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19087065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3CFC9-BC13-4FCB-932F-468FC33BF681}" type="datetime1">
              <a:rPr lang="en-US" smtClean="0"/>
              <a:pPr/>
              <a:t>12-Dec-18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11242434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 y="6492332"/>
            <a:ext cx="12188952" cy="365668"/>
          </a:xfrm>
          <a:prstGeom prst="rect">
            <a:avLst/>
          </a:prstGeom>
        </p:spPr>
      </p:pic>
      <p:sp>
        <p:nvSpPr>
          <p:cNvPr id="2" name="Title 1"/>
          <p:cNvSpPr>
            <a:spLocks noGrp="1"/>
          </p:cNvSpPr>
          <p:nvPr>
            <p:ph type="title"/>
          </p:nvPr>
        </p:nvSpPr>
        <p:spPr>
          <a:xfrm>
            <a:off x="1981200" y="1764094"/>
            <a:ext cx="8229600" cy="2309327"/>
          </a:xfrm>
        </p:spPr>
        <p:txBody>
          <a:bodyPr anchor="b">
            <a:normAutofit/>
          </a:bodyPr>
          <a:lstStyle>
            <a:lvl1pPr algn="ctr">
              <a:defRPr sz="4800"/>
            </a:lvl1pPr>
          </a:lstStyle>
          <a:p>
            <a:r>
              <a:rPr lang="en-US" smtClean="0"/>
              <a:t>Click to edit Master title style</a:t>
            </a:r>
            <a:endParaRPr lang="en-US"/>
          </a:p>
        </p:txBody>
      </p:sp>
      <p:sp>
        <p:nvSpPr>
          <p:cNvPr id="3" name="Text Placeholder 2"/>
          <p:cNvSpPr>
            <a:spLocks noGrp="1"/>
          </p:cNvSpPr>
          <p:nvPr>
            <p:ph type="body" idx="1"/>
          </p:nvPr>
        </p:nvSpPr>
        <p:spPr>
          <a:xfrm>
            <a:off x="1981200" y="4213380"/>
            <a:ext cx="8229600" cy="1208314"/>
          </a:xfrm>
        </p:spPr>
        <p:txBody>
          <a:bodyPr/>
          <a:lstStyle>
            <a:lvl1pPr marL="0" indent="0" algn="ctr">
              <a:spcBef>
                <a:spcPts val="1200"/>
              </a:spcBef>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18091827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43100"/>
            <a:ext cx="4572000" cy="42338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4600" y="1943100"/>
            <a:ext cx="4572000" cy="42338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33296D-E2EF-4DB2-9FC9-8E1C8C2860D5}" type="datetime1">
              <a:rPr lang="en-US" smtClean="0"/>
              <a:pPr/>
              <a:t>12-Dec-18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1290471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8448" y="1776066"/>
            <a:ext cx="4572000" cy="72228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8448" y="2565919"/>
            <a:ext cx="4572000" cy="3606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7648" y="1776066"/>
            <a:ext cx="4572000" cy="72228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65919"/>
            <a:ext cx="4572000" cy="3606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B2C948-C26D-4261-B551-8A8A58C2E463}" type="datetime1">
              <a:rPr lang="en-US" smtClean="0"/>
              <a:pPr/>
              <a:t>12-Dec-18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38030051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1769D8-1CDF-448D-9AC9-CD11A1450D67}" type="datetime1">
              <a:rPr lang="en-US" smtClean="0"/>
              <a:pPr/>
              <a:t>12-Dec-18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37044296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FBC17-3483-4987-BF91-256CDB50021F}" type="datetime1">
              <a:rPr lang="en-US" smtClean="0"/>
              <a:pPr/>
              <a:t>12-Dec-18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26607668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48" y="1981200"/>
            <a:ext cx="4114800" cy="1828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685800"/>
            <a:ext cx="640080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0" y="3943441"/>
            <a:ext cx="4114800" cy="18288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5E593-80FE-406B-BFC7-092D85C22453}" type="datetime1">
              <a:rPr lang="en-US" smtClean="0"/>
              <a:pPr/>
              <a:t>12-Dec-18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4086693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48" y="1984248"/>
            <a:ext cx="4114800" cy="1828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797419" y="457200"/>
            <a:ext cx="5943600" cy="5943600"/>
          </a:xfrm>
        </p:spPr>
        <p:txBody>
          <a:bodyPr>
            <a:normAutofit/>
          </a:bodyPr>
          <a:lstStyle>
            <a:lvl1pPr marL="0" indent="0" algn="ctr">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2648" y="3941064"/>
            <a:ext cx="411480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23162121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5125"/>
            <a:ext cx="9601200" cy="1235075"/>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1295400" y="1943100"/>
            <a:ext cx="9601200" cy="4229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501741" y="6397368"/>
            <a:ext cx="1147665" cy="233266"/>
          </a:xfrm>
          <a:prstGeom prst="rect">
            <a:avLst/>
          </a:prstGeom>
        </p:spPr>
        <p:txBody>
          <a:bodyPr vert="horz" lIns="91440" tIns="45720" rIns="91440" bIns="45720" rtlCol="0" anchor="ctr"/>
          <a:lstStyle>
            <a:lvl1pPr algn="r">
              <a:defRPr sz="800">
                <a:solidFill>
                  <a:schemeClr val="tx1"/>
                </a:solidFill>
              </a:defRPr>
            </a:lvl1pPr>
          </a:lstStyle>
          <a:p>
            <a:fld id="{1C249A7A-D4B2-4923-95AC-25597A31582D}" type="datetime1">
              <a:rPr lang="en-US" smtClean="0"/>
              <a:pPr/>
              <a:t>12-Dec-18</a:t>
            </a:fld>
            <a:endParaRPr lang="en-US"/>
          </a:p>
        </p:txBody>
      </p:sp>
      <p:sp>
        <p:nvSpPr>
          <p:cNvPr id="5" name="Footer Placeholder 4"/>
          <p:cNvSpPr>
            <a:spLocks noGrp="1"/>
          </p:cNvSpPr>
          <p:nvPr>
            <p:ph type="ftr" sz="quarter" idx="3"/>
          </p:nvPr>
        </p:nvSpPr>
        <p:spPr>
          <a:xfrm>
            <a:off x="1295400" y="6397368"/>
            <a:ext cx="4800600" cy="233266"/>
          </a:xfrm>
          <a:prstGeom prst="rect">
            <a:avLst/>
          </a:prstGeom>
        </p:spPr>
        <p:txBody>
          <a:bodyPr vert="horz" lIns="91440" tIns="45720" rIns="91440" bIns="45720" rtlCol="0" anchor="ctr"/>
          <a:lstStyle>
            <a:lvl1pPr algn="l">
              <a:defRPr sz="800">
                <a:solidFill>
                  <a:schemeClr val="tx1"/>
                </a:solidFill>
              </a:defRPr>
            </a:lvl1pPr>
          </a:lstStyle>
          <a:p>
            <a:endParaRPr lang="en-US" dirty="0"/>
          </a:p>
        </p:txBody>
      </p:sp>
      <p:sp>
        <p:nvSpPr>
          <p:cNvPr id="6" name="Slide Number Placeholder 5"/>
          <p:cNvSpPr>
            <a:spLocks noGrp="1"/>
          </p:cNvSpPr>
          <p:nvPr>
            <p:ph type="sldNum" sz="quarter" idx="4"/>
          </p:nvPr>
        </p:nvSpPr>
        <p:spPr>
          <a:xfrm>
            <a:off x="9797142" y="6397368"/>
            <a:ext cx="1099457" cy="233266"/>
          </a:xfrm>
          <a:prstGeom prst="rect">
            <a:avLst/>
          </a:prstGeom>
        </p:spPr>
        <p:txBody>
          <a:bodyPr vert="horz" lIns="91440" tIns="45720" rIns="91440" bIns="45720" rtlCol="0" anchor="ctr"/>
          <a:lstStyle>
            <a:lvl1pPr algn="r">
              <a:defRPr sz="800">
                <a:solidFill>
                  <a:schemeClr val="tx1"/>
                </a:solidFill>
              </a:defRPr>
            </a:lvl1pPr>
          </a:lstStyle>
          <a:p>
            <a:fld id="{8E41E28F-C526-4978-8D63-D21257ECD59D}" type="slidenum">
              <a:rPr lang="en-US" smtClean="0"/>
              <a:pPr/>
              <a:t>‹#›</a:t>
            </a:fld>
            <a:endParaRPr lang="en-US"/>
          </a:p>
        </p:txBody>
      </p:sp>
    </p:spTree>
    <p:extLst>
      <p:ext uri="{BB962C8B-B14F-4D97-AF65-F5344CB8AC3E}">
        <p14:creationId xmlns:p14="http://schemas.microsoft.com/office/powerpoint/2010/main" xmlns="" val="554194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598" y="926926"/>
            <a:ext cx="10809960" cy="1004544"/>
          </a:xfrm>
        </p:spPr>
        <p:txBody>
          <a:bodyPr/>
          <a:lstStyle/>
          <a:p>
            <a:r>
              <a:rPr lang="en-US" dirty="0" smtClean="0">
                <a:solidFill>
                  <a:schemeClr val="accent1">
                    <a:lumMod val="75000"/>
                  </a:schemeClr>
                </a:solidFill>
                <a:effectLst/>
              </a:rPr>
              <a:t>Library Management System</a:t>
            </a:r>
            <a:endParaRPr lang="en-US" dirty="0">
              <a:solidFill>
                <a:schemeClr val="accent1">
                  <a:lumMod val="75000"/>
                </a:schemeClr>
              </a:solidFill>
              <a:effectLst/>
            </a:endParaRPr>
          </a:p>
        </p:txBody>
      </p:sp>
      <p:sp>
        <p:nvSpPr>
          <p:cNvPr id="4" name="TextBox 3"/>
          <p:cNvSpPr txBox="1"/>
          <p:nvPr/>
        </p:nvSpPr>
        <p:spPr>
          <a:xfrm>
            <a:off x="4597051" y="3118982"/>
            <a:ext cx="3633880" cy="1077218"/>
          </a:xfrm>
          <a:prstGeom prst="rect">
            <a:avLst/>
          </a:prstGeom>
          <a:noFill/>
        </p:spPr>
        <p:txBody>
          <a:bodyPr wrap="none" rtlCol="0">
            <a:spAutoFit/>
          </a:bodyPr>
          <a:lstStyle/>
          <a:p>
            <a:pPr algn="ctr"/>
            <a:r>
              <a:rPr lang="en-US" sz="3200" b="1" dirty="0" smtClean="0"/>
              <a:t>Presented </a:t>
            </a:r>
            <a:r>
              <a:rPr lang="en-US" sz="3200" b="1" dirty="0" smtClean="0"/>
              <a:t>by</a:t>
            </a:r>
          </a:p>
          <a:p>
            <a:pPr algn="ctr"/>
            <a:r>
              <a:rPr lang="en-US" sz="3200" b="1" dirty="0" err="1" smtClean="0"/>
              <a:t>Saroar</a:t>
            </a:r>
            <a:r>
              <a:rPr lang="en-US" sz="3200" b="1" dirty="0" smtClean="0"/>
              <a:t> </a:t>
            </a:r>
            <a:r>
              <a:rPr lang="en-US" sz="3200" b="1" dirty="0" err="1" smtClean="0"/>
              <a:t>Zahan</a:t>
            </a:r>
            <a:r>
              <a:rPr lang="en-US" sz="3200" b="1" dirty="0" smtClean="0"/>
              <a:t> </a:t>
            </a:r>
            <a:r>
              <a:rPr lang="en-US" sz="3200" b="1" dirty="0" err="1" smtClean="0"/>
              <a:t>Sojib</a:t>
            </a:r>
            <a:endParaRPr lang="en-US" sz="3200" b="1" dirty="0" smtClean="0"/>
          </a:p>
        </p:txBody>
      </p:sp>
      <p:sp>
        <p:nvSpPr>
          <p:cNvPr id="5" name="Rectangle 4"/>
          <p:cNvSpPr/>
          <p:nvPr/>
        </p:nvSpPr>
        <p:spPr>
          <a:xfrm>
            <a:off x="8387427" y="5924811"/>
            <a:ext cx="3151131" cy="787652"/>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Course Code: CSE 302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Course Title: Database lab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9410" y="5924811"/>
            <a:ext cx="2287738" cy="879209"/>
          </a:xfrm>
          <a:prstGeom prst="rect">
            <a:avLst/>
          </a:prstGeom>
        </p:spPr>
      </p:pic>
    </p:spTree>
    <p:extLst>
      <p:ext uri="{BB962C8B-B14F-4D97-AF65-F5344CB8AC3E}">
        <p14:creationId xmlns:p14="http://schemas.microsoft.com/office/powerpoint/2010/main" xmlns="" val="3203695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dirty="0"/>
              <a:t>Data Insertion into Entity </a:t>
            </a:r>
            <a:r>
              <a:rPr lang="en-US" sz="4400" dirty="0" smtClean="0"/>
              <a:t>Set</a:t>
            </a:r>
            <a:endParaRPr lang="en-US" sz="4400" dirty="0"/>
          </a:p>
        </p:txBody>
      </p:sp>
      <p:sp>
        <p:nvSpPr>
          <p:cNvPr id="4" name="Rectangle 3"/>
          <p:cNvSpPr/>
          <p:nvPr/>
        </p:nvSpPr>
        <p:spPr>
          <a:xfrm>
            <a:off x="1156570" y="1807202"/>
            <a:ext cx="10768208" cy="2858411"/>
          </a:xfrm>
          <a:prstGeom prst="rect">
            <a:avLst/>
          </a:prstGeom>
        </p:spPr>
        <p:txBody>
          <a:bodyPr wrap="square">
            <a:spAutoFit/>
          </a:bodyPr>
          <a:lstStyle/>
          <a:p>
            <a:pPr marL="228600" marR="0">
              <a:lnSpc>
                <a:spcPct val="107000"/>
              </a:lnSpc>
              <a:spcBef>
                <a:spcPts val="0"/>
              </a:spcBef>
              <a:spcAft>
                <a:spcPts val="0"/>
              </a:spcAft>
            </a:pPr>
            <a:r>
              <a:rPr lang="en-US" sz="2400" b="1" u="sng" dirty="0" smtClean="0">
                <a:latin typeface="+mj-lt"/>
                <a:ea typeface="Calibri" panose="020F0502020204030204" pitchFamily="34" charset="0"/>
                <a:cs typeface="Times New Roman" panose="02020603050405020304" pitchFamily="18" charset="0"/>
              </a:rPr>
              <a:t>Table: books</a:t>
            </a:r>
          </a:p>
          <a:p>
            <a:pPr marL="228600" marR="0">
              <a:lnSpc>
                <a:spcPct val="107000"/>
              </a:lnSpc>
              <a:spcBef>
                <a:spcPts val="0"/>
              </a:spcBef>
              <a:spcAft>
                <a:spcPts val="0"/>
              </a:spcAft>
            </a:pPr>
            <a:endPar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INSERT</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INTO</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books</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book_id</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book_title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edition</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availability</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num_of_copies</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state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catalog_number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row_number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active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created_by</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updated_by</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created</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VALUES</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101</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'Numerical Methods For Engineer'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'4th'</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10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'EXCELLENT'</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3</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4</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1</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008000"/>
                </a:solidFill>
                <a:latin typeface="Courier New" panose="02070309020205020404" pitchFamily="49" charset="0"/>
                <a:ea typeface="Calibri" panose="020F0502020204030204" pitchFamily="34" charset="0"/>
                <a:cs typeface="Times New Roman" panose="02020603050405020304" pitchFamily="18" charset="0"/>
              </a:rPr>
              <a:t>'KAUSHIK</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'APU'</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'2016-10-12 12:10:03'</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'2017-10-12 12:10:03'</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102</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'Discrete Mathematics And </a:t>
            </a:r>
            <a:r>
              <a:rPr lang="en-US" dirty="0" smtClean="0">
                <a:solidFill>
                  <a:srgbClr val="008000"/>
                </a:solidFill>
                <a:latin typeface="Courier New" panose="02070309020205020404" pitchFamily="49" charset="0"/>
                <a:ea typeface="Calibri" panose="020F0502020204030204" pitchFamily="34" charset="0"/>
                <a:cs typeface="Times New Roman" panose="02020603050405020304" pitchFamily="18" charset="0"/>
              </a:rPr>
              <a:t>Its Application'</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smtClean="0">
                <a:solidFill>
                  <a:srgbClr val="008000"/>
                </a:solidFill>
                <a:latin typeface="Courier New" panose="02070309020205020404" pitchFamily="49" charset="0"/>
                <a:ea typeface="Calibri" panose="020F0502020204030204" pitchFamily="34" charset="0"/>
                <a:cs typeface="Times New Roman" panose="02020603050405020304" pitchFamily="18" charset="0"/>
              </a:rPr>
              <a:t>'7th</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1</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15</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'EXCELLENT</a:t>
            </a:r>
            <a:r>
              <a:rPr lang="en-US" dirty="0" smtClean="0">
                <a:solidFill>
                  <a:srgbClr val="008000"/>
                </a:solidFill>
                <a:latin typeface="Courier New" panose="02070309020205020404" pitchFamily="49" charset="0"/>
                <a:ea typeface="Calibri" panose="020F0502020204030204" pitchFamily="34" charset="0"/>
                <a:cs typeface="Times New Roman" panose="02020603050405020304" pitchFamily="18" charset="0"/>
              </a:rPr>
              <a:t>'</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800080"/>
                </a:solidFill>
                <a:latin typeface="Courier New" panose="02070309020205020404" pitchFamily="49" charset="0"/>
                <a:ea typeface="Calibri" panose="020F0502020204030204" pitchFamily="34" charset="0"/>
                <a:cs typeface="Times New Roman" panose="02020603050405020304" pitchFamily="18" charset="0"/>
              </a:rPr>
              <a:t>5</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smtClean="0">
                <a:solidFill>
                  <a:srgbClr val="800080"/>
                </a:solidFill>
                <a:latin typeface="Courier New" panose="02070309020205020404" pitchFamily="49" charset="0"/>
                <a:ea typeface="Calibri" panose="020F0502020204030204" pitchFamily="34" charset="0"/>
                <a:cs typeface="Times New Roman" panose="02020603050405020304" pitchFamily="18" charset="0"/>
              </a:rPr>
              <a:t>6</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smtClean="0">
                <a:solidFill>
                  <a:srgbClr val="800080"/>
                </a:solidFill>
                <a:latin typeface="Courier New" panose="02070309020205020404" pitchFamily="49" charset="0"/>
                <a:ea typeface="Calibri" panose="020F0502020204030204" pitchFamily="34" charset="0"/>
                <a:cs typeface="Times New Roman" panose="02020603050405020304" pitchFamily="18" charset="0"/>
              </a:rPr>
              <a:t>1</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smtClean="0">
                <a:solidFill>
                  <a:srgbClr val="008000"/>
                </a:solidFill>
                <a:latin typeface="Courier New" panose="02070309020205020404" pitchFamily="49" charset="0"/>
                <a:ea typeface="Calibri" panose="020F0502020204030204" pitchFamily="34" charset="0"/>
                <a:cs typeface="Times New Roman" panose="02020603050405020304" pitchFamily="18" charset="0"/>
              </a:rPr>
              <a:t>'KAUSHIK</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'APU'</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'2016-12-10 12:10:03'</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'2018-10-12 12:10:03'</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srcRect l="598" t="6999" b="8988"/>
          <a:stretch/>
        </p:blipFill>
        <p:spPr bwMode="auto">
          <a:xfrm>
            <a:off x="857511" y="5057901"/>
            <a:ext cx="11067267" cy="779228"/>
          </a:xfrm>
          <a:prstGeom prst="rect">
            <a:avLst/>
          </a:prstGeom>
          <a:ln w="9525" cap="flat" cmpd="sng" algn="ctr">
            <a:solidFill>
              <a:srgbClr val="FF00FF"/>
            </a:solidFill>
            <a:prstDash val="solid"/>
            <a:round/>
            <a:headEnd type="none" w="med" len="med"/>
            <a:tailEnd type="none" w="med" len="med"/>
          </a:ln>
          <a:extLst>
            <a:ext uri="{53640926-AAD7-44D8-BBD7-CCE9431645EC}">
              <a14:shadowObscured xmlns:a14="http://schemas.microsoft.com/office/drawing/2010/main" xmlns=""/>
            </a:ext>
          </a:extLst>
        </p:spPr>
      </p:pic>
      <p:sp>
        <p:nvSpPr>
          <p:cNvPr id="6" name="Slide Number Placeholder 5"/>
          <p:cNvSpPr>
            <a:spLocks noGrp="1"/>
          </p:cNvSpPr>
          <p:nvPr>
            <p:ph type="sldNum" sz="quarter" idx="12"/>
          </p:nvPr>
        </p:nvSpPr>
        <p:spPr/>
        <p:txBody>
          <a:bodyPr/>
          <a:lstStyle/>
          <a:p>
            <a:fld id="{8E41E28F-C526-4978-8D63-D21257ECD59D}" type="slidenum">
              <a:rPr lang="en-US" sz="2000" smtClean="0"/>
              <a:pPr/>
              <a:t>10</a:t>
            </a:fld>
            <a:endParaRPr lang="en-US" sz="2000"/>
          </a:p>
        </p:txBody>
      </p:sp>
    </p:spTree>
    <p:extLst>
      <p:ext uri="{BB962C8B-B14F-4D97-AF65-F5344CB8AC3E}">
        <p14:creationId xmlns:p14="http://schemas.microsoft.com/office/powerpoint/2010/main" xmlns="" val="16841703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dirty="0" smtClean="0"/>
              <a:t>Some Entity Set</a:t>
            </a:r>
            <a:endParaRPr lang="en-US" sz="4400" dirty="0"/>
          </a:p>
        </p:txBody>
      </p:sp>
      <p:sp>
        <p:nvSpPr>
          <p:cNvPr id="9" name="Rectangle 11"/>
          <p:cNvSpPr>
            <a:spLocks noChangeArrowheads="1"/>
          </p:cNvSpPr>
          <p:nvPr/>
        </p:nvSpPr>
        <p:spPr bwMode="auto">
          <a:xfrm>
            <a:off x="6371890" y="3449765"/>
            <a:ext cx="6232424"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073268" y="1756581"/>
            <a:ext cx="2381742" cy="468077"/>
          </a:xfrm>
          <a:prstGeom prst="rect">
            <a:avLst/>
          </a:prstGeom>
        </p:spPr>
        <p:txBody>
          <a:bodyPr wrap="none">
            <a:spAutoFit/>
          </a:bodyPr>
          <a:lstStyle/>
          <a:p>
            <a:pPr marL="228600" marR="0">
              <a:lnSpc>
                <a:spcPct val="107000"/>
              </a:lnSpc>
              <a:spcBef>
                <a:spcPts val="0"/>
              </a:spcBef>
              <a:spcAft>
                <a:spcPts val="117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Table: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p:cNvPicPr/>
          <p:nvPr/>
        </p:nvPicPr>
        <p:blipFill rotWithShape="1">
          <a:blip r:embed="rId2"/>
          <a:srcRect t="1" r="1751" b="13917"/>
          <a:stretch/>
        </p:blipFill>
        <p:spPr bwMode="auto">
          <a:xfrm>
            <a:off x="1440753" y="2448084"/>
            <a:ext cx="10396343" cy="936589"/>
          </a:xfrm>
          <a:prstGeom prst="rect">
            <a:avLst/>
          </a:prstGeom>
          <a:ln w="9525" cap="flat" cmpd="sng" algn="ctr">
            <a:solidFill>
              <a:srgbClr val="FF00FF"/>
            </a:solidFill>
            <a:prstDash val="solid"/>
            <a:round/>
            <a:headEnd type="none" w="med" len="med"/>
            <a:tailEnd type="none" w="med" len="med"/>
          </a:ln>
          <a:extLst>
            <a:ext uri="{53640926-AAD7-44D8-BBD7-CCE9431645EC}">
              <a14:shadowObscured xmlns:a14="http://schemas.microsoft.com/office/drawing/2010/main" xmlns=""/>
            </a:ext>
          </a:extLst>
        </p:spPr>
      </p:pic>
      <p:sp>
        <p:nvSpPr>
          <p:cNvPr id="11" name="Rectangle 10"/>
          <p:cNvSpPr/>
          <p:nvPr/>
        </p:nvSpPr>
        <p:spPr>
          <a:xfrm>
            <a:off x="1060742" y="3734938"/>
            <a:ext cx="2399375" cy="468077"/>
          </a:xfrm>
          <a:prstGeom prst="rect">
            <a:avLst/>
          </a:prstGeom>
        </p:spPr>
        <p:txBody>
          <a:bodyPr wrap="none">
            <a:spAutoFit/>
          </a:bodyPr>
          <a:lstStyle/>
          <a:p>
            <a:pPr marL="228600" marR="0">
              <a:lnSpc>
                <a:spcPct val="107000"/>
              </a:lnSpc>
              <a:spcBef>
                <a:spcPts val="0"/>
              </a:spcBef>
              <a:spcAft>
                <a:spcPts val="117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Table: publisher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p:cNvPicPr/>
          <p:nvPr/>
        </p:nvPicPr>
        <p:blipFill>
          <a:blip r:embed="rId3"/>
          <a:stretch>
            <a:fillRect/>
          </a:stretch>
        </p:blipFill>
        <p:spPr>
          <a:xfrm>
            <a:off x="1453279" y="4355807"/>
            <a:ext cx="5160463" cy="951868"/>
          </a:xfrm>
          <a:prstGeom prst="rect">
            <a:avLst/>
          </a:prstGeom>
          <a:ln>
            <a:solidFill>
              <a:srgbClr val="FF00FF"/>
            </a:solidFill>
          </a:ln>
        </p:spPr>
      </p:pic>
      <p:sp>
        <p:nvSpPr>
          <p:cNvPr id="14" name="Slide Number Placeholder 13"/>
          <p:cNvSpPr>
            <a:spLocks noGrp="1"/>
          </p:cNvSpPr>
          <p:nvPr>
            <p:ph type="sldNum" sz="quarter" idx="12"/>
          </p:nvPr>
        </p:nvSpPr>
        <p:spPr/>
        <p:txBody>
          <a:bodyPr/>
          <a:lstStyle/>
          <a:p>
            <a:fld id="{8E41E28F-C526-4978-8D63-D21257ECD59D}" type="slidenum">
              <a:rPr lang="en-US" sz="2000" smtClean="0"/>
              <a:pPr/>
              <a:t>11</a:t>
            </a:fld>
            <a:endParaRPr lang="en-US" sz="2000"/>
          </a:p>
        </p:txBody>
      </p:sp>
    </p:spTree>
    <p:extLst>
      <p:ext uri="{BB962C8B-B14F-4D97-AF65-F5344CB8AC3E}">
        <p14:creationId xmlns:p14="http://schemas.microsoft.com/office/powerpoint/2010/main" xmlns="" val="17347303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dirty="0" smtClean="0"/>
              <a:t>Some Entity Set</a:t>
            </a:r>
            <a:endParaRPr lang="en-US" sz="4400" dirty="0"/>
          </a:p>
        </p:txBody>
      </p:sp>
      <p:sp>
        <p:nvSpPr>
          <p:cNvPr id="9" name="Rectangle 11"/>
          <p:cNvSpPr>
            <a:spLocks noChangeArrowheads="1"/>
          </p:cNvSpPr>
          <p:nvPr/>
        </p:nvSpPr>
        <p:spPr bwMode="auto">
          <a:xfrm>
            <a:off x="6371890" y="3449765"/>
            <a:ext cx="6232424"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310512" y="1985823"/>
            <a:ext cx="1809470" cy="587148"/>
          </a:xfrm>
          <a:prstGeom prst="rect">
            <a:avLst/>
          </a:prstGeom>
        </p:spPr>
        <p:txBody>
          <a:bodyPr wrap="none">
            <a:spAutoFit/>
          </a:bodyPr>
          <a:lstStyle/>
          <a:p>
            <a:pPr>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Table: author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p:cNvPicPr/>
          <p:nvPr/>
        </p:nvPicPr>
        <p:blipFill>
          <a:blip r:embed="rId3"/>
          <a:stretch>
            <a:fillRect/>
          </a:stretch>
        </p:blipFill>
        <p:spPr>
          <a:xfrm>
            <a:off x="1462554" y="2846842"/>
            <a:ext cx="3385019" cy="785705"/>
          </a:xfrm>
          <a:prstGeom prst="rect">
            <a:avLst/>
          </a:prstGeom>
          <a:ln>
            <a:solidFill>
              <a:srgbClr val="FF00FF"/>
            </a:solidFill>
          </a:ln>
        </p:spPr>
      </p:pic>
      <p:sp>
        <p:nvSpPr>
          <p:cNvPr id="13" name="Rectangle 12"/>
          <p:cNvSpPr/>
          <p:nvPr/>
        </p:nvSpPr>
        <p:spPr>
          <a:xfrm>
            <a:off x="6008636" y="2060978"/>
            <a:ext cx="3160802" cy="587148"/>
          </a:xfrm>
          <a:prstGeom prst="rect">
            <a:avLst/>
          </a:prstGeom>
        </p:spPr>
        <p:txBody>
          <a:bodyPr wrap="none">
            <a:spAutoFit/>
          </a:bodyPr>
          <a:lstStyle/>
          <a:p>
            <a:pPr>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Table: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books_by_author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p:nvPr/>
        </p:nvPicPr>
        <p:blipFill>
          <a:blip r:embed="rId4"/>
          <a:stretch>
            <a:fillRect/>
          </a:stretch>
        </p:blipFill>
        <p:spPr>
          <a:xfrm>
            <a:off x="6155089" y="2846843"/>
            <a:ext cx="3377217" cy="785705"/>
          </a:xfrm>
          <a:prstGeom prst="rect">
            <a:avLst/>
          </a:prstGeom>
          <a:ln>
            <a:solidFill>
              <a:srgbClr val="FF00FF"/>
            </a:solidFill>
          </a:ln>
        </p:spPr>
      </p:pic>
      <p:sp>
        <p:nvSpPr>
          <p:cNvPr id="3" name="Rectangle 2"/>
          <p:cNvSpPr/>
          <p:nvPr/>
        </p:nvSpPr>
        <p:spPr>
          <a:xfrm>
            <a:off x="1310512" y="4167530"/>
            <a:ext cx="2269532"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rPr>
              <a:t>Table: categories</a:t>
            </a:r>
            <a:endParaRPr lang="en-US" sz="2400" dirty="0"/>
          </a:p>
        </p:txBody>
      </p:sp>
      <p:pic>
        <p:nvPicPr>
          <p:cNvPr id="15" name="Picture 14"/>
          <p:cNvPicPr/>
          <p:nvPr/>
        </p:nvPicPr>
        <p:blipFill>
          <a:blip r:embed="rId5"/>
          <a:stretch>
            <a:fillRect/>
          </a:stretch>
        </p:blipFill>
        <p:spPr>
          <a:xfrm>
            <a:off x="1462554" y="4838088"/>
            <a:ext cx="3297336" cy="773572"/>
          </a:xfrm>
          <a:prstGeom prst="rect">
            <a:avLst/>
          </a:prstGeom>
          <a:ln>
            <a:solidFill>
              <a:srgbClr val="FF00FF"/>
            </a:solidFill>
          </a:ln>
        </p:spPr>
      </p:pic>
      <p:sp>
        <p:nvSpPr>
          <p:cNvPr id="5" name="Rectangle 4"/>
          <p:cNvSpPr/>
          <p:nvPr/>
        </p:nvSpPr>
        <p:spPr>
          <a:xfrm>
            <a:off x="6079933" y="3997398"/>
            <a:ext cx="3433312" cy="587148"/>
          </a:xfrm>
          <a:prstGeom prst="rect">
            <a:avLst/>
          </a:prstGeom>
        </p:spPr>
        <p:txBody>
          <a:bodyPr wrap="none">
            <a:spAutoFit/>
          </a:bodyPr>
          <a:lstStyle/>
          <a:p>
            <a:pPr>
              <a:lnSpc>
                <a:spcPct val="150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Table: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books_by_category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p:cNvPicPr/>
          <p:nvPr/>
        </p:nvPicPr>
        <p:blipFill>
          <a:blip r:embed="rId6"/>
          <a:stretch>
            <a:fillRect/>
          </a:stretch>
        </p:blipFill>
        <p:spPr>
          <a:xfrm>
            <a:off x="6205802" y="4762933"/>
            <a:ext cx="3251348" cy="848728"/>
          </a:xfrm>
          <a:prstGeom prst="rect">
            <a:avLst/>
          </a:prstGeom>
          <a:ln>
            <a:solidFill>
              <a:srgbClr val="FF00FF"/>
            </a:solidFill>
          </a:ln>
        </p:spPr>
      </p:pic>
      <p:sp>
        <p:nvSpPr>
          <p:cNvPr id="6" name="Slide Number Placeholder 5"/>
          <p:cNvSpPr>
            <a:spLocks noGrp="1"/>
          </p:cNvSpPr>
          <p:nvPr>
            <p:ph type="sldNum" sz="quarter" idx="12"/>
          </p:nvPr>
        </p:nvSpPr>
        <p:spPr/>
        <p:txBody>
          <a:bodyPr/>
          <a:lstStyle/>
          <a:p>
            <a:fld id="{8E41E28F-C526-4978-8D63-D21257ECD59D}" type="slidenum">
              <a:rPr lang="en-US" sz="2000" smtClean="0"/>
              <a:pPr/>
              <a:t>12</a:t>
            </a:fld>
            <a:endParaRPr lang="en-US" sz="2000"/>
          </a:p>
        </p:txBody>
      </p:sp>
    </p:spTree>
    <p:extLst>
      <p:ext uri="{BB962C8B-B14F-4D97-AF65-F5344CB8AC3E}">
        <p14:creationId xmlns:p14="http://schemas.microsoft.com/office/powerpoint/2010/main" xmlns="" val="27834331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dirty="0"/>
              <a:t>Query Implementation on Entity Set</a:t>
            </a:r>
          </a:p>
        </p:txBody>
      </p:sp>
      <p:sp>
        <p:nvSpPr>
          <p:cNvPr id="9" name="Rectangle 11"/>
          <p:cNvSpPr>
            <a:spLocks noChangeArrowheads="1"/>
          </p:cNvSpPr>
          <p:nvPr/>
        </p:nvSpPr>
        <p:spPr bwMode="auto">
          <a:xfrm>
            <a:off x="6371890" y="3449765"/>
            <a:ext cx="6232424"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169096" y="1763038"/>
            <a:ext cx="10680526" cy="4735399"/>
          </a:xfrm>
          <a:prstGeom prst="rect">
            <a:avLst/>
          </a:prstGeom>
        </p:spPr>
        <p:txBody>
          <a:bodyPr wrap="square">
            <a:spAutoFit/>
          </a:bodyPr>
          <a:lstStyle/>
          <a:p>
            <a:pPr marL="228600" marR="0">
              <a:lnSpc>
                <a:spcPct val="107000"/>
              </a:lnSpc>
              <a:spcBef>
                <a:spcPts val="0"/>
              </a:spcBef>
              <a:spcAft>
                <a:spcPts val="0"/>
              </a:spcAft>
            </a:pPr>
            <a:r>
              <a:rPr lang="en-US" sz="2400" u="sng" dirty="0">
                <a:solidFill>
                  <a:srgbClr val="000000"/>
                </a:solidFill>
                <a:latin typeface="+mj-lt"/>
                <a:ea typeface="Calibri" panose="020F0502020204030204" pitchFamily="34" charset="0"/>
                <a:cs typeface="Times New Roman" panose="02020603050405020304" pitchFamily="18" charset="0"/>
              </a:rPr>
              <a:t>To find publisher name of a book</a:t>
            </a:r>
            <a:endParaRPr lang="en-US" sz="2400" u="sng" dirty="0">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SELECT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FF00FF"/>
                </a:solidFill>
                <a:latin typeface="Courier New" panose="02070309020205020404" pitchFamily="49" charset="0"/>
                <a:ea typeface="Calibri" panose="020F0502020204030204" pitchFamily="34" charset="0"/>
                <a:cs typeface="Times New Roman" panose="02020603050405020304" pitchFamily="18" charset="0"/>
              </a:rPr>
              <a:t>books</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book_title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FF00FF"/>
                </a:solidFill>
                <a:latin typeface="Courier New" panose="02070309020205020404" pitchFamily="49" charset="0"/>
                <a:ea typeface="Calibri" panose="020F0502020204030204" pitchFamily="34" charset="0"/>
                <a:cs typeface="Times New Roman" panose="02020603050405020304" pitchFamily="18" charset="0"/>
              </a:rPr>
              <a:t>publisher</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pub_name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FROM</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books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INNER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JOIN</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publisher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on</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FF00FF"/>
                </a:solidFill>
                <a:latin typeface="Courier New" panose="02070309020205020404" pitchFamily="49" charset="0"/>
                <a:ea typeface="Calibri" panose="020F0502020204030204" pitchFamily="34" charset="0"/>
                <a:cs typeface="Times New Roman" panose="02020603050405020304" pitchFamily="18" charset="0"/>
              </a:rPr>
              <a:t>books</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book_id</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FF00FF"/>
                </a:solidFill>
                <a:latin typeface="Courier New" panose="02070309020205020404" pitchFamily="49" charset="0"/>
                <a:ea typeface="Calibri" panose="020F0502020204030204" pitchFamily="34" charset="0"/>
                <a:cs typeface="Times New Roman" panose="02020603050405020304" pitchFamily="18" charset="0"/>
              </a:rPr>
              <a:t>publisher</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book_id</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400" u="sng" dirty="0">
                <a:solidFill>
                  <a:srgbClr val="000000"/>
                </a:solidFill>
                <a:latin typeface="+mj-lt"/>
                <a:ea typeface="Calibri" panose="020F0502020204030204" pitchFamily="34" charset="0"/>
                <a:cs typeface="Times New Roman" panose="02020603050405020304" pitchFamily="18" charset="0"/>
              </a:rPr>
              <a:t>Some other functions</a:t>
            </a:r>
            <a:endParaRPr lang="en-US" sz="2400" u="sng" dirty="0">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SELECT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member_type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member_name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from</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members</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WHERE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member_type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'student'</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SELECT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member_name</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member_type</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gender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FROM</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members</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ORDER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member_name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DESC</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SELECT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book_title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FROM</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books</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8E41E28F-C526-4978-8D63-D21257ECD59D}" type="slidenum">
              <a:rPr lang="en-US" sz="2000" smtClean="0"/>
              <a:pPr/>
              <a:t>13</a:t>
            </a:fld>
            <a:endParaRPr lang="en-US" sz="2000" dirty="0"/>
          </a:p>
        </p:txBody>
      </p:sp>
    </p:spTree>
    <p:extLst>
      <p:ext uri="{BB962C8B-B14F-4D97-AF65-F5344CB8AC3E}">
        <p14:creationId xmlns:p14="http://schemas.microsoft.com/office/powerpoint/2010/main" xmlns="" val="41468687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dirty="0"/>
              <a:t>Query Implementation on Entity Set</a:t>
            </a:r>
          </a:p>
        </p:txBody>
      </p:sp>
      <p:sp>
        <p:nvSpPr>
          <p:cNvPr id="9" name="Rectangle 11"/>
          <p:cNvSpPr>
            <a:spLocks noChangeArrowheads="1"/>
          </p:cNvSpPr>
          <p:nvPr/>
        </p:nvSpPr>
        <p:spPr bwMode="auto">
          <a:xfrm>
            <a:off x="6371890" y="3449765"/>
            <a:ext cx="6232424"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228600" y="80962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072018" y="1600200"/>
            <a:ext cx="4902897" cy="4008918"/>
          </a:xfrm>
          <a:prstGeom prst="rect">
            <a:avLst/>
          </a:prstGeom>
        </p:spPr>
        <p:txBody>
          <a:bodyPr wrap="square">
            <a:spAutoFit/>
          </a:bodyPr>
          <a:lstStyle/>
          <a:p>
            <a:pPr marL="228600" marR="0">
              <a:lnSpc>
                <a:spcPct val="150000"/>
              </a:lnSpc>
              <a:spcBef>
                <a:spcPts val="0"/>
              </a:spcBef>
              <a:spcAft>
                <a:spcPts val="800"/>
              </a:spcAft>
            </a:pPr>
            <a:r>
              <a:rPr lang="en-US" sz="2400" u="sng" dirty="0" smtClean="0">
                <a:latin typeface="+mj-lt"/>
                <a:ea typeface="Calibri" panose="020F0502020204030204" pitchFamily="34" charset="0"/>
                <a:cs typeface="Times New Roman" panose="02020603050405020304" pitchFamily="18" charset="0"/>
              </a:rPr>
              <a:t>Using triggers</a:t>
            </a:r>
          </a:p>
          <a:p>
            <a:pPr marL="228600" marR="0">
              <a:lnSpc>
                <a:spcPct val="107000"/>
              </a:lnSpc>
              <a:spcBef>
                <a:spcPts val="0"/>
              </a:spcBef>
              <a:spcAft>
                <a:spcPts val="0"/>
              </a:spcAft>
            </a:pPr>
            <a:r>
              <a:rPr lang="en-US" b="1"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CREATE</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TABLE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members_audit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serial_no</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INT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AUTO_INCREMENT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PRIMARY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KEY</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member_id</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INT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NOT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NULL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new_name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50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NOT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NULL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old_name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50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NOT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NULL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updated_by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50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NOT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NULL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DATETIME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DEFAULT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NULL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action</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50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DEFAULT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NULL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227160" y="2044700"/>
            <a:ext cx="6193440" cy="4241418"/>
          </a:xfrm>
          <a:prstGeom prst="rect">
            <a:avLst/>
          </a:prstGeom>
        </p:spPr>
        <p:txBody>
          <a:bodyPr wrap="square">
            <a:spAutoFit/>
          </a:bodyPr>
          <a:lstStyle/>
          <a:p>
            <a:pPr marL="2286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DELIMITER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CREATE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TRIGGER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after_members_update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after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UPDATE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ON</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members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EACH</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ROW</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BEGIN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INSERT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INTO</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members_audit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action</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'update'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member_id</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OLD</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member_id</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new_name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member_name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old_name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old</a:t>
            </a:r>
            <a:r>
              <a:rPr lang="en-US"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member_name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updated_by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80"/>
                </a:solidFill>
                <a:latin typeface="Courier New" panose="02070309020205020404" pitchFamily="49" charset="0"/>
                <a:ea typeface="Calibri" panose="020F0502020204030204" pitchFamily="34" charset="0"/>
                <a:cs typeface="Times New Roman" panose="02020603050405020304" pitchFamily="18" charset="0"/>
              </a:rPr>
              <a:t>USER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80"/>
                </a:solidFill>
                <a:latin typeface="Courier New" panose="02070309020205020404" pitchFamily="49" charset="0"/>
                <a:ea typeface="Calibri" panose="020F0502020204030204" pitchFamily="34" charset="0"/>
                <a:cs typeface="Times New Roman" panose="02020603050405020304" pitchFamily="18" charset="0"/>
              </a:rPr>
              <a:t>NOW</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END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 DELIMITER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dirty="0"/>
          </a:p>
        </p:txBody>
      </p:sp>
      <p:sp>
        <p:nvSpPr>
          <p:cNvPr id="8" name="Slide Number Placeholder 7"/>
          <p:cNvSpPr>
            <a:spLocks noGrp="1"/>
          </p:cNvSpPr>
          <p:nvPr>
            <p:ph type="sldNum" sz="quarter" idx="12"/>
          </p:nvPr>
        </p:nvSpPr>
        <p:spPr/>
        <p:txBody>
          <a:bodyPr/>
          <a:lstStyle/>
          <a:p>
            <a:fld id="{8E41E28F-C526-4978-8D63-D21257ECD59D}" type="slidenum">
              <a:rPr lang="en-US" sz="2000" smtClean="0"/>
              <a:pPr/>
              <a:t>14</a:t>
            </a:fld>
            <a:endParaRPr lang="en-US" sz="2000"/>
          </a:p>
        </p:txBody>
      </p:sp>
    </p:spTree>
    <p:extLst>
      <p:ext uri="{BB962C8B-B14F-4D97-AF65-F5344CB8AC3E}">
        <p14:creationId xmlns:p14="http://schemas.microsoft.com/office/powerpoint/2010/main" xmlns="" val="14966305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dirty="0"/>
              <a:t>Query Implementation on Entity Set</a:t>
            </a:r>
          </a:p>
        </p:txBody>
      </p:sp>
      <p:sp>
        <p:nvSpPr>
          <p:cNvPr id="9" name="Rectangle 11"/>
          <p:cNvSpPr>
            <a:spLocks noChangeArrowheads="1"/>
          </p:cNvSpPr>
          <p:nvPr/>
        </p:nvSpPr>
        <p:spPr bwMode="auto">
          <a:xfrm>
            <a:off x="6371890" y="3449765"/>
            <a:ext cx="6232424"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228600" y="80962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072018" y="1600200"/>
            <a:ext cx="4902897" cy="2877070"/>
          </a:xfrm>
          <a:prstGeom prst="rect">
            <a:avLst/>
          </a:prstGeom>
        </p:spPr>
        <p:txBody>
          <a:bodyPr wrap="square">
            <a:spAutoFit/>
          </a:bodyPr>
          <a:lstStyle/>
          <a:p>
            <a:pPr marL="228600" marR="0">
              <a:lnSpc>
                <a:spcPct val="150000"/>
              </a:lnSpc>
              <a:spcBef>
                <a:spcPts val="0"/>
              </a:spcBef>
              <a:spcAft>
                <a:spcPts val="8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Using </a:t>
            </a:r>
            <a:r>
              <a:rPr lang="en-US" sz="2400" u="sng" dirty="0" smtClean="0">
                <a:latin typeface="Times New Roman" panose="02020603050405020304" pitchFamily="18" charset="0"/>
                <a:ea typeface="Calibri" panose="020F0502020204030204" pitchFamily="34" charset="0"/>
                <a:cs typeface="Times New Roman" panose="02020603050405020304" pitchFamily="18" charset="0"/>
              </a:rPr>
              <a:t>triggers</a:t>
            </a: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Courier New" panose="02070309020205020404" pitchFamily="49" charset="0"/>
              </a:rPr>
              <a:t>UPDATE</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FF00FF"/>
                </a:solidFill>
                <a:latin typeface="Courier New" panose="02070309020205020404" pitchFamily="49" charset="0"/>
                <a:ea typeface="Calibri" panose="020F0502020204030204" pitchFamily="34" charset="0"/>
                <a:cs typeface="Courier New" panose="02070309020205020404" pitchFamily="49" charset="0"/>
              </a:rPr>
              <a:t>members</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Courier New" panose="02070309020205020404" pitchFamily="49" charset="0"/>
              </a:rPr>
              <a:t>SET</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808000"/>
                </a:solidFill>
                <a:latin typeface="Courier New" panose="02070309020205020404" pitchFamily="49" charset="0"/>
                <a:ea typeface="Calibri" panose="020F0502020204030204" pitchFamily="34" charset="0"/>
                <a:cs typeface="Courier New" panose="02070309020205020404" pitchFamily="49" charset="0"/>
              </a:rPr>
              <a:t>member_name</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8000"/>
                </a:solidFill>
                <a:latin typeface="Courier New" panose="02070309020205020404" pitchFamily="49" charset="0"/>
                <a:ea typeface="Calibri" panose="020F0502020204030204" pitchFamily="34" charset="0"/>
                <a:cs typeface="Courier New" panose="02070309020205020404" pitchFamily="49" charset="0"/>
              </a:rPr>
              <a:t>'</a:t>
            </a:r>
            <a:r>
              <a:rPr lang="en-US" dirty="0" err="1">
                <a:solidFill>
                  <a:srgbClr val="008000"/>
                </a:solidFill>
                <a:latin typeface="Courier New" panose="02070309020205020404" pitchFamily="49" charset="0"/>
                <a:ea typeface="Calibri" panose="020F0502020204030204" pitchFamily="34" charset="0"/>
                <a:cs typeface="Courier New" panose="02070309020205020404" pitchFamily="49" charset="0"/>
              </a:rPr>
              <a:t>Nafisa</a:t>
            </a:r>
            <a:r>
              <a:rPr lang="en-US" dirty="0">
                <a:solidFill>
                  <a:srgbClr val="008000"/>
                </a:solidFill>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8000"/>
                </a:solidFill>
                <a:latin typeface="Courier New" panose="02070309020205020404" pitchFamily="49" charset="0"/>
                <a:ea typeface="Calibri" panose="020F0502020204030204" pitchFamily="34" charset="0"/>
                <a:cs typeface="Courier New" panose="02070309020205020404" pitchFamily="49" charset="0"/>
              </a:rPr>
              <a:t>Anjum</a:t>
            </a:r>
            <a:r>
              <a:rPr lang="en-US" dirty="0">
                <a:solidFill>
                  <a:srgbClr val="008000"/>
                </a:solidFill>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Courier New" panose="02070309020205020404" pitchFamily="49" charset="0"/>
              </a:rPr>
              <a:t>WHERE</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808000"/>
                </a:solidFill>
                <a:latin typeface="Courier New" panose="02070309020205020404" pitchFamily="49" charset="0"/>
                <a:ea typeface="Calibri" panose="020F0502020204030204" pitchFamily="34" charset="0"/>
                <a:cs typeface="Courier New" panose="02070309020205020404" pitchFamily="49" charset="0"/>
              </a:rPr>
              <a:t>member_id</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800080"/>
                </a:solidFill>
                <a:latin typeface="Courier New" panose="02070309020205020404" pitchFamily="49" charset="0"/>
                <a:ea typeface="Calibri" panose="020F0502020204030204" pitchFamily="34" charset="0"/>
                <a:cs typeface="Courier New" panose="02070309020205020404" pitchFamily="49" charset="0"/>
              </a:rPr>
              <a:t>18102</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 </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Courier New" panose="02070309020205020404" pitchFamily="49" charset="0"/>
              </a:rPr>
              <a:t>SELECT</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0000FF"/>
                </a:solidFill>
                <a:latin typeface="Courier New" panose="02070309020205020404" pitchFamily="49" charset="0"/>
                <a:ea typeface="Calibri" panose="020F0502020204030204" pitchFamily="34" charset="0"/>
                <a:cs typeface="Courier New" panose="02070309020205020404" pitchFamily="49" charset="0"/>
              </a:rPr>
              <a:t>FROM</a:t>
            </a:r>
            <a:r>
              <a:rPr 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808000"/>
                </a:solidFill>
                <a:latin typeface="Courier New" panose="02070309020205020404" pitchFamily="49" charset="0"/>
                <a:ea typeface="Calibri" panose="020F0502020204030204" pitchFamily="34" charset="0"/>
                <a:cs typeface="Courier New" panose="02070309020205020404" pitchFamily="49" charset="0"/>
              </a:rPr>
              <a:t>members_audit</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ea typeface="Calibri" panose="020F0502020204030204" pitchFamily="34" charset="0"/>
              <a:cs typeface="Courier New" panose="02070309020205020404" pitchFamily="49" charset="0"/>
            </a:endParaRPr>
          </a:p>
          <a:p>
            <a:pPr marL="228600" marR="0">
              <a:lnSpc>
                <a:spcPct val="150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3"/>
          <a:stretch>
            <a:fillRect/>
          </a:stretch>
        </p:blipFill>
        <p:spPr>
          <a:xfrm>
            <a:off x="1425748" y="4298835"/>
            <a:ext cx="9709889" cy="836836"/>
          </a:xfrm>
          <a:prstGeom prst="rect">
            <a:avLst/>
          </a:prstGeom>
          <a:ln>
            <a:solidFill>
              <a:srgbClr val="FF00FF"/>
            </a:solidFill>
          </a:ln>
        </p:spPr>
      </p:pic>
      <p:sp>
        <p:nvSpPr>
          <p:cNvPr id="3" name="Slide Number Placeholder 2"/>
          <p:cNvSpPr>
            <a:spLocks noGrp="1"/>
          </p:cNvSpPr>
          <p:nvPr>
            <p:ph type="sldNum" sz="quarter" idx="12"/>
          </p:nvPr>
        </p:nvSpPr>
        <p:spPr/>
        <p:txBody>
          <a:bodyPr/>
          <a:lstStyle/>
          <a:p>
            <a:fld id="{8E41E28F-C526-4978-8D63-D21257ECD59D}" type="slidenum">
              <a:rPr lang="en-US" sz="2000" smtClean="0"/>
              <a:pPr/>
              <a:t>15</a:t>
            </a:fld>
            <a:endParaRPr lang="en-US" sz="2000"/>
          </a:p>
        </p:txBody>
      </p:sp>
    </p:spTree>
    <p:extLst>
      <p:ext uri="{BB962C8B-B14F-4D97-AF65-F5344CB8AC3E}">
        <p14:creationId xmlns:p14="http://schemas.microsoft.com/office/powerpoint/2010/main" xmlns="" val="1521754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Limitations</a:t>
            </a:r>
          </a:p>
        </p:txBody>
      </p:sp>
      <p:sp>
        <p:nvSpPr>
          <p:cNvPr id="3" name="Content Placeholder 2"/>
          <p:cNvSpPr>
            <a:spLocks noGrp="1"/>
          </p:cNvSpPr>
          <p:nvPr>
            <p:ph idx="1"/>
          </p:nvPr>
        </p:nvSpPr>
        <p:spPr/>
        <p:txBody>
          <a:bodyPr/>
          <a:lstStyle/>
          <a:p>
            <a:pPr marL="0" indent="0" algn="just">
              <a:buNone/>
            </a:pPr>
            <a:r>
              <a:rPr lang="en-US" dirty="0"/>
              <a:t>Though computerized library systems are widely used because this is the world of technology and development so people preferred to use computer based systems rather than manual it has some limitations too. These limitations can be happen not only in these library management systems but also in any kind of software based system too.</a:t>
            </a:r>
          </a:p>
          <a:p>
            <a:pPr lvl="0" algn="just"/>
            <a:r>
              <a:rPr lang="en-US" dirty="0"/>
              <a:t>Risk of hardware or software failure  </a:t>
            </a:r>
          </a:p>
          <a:p>
            <a:pPr lvl="0" algn="just"/>
            <a:r>
              <a:rPr lang="en-US" dirty="0"/>
              <a:t>Data can be crashed</a:t>
            </a:r>
          </a:p>
          <a:p>
            <a:pPr lvl="0" algn="just"/>
            <a:r>
              <a:rPr lang="en-US" dirty="0"/>
              <a:t>Training required to understand the system</a:t>
            </a:r>
          </a:p>
          <a:p>
            <a:pPr lvl="0" algn="just"/>
            <a:r>
              <a:rPr lang="en-US" dirty="0"/>
              <a:t>It required high conversion cost to transform file-based system into computer based </a:t>
            </a:r>
            <a:r>
              <a:rPr lang="en-US" dirty="0" smtClean="0"/>
              <a:t>system</a:t>
            </a:r>
            <a:r>
              <a:rPr lang="en-US" dirty="0"/>
              <a:t>.</a:t>
            </a:r>
          </a:p>
        </p:txBody>
      </p:sp>
      <p:sp>
        <p:nvSpPr>
          <p:cNvPr id="4" name="Slide Number Placeholder 3"/>
          <p:cNvSpPr>
            <a:spLocks noGrp="1"/>
          </p:cNvSpPr>
          <p:nvPr>
            <p:ph type="sldNum" sz="quarter" idx="12"/>
          </p:nvPr>
        </p:nvSpPr>
        <p:spPr/>
        <p:txBody>
          <a:bodyPr/>
          <a:lstStyle/>
          <a:p>
            <a:fld id="{8E41E28F-C526-4978-8D63-D21257ECD59D}" type="slidenum">
              <a:rPr lang="en-US" sz="2000" smtClean="0"/>
              <a:pPr/>
              <a:t>16</a:t>
            </a:fld>
            <a:endParaRPr lang="en-US" sz="2000" dirty="0"/>
          </a:p>
        </p:txBody>
      </p:sp>
    </p:spTree>
    <p:extLst>
      <p:ext uri="{BB962C8B-B14F-4D97-AF65-F5344CB8AC3E}">
        <p14:creationId xmlns:p14="http://schemas.microsoft.com/office/powerpoint/2010/main" xmlns="" val="17693507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Conclusion</a:t>
            </a:r>
          </a:p>
        </p:txBody>
      </p:sp>
      <p:sp>
        <p:nvSpPr>
          <p:cNvPr id="3" name="Content Placeholder 2"/>
          <p:cNvSpPr>
            <a:spLocks noGrp="1"/>
          </p:cNvSpPr>
          <p:nvPr>
            <p:ph idx="1"/>
          </p:nvPr>
        </p:nvSpPr>
        <p:spPr/>
        <p:txBody>
          <a:bodyPr/>
          <a:lstStyle/>
          <a:p>
            <a:pPr algn="just"/>
            <a:r>
              <a:rPr lang="en-US" dirty="0"/>
              <a:t>U</a:t>
            </a:r>
            <a:r>
              <a:rPr lang="en-US" dirty="0" smtClean="0"/>
              <a:t>sing SQL code, </a:t>
            </a:r>
            <a:r>
              <a:rPr lang="en-US" dirty="0"/>
              <a:t>database system has been designed for school library which can be used to store data regarding books, members of library and can also update, delete and add new records. </a:t>
            </a:r>
          </a:p>
          <a:p>
            <a:pPr algn="just"/>
            <a:r>
              <a:rPr lang="en-US" dirty="0"/>
              <a:t>This database is designed with that flexibility that it can be implemented in any library in </a:t>
            </a:r>
            <a:r>
              <a:rPr lang="en-US" dirty="0" smtClean="0"/>
              <a:t>future. </a:t>
            </a:r>
          </a:p>
          <a:p>
            <a:pPr algn="just"/>
            <a:r>
              <a:rPr lang="en-US" dirty="0" smtClean="0"/>
              <a:t>It </a:t>
            </a:r>
            <a:r>
              <a:rPr lang="en-US" dirty="0"/>
              <a:t>can be modified easily into new technology. We can add as many data as required.</a:t>
            </a:r>
          </a:p>
        </p:txBody>
      </p:sp>
      <p:sp>
        <p:nvSpPr>
          <p:cNvPr id="4" name="Slide Number Placeholder 3"/>
          <p:cNvSpPr>
            <a:spLocks noGrp="1"/>
          </p:cNvSpPr>
          <p:nvPr>
            <p:ph type="sldNum" sz="quarter" idx="12"/>
          </p:nvPr>
        </p:nvSpPr>
        <p:spPr/>
        <p:txBody>
          <a:bodyPr/>
          <a:lstStyle/>
          <a:p>
            <a:fld id="{8E41E28F-C526-4978-8D63-D21257ECD59D}" type="slidenum">
              <a:rPr lang="en-US" sz="2000" smtClean="0"/>
              <a:pPr/>
              <a:t>17</a:t>
            </a:fld>
            <a:endParaRPr lang="en-US" sz="2000"/>
          </a:p>
        </p:txBody>
      </p:sp>
    </p:spTree>
    <p:extLst>
      <p:ext uri="{BB962C8B-B14F-4D97-AF65-F5344CB8AC3E}">
        <p14:creationId xmlns:p14="http://schemas.microsoft.com/office/powerpoint/2010/main" xmlns="" val="23466890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References</a:t>
            </a:r>
          </a:p>
        </p:txBody>
      </p:sp>
      <p:sp>
        <p:nvSpPr>
          <p:cNvPr id="3" name="Content Placeholder 2"/>
          <p:cNvSpPr>
            <a:spLocks noGrp="1"/>
          </p:cNvSpPr>
          <p:nvPr>
            <p:ph idx="1"/>
          </p:nvPr>
        </p:nvSpPr>
        <p:spPr/>
        <p:txBody>
          <a:bodyPr>
            <a:normAutofit/>
          </a:bodyPr>
          <a:lstStyle/>
          <a:p>
            <a:r>
              <a:rPr lang="en-US" dirty="0" smtClean="0"/>
              <a:t>"Entity </a:t>
            </a:r>
            <a:r>
              <a:rPr lang="en-US" dirty="0"/>
              <a:t>Relationship Diagram - Everything You Need to Know About </a:t>
            </a:r>
            <a:r>
              <a:rPr lang="en-US" dirty="0" smtClean="0"/>
              <a:t>ER   Diagrams</a:t>
            </a:r>
            <a:r>
              <a:rPr lang="en-US" dirty="0"/>
              <a:t>", </a:t>
            </a:r>
            <a:r>
              <a:rPr lang="en-US" dirty="0" smtClean="0"/>
              <a:t> </a:t>
            </a:r>
            <a:r>
              <a:rPr lang="en-US" i="1" dirty="0" smtClean="0"/>
              <a:t>Smartdraw.com</a:t>
            </a:r>
            <a:r>
              <a:rPr lang="en-US" dirty="0"/>
              <a:t>, 2018. [Online]. </a:t>
            </a:r>
            <a:r>
              <a:rPr lang="en-US" dirty="0" smtClean="0"/>
              <a:t>Available: https</a:t>
            </a:r>
            <a:r>
              <a:rPr lang="en-US" dirty="0"/>
              <a:t>://www.smartdraw.com/entity-relationship-diagram/. [Accessed: 08- Apr- 2018</a:t>
            </a:r>
            <a:r>
              <a:rPr lang="en-US" dirty="0" smtClean="0"/>
              <a:t>].</a:t>
            </a:r>
            <a:r>
              <a:rPr lang="en-US" dirty="0"/>
              <a:t> </a:t>
            </a:r>
          </a:p>
          <a:p>
            <a:r>
              <a:rPr lang="en-US" dirty="0" smtClean="0"/>
              <a:t>"Online </a:t>
            </a:r>
            <a:r>
              <a:rPr lang="en-US" dirty="0"/>
              <a:t>Diagram Software &amp; Visual Solution | </a:t>
            </a:r>
            <a:r>
              <a:rPr lang="en-US" dirty="0" err="1"/>
              <a:t>Lucidchart</a:t>
            </a:r>
            <a:r>
              <a:rPr lang="en-US" dirty="0"/>
              <a:t>", </a:t>
            </a:r>
            <a:r>
              <a:rPr lang="en-US" i="1" dirty="0" err="1"/>
              <a:t>Lucidchart</a:t>
            </a:r>
            <a:r>
              <a:rPr lang="en-US" dirty="0"/>
              <a:t>, 2018. [Online].        Available: https://www.lucidchart.com/. [Accessed: 08- Apr- 2018</a:t>
            </a:r>
            <a:r>
              <a:rPr lang="en-US" dirty="0" smtClean="0"/>
              <a:t>].</a:t>
            </a:r>
            <a:endParaRPr lang="en-US" dirty="0"/>
          </a:p>
          <a:p>
            <a:r>
              <a:rPr lang="en-US" dirty="0" smtClean="0"/>
              <a:t>"PL/SQL </a:t>
            </a:r>
            <a:r>
              <a:rPr lang="en-US" dirty="0"/>
              <a:t>Triggers", </a:t>
            </a:r>
            <a:r>
              <a:rPr lang="en-US" i="1" dirty="0"/>
              <a:t>www.tutorialspoint.com</a:t>
            </a:r>
            <a:r>
              <a:rPr lang="en-US" dirty="0"/>
              <a:t>, 2018. [Online]. Available: https://www.tutorialspoint.com/plsql/plsql_triggers.htm. [Accessed: 08- Apr- 2018</a:t>
            </a:r>
            <a:r>
              <a:rPr lang="en-US" dirty="0" smtClean="0"/>
              <a:t>].</a:t>
            </a:r>
            <a:endParaRPr lang="en-US" dirty="0"/>
          </a:p>
          <a:p>
            <a:r>
              <a:rPr lang="en-US" dirty="0" smtClean="0"/>
              <a:t>A</a:t>
            </a:r>
            <a:r>
              <a:rPr lang="en-US" dirty="0"/>
              <a:t>. </a:t>
            </a:r>
            <a:r>
              <a:rPr lang="en-US" dirty="0" err="1"/>
              <a:t>Silberschatz</a:t>
            </a:r>
            <a:r>
              <a:rPr lang="en-US" dirty="0"/>
              <a:t>, H. </a:t>
            </a:r>
            <a:r>
              <a:rPr lang="en-US" dirty="0" err="1"/>
              <a:t>Korth</a:t>
            </a:r>
            <a:r>
              <a:rPr lang="en-US" dirty="0"/>
              <a:t> and S. </a:t>
            </a:r>
            <a:r>
              <a:rPr lang="en-US" dirty="0" err="1"/>
              <a:t>Sudarshan</a:t>
            </a:r>
            <a:r>
              <a:rPr lang="en-US" dirty="0"/>
              <a:t>, </a:t>
            </a:r>
            <a:r>
              <a:rPr lang="en-US" i="1" dirty="0"/>
              <a:t>Database system concepts (Sixth edition).</a:t>
            </a:r>
            <a:r>
              <a:rPr lang="en-US" dirty="0"/>
              <a:t> </a:t>
            </a:r>
          </a:p>
          <a:p>
            <a:r>
              <a:rPr lang="en-US" dirty="0" smtClean="0"/>
              <a:t>R</a:t>
            </a:r>
            <a:r>
              <a:rPr lang="en-US" dirty="0"/>
              <a:t>. </a:t>
            </a:r>
            <a:r>
              <a:rPr lang="en-US" dirty="0" err="1"/>
              <a:t>Elmasri</a:t>
            </a:r>
            <a:r>
              <a:rPr lang="en-US" dirty="0"/>
              <a:t> and S. </a:t>
            </a:r>
            <a:r>
              <a:rPr lang="en-US" dirty="0" err="1"/>
              <a:t>Navathe</a:t>
            </a:r>
            <a:r>
              <a:rPr lang="en-US" dirty="0"/>
              <a:t>, </a:t>
            </a:r>
            <a:r>
              <a:rPr lang="en-US" i="1" dirty="0"/>
              <a:t>Fundamentals of database systems</a:t>
            </a:r>
            <a:r>
              <a:rPr lang="en-US" dirty="0"/>
              <a:t>. 1272 </a:t>
            </a:r>
            <a:r>
              <a:rPr lang="en-US" dirty="0" err="1"/>
              <a:t>Seiten</a:t>
            </a:r>
            <a:r>
              <a:rPr lang="en-US" dirty="0"/>
              <a:t>: [</a:t>
            </a:r>
            <a:r>
              <a:rPr lang="en-US" dirty="0" err="1"/>
              <a:t>s.n</a:t>
            </a:r>
            <a:r>
              <a:rPr lang="en-US" dirty="0"/>
              <a:t>.], 2017.</a:t>
            </a:r>
          </a:p>
        </p:txBody>
      </p:sp>
      <p:sp>
        <p:nvSpPr>
          <p:cNvPr id="4" name="Slide Number Placeholder 3"/>
          <p:cNvSpPr>
            <a:spLocks noGrp="1"/>
          </p:cNvSpPr>
          <p:nvPr>
            <p:ph type="sldNum" sz="quarter" idx="12"/>
          </p:nvPr>
        </p:nvSpPr>
        <p:spPr/>
        <p:txBody>
          <a:bodyPr/>
          <a:lstStyle/>
          <a:p>
            <a:fld id="{8E41E28F-C526-4978-8D63-D21257ECD59D}" type="slidenum">
              <a:rPr lang="en-US" sz="2000" smtClean="0"/>
              <a:pPr/>
              <a:t>18</a:t>
            </a:fld>
            <a:endParaRPr lang="en-US" sz="2000"/>
          </a:p>
        </p:txBody>
      </p:sp>
    </p:spTree>
    <p:extLst>
      <p:ext uri="{BB962C8B-B14F-4D97-AF65-F5344CB8AC3E}">
        <p14:creationId xmlns:p14="http://schemas.microsoft.com/office/powerpoint/2010/main" xmlns="" val="1105525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descr="Close-up of books on shelves with more books blurred in foreground and background"/>
          <p:cNvPicPr>
            <a:picLocks noChangeAspect="1"/>
          </p:cNvPicPr>
          <p:nvPr/>
        </p:nvPicPr>
        <p:blipFill>
          <a:blip r:embed="rId2" cstate="print">
            <a:extLst>
              <a:ext uri="{28A0092B-C50C-407E-A947-70E740481C1C}">
                <a14:useLocalDpi xmlns:a14="http://schemas.microsoft.com/office/drawing/2010/main" xmlns="" val="0"/>
              </a:ext>
            </a:extLst>
          </a:blip>
          <a:srcRect l="3155" r="3155"/>
          <a:stretch>
            <a:fillRect/>
          </a:stretch>
        </p:blipFill>
        <p:spPr>
          <a:xfrm>
            <a:off x="4905191" y="1236944"/>
            <a:ext cx="6430912" cy="4572001"/>
          </a:xfrm>
          <a:prstGeom prst="rect">
            <a:avLst/>
          </a:prstGeom>
        </p:spPr>
      </p:pic>
      <p:sp>
        <p:nvSpPr>
          <p:cNvPr id="2" name="TextBox 1"/>
          <p:cNvSpPr txBox="1"/>
          <p:nvPr/>
        </p:nvSpPr>
        <p:spPr>
          <a:xfrm>
            <a:off x="826718" y="3031298"/>
            <a:ext cx="3607496" cy="769441"/>
          </a:xfrm>
          <a:prstGeom prst="rect">
            <a:avLst/>
          </a:prstGeom>
          <a:noFill/>
        </p:spPr>
        <p:txBody>
          <a:bodyPr wrap="square" rtlCol="0">
            <a:spAutoFit/>
          </a:bodyPr>
          <a:lstStyle/>
          <a:p>
            <a:r>
              <a:rPr lang="en-US" sz="4400" dirty="0" smtClean="0">
                <a:solidFill>
                  <a:schemeClr val="accent1"/>
                </a:solidFill>
                <a:latin typeface="Lucida Calligraphy" panose="03010101010101010101" pitchFamily="66" charset="0"/>
              </a:rPr>
              <a:t>Thank you</a:t>
            </a:r>
            <a:endParaRPr lang="en-US" sz="4400" dirty="0">
              <a:solidFill>
                <a:schemeClr val="accent1"/>
              </a:solidFill>
              <a:latin typeface="Lucida Calligraphy" panose="03010101010101010101" pitchFamily="66" charset="0"/>
            </a:endParaRPr>
          </a:p>
        </p:txBody>
      </p:sp>
    </p:spTree>
    <p:extLst>
      <p:ext uri="{BB962C8B-B14F-4D97-AF65-F5344CB8AC3E}">
        <p14:creationId xmlns:p14="http://schemas.microsoft.com/office/powerpoint/2010/main" xmlns="" val="26608454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73493"/>
            <a:ext cx="9601200" cy="1235075"/>
          </a:xfrm>
        </p:spPr>
        <p:txBody>
          <a:bodyPr>
            <a:normAutofit/>
          </a:bodyPr>
          <a:lstStyle/>
          <a:p>
            <a:r>
              <a:rPr lang="en-US" sz="4400" dirty="0" smtClean="0"/>
              <a:t>Content</a:t>
            </a:r>
            <a:endParaRPr lang="en-US" sz="4400" dirty="0"/>
          </a:p>
        </p:txBody>
      </p:sp>
      <p:sp>
        <p:nvSpPr>
          <p:cNvPr id="4" name="Slide Number Placeholder 3"/>
          <p:cNvSpPr>
            <a:spLocks noGrp="1"/>
          </p:cNvSpPr>
          <p:nvPr>
            <p:ph type="sldNum" sz="quarter" idx="12"/>
          </p:nvPr>
        </p:nvSpPr>
        <p:spPr/>
        <p:txBody>
          <a:bodyPr/>
          <a:lstStyle/>
          <a:p>
            <a:fld id="{8E41E28F-C526-4978-8D63-D21257ECD59D}" type="slidenum">
              <a:rPr lang="en-US" sz="2000" smtClean="0"/>
              <a:pPr/>
              <a:t>2</a:t>
            </a:fld>
            <a:endParaRPr lang="en-US" sz="2000" dirty="0"/>
          </a:p>
        </p:txBody>
      </p:sp>
      <p:sp>
        <p:nvSpPr>
          <p:cNvPr id="8" name="Content Placeholder 7"/>
          <p:cNvSpPr>
            <a:spLocks noGrp="1"/>
          </p:cNvSpPr>
          <p:nvPr>
            <p:ph idx="1"/>
          </p:nvPr>
        </p:nvSpPr>
        <p:spPr>
          <a:xfrm>
            <a:off x="1295400" y="1261998"/>
            <a:ext cx="10195141" cy="5170118"/>
          </a:xfrm>
        </p:spPr>
        <p:txBody>
          <a:bodyPr>
            <a:noAutofit/>
          </a:bodyPr>
          <a:lstStyle/>
          <a:p>
            <a:r>
              <a:rPr lang="en-US" sz="2200" dirty="0" smtClean="0"/>
              <a:t>Motivation</a:t>
            </a:r>
            <a:endParaRPr lang="en-US" sz="2200" dirty="0"/>
          </a:p>
          <a:p>
            <a:r>
              <a:rPr lang="en-US" sz="2200" dirty="0" smtClean="0"/>
              <a:t>Project Objectives</a:t>
            </a:r>
            <a:endParaRPr lang="en-US" sz="2200" dirty="0"/>
          </a:p>
          <a:p>
            <a:r>
              <a:rPr lang="en-US" sz="2200" dirty="0" smtClean="0"/>
              <a:t>Project Overview</a:t>
            </a:r>
            <a:endParaRPr lang="en-US" sz="2200" dirty="0"/>
          </a:p>
          <a:p>
            <a:r>
              <a:rPr lang="en-US" sz="2200" dirty="0" smtClean="0"/>
              <a:t>Introduction</a:t>
            </a:r>
            <a:endParaRPr lang="en-US" sz="2200" dirty="0"/>
          </a:p>
          <a:p>
            <a:r>
              <a:rPr lang="en-US" sz="2200" dirty="0" smtClean="0"/>
              <a:t>E-R </a:t>
            </a:r>
            <a:r>
              <a:rPr lang="en-US" sz="2200" dirty="0"/>
              <a:t>diagram</a:t>
            </a:r>
          </a:p>
          <a:p>
            <a:r>
              <a:rPr lang="en-US" sz="2200" dirty="0" smtClean="0"/>
              <a:t>Project Implementation</a:t>
            </a:r>
          </a:p>
          <a:p>
            <a:r>
              <a:rPr lang="en-US" sz="2200" dirty="0" smtClean="0"/>
              <a:t>SQL </a:t>
            </a:r>
            <a:r>
              <a:rPr lang="en-US" sz="2200" dirty="0"/>
              <a:t>code with example using realistic data</a:t>
            </a:r>
          </a:p>
          <a:p>
            <a:r>
              <a:rPr lang="en-US" sz="2200" dirty="0" smtClean="0"/>
              <a:t>Limitations</a:t>
            </a:r>
            <a:endParaRPr lang="en-US" sz="2200" dirty="0"/>
          </a:p>
          <a:p>
            <a:r>
              <a:rPr lang="en-US" sz="2200" dirty="0" smtClean="0"/>
              <a:t>Conclusion</a:t>
            </a:r>
            <a:endParaRPr lang="en-US" sz="2200" dirty="0"/>
          </a:p>
          <a:p>
            <a:r>
              <a:rPr lang="en-US" sz="2200" dirty="0" smtClean="0"/>
              <a:t>References</a:t>
            </a:r>
            <a:endParaRPr lang="en-US" sz="2200" dirty="0"/>
          </a:p>
        </p:txBody>
      </p:sp>
    </p:spTree>
    <p:extLst>
      <p:ext uri="{BB962C8B-B14F-4D97-AF65-F5344CB8AC3E}">
        <p14:creationId xmlns:p14="http://schemas.microsoft.com/office/powerpoint/2010/main" xmlns="" val="40548281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Motivation</a:t>
            </a:r>
            <a:endParaRPr lang="en-US" sz="4400" dirty="0"/>
          </a:p>
        </p:txBody>
      </p:sp>
      <p:sp>
        <p:nvSpPr>
          <p:cNvPr id="3" name="Content Placeholder 2"/>
          <p:cNvSpPr>
            <a:spLocks noGrp="1"/>
          </p:cNvSpPr>
          <p:nvPr>
            <p:ph idx="1"/>
          </p:nvPr>
        </p:nvSpPr>
        <p:spPr>
          <a:xfrm>
            <a:off x="1295400" y="1830366"/>
            <a:ext cx="9601200" cy="4229100"/>
          </a:xfrm>
        </p:spPr>
        <p:txBody>
          <a:bodyPr>
            <a:noAutofit/>
          </a:bodyPr>
          <a:lstStyle/>
          <a:p>
            <a:pPr algn="just"/>
            <a:r>
              <a:rPr lang="en-US" sz="2400" dirty="0"/>
              <a:t>It provides fast tracking of material </a:t>
            </a:r>
          </a:p>
          <a:p>
            <a:pPr algn="just"/>
            <a:r>
              <a:rPr lang="en-US" sz="2400" dirty="0" smtClean="0"/>
              <a:t>Increased </a:t>
            </a:r>
            <a:r>
              <a:rPr lang="en-US" sz="2400" dirty="0"/>
              <a:t>Consistency </a:t>
            </a:r>
          </a:p>
          <a:p>
            <a:pPr algn="just"/>
            <a:r>
              <a:rPr lang="en-US" sz="2400" dirty="0" smtClean="0"/>
              <a:t>Reduce </a:t>
            </a:r>
            <a:r>
              <a:rPr lang="en-US" sz="2400" dirty="0"/>
              <a:t>workforce to maintain library resources </a:t>
            </a:r>
          </a:p>
          <a:p>
            <a:pPr algn="just"/>
            <a:r>
              <a:rPr lang="en-US" sz="2400" dirty="0" smtClean="0"/>
              <a:t>Less </a:t>
            </a:r>
            <a:r>
              <a:rPr lang="en-US" sz="2400" dirty="0"/>
              <a:t>expensive because only once you need to spend money on system </a:t>
            </a:r>
          </a:p>
          <a:p>
            <a:pPr algn="just"/>
            <a:r>
              <a:rPr lang="en-US" sz="2400" dirty="0" smtClean="0"/>
              <a:t>No </a:t>
            </a:r>
            <a:r>
              <a:rPr lang="en-US" sz="2400" dirty="0"/>
              <a:t>duplication of records </a:t>
            </a:r>
          </a:p>
          <a:p>
            <a:pPr algn="just"/>
            <a:r>
              <a:rPr lang="en-US" sz="2400" dirty="0" smtClean="0"/>
              <a:t>Occupy </a:t>
            </a:r>
            <a:r>
              <a:rPr lang="en-US" sz="2400" dirty="0"/>
              <a:t>less space as for paper based system there should be separate space to keep them </a:t>
            </a:r>
          </a:p>
          <a:p>
            <a:pPr algn="just"/>
            <a:r>
              <a:rPr lang="en-US" sz="2400" dirty="0" smtClean="0"/>
              <a:t>Security </a:t>
            </a:r>
            <a:r>
              <a:rPr lang="en-US" sz="2400" dirty="0"/>
              <a:t>of the system by </a:t>
            </a:r>
            <a:r>
              <a:rPr lang="en-US" sz="2400" dirty="0" smtClean="0"/>
              <a:t>authorizing </a:t>
            </a:r>
            <a:r>
              <a:rPr lang="en-US" sz="2400" dirty="0"/>
              <a:t>access to limited people according to their rights </a:t>
            </a:r>
          </a:p>
        </p:txBody>
      </p:sp>
      <p:sp>
        <p:nvSpPr>
          <p:cNvPr id="4" name="Slide Number Placeholder 3"/>
          <p:cNvSpPr>
            <a:spLocks noGrp="1"/>
          </p:cNvSpPr>
          <p:nvPr>
            <p:ph type="sldNum" sz="quarter" idx="12"/>
          </p:nvPr>
        </p:nvSpPr>
        <p:spPr/>
        <p:txBody>
          <a:bodyPr/>
          <a:lstStyle/>
          <a:p>
            <a:fld id="{8E41E28F-C526-4978-8D63-D21257ECD59D}" type="slidenum">
              <a:rPr lang="en-US" sz="2000" smtClean="0"/>
              <a:pPr/>
              <a:t>3</a:t>
            </a:fld>
            <a:endParaRPr lang="en-US" sz="2000" dirty="0"/>
          </a:p>
        </p:txBody>
      </p:sp>
    </p:spTree>
    <p:extLst>
      <p:ext uri="{BB962C8B-B14F-4D97-AF65-F5344CB8AC3E}">
        <p14:creationId xmlns:p14="http://schemas.microsoft.com/office/powerpoint/2010/main" xmlns="" val="2813003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Objectives</a:t>
            </a:r>
            <a:endParaRPr lang="en-US" sz="4400" dirty="0"/>
          </a:p>
        </p:txBody>
      </p:sp>
      <p:sp>
        <p:nvSpPr>
          <p:cNvPr id="3" name="Content Placeholder 2"/>
          <p:cNvSpPr>
            <a:spLocks noGrp="1"/>
          </p:cNvSpPr>
          <p:nvPr>
            <p:ph idx="1"/>
          </p:nvPr>
        </p:nvSpPr>
        <p:spPr/>
        <p:txBody>
          <a:bodyPr>
            <a:normAutofit lnSpcReduction="10000"/>
          </a:bodyPr>
          <a:lstStyle/>
          <a:p>
            <a:pPr marL="0" indent="0">
              <a:buNone/>
            </a:pPr>
            <a:r>
              <a:rPr lang="en-US" sz="2400" dirty="0"/>
              <a:t>The objectives of this </a:t>
            </a:r>
            <a:r>
              <a:rPr lang="en-US" sz="2400" dirty="0" smtClean="0"/>
              <a:t>project are </a:t>
            </a:r>
            <a:r>
              <a:rPr lang="en-US" sz="2400" dirty="0"/>
              <a:t>to provide a database management system for school library which will help </a:t>
            </a:r>
            <a:endParaRPr lang="en-US" sz="2400" dirty="0" smtClean="0"/>
          </a:p>
          <a:p>
            <a:r>
              <a:rPr lang="en-US" sz="2400" dirty="0" smtClean="0"/>
              <a:t>to </a:t>
            </a:r>
            <a:r>
              <a:rPr lang="en-US" sz="2400" dirty="0"/>
              <a:t>minimize the duplication of </a:t>
            </a:r>
            <a:r>
              <a:rPr lang="en-US" sz="2400" dirty="0" smtClean="0"/>
              <a:t>data</a:t>
            </a:r>
          </a:p>
          <a:p>
            <a:r>
              <a:rPr lang="en-US" sz="2400" dirty="0" smtClean="0"/>
              <a:t>get </a:t>
            </a:r>
            <a:r>
              <a:rPr lang="en-US" sz="2400" dirty="0"/>
              <a:t>rid from paper filling </a:t>
            </a:r>
            <a:r>
              <a:rPr lang="en-US" sz="2400" dirty="0" smtClean="0"/>
              <a:t>system</a:t>
            </a:r>
          </a:p>
          <a:p>
            <a:r>
              <a:rPr lang="en-US" sz="2400" dirty="0" smtClean="0"/>
              <a:t>makes </a:t>
            </a:r>
            <a:r>
              <a:rPr lang="en-US" sz="2400" dirty="0"/>
              <a:t>the processing of data very easy without waste of </a:t>
            </a:r>
            <a:r>
              <a:rPr lang="en-US" sz="2400" dirty="0" smtClean="0"/>
              <a:t>time</a:t>
            </a:r>
            <a:endParaRPr lang="en-US" sz="2400" dirty="0"/>
          </a:p>
          <a:p>
            <a:pPr marL="0" indent="0">
              <a:buNone/>
            </a:pPr>
            <a:r>
              <a:rPr lang="en-US" sz="2400" b="1" dirty="0"/>
              <a:t>Following are the facilities:</a:t>
            </a:r>
            <a:endParaRPr lang="en-US" sz="2400" dirty="0" smtClean="0"/>
          </a:p>
          <a:p>
            <a:pPr algn="just"/>
            <a:r>
              <a:rPr lang="en-US" sz="2400" b="1" dirty="0"/>
              <a:t>Librarian: </a:t>
            </a:r>
            <a:r>
              <a:rPr lang="en-US" sz="2400" dirty="0"/>
              <a:t>can find if the book is available or not its status and how much fine is due</a:t>
            </a:r>
          </a:p>
          <a:p>
            <a:pPr algn="just"/>
            <a:r>
              <a:rPr lang="en-US" sz="2400" b="1" dirty="0"/>
              <a:t>Member: </a:t>
            </a:r>
            <a:r>
              <a:rPr lang="en-US" sz="2400" dirty="0"/>
              <a:t>can borrow &amp; return books and can leave and join library</a:t>
            </a:r>
          </a:p>
          <a:p>
            <a:endParaRPr lang="en-US" sz="2400" dirty="0"/>
          </a:p>
        </p:txBody>
      </p:sp>
      <p:sp>
        <p:nvSpPr>
          <p:cNvPr id="4" name="Slide Number Placeholder 3"/>
          <p:cNvSpPr>
            <a:spLocks noGrp="1"/>
          </p:cNvSpPr>
          <p:nvPr>
            <p:ph type="sldNum" sz="quarter" idx="12"/>
          </p:nvPr>
        </p:nvSpPr>
        <p:spPr/>
        <p:txBody>
          <a:bodyPr/>
          <a:lstStyle/>
          <a:p>
            <a:fld id="{8E41E28F-C526-4978-8D63-D21257ECD59D}" type="slidenum">
              <a:rPr lang="en-US" sz="2000" smtClean="0"/>
              <a:pPr/>
              <a:t>4</a:t>
            </a:fld>
            <a:endParaRPr lang="en-US" sz="2000" dirty="0"/>
          </a:p>
        </p:txBody>
      </p:sp>
    </p:spTree>
    <p:extLst>
      <p:ext uri="{BB962C8B-B14F-4D97-AF65-F5344CB8AC3E}">
        <p14:creationId xmlns:p14="http://schemas.microsoft.com/office/powerpoint/2010/main" xmlns="" val="27174018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Project Overview</a:t>
            </a:r>
          </a:p>
        </p:txBody>
      </p:sp>
      <p:pic>
        <p:nvPicPr>
          <p:cNvPr id="5" name="Picture Placeholder 3" descr="Open book on table, blurred shelves of books in background"/>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6798" r="16798"/>
          <a:stretch>
            <a:fillRect/>
          </a:stretch>
        </p:blipFill>
        <p:spPr>
          <a:prstGeom prst="rect">
            <a:avLst/>
          </a:prstGeom>
        </p:spPr>
      </p:pic>
    </p:spTree>
    <p:extLst>
      <p:ext uri="{BB962C8B-B14F-4D97-AF65-F5344CB8AC3E}">
        <p14:creationId xmlns:p14="http://schemas.microsoft.com/office/powerpoint/2010/main" xmlns="" val="1899887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Introduction</a:t>
            </a:r>
          </a:p>
        </p:txBody>
      </p:sp>
      <p:sp>
        <p:nvSpPr>
          <p:cNvPr id="3" name="Content Placeholder 2"/>
          <p:cNvSpPr>
            <a:spLocks noGrp="1"/>
          </p:cNvSpPr>
          <p:nvPr>
            <p:ph idx="1"/>
          </p:nvPr>
        </p:nvSpPr>
        <p:spPr/>
        <p:txBody>
          <a:bodyPr>
            <a:noAutofit/>
          </a:bodyPr>
          <a:lstStyle/>
          <a:p>
            <a:r>
              <a:rPr lang="en-US" sz="2400" dirty="0"/>
              <a:t>Library database system is designed to maintain the library assets in a suitable way. </a:t>
            </a:r>
            <a:endParaRPr lang="en-US" sz="2400" dirty="0" smtClean="0"/>
          </a:p>
          <a:p>
            <a:r>
              <a:rPr lang="en-US" sz="2400" dirty="0"/>
              <a:t>M</a:t>
            </a:r>
            <a:r>
              <a:rPr lang="en-US" sz="2400" dirty="0" smtClean="0"/>
              <a:t>embers </a:t>
            </a:r>
            <a:r>
              <a:rPr lang="en-US" sz="2400" dirty="0"/>
              <a:t>of the library can  keep track on availability of books, information about membership either they are student or staff of school, they can join or leave library and some responsibilities of librarians are added.</a:t>
            </a:r>
          </a:p>
          <a:p>
            <a:r>
              <a:rPr lang="en-US" sz="2400" dirty="0"/>
              <a:t>The core goals of this </a:t>
            </a:r>
            <a:r>
              <a:rPr lang="en-US" sz="2400" dirty="0" smtClean="0"/>
              <a:t>project </a:t>
            </a:r>
            <a:r>
              <a:rPr lang="en-US" sz="2400" dirty="0"/>
              <a:t>are to define the entities, attributes and their relationship to create a database that can be easily managed by admin. </a:t>
            </a:r>
          </a:p>
        </p:txBody>
      </p:sp>
      <p:sp>
        <p:nvSpPr>
          <p:cNvPr id="4" name="Slide Number Placeholder 3"/>
          <p:cNvSpPr>
            <a:spLocks noGrp="1"/>
          </p:cNvSpPr>
          <p:nvPr>
            <p:ph type="sldNum" sz="quarter" idx="12"/>
          </p:nvPr>
        </p:nvSpPr>
        <p:spPr/>
        <p:txBody>
          <a:bodyPr/>
          <a:lstStyle/>
          <a:p>
            <a:fld id="{8E41E28F-C526-4978-8D63-D21257ECD59D}" type="slidenum">
              <a:rPr lang="en-US" sz="2000" smtClean="0"/>
              <a:pPr/>
              <a:t>6</a:t>
            </a:fld>
            <a:endParaRPr lang="en-US" sz="2000"/>
          </a:p>
        </p:txBody>
      </p:sp>
    </p:spTree>
    <p:extLst>
      <p:ext uri="{BB962C8B-B14F-4D97-AF65-F5344CB8AC3E}">
        <p14:creationId xmlns:p14="http://schemas.microsoft.com/office/powerpoint/2010/main" xmlns="" val="8196125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63254" y="-175364"/>
            <a:ext cx="11512855" cy="7382683"/>
          </a:xfrm>
        </p:spPr>
      </p:pic>
      <p:sp>
        <p:nvSpPr>
          <p:cNvPr id="11" name="Title 1"/>
          <p:cNvSpPr>
            <a:spLocks noGrp="1"/>
          </p:cNvSpPr>
          <p:nvPr>
            <p:ph type="title"/>
          </p:nvPr>
        </p:nvSpPr>
        <p:spPr>
          <a:xfrm>
            <a:off x="1220244" y="-449067"/>
            <a:ext cx="9601200" cy="1235075"/>
          </a:xfrm>
        </p:spPr>
        <p:txBody>
          <a:bodyPr/>
          <a:lstStyle/>
          <a:p>
            <a:r>
              <a:rPr lang="en-US" dirty="0" smtClean="0"/>
              <a:t>E-R Diagram</a:t>
            </a:r>
            <a:endParaRPr lang="en-US" dirty="0"/>
          </a:p>
        </p:txBody>
      </p:sp>
      <p:sp>
        <p:nvSpPr>
          <p:cNvPr id="12" name="Slide Number Placeholder 11"/>
          <p:cNvSpPr>
            <a:spLocks noGrp="1"/>
          </p:cNvSpPr>
          <p:nvPr>
            <p:ph type="sldNum" sz="quarter" idx="12"/>
          </p:nvPr>
        </p:nvSpPr>
        <p:spPr/>
        <p:txBody>
          <a:bodyPr/>
          <a:lstStyle/>
          <a:p>
            <a:fld id="{8E41E28F-C526-4978-8D63-D21257ECD59D}" type="slidenum">
              <a:rPr lang="en-US" sz="2000" smtClean="0"/>
              <a:pPr/>
              <a:t>7</a:t>
            </a:fld>
            <a:endParaRPr lang="en-US" sz="2000" dirty="0"/>
          </a:p>
        </p:txBody>
      </p:sp>
    </p:spTree>
    <p:extLst>
      <p:ext uri="{BB962C8B-B14F-4D97-AF65-F5344CB8AC3E}">
        <p14:creationId xmlns:p14="http://schemas.microsoft.com/office/powerpoint/2010/main" xmlns="" val="16690109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Entity Set</a:t>
            </a:r>
            <a:endParaRPr lang="en-US" sz="4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115076042"/>
              </p:ext>
            </p:extLst>
          </p:nvPr>
        </p:nvGraphicFramePr>
        <p:xfrm>
          <a:off x="1433186" y="1830366"/>
          <a:ext cx="4178474" cy="4754880"/>
        </p:xfrm>
        <a:graphic>
          <a:graphicData uri="http://schemas.openxmlformats.org/drawingml/2006/table">
            <a:tbl>
              <a:tblPr firstRow="1" bandRow="1">
                <a:tableStyleId>{B301B821-A1FF-4177-AEE7-76D212191A09}</a:tableStyleId>
              </a:tblPr>
              <a:tblGrid>
                <a:gridCol w="4178474"/>
              </a:tblGrid>
              <a:tr h="370840">
                <a:tc>
                  <a:txBody>
                    <a:bodyPr/>
                    <a:lstStyle/>
                    <a:p>
                      <a:endParaRPr lang="en-US" sz="2000" dirty="0"/>
                    </a:p>
                  </a:txBody>
                  <a:tcPr/>
                </a:tc>
              </a:tr>
              <a:tr h="370840">
                <a:tc>
                  <a:txBody>
                    <a:bodyPr/>
                    <a:lstStyle/>
                    <a:p>
                      <a:r>
                        <a:rPr lang="en-US" sz="2000" dirty="0" smtClean="0"/>
                        <a:t>books</a:t>
                      </a:r>
                      <a:endParaRPr lang="en-US" sz="2000" dirty="0"/>
                    </a:p>
                  </a:txBody>
                  <a:tcPr/>
                </a:tc>
              </a:tr>
              <a:tr h="370840">
                <a:tc>
                  <a:txBody>
                    <a:bodyPr/>
                    <a:lstStyle/>
                    <a:p>
                      <a:r>
                        <a:rPr lang="en-US" sz="2000" dirty="0" smtClean="0"/>
                        <a:t>members</a:t>
                      </a:r>
                      <a:endParaRPr lang="en-US" sz="2000" dirty="0"/>
                    </a:p>
                  </a:txBody>
                  <a:tcPr/>
                </a:tc>
              </a:tr>
              <a:tr h="370840">
                <a:tc>
                  <a:txBody>
                    <a:bodyPr/>
                    <a:lstStyle/>
                    <a:p>
                      <a:r>
                        <a:rPr lang="en-US" sz="2000" dirty="0" smtClean="0"/>
                        <a:t>membership</a:t>
                      </a:r>
                      <a:endParaRPr lang="en-US" sz="2000" dirty="0"/>
                    </a:p>
                  </a:txBody>
                  <a:tcPr/>
                </a:tc>
              </a:tr>
              <a:tr h="370840">
                <a:tc>
                  <a:txBody>
                    <a:bodyPr/>
                    <a:lstStyle/>
                    <a:p>
                      <a:r>
                        <a:rPr lang="en-US" sz="2000" kern="1200" dirty="0" err="1" smtClean="0">
                          <a:effectLst/>
                        </a:rPr>
                        <a:t>borrow_transaction</a:t>
                      </a:r>
                      <a:endParaRPr lang="en-US" sz="2000" dirty="0"/>
                    </a:p>
                  </a:txBody>
                  <a:tcPr/>
                </a:tc>
              </a:tr>
              <a:tr h="370840">
                <a:tc>
                  <a:txBody>
                    <a:bodyPr/>
                    <a:lstStyle/>
                    <a:p>
                      <a:r>
                        <a:rPr lang="en-US" sz="2000" dirty="0" smtClean="0"/>
                        <a:t>librarian</a:t>
                      </a:r>
                      <a:endParaRPr lang="en-US" sz="2000" dirty="0"/>
                    </a:p>
                  </a:txBody>
                  <a:tcPr/>
                </a:tc>
              </a:tr>
              <a:tr h="370840">
                <a:tc>
                  <a:txBody>
                    <a:bodyPr/>
                    <a:lstStyle/>
                    <a:p>
                      <a:r>
                        <a:rPr lang="en-US" sz="2000" dirty="0" err="1" smtClean="0"/>
                        <a:t>fined</a:t>
                      </a:r>
                      <a:r>
                        <a:rPr lang="en-US" sz="2000" kern="1200" dirty="0" err="1" smtClean="0">
                          <a:effectLst/>
                        </a:rPr>
                        <a:t>_transaction</a:t>
                      </a:r>
                      <a:endParaRPr lang="en-US" sz="2000" dirty="0"/>
                    </a:p>
                  </a:txBody>
                  <a:tcPr/>
                </a:tc>
              </a:tr>
              <a:tr h="370840">
                <a:tc>
                  <a:txBody>
                    <a:bodyPr/>
                    <a:lstStyle/>
                    <a:p>
                      <a:r>
                        <a:rPr lang="en-US" sz="2000" dirty="0" smtClean="0"/>
                        <a:t>author</a:t>
                      </a:r>
                      <a:endParaRPr lang="en-US" sz="2000" dirty="0"/>
                    </a:p>
                  </a:txBody>
                  <a:tcPr/>
                </a:tc>
              </a:tr>
              <a:tr h="370840">
                <a:tc>
                  <a:txBody>
                    <a:bodyPr/>
                    <a:lstStyle/>
                    <a:p>
                      <a:r>
                        <a:rPr lang="en-US" sz="2000" dirty="0" err="1" smtClean="0"/>
                        <a:t>books_by_author</a:t>
                      </a:r>
                      <a:endParaRPr lang="en-US" sz="2000" dirty="0"/>
                    </a:p>
                  </a:txBody>
                  <a:tcPr/>
                </a:tc>
              </a:tr>
              <a:tr h="370840">
                <a:tc>
                  <a:txBody>
                    <a:bodyPr/>
                    <a:lstStyle/>
                    <a:p>
                      <a:r>
                        <a:rPr lang="en-US" sz="2000" dirty="0" smtClean="0"/>
                        <a:t>categories</a:t>
                      </a:r>
                      <a:endParaRPr lang="en-US" sz="2000" dirty="0"/>
                    </a:p>
                  </a:txBody>
                  <a:tcPr/>
                </a:tc>
              </a:tr>
              <a:tr h="370840">
                <a:tc>
                  <a:txBody>
                    <a:bodyPr/>
                    <a:lstStyle/>
                    <a:p>
                      <a:r>
                        <a:rPr lang="en-US" sz="2000" kern="1200" dirty="0" err="1" smtClean="0">
                          <a:effectLst/>
                        </a:rPr>
                        <a:t>books_by_category</a:t>
                      </a:r>
                      <a:r>
                        <a:rPr lang="en-US" sz="2000" kern="1200" dirty="0" smtClean="0">
                          <a:effectLst/>
                        </a:rPr>
                        <a:t> </a:t>
                      </a:r>
                      <a:endParaRPr lang="en-US" sz="2000" dirty="0"/>
                    </a:p>
                  </a:txBody>
                  <a:tcPr/>
                </a:tc>
              </a:tr>
              <a:tr h="370840">
                <a:tc>
                  <a:txBody>
                    <a:bodyPr/>
                    <a:lstStyle/>
                    <a:p>
                      <a:r>
                        <a:rPr lang="en-US" sz="2000" dirty="0" smtClean="0"/>
                        <a:t>publisher</a:t>
                      </a:r>
                      <a:endParaRPr lang="en-US" sz="2000" dirty="0"/>
                    </a:p>
                  </a:txBody>
                  <a:tcPr/>
                </a:tc>
              </a:tr>
            </a:tbl>
          </a:graphicData>
        </a:graphic>
      </p:graphicFrame>
      <p:sp>
        <p:nvSpPr>
          <p:cNvPr id="8" name="Slide Number Placeholder 7"/>
          <p:cNvSpPr>
            <a:spLocks noGrp="1"/>
          </p:cNvSpPr>
          <p:nvPr>
            <p:ph type="sldNum" sz="quarter" idx="12"/>
          </p:nvPr>
        </p:nvSpPr>
        <p:spPr/>
        <p:txBody>
          <a:bodyPr/>
          <a:lstStyle/>
          <a:p>
            <a:fld id="{8E41E28F-C526-4978-8D63-D21257ECD59D}" type="slidenum">
              <a:rPr lang="en-US" sz="2000" smtClean="0"/>
              <a:pPr/>
              <a:t>8</a:t>
            </a:fld>
            <a:endParaRPr lang="en-US" sz="2000"/>
          </a:p>
        </p:txBody>
      </p:sp>
    </p:spTree>
    <p:extLst>
      <p:ext uri="{BB962C8B-B14F-4D97-AF65-F5344CB8AC3E}">
        <p14:creationId xmlns:p14="http://schemas.microsoft.com/office/powerpoint/2010/main" xmlns="" val="6873020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Entity Set</a:t>
            </a:r>
            <a:endParaRPr lang="en-US" sz="4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115076042"/>
              </p:ext>
            </p:extLst>
          </p:nvPr>
        </p:nvGraphicFramePr>
        <p:xfrm>
          <a:off x="1433186" y="1830366"/>
          <a:ext cx="4178474" cy="4754880"/>
        </p:xfrm>
        <a:graphic>
          <a:graphicData uri="http://schemas.openxmlformats.org/drawingml/2006/table">
            <a:tbl>
              <a:tblPr firstRow="1" bandRow="1">
                <a:tableStyleId>{B301B821-A1FF-4177-AEE7-76D212191A09}</a:tableStyleId>
              </a:tblPr>
              <a:tblGrid>
                <a:gridCol w="4178474"/>
              </a:tblGrid>
              <a:tr h="370840">
                <a:tc>
                  <a:txBody>
                    <a:bodyPr/>
                    <a:lstStyle/>
                    <a:p>
                      <a:endParaRPr lang="en-US" sz="2000" dirty="0"/>
                    </a:p>
                  </a:txBody>
                  <a:tcPr/>
                </a:tc>
              </a:tr>
              <a:tr h="370840">
                <a:tc>
                  <a:txBody>
                    <a:bodyPr/>
                    <a:lstStyle/>
                    <a:p>
                      <a:r>
                        <a:rPr lang="en-US" sz="2000" dirty="0" smtClean="0"/>
                        <a:t>books</a:t>
                      </a:r>
                      <a:endParaRPr lang="en-US" sz="2000" dirty="0"/>
                    </a:p>
                  </a:txBody>
                  <a:tcPr/>
                </a:tc>
              </a:tr>
              <a:tr h="370840">
                <a:tc>
                  <a:txBody>
                    <a:bodyPr/>
                    <a:lstStyle/>
                    <a:p>
                      <a:r>
                        <a:rPr lang="en-US" sz="2000" dirty="0" smtClean="0"/>
                        <a:t>members</a:t>
                      </a:r>
                      <a:endParaRPr lang="en-US" sz="2000" dirty="0"/>
                    </a:p>
                  </a:txBody>
                  <a:tcPr/>
                </a:tc>
              </a:tr>
              <a:tr h="370840">
                <a:tc>
                  <a:txBody>
                    <a:bodyPr/>
                    <a:lstStyle/>
                    <a:p>
                      <a:r>
                        <a:rPr lang="en-US" sz="2000" dirty="0" smtClean="0"/>
                        <a:t>membership</a:t>
                      </a:r>
                      <a:endParaRPr lang="en-US" sz="2000" dirty="0"/>
                    </a:p>
                  </a:txBody>
                  <a:tcPr/>
                </a:tc>
              </a:tr>
              <a:tr h="370840">
                <a:tc>
                  <a:txBody>
                    <a:bodyPr/>
                    <a:lstStyle/>
                    <a:p>
                      <a:r>
                        <a:rPr lang="en-US" sz="2000" kern="1200" dirty="0" err="1" smtClean="0">
                          <a:effectLst/>
                        </a:rPr>
                        <a:t>borrow_transaction</a:t>
                      </a:r>
                      <a:endParaRPr lang="en-US" sz="2000" dirty="0"/>
                    </a:p>
                  </a:txBody>
                  <a:tcPr/>
                </a:tc>
              </a:tr>
              <a:tr h="370840">
                <a:tc>
                  <a:txBody>
                    <a:bodyPr/>
                    <a:lstStyle/>
                    <a:p>
                      <a:r>
                        <a:rPr lang="en-US" sz="2000" dirty="0" smtClean="0"/>
                        <a:t>librarian</a:t>
                      </a:r>
                      <a:endParaRPr lang="en-US" sz="2000" dirty="0"/>
                    </a:p>
                  </a:txBody>
                  <a:tcPr/>
                </a:tc>
              </a:tr>
              <a:tr h="370840">
                <a:tc>
                  <a:txBody>
                    <a:bodyPr/>
                    <a:lstStyle/>
                    <a:p>
                      <a:r>
                        <a:rPr lang="en-US" sz="2000" dirty="0" err="1" smtClean="0"/>
                        <a:t>fined</a:t>
                      </a:r>
                      <a:r>
                        <a:rPr lang="en-US" sz="2000" kern="1200" dirty="0" err="1" smtClean="0">
                          <a:effectLst/>
                        </a:rPr>
                        <a:t>_transaction</a:t>
                      </a:r>
                      <a:endParaRPr lang="en-US" sz="2000" dirty="0"/>
                    </a:p>
                  </a:txBody>
                  <a:tcPr/>
                </a:tc>
              </a:tr>
              <a:tr h="370840">
                <a:tc>
                  <a:txBody>
                    <a:bodyPr/>
                    <a:lstStyle/>
                    <a:p>
                      <a:r>
                        <a:rPr lang="en-US" sz="2000" dirty="0" smtClean="0"/>
                        <a:t>author</a:t>
                      </a:r>
                      <a:endParaRPr lang="en-US" sz="2000" dirty="0"/>
                    </a:p>
                  </a:txBody>
                  <a:tcPr/>
                </a:tc>
              </a:tr>
              <a:tr h="370840">
                <a:tc>
                  <a:txBody>
                    <a:bodyPr/>
                    <a:lstStyle/>
                    <a:p>
                      <a:r>
                        <a:rPr lang="en-US" sz="2000" dirty="0" err="1" smtClean="0"/>
                        <a:t>books_by_author</a:t>
                      </a:r>
                      <a:endParaRPr lang="en-US" sz="2000" dirty="0"/>
                    </a:p>
                  </a:txBody>
                  <a:tcPr/>
                </a:tc>
              </a:tr>
              <a:tr h="370840">
                <a:tc>
                  <a:txBody>
                    <a:bodyPr/>
                    <a:lstStyle/>
                    <a:p>
                      <a:r>
                        <a:rPr lang="en-US" sz="2000" dirty="0" smtClean="0"/>
                        <a:t>categories</a:t>
                      </a:r>
                      <a:endParaRPr lang="en-US" sz="2000" dirty="0"/>
                    </a:p>
                  </a:txBody>
                  <a:tcPr/>
                </a:tc>
              </a:tr>
              <a:tr h="370840">
                <a:tc>
                  <a:txBody>
                    <a:bodyPr/>
                    <a:lstStyle/>
                    <a:p>
                      <a:r>
                        <a:rPr lang="en-US" sz="2000" kern="1200" dirty="0" err="1" smtClean="0">
                          <a:effectLst/>
                        </a:rPr>
                        <a:t>books_by_category</a:t>
                      </a:r>
                      <a:r>
                        <a:rPr lang="en-US" sz="2000" kern="1200" dirty="0" smtClean="0">
                          <a:effectLst/>
                        </a:rPr>
                        <a:t> </a:t>
                      </a:r>
                      <a:endParaRPr lang="en-US" sz="2000" dirty="0"/>
                    </a:p>
                  </a:txBody>
                  <a:tcPr/>
                </a:tc>
              </a:tr>
              <a:tr h="370840">
                <a:tc>
                  <a:txBody>
                    <a:bodyPr/>
                    <a:lstStyle/>
                    <a:p>
                      <a:r>
                        <a:rPr lang="en-US" sz="2000" dirty="0" smtClean="0"/>
                        <a:t>publisher</a:t>
                      </a:r>
                      <a:endParaRPr lang="en-US" sz="2000" dirty="0"/>
                    </a:p>
                  </a:txBody>
                  <a:tcPr/>
                </a:tc>
              </a:tr>
            </a:tbl>
          </a:graphicData>
        </a:graphic>
      </p:graphicFrame>
      <p:sp>
        <p:nvSpPr>
          <p:cNvPr id="3" name="Right Arrow 2"/>
          <p:cNvSpPr/>
          <p:nvPr/>
        </p:nvSpPr>
        <p:spPr>
          <a:xfrm>
            <a:off x="5398718" y="2267211"/>
            <a:ext cx="688931" cy="288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743183" y="365124"/>
            <a:ext cx="6096000" cy="12350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4400" dirty="0" smtClean="0"/>
              <a:t>SQL Code to Create </a:t>
            </a:r>
            <a:r>
              <a:rPr lang="en-US" sz="4400" dirty="0"/>
              <a:t>T</a:t>
            </a:r>
            <a:r>
              <a:rPr lang="en-US" sz="4400" dirty="0" smtClean="0"/>
              <a:t>able</a:t>
            </a:r>
            <a:endParaRPr lang="en-US" sz="4400" dirty="0"/>
          </a:p>
        </p:txBody>
      </p:sp>
      <p:sp>
        <p:nvSpPr>
          <p:cNvPr id="4" name="Rectangle 3"/>
          <p:cNvSpPr/>
          <p:nvPr/>
        </p:nvSpPr>
        <p:spPr>
          <a:xfrm>
            <a:off x="6342345" y="1802649"/>
            <a:ext cx="6096000" cy="5130507"/>
          </a:xfrm>
          <a:prstGeom prst="rect">
            <a:avLst/>
          </a:prstGeom>
        </p:spPr>
        <p:txBody>
          <a:bodyPr>
            <a:spAutoFit/>
          </a:bodyPr>
          <a:lstStyle/>
          <a:p>
            <a:pPr marL="2286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CREATE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TABLE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books</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book_id</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INTEGER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NOT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NULL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book_title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40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edition</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40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availability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BOOL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num_of_copies</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INTEGER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state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40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catalog_number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INTEGER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row_number</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INTEGER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active</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BOOL</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created_by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40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updated_by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VARCHAR</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800080"/>
                </a:solidFill>
                <a:latin typeface="Courier New" panose="02070309020205020404" pitchFamily="49" charset="0"/>
                <a:ea typeface="Calibri" panose="020F0502020204030204" pitchFamily="34" charset="0"/>
                <a:cs typeface="Times New Roman" panose="02020603050405020304" pitchFamily="18" charset="0"/>
              </a:rPr>
              <a:t>40</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created</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DATETIME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solidFill>
                  <a:srgbClr val="808000"/>
                </a:solidFill>
                <a:latin typeface="Courier New" panose="02070309020205020404" pitchFamily="49" charset="0"/>
                <a:ea typeface="Calibri" panose="020F0502020204030204" pitchFamily="34" charset="0"/>
                <a:cs typeface="Times New Roman" panose="02020603050405020304" pitchFamily="18" charset="0"/>
              </a:rPr>
              <a:t>updated</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0000"/>
                </a:solidFill>
                <a:latin typeface="Courier New" panose="02070309020205020404" pitchFamily="49" charset="0"/>
                <a:ea typeface="Calibri" panose="020F0502020204030204" pitchFamily="34" charset="0"/>
                <a:cs typeface="Times New Roman" panose="02020603050405020304" pitchFamily="18" charset="0"/>
              </a:rPr>
              <a:t>DATETIME</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PRIMARY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KEY</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r>
              <a:rPr lang="en-US" dirty="0" err="1">
                <a:solidFill>
                  <a:srgbClr val="808000"/>
                </a:solidFill>
                <a:latin typeface="Courier New" panose="02070309020205020404" pitchFamily="49" charset="0"/>
                <a:ea typeface="Calibri" panose="020F0502020204030204" pitchFamily="34" charset="0"/>
                <a:cs typeface="Times New Roman" panose="02020603050405020304" pitchFamily="18" charset="0"/>
              </a:rPr>
              <a:t>book_id</a:t>
            </a: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8E41E28F-C526-4978-8D63-D21257ECD59D}" type="slidenum">
              <a:rPr lang="en-US" sz="2000" smtClean="0"/>
              <a:pPr/>
              <a:t>9</a:t>
            </a:fld>
            <a:endParaRPr lang="en-US" sz="2000"/>
          </a:p>
        </p:txBody>
      </p:sp>
    </p:spTree>
    <p:extLst>
      <p:ext uri="{BB962C8B-B14F-4D97-AF65-F5344CB8AC3E}">
        <p14:creationId xmlns:p14="http://schemas.microsoft.com/office/powerpoint/2010/main" xmlns="" val="7247704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INKFLORALBROCADE_16X9">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PinkFloralBrocad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PinkFloralBrocad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C30D95C-3EF8-44E8-B33B-528BD41806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Pink floral brocade design presentation (widescreen)</Template>
  <TotalTime>0</TotalTime>
  <Words>784</Words>
  <Application>Microsoft Office PowerPoint</Application>
  <PresentationFormat>Custom</PresentationFormat>
  <Paragraphs>177</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PINKFLORALBROCADE_16X9</vt:lpstr>
      <vt:lpstr>Library Management System</vt:lpstr>
      <vt:lpstr>Content</vt:lpstr>
      <vt:lpstr>Motivation</vt:lpstr>
      <vt:lpstr>Objectives</vt:lpstr>
      <vt:lpstr>Project Overview</vt:lpstr>
      <vt:lpstr>Introduction</vt:lpstr>
      <vt:lpstr>E-R Diagram</vt:lpstr>
      <vt:lpstr>Entity Set</vt:lpstr>
      <vt:lpstr>Entity Set</vt:lpstr>
      <vt:lpstr>Data Insertion into Entity Set</vt:lpstr>
      <vt:lpstr>Some Entity Set</vt:lpstr>
      <vt:lpstr>Some Entity Set</vt:lpstr>
      <vt:lpstr>Query Implementation on Entity Set</vt:lpstr>
      <vt:lpstr>Query Implementation on Entity Set</vt:lpstr>
      <vt:lpstr>Query Implementation on Entity Set</vt:lpstr>
      <vt:lpstr>Limitations</vt:lpstr>
      <vt:lpstr>Conclusion</vt:lpstr>
      <vt:lpstr>References</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2018-04-09T04:36:02Z</dcterms:created>
  <dcterms:modified xsi:type="dcterms:W3CDTF">2018-12-12T04:04:04Z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TC034173939991</vt:lpwstr>
  </property>
</Properties>
</file>