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n851fi9z+m5tSBhkh34gr3YcY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E9976-ACEB-4458-B04F-48D96983F053}" v="28" dt="2024-03-30T14:05:16.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6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OBIN SILVIYA" userId="3da27834d3595784" providerId="LiveId" clId="{8AEE9976-ACEB-4458-B04F-48D96983F053}"/>
    <pc:docChg chg="undo custSel modSld">
      <pc:chgData name="SAROBIN SILVIYA" userId="3da27834d3595784" providerId="LiveId" clId="{8AEE9976-ACEB-4458-B04F-48D96983F053}" dt="2024-03-30T14:05:16.588" v="273" actId="1076"/>
      <pc:docMkLst>
        <pc:docMk/>
      </pc:docMkLst>
      <pc:sldChg chg="modSp mod">
        <pc:chgData name="SAROBIN SILVIYA" userId="3da27834d3595784" providerId="LiveId" clId="{8AEE9976-ACEB-4458-B04F-48D96983F053}" dt="2024-03-30T13:46:26.454" v="45" actId="20577"/>
        <pc:sldMkLst>
          <pc:docMk/>
          <pc:sldMk cId="0" sldId="257"/>
        </pc:sldMkLst>
        <pc:spChg chg="mod">
          <ac:chgData name="SAROBIN SILVIYA" userId="3da27834d3595784" providerId="LiveId" clId="{8AEE9976-ACEB-4458-B04F-48D96983F053}" dt="2024-03-30T13:46:26.454" v="45" actId="20577"/>
          <ac:spMkLst>
            <pc:docMk/>
            <pc:sldMk cId="0" sldId="257"/>
            <ac:spMk id="82" creationId="{00000000-0000-0000-0000-000000000000}"/>
          </ac:spMkLst>
        </pc:spChg>
      </pc:sldChg>
      <pc:sldChg chg="addSp delSp modSp mod">
        <pc:chgData name="SAROBIN SILVIYA" userId="3da27834d3595784" providerId="LiveId" clId="{8AEE9976-ACEB-4458-B04F-48D96983F053}" dt="2024-03-30T13:49:52.346" v="132" actId="1076"/>
        <pc:sldMkLst>
          <pc:docMk/>
          <pc:sldMk cId="0" sldId="259"/>
        </pc:sldMkLst>
        <pc:spChg chg="add">
          <ac:chgData name="SAROBIN SILVIYA" userId="3da27834d3595784" providerId="LiveId" clId="{8AEE9976-ACEB-4458-B04F-48D96983F053}" dt="2024-03-30T13:48:14.885" v="49"/>
          <ac:spMkLst>
            <pc:docMk/>
            <pc:sldMk cId="0" sldId="259"/>
            <ac:spMk id="2" creationId="{E9809EF5-5EA4-480E-914D-237D47636786}"/>
          </ac:spMkLst>
        </pc:spChg>
        <pc:spChg chg="add mod">
          <ac:chgData name="SAROBIN SILVIYA" userId="3da27834d3595784" providerId="LiveId" clId="{8AEE9976-ACEB-4458-B04F-48D96983F053}" dt="2024-03-30T13:49:52.346" v="132" actId="1076"/>
          <ac:spMkLst>
            <pc:docMk/>
            <pc:sldMk cId="0" sldId="259"/>
            <ac:spMk id="3" creationId="{3E2E9AD2-2804-C5AC-6571-6655514C15AD}"/>
          </ac:spMkLst>
        </pc:spChg>
        <pc:spChg chg="del mod">
          <ac:chgData name="SAROBIN SILVIYA" userId="3da27834d3595784" providerId="LiveId" clId="{8AEE9976-ACEB-4458-B04F-48D96983F053}" dt="2024-03-30T13:46:51.167" v="48"/>
          <ac:spMkLst>
            <pc:docMk/>
            <pc:sldMk cId="0" sldId="259"/>
            <ac:spMk id="128" creationId="{00000000-0000-0000-0000-000000000000}"/>
          </ac:spMkLst>
        </pc:spChg>
      </pc:sldChg>
      <pc:sldChg chg="addSp delSp modSp mod">
        <pc:chgData name="SAROBIN SILVIYA" userId="3da27834d3595784" providerId="LiveId" clId="{8AEE9976-ACEB-4458-B04F-48D96983F053}" dt="2024-03-30T13:53:50.579" v="227" actId="1076"/>
        <pc:sldMkLst>
          <pc:docMk/>
          <pc:sldMk cId="0" sldId="260"/>
        </pc:sldMkLst>
        <pc:spChg chg="add mod">
          <ac:chgData name="SAROBIN SILVIYA" userId="3da27834d3595784" providerId="LiveId" clId="{8AEE9976-ACEB-4458-B04F-48D96983F053}" dt="2024-03-30T13:53:50.579" v="227" actId="1076"/>
          <ac:spMkLst>
            <pc:docMk/>
            <pc:sldMk cId="0" sldId="260"/>
            <ac:spMk id="2" creationId="{395AAF63-1666-1014-8A4A-336532645A62}"/>
          </ac:spMkLst>
        </pc:spChg>
        <pc:spChg chg="del mod">
          <ac:chgData name="SAROBIN SILVIYA" userId="3da27834d3595784" providerId="LiveId" clId="{8AEE9976-ACEB-4458-B04F-48D96983F053}" dt="2024-03-30T13:50:12.251" v="136"/>
          <ac:spMkLst>
            <pc:docMk/>
            <pc:sldMk cId="0" sldId="260"/>
            <ac:spMk id="143" creationId="{00000000-0000-0000-0000-000000000000}"/>
          </ac:spMkLst>
        </pc:spChg>
      </pc:sldChg>
      <pc:sldChg chg="modSp mod">
        <pc:chgData name="SAROBIN SILVIYA" userId="3da27834d3595784" providerId="LiveId" clId="{8AEE9976-ACEB-4458-B04F-48D96983F053}" dt="2024-03-30T13:54:29.111" v="245" actId="20577"/>
        <pc:sldMkLst>
          <pc:docMk/>
          <pc:sldMk cId="0" sldId="261"/>
        </pc:sldMkLst>
        <pc:spChg chg="mod">
          <ac:chgData name="SAROBIN SILVIYA" userId="3da27834d3595784" providerId="LiveId" clId="{8AEE9976-ACEB-4458-B04F-48D96983F053}" dt="2024-03-30T13:54:29.111" v="245" actId="20577"/>
          <ac:spMkLst>
            <pc:docMk/>
            <pc:sldMk cId="0" sldId="261"/>
            <ac:spMk id="155" creationId="{00000000-0000-0000-0000-000000000000}"/>
          </ac:spMkLst>
        </pc:spChg>
      </pc:sldChg>
      <pc:sldChg chg="modSp mod">
        <pc:chgData name="SAROBIN SILVIYA" userId="3da27834d3595784" providerId="LiveId" clId="{8AEE9976-ACEB-4458-B04F-48D96983F053}" dt="2024-03-30T14:01:40.842" v="261" actId="20577"/>
        <pc:sldMkLst>
          <pc:docMk/>
          <pc:sldMk cId="0" sldId="263"/>
        </pc:sldMkLst>
        <pc:spChg chg="mod">
          <ac:chgData name="SAROBIN SILVIYA" userId="3da27834d3595784" providerId="LiveId" clId="{8AEE9976-ACEB-4458-B04F-48D96983F053}" dt="2024-03-30T14:01:40.842" v="261" actId="20577"/>
          <ac:spMkLst>
            <pc:docMk/>
            <pc:sldMk cId="0" sldId="263"/>
            <ac:spMk id="180" creationId="{00000000-0000-0000-0000-000000000000}"/>
          </ac:spMkLst>
        </pc:spChg>
      </pc:sldChg>
      <pc:sldChg chg="addSp delSp modSp mod">
        <pc:chgData name="SAROBIN SILVIYA" userId="3da27834d3595784" providerId="LiveId" clId="{8AEE9976-ACEB-4458-B04F-48D96983F053}" dt="2024-03-30T14:05:16.588" v="273" actId="1076"/>
        <pc:sldMkLst>
          <pc:docMk/>
          <pc:sldMk cId="0" sldId="264"/>
        </pc:sldMkLst>
        <pc:spChg chg="add mod">
          <ac:chgData name="SAROBIN SILVIYA" userId="3da27834d3595784" providerId="LiveId" clId="{8AEE9976-ACEB-4458-B04F-48D96983F053}" dt="2024-03-30T14:05:16.588" v="273" actId="1076"/>
          <ac:spMkLst>
            <pc:docMk/>
            <pc:sldMk cId="0" sldId="264"/>
            <ac:spMk id="2" creationId="{5DD89DD4-4948-F9B0-E466-B5388344BBC0}"/>
          </ac:spMkLst>
        </pc:spChg>
        <pc:spChg chg="del">
          <ac:chgData name="SAROBIN SILVIYA" userId="3da27834d3595784" providerId="LiveId" clId="{8AEE9976-ACEB-4458-B04F-48D96983F053}" dt="2024-03-30T13:45:42.554" v="13" actId="478"/>
          <ac:spMkLst>
            <pc:docMk/>
            <pc:sldMk cId="0" sldId="264"/>
            <ac:spMk id="5" creationId="{39AB9E31-41CA-A695-F165-B491E8DF8D86}"/>
          </ac:spMkLst>
        </pc:spChg>
      </pc:sldChg>
      <pc:sldChg chg="addSp delSp modSp mod">
        <pc:chgData name="SAROBIN SILVIYA" userId="3da27834d3595784" providerId="LiveId" clId="{8AEE9976-ACEB-4458-B04F-48D96983F053}" dt="2024-03-30T13:45:16.732" v="12" actId="1076"/>
        <pc:sldMkLst>
          <pc:docMk/>
          <pc:sldMk cId="0" sldId="265"/>
        </pc:sldMkLst>
        <pc:picChg chg="del">
          <ac:chgData name="SAROBIN SILVIYA" userId="3da27834d3595784" providerId="LiveId" clId="{8AEE9976-ACEB-4458-B04F-48D96983F053}" dt="2024-03-30T13:44:05.181" v="1" actId="478"/>
          <ac:picMkLst>
            <pc:docMk/>
            <pc:sldMk cId="0" sldId="265"/>
            <ac:picMk id="3" creationId="{1A8F9FB5-EAA4-7ABB-0415-3CAF6F7564E7}"/>
          </ac:picMkLst>
        </pc:picChg>
        <pc:picChg chg="add mod">
          <ac:chgData name="SAROBIN SILVIYA" userId="3da27834d3595784" providerId="LiveId" clId="{8AEE9976-ACEB-4458-B04F-48D96983F053}" dt="2024-03-30T13:45:16.732" v="12" actId="1076"/>
          <ac:picMkLst>
            <pc:docMk/>
            <pc:sldMk cId="0" sldId="265"/>
            <ac:picMk id="4" creationId="{5ED971C5-DDB2-2E99-82C7-B34D20BFD44B}"/>
          </ac:picMkLst>
        </pc:picChg>
        <pc:picChg chg="del">
          <ac:chgData name="SAROBIN SILVIYA" userId="3da27834d3595784" providerId="LiveId" clId="{8AEE9976-ACEB-4458-B04F-48D96983F053}" dt="2024-03-30T13:44:07.185" v="2" actId="478"/>
          <ac:picMkLst>
            <pc:docMk/>
            <pc:sldMk cId="0" sldId="265"/>
            <ac:picMk id="5" creationId="{1BE3E9C0-BDEC-9097-C9D9-4DEFBBC87CD0}"/>
          </ac:picMkLst>
        </pc:picChg>
        <pc:picChg chg="del">
          <ac:chgData name="SAROBIN SILVIYA" userId="3da27834d3595784" providerId="LiveId" clId="{8AEE9976-ACEB-4458-B04F-48D96983F053}" dt="2024-03-30T13:44:03.068" v="0" actId="478"/>
          <ac:picMkLst>
            <pc:docMk/>
            <pc:sldMk cId="0" sldId="265"/>
            <ac:picMk id="7" creationId="{C0EE14F5-F145-A125-ECAA-FE60762778E2}"/>
          </ac:picMkLst>
        </pc:picChg>
        <pc:picChg chg="add mod">
          <ac:chgData name="SAROBIN SILVIYA" userId="3da27834d3595784" providerId="LiveId" clId="{8AEE9976-ACEB-4458-B04F-48D96983F053}" dt="2024-03-30T13:45:09.833" v="11" actId="1076"/>
          <ac:picMkLst>
            <pc:docMk/>
            <pc:sldMk cId="0" sldId="265"/>
            <ac:picMk id="8" creationId="{384EF701-7755-BC9C-6D8A-9E0BE280AE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a:spLocks noGrp="1"/>
          </p:cNvSpPr>
          <p:nvPr>
            <p:ph type="ctrTitle"/>
          </p:nvPr>
        </p:nvSpPr>
        <p:spPr>
          <a:xfrm>
            <a:off x="3195574" y="2067305"/>
            <a:ext cx="7015226" cy="509114"/>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a:t>SAROBIN SILVIYA</a:t>
            </a:r>
            <a:endParaRPr/>
          </a:p>
        </p:txBody>
      </p:sp>
      <p:sp>
        <p:nvSpPr>
          <p:cNvPr id="59" name="Google Shape;59;p1"/>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0"/>
          <p:cNvSpPr txBox="1">
            <a:spLocks noGrp="1"/>
          </p:cNvSpPr>
          <p:nvPr>
            <p:ph type="title"/>
          </p:nvPr>
        </p:nvSpPr>
        <p:spPr>
          <a:xfrm>
            <a:off x="755331" y="385444"/>
            <a:ext cx="4067039"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203" name="Google Shape;203;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5ED971C5-DDB2-2E99-82C7-B34D20BFD44B}"/>
              </a:ext>
            </a:extLst>
          </p:cNvPr>
          <p:cNvPicPr>
            <a:picLocks noChangeAspect="1"/>
          </p:cNvPicPr>
          <p:nvPr/>
        </p:nvPicPr>
        <p:blipFill>
          <a:blip r:embed="rId4"/>
          <a:stretch>
            <a:fillRect/>
          </a:stretch>
        </p:blipFill>
        <p:spPr>
          <a:xfrm>
            <a:off x="588539" y="1713062"/>
            <a:ext cx="6717567" cy="3252661"/>
          </a:xfrm>
          <a:prstGeom prst="rect">
            <a:avLst/>
          </a:prstGeom>
        </p:spPr>
      </p:pic>
      <p:pic>
        <p:nvPicPr>
          <p:cNvPr id="8" name="Picture 7">
            <a:extLst>
              <a:ext uri="{FF2B5EF4-FFF2-40B4-BE49-F238E27FC236}">
                <a16:creationId xmlns:a16="http://schemas.microsoft.com/office/drawing/2014/main" id="{384EF701-7755-BC9C-6D8A-9E0BE280AE81}"/>
              </a:ext>
            </a:extLst>
          </p:cNvPr>
          <p:cNvPicPr>
            <a:picLocks noChangeAspect="1"/>
          </p:cNvPicPr>
          <p:nvPr/>
        </p:nvPicPr>
        <p:blipFill>
          <a:blip r:embed="rId5"/>
          <a:stretch>
            <a:fillRect/>
          </a:stretch>
        </p:blipFill>
        <p:spPr>
          <a:xfrm>
            <a:off x="7448741" y="1639949"/>
            <a:ext cx="4266818" cy="33988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4825"/>
            <a:ext cx="123444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txBox="1">
            <a:spLocks noGrp="1"/>
          </p:cNvSpPr>
          <p:nvPr>
            <p:ph type="title"/>
          </p:nvPr>
        </p:nvSpPr>
        <p:spPr>
          <a:xfrm>
            <a:off x="739775" y="2831479"/>
            <a:ext cx="11815800" cy="1125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IDENTIFYING RISK FACTORS FOR HEART DISEASE </a:t>
            </a:r>
            <a:br>
              <a:rPr lang="en-US" sz="3600" dirty="0"/>
            </a:br>
            <a:r>
              <a:rPr lang="en-US" sz="3600" dirty="0"/>
              <a:t>                             USING  CNN</a:t>
            </a:r>
            <a:endParaRPr sz="3600" dirty="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2" name="Google Shape;102;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0" name="Google Shape;110;p3"/>
          <p:cNvSpPr txBox="1">
            <a:spLocks noGrp="1"/>
          </p:cNvSpPr>
          <p:nvPr>
            <p:ph type="title"/>
          </p:nvPr>
        </p:nvSpPr>
        <p:spPr>
          <a:xfrm>
            <a:off x="752475" y="447663"/>
            <a:ext cx="23571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1" name="Google Shape;111;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2" name="Google Shape;112;p3"/>
          <p:cNvSpPr txBox="1"/>
          <p:nvPr/>
        </p:nvSpPr>
        <p:spPr>
          <a:xfrm>
            <a:off x="2461260" y="2133600"/>
            <a:ext cx="5263515" cy="447558"/>
          </a:xfrm>
          <a:prstGeom prst="rect">
            <a:avLst/>
          </a:prstGeom>
          <a:noFill/>
          <a:ln>
            <a:noFill/>
          </a:ln>
        </p:spPr>
        <p:txBody>
          <a:bodyPr spcFirstLastPara="1" wrap="square" lIns="0" tIns="16500" rIns="0" bIns="0" anchor="t" anchorCtr="0">
            <a:spAutoFit/>
          </a:bodyPr>
          <a:lstStyle/>
          <a:p>
            <a:pPr marL="12700" marR="0" lvl="0" indent="0" algn="ctr" rtl="0">
              <a:spcBef>
                <a:spcPts val="0"/>
              </a:spcBef>
              <a:spcAft>
                <a:spcPts val="0"/>
              </a:spcAft>
              <a:buNone/>
            </a:pPr>
            <a:r>
              <a:rPr lang="en-US" sz="2800" b="1" i="0">
                <a:solidFill>
                  <a:schemeClr val="dk1"/>
                </a:solidFill>
                <a:latin typeface="Trebuchet MS"/>
                <a:ea typeface="Trebuchet MS"/>
                <a:cs typeface="Trebuchet MS"/>
                <a:sym typeface="Trebuchet MS"/>
              </a:rPr>
              <a:t>         </a:t>
            </a:r>
            <a:endParaRPr sz="2800" b="1" i="0">
              <a:solidFill>
                <a:schemeClr val="dk1"/>
              </a:solidFill>
              <a:latin typeface="Trebuchet MS"/>
              <a:ea typeface="Trebuchet MS"/>
              <a:cs typeface="Trebuchet MS"/>
              <a:sym typeface="Trebuchet MS"/>
            </a:endParaRPr>
          </a:p>
        </p:txBody>
      </p:sp>
      <p:sp>
        <p:nvSpPr>
          <p:cNvPr id="113" name="Google Shape;113;p3"/>
          <p:cNvSpPr txBox="1"/>
          <p:nvPr/>
        </p:nvSpPr>
        <p:spPr>
          <a:xfrm>
            <a:off x="2906850" y="1695525"/>
            <a:ext cx="7780200" cy="3201600"/>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PROBLEM  STATEMENT</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PROJECT OVERVIEW</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WHO ARE THE END USERS ?</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YOUR SOLUTION AND ITS VALUE PROPOSITION</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THE WOW IN YOUR SOLUTION</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MODELLING</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RESULTS</a:t>
            </a:r>
            <a:endParaRPr sz="28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txBox="1">
            <a:spLocks noGrp="1"/>
          </p:cNvSpPr>
          <p:nvPr>
            <p:ph type="title"/>
          </p:nvPr>
        </p:nvSpPr>
        <p:spPr>
          <a:xfrm>
            <a:off x="369661" y="734550"/>
            <a:ext cx="7152368"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4"/>
          <p:cNvSpPr txBox="1"/>
          <p:nvPr/>
        </p:nvSpPr>
        <p:spPr>
          <a:xfrm>
            <a:off x="3376675" y="1317350"/>
            <a:ext cx="5976600" cy="34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endParaRPr sz="1050">
              <a:solidFill>
                <a:srgbClr val="FFFFFF"/>
              </a:solidFill>
              <a:highlight>
                <a:srgbClr val="2B2B2B"/>
              </a:highlight>
              <a:latin typeface="Microsoft Yahei"/>
              <a:ea typeface="Microsoft Yahei"/>
              <a:cs typeface="Microsoft Yahei"/>
              <a:sym typeface="Microsoft Yahei"/>
            </a:endParaRPr>
          </a:p>
        </p:txBody>
      </p:sp>
      <p:sp>
        <p:nvSpPr>
          <p:cNvPr id="3" name="Rectangle 2">
            <a:extLst>
              <a:ext uri="{FF2B5EF4-FFF2-40B4-BE49-F238E27FC236}">
                <a16:creationId xmlns:a16="http://schemas.microsoft.com/office/drawing/2014/main" id="{3E2E9AD2-2804-C5AC-6571-6655514C15AD}"/>
              </a:ext>
            </a:extLst>
          </p:cNvPr>
          <p:cNvSpPr>
            <a:spLocks noChangeArrowheads="1"/>
          </p:cNvSpPr>
          <p:nvPr/>
        </p:nvSpPr>
        <p:spPr bwMode="auto">
          <a:xfrm>
            <a:off x="369661" y="2086120"/>
            <a:ext cx="77724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Heart disease is a leading cause of death globally. Early detection of risk factors can lead to effective prevention and treatment. However, the identification of these risk factors is often complex due to the interplay of various physiological and lifestyle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The goal of this project is to develop a Convolutional Neural Network (CNN) model that uses patient data to identify key risk factors for heart disease. This model should be able to take in relevant patient information and output the significant risk factors and the likelihood of the patient developing heart 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txBox="1">
            <a:spLocks noGrp="1"/>
          </p:cNvSpPr>
          <p:nvPr>
            <p:ph type="title"/>
          </p:nvPr>
        </p:nvSpPr>
        <p:spPr>
          <a:xfrm>
            <a:off x="739775" y="829627"/>
            <a:ext cx="52635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PROJECT  OVERVIEW</a:t>
            </a:r>
            <a:endParaRPr sz="4250"/>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5"/>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200">
              <a:solidFill>
                <a:schemeClr val="dk1"/>
              </a:solidFill>
              <a:latin typeface="Microsoft Yahei"/>
              <a:ea typeface="Microsoft Yahei"/>
              <a:cs typeface="Microsoft Yahei"/>
              <a:sym typeface="Microsoft Yahei"/>
            </a:endParaRPr>
          </a:p>
        </p:txBody>
      </p:sp>
      <p:sp>
        <p:nvSpPr>
          <p:cNvPr id="2" name="Rectangle 1">
            <a:extLst>
              <a:ext uri="{FF2B5EF4-FFF2-40B4-BE49-F238E27FC236}">
                <a16:creationId xmlns:a16="http://schemas.microsoft.com/office/drawing/2014/main" id="{395AAF63-1666-1014-8A4A-336532645A62}"/>
              </a:ext>
            </a:extLst>
          </p:cNvPr>
          <p:cNvSpPr>
            <a:spLocks noChangeArrowheads="1"/>
          </p:cNvSpPr>
          <p:nvPr/>
        </p:nvSpPr>
        <p:spPr bwMode="auto">
          <a:xfrm>
            <a:off x="676275" y="1410413"/>
            <a:ext cx="7270594"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This project aims to develop a Convolutional Neural Network (CNN) model to identify key risk factors for heart disease using patient data.</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chemeClr val="tx1"/>
                </a:solidFill>
                <a:effectLst/>
                <a:latin typeface="Arial" panose="020B0604020202020204" pitchFamily="34" charset="0"/>
              </a:rPr>
              <a:t>Data Collection: Gather a dataset that includes a wide range of potential risk factors. This could include demographic information, physiological factors, and lifestyle factors.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Arial" panose="020B0604020202020204" pitchFamily="34" charset="0"/>
              </a:rPr>
              <a:t>Data Preprocessing: Clean the dataset by handling missing values and outliers. Perform necessary transformations for the CNN algorithm.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chemeClr val="tx1"/>
                </a:solidFill>
                <a:effectLst/>
                <a:latin typeface="Arial" panose="020B0604020202020204" pitchFamily="34" charset="0"/>
              </a:rPr>
              <a:t>Model Development: Develop a CNN model using the preprocessed dataset. The model should be able to identify the most significant risk factors and predict the likelihood of heart disease.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chemeClr val="tx1"/>
                </a:solidFill>
                <a:effectLst/>
                <a:latin typeface="Arial" panose="020B0604020202020204" pitchFamily="34" charset="0"/>
              </a:rPr>
              <a:t>Model Evaluation: Evaluate the performance of the CNN model using appropriate metrics. Analyze the results to understand the model’s strengths and weaknesses.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700" b="1" i="0" u="none" strike="noStrike" cap="none" normalizeH="0" baseline="0" dirty="0">
                <a:ln>
                  <a:noFill/>
                </a:ln>
                <a:solidFill>
                  <a:schemeClr val="tx1"/>
                </a:solidFill>
                <a:effectLst/>
                <a:latin typeface="Arial" panose="020B0604020202020204" pitchFamily="34" charset="0"/>
              </a:rPr>
              <a:t>Risk Factor Identification: Use the CNN model to identify the key risk factors for heart disease. Analyze the results and provide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4" name="Google Shape;154;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5" name="Google Shape;155;p6"/>
          <p:cNvSpPr txBox="1"/>
          <p:nvPr/>
        </p:nvSpPr>
        <p:spPr>
          <a:xfrm>
            <a:off x="739775" y="2213825"/>
            <a:ext cx="5983200" cy="350092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700" b="1" dirty="0">
                <a:solidFill>
                  <a:schemeClr val="dk1"/>
                </a:solidFill>
                <a:latin typeface="Microsoft Yahei"/>
                <a:ea typeface="Microsoft Yahei"/>
                <a:cs typeface="Microsoft Yahei"/>
                <a:sym typeface="Microsoft Yahei"/>
              </a:rPr>
              <a:t>The end users for the heart disease risk factors identification project would primarily be healthcare professionals such as doctors, nurses, and medical researchers. They can use the CNN model to identify key risk factors for heart disease in their patients and predict the likelihood of the disease, which can aid in early detection and treatment. Additionally, health-conscious individuals could also use this model to understand their own risk factors and take preventive measures.</a:t>
            </a:r>
            <a:endParaRPr sz="1700" b="1" dirty="0">
              <a:solidFill>
                <a:schemeClr val="dk1"/>
              </a:solidFill>
              <a:latin typeface="Microsoft Yahei"/>
              <a:ea typeface="Microsoft Yahei"/>
              <a:cs typeface="Microsoft Yahei"/>
              <a:sym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a:stretch/>
        </p:blipFill>
        <p:spPr>
          <a:xfrm>
            <a:off x="0" y="2114550"/>
            <a:ext cx="2695574" cy="3248025"/>
          </a:xfrm>
          <a:prstGeom prst="rect">
            <a:avLst/>
          </a:prstGeom>
          <a:noFill/>
          <a:ln>
            <a:noFill/>
          </a:ln>
        </p:spPr>
      </p:pic>
      <p:sp>
        <p:nvSpPr>
          <p:cNvPr id="161" name="Google Shape;161;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65" name="Google Shape;165;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8" name="Google Shape;168;p7"/>
          <p:cNvSpPr txBox="1"/>
          <p:nvPr/>
        </p:nvSpPr>
        <p:spPr>
          <a:xfrm>
            <a:off x="3184625" y="2019300"/>
            <a:ext cx="7005600" cy="45123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200"/>
              </a:spcBef>
              <a:spcAft>
                <a:spcPts val="0"/>
              </a:spcAft>
              <a:buClr>
                <a:schemeClr val="dk1"/>
              </a:buClr>
              <a:buSzPts val="1700"/>
              <a:buAutoNum type="arabicPeriod"/>
            </a:pPr>
            <a:r>
              <a:rPr lang="en-US" sz="1700" b="1">
                <a:solidFill>
                  <a:schemeClr val="dk1"/>
                </a:solidFill>
              </a:rPr>
              <a:t>Personalized Healthcare</a:t>
            </a:r>
            <a:r>
              <a:rPr lang="en-US" sz="1700">
                <a:solidFill>
                  <a:schemeClr val="dk1"/>
                </a:solidFill>
              </a:rPr>
              <a:t>: By using individual patient data, the model can provide personalized risk assessments. This can help healthcare professionals tailor prevention and treatment strategies to each patient’s unique risk profile.</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US" sz="1700" b="1">
                <a:solidFill>
                  <a:schemeClr val="dk1"/>
                </a:solidFill>
              </a:rPr>
              <a:t>Resource Optimization</a:t>
            </a:r>
            <a:r>
              <a:rPr lang="en-US" sz="1700">
                <a:solidFill>
                  <a:schemeClr val="dk1"/>
                </a:solidFill>
              </a:rPr>
              <a:t>: By identifying patients at high risk of heart disease, healthcare providers can prioritize resources and interventions for those who need them most.</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US" sz="1700" b="1">
                <a:solidFill>
                  <a:schemeClr val="dk1"/>
                </a:solidFill>
              </a:rPr>
              <a:t>Research Tool</a:t>
            </a:r>
            <a:r>
              <a:rPr lang="en-US" sz="1700">
                <a:solidFill>
                  <a:schemeClr val="dk1"/>
                </a:solidFill>
              </a:rPr>
              <a:t>: The model can also serve as a valuable tool for medical researchers studying heart disease, providing insights into the relative importance of different risk factors.</a:t>
            </a:r>
            <a:endParaRPr sz="1700">
              <a:solidFill>
                <a:schemeClr val="dk1"/>
              </a:solidFill>
            </a:endParaRPr>
          </a:p>
          <a:p>
            <a:pPr marL="457200" lvl="0" indent="-336550" algn="l" rtl="0">
              <a:lnSpc>
                <a:spcPct val="115000"/>
              </a:lnSpc>
              <a:spcBef>
                <a:spcPts val="0"/>
              </a:spcBef>
              <a:spcAft>
                <a:spcPts val="0"/>
              </a:spcAft>
              <a:buClr>
                <a:schemeClr val="dk1"/>
              </a:buClr>
              <a:buSzPts val="1700"/>
              <a:buAutoNum type="arabicPeriod"/>
            </a:pPr>
            <a:r>
              <a:rPr lang="en-US" sz="1700" b="1">
                <a:solidFill>
                  <a:schemeClr val="dk1"/>
                </a:solidFill>
              </a:rPr>
              <a:t>Health Awareness</a:t>
            </a:r>
            <a:r>
              <a:rPr lang="en-US" sz="1700">
                <a:solidFill>
                  <a:schemeClr val="dk1"/>
                </a:solidFill>
              </a:rPr>
              <a:t>: For health-conscious individuals, the model can provide valuable information about their own risk factors and encourage preventive measures.</a:t>
            </a:r>
            <a:endParaRPr sz="1700">
              <a:solidFill>
                <a:schemeClr val="dk1"/>
              </a:solidFill>
            </a:endParaRPr>
          </a:p>
          <a:p>
            <a:pPr marL="0" lvl="0" indent="0" algn="l" rtl="0">
              <a:lnSpc>
                <a:spcPct val="115000"/>
              </a:lnSpc>
              <a:spcBef>
                <a:spcPts val="1200"/>
              </a:spcBef>
              <a:spcAft>
                <a:spcPts val="1200"/>
              </a:spcAft>
              <a:buNone/>
            </a:pP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4" name="Google Shape;174;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7" name="Google Shape;177;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8" name="Google Shape;178;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9" name="Google Shape;179;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80" name="Google Shape;180;p8"/>
          <p:cNvSpPr txBox="1"/>
          <p:nvPr/>
        </p:nvSpPr>
        <p:spPr>
          <a:xfrm>
            <a:off x="2696375" y="2208075"/>
            <a:ext cx="6114600" cy="320007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700" b="1" dirty="0">
                <a:solidFill>
                  <a:schemeClr val="dk1"/>
                </a:solidFill>
              </a:rPr>
              <a:t>The “wow” factor in the solution lies in its potential to revolutionize healthcare through personalized risk assessments. The CNN model can analyze a multitude of factors simultaneously and provide a detailed risk profile for each individual. This level of personalization can lead to more effective prevention strategies and treatments tailored to each patient’s unique needs. Moreover, the model’s ability to predict the likelihood of heart disease can potentially save lives through early detection.</a:t>
            </a:r>
            <a:r>
              <a:rPr lang="en-US" sz="1700" dirty="0">
                <a:solidFill>
                  <a:schemeClr val="dk1"/>
                </a:solidFill>
              </a:rPr>
              <a:t> </a:t>
            </a:r>
            <a:endParaRPr sz="17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9" name="Google Shape;189;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91" name="Google Shape;191;p9"/>
          <p:cNvSpPr txBox="1"/>
          <p:nvPr/>
        </p:nvSpPr>
        <p:spPr>
          <a:xfrm>
            <a:off x="874078" y="703856"/>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dk1"/>
                </a:solidFill>
                <a:latin typeface="Trebuchet MS"/>
                <a:ea typeface="Trebuchet MS"/>
                <a:cs typeface="Trebuchet MS"/>
                <a:sym typeface="Trebuchet MS"/>
              </a:rPr>
              <a:t>MODELLING</a:t>
            </a:r>
            <a:endParaRPr sz="4800" dirty="0">
              <a:solidFill>
                <a:schemeClr val="dk1"/>
              </a:solidFill>
              <a:latin typeface="Trebuchet MS"/>
              <a:ea typeface="Trebuchet MS"/>
              <a:cs typeface="Trebuchet MS"/>
              <a:sym typeface="Trebuchet MS"/>
            </a:endParaRPr>
          </a:p>
        </p:txBody>
      </p:sp>
      <p:sp>
        <p:nvSpPr>
          <p:cNvPr id="2" name="Rectangle 1">
            <a:extLst>
              <a:ext uri="{FF2B5EF4-FFF2-40B4-BE49-F238E27FC236}">
                <a16:creationId xmlns:a16="http://schemas.microsoft.com/office/drawing/2014/main" id="{5DD89DD4-4948-F9B0-E466-B5388344BBC0}"/>
              </a:ext>
            </a:extLst>
          </p:cNvPr>
          <p:cNvSpPr>
            <a:spLocks noChangeArrowheads="1"/>
          </p:cNvSpPr>
          <p:nvPr/>
        </p:nvSpPr>
        <p:spPr bwMode="auto">
          <a:xfrm>
            <a:off x="668507" y="1834994"/>
            <a:ext cx="914224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chemeClr val="tx1"/>
                </a:solidFill>
                <a:effectLst/>
                <a:latin typeface="Arial" panose="020B0604020202020204" pitchFamily="34" charset="0"/>
              </a:rPr>
              <a:t>Data Collection: Gather a dataset of medical images (like ECG or MRI scans) and patient data (like age, gender, lifestyle habits, etc.) with labels indicating whether the patient has heart disease or not.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Arial" panose="020B0604020202020204" pitchFamily="34" charset="0"/>
              </a:rPr>
              <a:t>Data Preprocessing: This might involve normalizing the images, handling missing values in the patient data, and splitting the data into training and validation sets.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chemeClr val="tx1"/>
                </a:solidFill>
                <a:effectLst/>
                <a:latin typeface="Arial" panose="020B0604020202020204" pitchFamily="34" charset="0"/>
              </a:rPr>
              <a:t>Model Architecture: Design a CNN that takes as input the medical images and patient data, and outputs a probability of the patient having heart disease. The CNN might have convolutional layers to process the images and fully connected layers to process the patient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chemeClr val="tx1"/>
                </a:solidFill>
                <a:effectLst/>
                <a:latin typeface="Arial" panose="020B0604020202020204" pitchFamily="34" charset="0"/>
              </a:rPr>
              <a:t>Model Training: Train the CNN on the training data using a suitable loss function (like binary cross-entropy for a binary classification problem) and optimizer (like Adam or SGD).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700" b="1" i="0" u="none" strike="noStrike" cap="none" normalizeH="0" baseline="0" dirty="0">
                <a:ln>
                  <a:noFill/>
                </a:ln>
                <a:solidFill>
                  <a:schemeClr val="tx1"/>
                </a:solidFill>
                <a:effectLst/>
                <a:latin typeface="Arial" panose="020B0604020202020204" pitchFamily="34" charset="0"/>
              </a:rPr>
              <a:t>Model Evaluation: Evaluate the performance of the CNN on the validation data using appropriate metrics (like accuracy, precision, recall, AUC-ROC,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790</Words>
  <Application>Microsoft Office PowerPoint</Application>
  <PresentationFormat>Widescreen</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Microsoft Yahei</vt:lpstr>
      <vt:lpstr>Arial</vt:lpstr>
      <vt:lpstr>Calibri</vt:lpstr>
      <vt:lpstr>Trebuchet MS</vt:lpstr>
      <vt:lpstr>Office Theme</vt:lpstr>
      <vt:lpstr>SAROBIN SILVIYA</vt:lpstr>
      <vt:lpstr>IDENTIFYING RISK FACTORS FOR HEART DISEASE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SAROBIN SILVIYA</dc:title>
  <dc:creator>SAROBIN SILVIYA</dc:creator>
  <cp:lastModifiedBy>SAROBIN SILVIYA</cp:lastModifiedBy>
  <cp:revision>4</cp:revision>
  <dcterms:created xsi:type="dcterms:W3CDTF">2024-03-28T08:14:11Z</dcterms:created>
  <dcterms:modified xsi:type="dcterms:W3CDTF">2024-04-01T07:23:37Z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