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n851fi9z+m5tSBhkh34gr3YcY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E9976-ACEB-4458-B04F-48D96983F053}" v="28" dt="2024-03-30T14:05:16.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2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OBIN SILVIYA" userId="3da27834d3595784" providerId="LiveId" clId="{8AEE9976-ACEB-4458-B04F-48D96983F053}"/>
    <pc:docChg chg="undo custSel modSld">
      <pc:chgData name="SAROBIN SILVIYA" userId="3da27834d3595784" providerId="LiveId" clId="{8AEE9976-ACEB-4458-B04F-48D96983F053}" dt="2024-03-30T14:05:16.588" v="273" actId="1076"/>
      <pc:docMkLst>
        <pc:docMk/>
      </pc:docMkLst>
      <pc:sldChg chg="modSp mod">
        <pc:chgData name="SAROBIN SILVIYA" userId="3da27834d3595784" providerId="LiveId" clId="{8AEE9976-ACEB-4458-B04F-48D96983F053}" dt="2024-03-30T13:46:26.454" v="45" actId="20577"/>
        <pc:sldMkLst>
          <pc:docMk/>
          <pc:sldMk cId="0" sldId="257"/>
        </pc:sldMkLst>
        <pc:spChg chg="mod">
          <ac:chgData name="SAROBIN SILVIYA" userId="3da27834d3595784" providerId="LiveId" clId="{8AEE9976-ACEB-4458-B04F-48D96983F053}" dt="2024-03-30T13:46:26.454" v="45" actId="20577"/>
          <ac:spMkLst>
            <pc:docMk/>
            <pc:sldMk cId="0" sldId="257"/>
            <ac:spMk id="82" creationId="{00000000-0000-0000-0000-000000000000}"/>
          </ac:spMkLst>
        </pc:spChg>
      </pc:sldChg>
      <pc:sldChg chg="addSp delSp modSp mod">
        <pc:chgData name="SAROBIN SILVIYA" userId="3da27834d3595784" providerId="LiveId" clId="{8AEE9976-ACEB-4458-B04F-48D96983F053}" dt="2024-03-30T13:49:52.346" v="132" actId="1076"/>
        <pc:sldMkLst>
          <pc:docMk/>
          <pc:sldMk cId="0" sldId="259"/>
        </pc:sldMkLst>
        <pc:spChg chg="add">
          <ac:chgData name="SAROBIN SILVIYA" userId="3da27834d3595784" providerId="LiveId" clId="{8AEE9976-ACEB-4458-B04F-48D96983F053}" dt="2024-03-30T13:48:14.885" v="49"/>
          <ac:spMkLst>
            <pc:docMk/>
            <pc:sldMk cId="0" sldId="259"/>
            <ac:spMk id="2" creationId="{E9809EF5-5EA4-480E-914D-237D47636786}"/>
          </ac:spMkLst>
        </pc:spChg>
        <pc:spChg chg="add mod">
          <ac:chgData name="SAROBIN SILVIYA" userId="3da27834d3595784" providerId="LiveId" clId="{8AEE9976-ACEB-4458-B04F-48D96983F053}" dt="2024-03-30T13:49:52.346" v="132" actId="1076"/>
          <ac:spMkLst>
            <pc:docMk/>
            <pc:sldMk cId="0" sldId="259"/>
            <ac:spMk id="3" creationId="{3E2E9AD2-2804-C5AC-6571-6655514C15AD}"/>
          </ac:spMkLst>
        </pc:spChg>
        <pc:spChg chg="del mod">
          <ac:chgData name="SAROBIN SILVIYA" userId="3da27834d3595784" providerId="LiveId" clId="{8AEE9976-ACEB-4458-B04F-48D96983F053}" dt="2024-03-30T13:46:51.167" v="48"/>
          <ac:spMkLst>
            <pc:docMk/>
            <pc:sldMk cId="0" sldId="259"/>
            <ac:spMk id="128" creationId="{00000000-0000-0000-0000-000000000000}"/>
          </ac:spMkLst>
        </pc:spChg>
      </pc:sldChg>
      <pc:sldChg chg="addSp delSp modSp mod">
        <pc:chgData name="SAROBIN SILVIYA" userId="3da27834d3595784" providerId="LiveId" clId="{8AEE9976-ACEB-4458-B04F-48D96983F053}" dt="2024-03-30T13:53:50.579" v="227" actId="1076"/>
        <pc:sldMkLst>
          <pc:docMk/>
          <pc:sldMk cId="0" sldId="260"/>
        </pc:sldMkLst>
        <pc:spChg chg="add mod">
          <ac:chgData name="SAROBIN SILVIYA" userId="3da27834d3595784" providerId="LiveId" clId="{8AEE9976-ACEB-4458-B04F-48D96983F053}" dt="2024-03-30T13:53:50.579" v="227" actId="1076"/>
          <ac:spMkLst>
            <pc:docMk/>
            <pc:sldMk cId="0" sldId="260"/>
            <ac:spMk id="2" creationId="{395AAF63-1666-1014-8A4A-336532645A62}"/>
          </ac:spMkLst>
        </pc:spChg>
        <pc:spChg chg="del mod">
          <ac:chgData name="SAROBIN SILVIYA" userId="3da27834d3595784" providerId="LiveId" clId="{8AEE9976-ACEB-4458-B04F-48D96983F053}" dt="2024-03-30T13:50:12.251" v="136"/>
          <ac:spMkLst>
            <pc:docMk/>
            <pc:sldMk cId="0" sldId="260"/>
            <ac:spMk id="143" creationId="{00000000-0000-0000-0000-000000000000}"/>
          </ac:spMkLst>
        </pc:spChg>
      </pc:sldChg>
      <pc:sldChg chg="modSp mod">
        <pc:chgData name="SAROBIN SILVIYA" userId="3da27834d3595784" providerId="LiveId" clId="{8AEE9976-ACEB-4458-B04F-48D96983F053}" dt="2024-03-30T13:54:29.111" v="245" actId="20577"/>
        <pc:sldMkLst>
          <pc:docMk/>
          <pc:sldMk cId="0" sldId="261"/>
        </pc:sldMkLst>
        <pc:spChg chg="mod">
          <ac:chgData name="SAROBIN SILVIYA" userId="3da27834d3595784" providerId="LiveId" clId="{8AEE9976-ACEB-4458-B04F-48D96983F053}" dt="2024-03-30T13:54:29.111" v="245" actId="20577"/>
          <ac:spMkLst>
            <pc:docMk/>
            <pc:sldMk cId="0" sldId="261"/>
            <ac:spMk id="155" creationId="{00000000-0000-0000-0000-000000000000}"/>
          </ac:spMkLst>
        </pc:spChg>
      </pc:sldChg>
      <pc:sldChg chg="modSp mod">
        <pc:chgData name="SAROBIN SILVIYA" userId="3da27834d3595784" providerId="LiveId" clId="{8AEE9976-ACEB-4458-B04F-48D96983F053}" dt="2024-03-30T14:01:40.842" v="261" actId="20577"/>
        <pc:sldMkLst>
          <pc:docMk/>
          <pc:sldMk cId="0" sldId="263"/>
        </pc:sldMkLst>
        <pc:spChg chg="mod">
          <ac:chgData name="SAROBIN SILVIYA" userId="3da27834d3595784" providerId="LiveId" clId="{8AEE9976-ACEB-4458-B04F-48D96983F053}" dt="2024-03-30T14:01:40.842" v="261" actId="20577"/>
          <ac:spMkLst>
            <pc:docMk/>
            <pc:sldMk cId="0" sldId="263"/>
            <ac:spMk id="180" creationId="{00000000-0000-0000-0000-000000000000}"/>
          </ac:spMkLst>
        </pc:spChg>
      </pc:sldChg>
      <pc:sldChg chg="addSp delSp modSp mod">
        <pc:chgData name="SAROBIN SILVIYA" userId="3da27834d3595784" providerId="LiveId" clId="{8AEE9976-ACEB-4458-B04F-48D96983F053}" dt="2024-03-30T14:05:16.588" v="273" actId="1076"/>
        <pc:sldMkLst>
          <pc:docMk/>
          <pc:sldMk cId="0" sldId="264"/>
        </pc:sldMkLst>
        <pc:spChg chg="add mod">
          <ac:chgData name="SAROBIN SILVIYA" userId="3da27834d3595784" providerId="LiveId" clId="{8AEE9976-ACEB-4458-B04F-48D96983F053}" dt="2024-03-30T14:05:16.588" v="273" actId="1076"/>
          <ac:spMkLst>
            <pc:docMk/>
            <pc:sldMk cId="0" sldId="264"/>
            <ac:spMk id="2" creationId="{5DD89DD4-4948-F9B0-E466-B5388344BBC0}"/>
          </ac:spMkLst>
        </pc:spChg>
        <pc:spChg chg="del">
          <ac:chgData name="SAROBIN SILVIYA" userId="3da27834d3595784" providerId="LiveId" clId="{8AEE9976-ACEB-4458-B04F-48D96983F053}" dt="2024-03-30T13:45:42.554" v="13" actId="478"/>
          <ac:spMkLst>
            <pc:docMk/>
            <pc:sldMk cId="0" sldId="264"/>
            <ac:spMk id="5" creationId="{39AB9E31-41CA-A695-F165-B491E8DF8D86}"/>
          </ac:spMkLst>
        </pc:spChg>
      </pc:sldChg>
      <pc:sldChg chg="addSp delSp modSp mod">
        <pc:chgData name="SAROBIN SILVIYA" userId="3da27834d3595784" providerId="LiveId" clId="{8AEE9976-ACEB-4458-B04F-48D96983F053}" dt="2024-03-30T13:45:16.732" v="12" actId="1076"/>
        <pc:sldMkLst>
          <pc:docMk/>
          <pc:sldMk cId="0" sldId="265"/>
        </pc:sldMkLst>
        <pc:picChg chg="del">
          <ac:chgData name="SAROBIN SILVIYA" userId="3da27834d3595784" providerId="LiveId" clId="{8AEE9976-ACEB-4458-B04F-48D96983F053}" dt="2024-03-30T13:44:05.181" v="1" actId="478"/>
          <ac:picMkLst>
            <pc:docMk/>
            <pc:sldMk cId="0" sldId="265"/>
            <ac:picMk id="3" creationId="{1A8F9FB5-EAA4-7ABB-0415-3CAF6F7564E7}"/>
          </ac:picMkLst>
        </pc:picChg>
        <pc:picChg chg="add mod">
          <ac:chgData name="SAROBIN SILVIYA" userId="3da27834d3595784" providerId="LiveId" clId="{8AEE9976-ACEB-4458-B04F-48D96983F053}" dt="2024-03-30T13:45:16.732" v="12" actId="1076"/>
          <ac:picMkLst>
            <pc:docMk/>
            <pc:sldMk cId="0" sldId="265"/>
            <ac:picMk id="4" creationId="{5ED971C5-DDB2-2E99-82C7-B34D20BFD44B}"/>
          </ac:picMkLst>
        </pc:picChg>
        <pc:picChg chg="del">
          <ac:chgData name="SAROBIN SILVIYA" userId="3da27834d3595784" providerId="LiveId" clId="{8AEE9976-ACEB-4458-B04F-48D96983F053}" dt="2024-03-30T13:44:07.185" v="2" actId="478"/>
          <ac:picMkLst>
            <pc:docMk/>
            <pc:sldMk cId="0" sldId="265"/>
            <ac:picMk id="5" creationId="{1BE3E9C0-BDEC-9097-C9D9-4DEFBBC87CD0}"/>
          </ac:picMkLst>
        </pc:picChg>
        <pc:picChg chg="del">
          <ac:chgData name="SAROBIN SILVIYA" userId="3da27834d3595784" providerId="LiveId" clId="{8AEE9976-ACEB-4458-B04F-48D96983F053}" dt="2024-03-30T13:44:03.068" v="0" actId="478"/>
          <ac:picMkLst>
            <pc:docMk/>
            <pc:sldMk cId="0" sldId="265"/>
            <ac:picMk id="7" creationId="{C0EE14F5-F145-A125-ECAA-FE60762778E2}"/>
          </ac:picMkLst>
        </pc:picChg>
        <pc:picChg chg="add mod">
          <ac:chgData name="SAROBIN SILVIYA" userId="3da27834d3595784" providerId="LiveId" clId="{8AEE9976-ACEB-4458-B04F-48D96983F053}" dt="2024-03-30T13:45:09.833" v="11" actId="1076"/>
          <ac:picMkLst>
            <pc:docMk/>
            <pc:sldMk cId="0" sldId="265"/>
            <ac:picMk id="8" creationId="{384EF701-7755-BC9C-6D8A-9E0BE280AE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txBox="1">
            <a:spLocks noGrp="1"/>
          </p:cNvSpPr>
          <p:nvPr>
            <p:ph type="ctrTitle"/>
          </p:nvPr>
        </p:nvSpPr>
        <p:spPr>
          <a:xfrm>
            <a:off x="3195574" y="2067305"/>
            <a:ext cx="7015226" cy="50911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a:t>SAROBIN SILVIYA</a:t>
            </a:r>
            <a:endParaRPr/>
          </a:p>
        </p:txBody>
      </p:sp>
      <p:sp>
        <p:nvSpPr>
          <p:cNvPr id="59" name="Google Shape;59;p1"/>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0"/>
          <p:cNvSpPr txBox="1">
            <a:spLocks noGrp="1"/>
          </p:cNvSpPr>
          <p:nvPr>
            <p:ph type="title"/>
          </p:nvPr>
        </p:nvSpPr>
        <p:spPr>
          <a:xfrm>
            <a:off x="706082" y="539468"/>
            <a:ext cx="4067039"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3" name="Google Shape;20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8B12B25F-38B5-92BD-D569-BF3D9B71343F}"/>
              </a:ext>
            </a:extLst>
          </p:cNvPr>
          <p:cNvPicPr>
            <a:picLocks noChangeAspect="1"/>
          </p:cNvPicPr>
          <p:nvPr/>
        </p:nvPicPr>
        <p:blipFill>
          <a:blip r:embed="rId4"/>
          <a:stretch>
            <a:fillRect/>
          </a:stretch>
        </p:blipFill>
        <p:spPr>
          <a:xfrm>
            <a:off x="159068" y="4075799"/>
            <a:ext cx="2762250" cy="2224405"/>
          </a:xfrm>
          <a:prstGeom prst="rect">
            <a:avLst/>
          </a:prstGeom>
        </p:spPr>
      </p:pic>
      <p:pic>
        <p:nvPicPr>
          <p:cNvPr id="3" name="Picture 2">
            <a:extLst>
              <a:ext uri="{FF2B5EF4-FFF2-40B4-BE49-F238E27FC236}">
                <a16:creationId xmlns:a16="http://schemas.microsoft.com/office/drawing/2014/main" id="{73CB6553-7C1D-BE8A-241C-69F839AB925E}"/>
              </a:ext>
            </a:extLst>
          </p:cNvPr>
          <p:cNvPicPr>
            <a:picLocks noChangeAspect="1"/>
          </p:cNvPicPr>
          <p:nvPr/>
        </p:nvPicPr>
        <p:blipFill>
          <a:blip r:embed="rId5"/>
          <a:stretch>
            <a:fillRect/>
          </a:stretch>
        </p:blipFill>
        <p:spPr>
          <a:xfrm flipH="1">
            <a:off x="3083000" y="4075799"/>
            <a:ext cx="2804160" cy="2266950"/>
          </a:xfrm>
          <a:prstGeom prst="rect">
            <a:avLst/>
          </a:prstGeom>
        </p:spPr>
      </p:pic>
      <p:pic>
        <p:nvPicPr>
          <p:cNvPr id="5" name="Picture 4">
            <a:extLst>
              <a:ext uri="{FF2B5EF4-FFF2-40B4-BE49-F238E27FC236}">
                <a16:creationId xmlns:a16="http://schemas.microsoft.com/office/drawing/2014/main" id="{19FA0C63-471F-2309-03F1-3B22156D5A2A}"/>
              </a:ext>
            </a:extLst>
          </p:cNvPr>
          <p:cNvPicPr>
            <a:picLocks noChangeAspect="1"/>
          </p:cNvPicPr>
          <p:nvPr/>
        </p:nvPicPr>
        <p:blipFill>
          <a:blip r:embed="rId6"/>
          <a:stretch>
            <a:fillRect/>
          </a:stretch>
        </p:blipFill>
        <p:spPr>
          <a:xfrm>
            <a:off x="6078508" y="4054525"/>
            <a:ext cx="2827655" cy="2221865"/>
          </a:xfrm>
          <a:prstGeom prst="rect">
            <a:avLst/>
          </a:prstGeom>
        </p:spPr>
      </p:pic>
      <p:pic>
        <p:nvPicPr>
          <p:cNvPr id="6" name="Picture 5">
            <a:extLst>
              <a:ext uri="{FF2B5EF4-FFF2-40B4-BE49-F238E27FC236}">
                <a16:creationId xmlns:a16="http://schemas.microsoft.com/office/drawing/2014/main" id="{6E361CE6-B563-9158-C782-83DCFE5BC9C6}"/>
              </a:ext>
            </a:extLst>
          </p:cNvPr>
          <p:cNvPicPr>
            <a:picLocks noChangeAspect="1"/>
          </p:cNvPicPr>
          <p:nvPr/>
        </p:nvPicPr>
        <p:blipFill>
          <a:blip r:embed="rId7"/>
          <a:stretch>
            <a:fillRect/>
          </a:stretch>
        </p:blipFill>
        <p:spPr>
          <a:xfrm flipV="1">
            <a:off x="9097511" y="4054525"/>
            <a:ext cx="2985770" cy="2266951"/>
          </a:xfrm>
          <a:prstGeom prst="rect">
            <a:avLst/>
          </a:prstGeom>
        </p:spPr>
      </p:pic>
      <p:sp>
        <p:nvSpPr>
          <p:cNvPr id="7" name="Rectangle 1">
            <a:extLst>
              <a:ext uri="{FF2B5EF4-FFF2-40B4-BE49-F238E27FC236}">
                <a16:creationId xmlns:a16="http://schemas.microsoft.com/office/drawing/2014/main" id="{88BCE71C-7E82-88E0-3314-99EA98907DE4}"/>
              </a:ext>
            </a:extLst>
          </p:cNvPr>
          <p:cNvSpPr>
            <a:spLocks noChangeArrowheads="1"/>
          </p:cNvSpPr>
          <p:nvPr/>
        </p:nvSpPr>
        <p:spPr bwMode="auto">
          <a:xfrm>
            <a:off x="755331" y="1432287"/>
            <a:ext cx="10703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a:t>
            </a:r>
            <a:r>
              <a:rPr kumimoji="0" lang="en-US" altLang="en-US" sz="1700" b="1" i="0" u="none" strike="noStrike" cap="none" normalizeH="0" baseline="0" dirty="0">
                <a:ln>
                  <a:noFill/>
                </a:ln>
                <a:solidFill>
                  <a:schemeClr val="tx1"/>
                </a:solidFill>
                <a:effectLst/>
                <a:latin typeface="Arial" panose="020B0604020202020204" pitchFamily="34" charset="0"/>
              </a:rPr>
              <a:t>project</a:t>
            </a:r>
            <a:r>
              <a:rPr kumimoji="0" lang="en-US" altLang="en-US" sz="1800" b="1" i="0" u="none" strike="noStrike" cap="none" normalizeH="0" baseline="0" dirty="0">
                <a:ln>
                  <a:noFill/>
                </a:ln>
                <a:solidFill>
                  <a:schemeClr val="tx1"/>
                </a:solidFill>
                <a:effectLst/>
                <a:latin typeface="Arial" panose="020B0604020202020204" pitchFamily="34" charset="0"/>
              </a:rPr>
              <a:t> successfully used a Variational Autoencoder to simulate heart disease progression, generating synthetic data that closely resembled the original patient data. </a:t>
            </a:r>
          </a:p>
        </p:txBody>
      </p:sp>
      <p:sp>
        <p:nvSpPr>
          <p:cNvPr id="9" name="Rectangle 2">
            <a:extLst>
              <a:ext uri="{FF2B5EF4-FFF2-40B4-BE49-F238E27FC236}">
                <a16:creationId xmlns:a16="http://schemas.microsoft.com/office/drawing/2014/main" id="{B93D92FC-6843-0E02-E1AF-4C9EA0B4FF55}"/>
              </a:ext>
            </a:extLst>
          </p:cNvPr>
          <p:cNvSpPr>
            <a:spLocks noChangeArrowheads="1"/>
          </p:cNvSpPr>
          <p:nvPr/>
        </p:nvSpPr>
        <p:spPr bwMode="auto">
          <a:xfrm>
            <a:off x="755331" y="2219318"/>
            <a:ext cx="1077787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The results reveal the effectiveness of our model. The reconstructed data closely mirrors the original, demonstrating the model’s ability to learn and replicate complex patterns. This success opens up new possibilities for predictive analysis in heart disease, making our solution a potential game-changer in healthcare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4825"/>
            <a:ext cx="123444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txBox="1">
            <a:spLocks noGrp="1"/>
          </p:cNvSpPr>
          <p:nvPr>
            <p:ph type="title"/>
          </p:nvPr>
        </p:nvSpPr>
        <p:spPr>
          <a:xfrm>
            <a:off x="188100" y="2895738"/>
            <a:ext cx="11815800" cy="1124657"/>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r>
              <a:rPr lang="en-US" sz="3600" dirty="0"/>
              <a:t>PATIENT-SPECIFIC HEART DISEASE PROGRESSION         SIMULATION  USING VAE(Variational Encoder)</a:t>
            </a:r>
            <a:r>
              <a:rPr lang="en-IN" sz="1200" b="0" i="0" dirty="0">
                <a:solidFill>
                  <a:srgbClr val="FFFFFF"/>
                </a:solidFill>
                <a:effectLst/>
                <a:highlight>
                  <a:srgbClr val="2B2B2B"/>
                </a:highlight>
                <a:latin typeface="SegoeUIVariable"/>
              </a:rPr>
              <a:t> </a:t>
            </a:r>
            <a:endParaRPr sz="3600" dirty="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2" name="Google Shape;102;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0" name="Google Shape;110;p3"/>
          <p:cNvSpPr txBox="1">
            <a:spLocks noGrp="1"/>
          </p:cNvSpPr>
          <p:nvPr>
            <p:ph type="title"/>
          </p:nvPr>
        </p:nvSpPr>
        <p:spPr>
          <a:xfrm>
            <a:off x="752475" y="447663"/>
            <a:ext cx="23571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1" name="Google Shape;111;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3"/>
          <p:cNvSpPr txBox="1"/>
          <p:nvPr/>
        </p:nvSpPr>
        <p:spPr>
          <a:xfrm>
            <a:off x="2461260" y="2133600"/>
            <a:ext cx="5263515" cy="447558"/>
          </a:xfrm>
          <a:prstGeom prst="rect">
            <a:avLst/>
          </a:prstGeom>
          <a:noFill/>
          <a:ln>
            <a:noFill/>
          </a:ln>
        </p:spPr>
        <p:txBody>
          <a:bodyPr spcFirstLastPara="1" wrap="square" lIns="0" tIns="16500" rIns="0" bIns="0" anchor="t" anchorCtr="0">
            <a:spAutoFit/>
          </a:bodyPr>
          <a:lstStyle/>
          <a:p>
            <a:pPr marL="12700" marR="0" lvl="0" indent="0" algn="ctr" rtl="0">
              <a:spcBef>
                <a:spcPts val="0"/>
              </a:spcBef>
              <a:spcAft>
                <a:spcPts val="0"/>
              </a:spcAft>
              <a:buNone/>
            </a:pPr>
            <a:r>
              <a:rPr lang="en-US" sz="2800" b="1" i="0">
                <a:solidFill>
                  <a:schemeClr val="dk1"/>
                </a:solidFill>
                <a:latin typeface="Trebuchet MS"/>
                <a:ea typeface="Trebuchet MS"/>
                <a:cs typeface="Trebuchet MS"/>
                <a:sym typeface="Trebuchet MS"/>
              </a:rPr>
              <a:t>         </a:t>
            </a:r>
            <a:endParaRPr sz="2800" b="1" i="0">
              <a:solidFill>
                <a:schemeClr val="dk1"/>
              </a:solidFill>
              <a:latin typeface="Trebuchet MS"/>
              <a:ea typeface="Trebuchet MS"/>
              <a:cs typeface="Trebuchet MS"/>
              <a:sym typeface="Trebuchet MS"/>
            </a:endParaRPr>
          </a:p>
        </p:txBody>
      </p:sp>
      <p:sp>
        <p:nvSpPr>
          <p:cNvPr id="113" name="Google Shape;113;p3"/>
          <p:cNvSpPr txBox="1"/>
          <p:nvPr/>
        </p:nvSpPr>
        <p:spPr>
          <a:xfrm>
            <a:off x="2906850" y="1695525"/>
            <a:ext cx="7780200" cy="3201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PROBLEM  STATEMENT</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PROJECT OVERVIEW</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WHO ARE THE END USERS ?</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YOUR SOLUTION AND ITS VALUE PROPOSITION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THE WOW IN YOUR SOLUTION</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MODELLING</a:t>
            </a:r>
            <a:endParaRPr sz="2800" b="1">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a:latin typeface="Calibri"/>
                <a:ea typeface="Calibri"/>
                <a:cs typeface="Calibri"/>
                <a:sym typeface="Calibri"/>
              </a:rPr>
              <a:t>RESULTS</a:t>
            </a:r>
            <a:endParaRPr sz="28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a:spLocks noGrp="1"/>
          </p:cNvSpPr>
          <p:nvPr>
            <p:ph type="title"/>
          </p:nvPr>
        </p:nvSpPr>
        <p:spPr>
          <a:xfrm>
            <a:off x="369661" y="1059735"/>
            <a:ext cx="7152368"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4"/>
          <p:cNvSpPr txBox="1"/>
          <p:nvPr/>
        </p:nvSpPr>
        <p:spPr>
          <a:xfrm>
            <a:off x="3376675" y="1317350"/>
            <a:ext cx="5976600" cy="34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endParaRPr sz="1050">
              <a:solidFill>
                <a:srgbClr val="FFFFFF"/>
              </a:solidFill>
              <a:highlight>
                <a:srgbClr val="2B2B2B"/>
              </a:highlight>
              <a:latin typeface="Microsoft Yahei"/>
              <a:ea typeface="Microsoft Yahei"/>
              <a:cs typeface="Microsoft Yahei"/>
              <a:sym typeface="Microsoft Yahei"/>
            </a:endParaRPr>
          </a:p>
        </p:txBody>
      </p:sp>
      <p:sp>
        <p:nvSpPr>
          <p:cNvPr id="3" name="Rectangle 2">
            <a:extLst>
              <a:ext uri="{FF2B5EF4-FFF2-40B4-BE49-F238E27FC236}">
                <a16:creationId xmlns:a16="http://schemas.microsoft.com/office/drawing/2014/main" id="{3E2E9AD2-2804-C5AC-6571-6655514C15AD}"/>
              </a:ext>
            </a:extLst>
          </p:cNvPr>
          <p:cNvSpPr>
            <a:spLocks noChangeArrowheads="1"/>
          </p:cNvSpPr>
          <p:nvPr/>
        </p:nvSpPr>
        <p:spPr bwMode="auto">
          <a:xfrm>
            <a:off x="369661" y="3263365"/>
            <a:ext cx="77724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 </a:t>
            </a:r>
          </a:p>
        </p:txBody>
      </p:sp>
      <p:sp>
        <p:nvSpPr>
          <p:cNvPr id="2" name="Rectangle 1">
            <a:extLst>
              <a:ext uri="{FF2B5EF4-FFF2-40B4-BE49-F238E27FC236}">
                <a16:creationId xmlns:a16="http://schemas.microsoft.com/office/drawing/2014/main" id="{C546C2F2-5512-857F-2BF2-592EBF2AEFCA}"/>
              </a:ext>
            </a:extLst>
          </p:cNvPr>
          <p:cNvSpPr>
            <a:spLocks noChangeArrowheads="1"/>
          </p:cNvSpPr>
          <p:nvPr/>
        </p:nvSpPr>
        <p:spPr bwMode="auto">
          <a:xfrm>
            <a:off x="754667" y="2233064"/>
            <a:ext cx="6885542"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30875"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5730875"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5730875"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5730875"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5730875"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5730875"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5730875"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5730875"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57308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altLang="en-US" sz="1700" b="1" i="0" u="none" strike="noStrike" cap="none" normalizeH="0" baseline="0" dirty="0">
                <a:ln>
                  <a:noFill/>
                </a:ln>
                <a:solidFill>
                  <a:schemeClr val="tx1"/>
                </a:solidFill>
                <a:effectLst/>
                <a:latin typeface="+mn-lt"/>
                <a:ea typeface="Times New Roman" panose="02020603050405020304" pitchFamily="18" charset="0"/>
              </a:rPr>
              <a:t>Heart disease is a leading cause of death worldwide. Early detection and understanding of the disease progression can significantly improve patient outcomes. The goal of this project is to develop a machine learning model that can simulate the progression of heart disease in a specific patient based on their unique health parameters.</a:t>
            </a:r>
          </a:p>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altLang="en-US" sz="1700" b="1" i="0" u="none" strike="noStrike" cap="none" normalizeH="0" baseline="0" dirty="0">
                <a:ln>
                  <a:noFill/>
                </a:ln>
                <a:solidFill>
                  <a:schemeClr val="tx1"/>
                </a:solidFill>
                <a:effectLst/>
                <a:latin typeface="+mn-lt"/>
                <a:ea typeface="Times New Roman" panose="02020603050405020304" pitchFamily="18" charset="0"/>
              </a:rPr>
              <a:t>You are provided with a dataset (</a:t>
            </a:r>
            <a:r>
              <a:rPr kumimoji="0" lang="en-US" altLang="en-US" sz="1700" b="1" i="0" u="none" strike="noStrike" cap="none" normalizeH="0" baseline="0" dirty="0">
                <a:ln>
                  <a:noFill/>
                </a:ln>
                <a:solidFill>
                  <a:schemeClr val="tx1"/>
                </a:solidFill>
                <a:effectLst/>
                <a:latin typeface="+mn-lt"/>
                <a:ea typeface="Times New Roman" panose="02020603050405020304" pitchFamily="18" charset="0"/>
                <a:cs typeface="Courier New" panose="02070309020205020404" pitchFamily="49" charset="0"/>
              </a:rPr>
              <a:t>heart.csv</a:t>
            </a:r>
            <a:r>
              <a:rPr kumimoji="0" lang="en-US" altLang="en-US" sz="1700" b="1" i="0" u="none" strike="noStrike" cap="none" normalizeH="0" baseline="0" dirty="0">
                <a:ln>
                  <a:noFill/>
                </a:ln>
                <a:solidFill>
                  <a:schemeClr val="tx1"/>
                </a:solidFill>
                <a:effectLst/>
                <a:latin typeface="+mn-lt"/>
                <a:ea typeface="Times New Roman" panose="02020603050405020304" pitchFamily="18" charset="0"/>
              </a:rPr>
              <a:t>) containing health parameters of patients, some of whom have heart disease. Your task is to build a Variational Autoencoder (VAE), a type of generative model, to learn the underlying distribution of the data. Once trained, the VAE should be able to generate synthetic patient data that resembles the training data. The synthetic data can be used to simulate the progression of heart disease in a patient. This</a:t>
            </a:r>
          </a:p>
          <a:p>
            <a:pPr marL="0" marR="0" lvl="0" indent="0" algn="l" defTabSz="914400" rtl="0" eaLnBrk="0" fontAlgn="base" latinLnBrk="0" hangingPunct="0">
              <a:lnSpc>
                <a:spcPct val="100000"/>
              </a:lnSpc>
              <a:spcBef>
                <a:spcPct val="0"/>
              </a:spcBef>
              <a:spcAft>
                <a:spcPct val="0"/>
              </a:spcAft>
              <a:buClrTx/>
              <a:buSzTx/>
              <a:buFontTx/>
              <a:buNone/>
              <a:tabLst>
                <a:tab pos="5730875" algn="r"/>
              </a:tabLst>
            </a:pPr>
            <a:endParaRPr kumimoji="0" lang="en-US" altLang="en-US" sz="1700" b="1" i="0" u="none" strike="noStrike" cap="none" normalizeH="0" baseline="0" dirty="0">
              <a:ln>
                <a:noFill/>
              </a:ln>
              <a:solidFill>
                <a:schemeClr val="tx1"/>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txBox="1">
            <a:spLocks noGrp="1"/>
          </p:cNvSpPr>
          <p:nvPr>
            <p:ph type="title"/>
          </p:nvPr>
        </p:nvSpPr>
        <p:spPr>
          <a:xfrm>
            <a:off x="739775" y="829627"/>
            <a:ext cx="52635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PROJECT  OVERVIEW</a:t>
            </a:r>
            <a:endParaRPr sz="425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0" y="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200">
              <a:solidFill>
                <a:schemeClr val="dk1"/>
              </a:solidFill>
              <a:latin typeface="Microsoft Yahei"/>
              <a:ea typeface="Microsoft Yahei"/>
              <a:cs typeface="Microsoft Yahei"/>
              <a:sym typeface="Microsoft Yahei"/>
            </a:endParaRPr>
          </a:p>
        </p:txBody>
      </p:sp>
      <p:sp>
        <p:nvSpPr>
          <p:cNvPr id="4" name="TextBox 3">
            <a:extLst>
              <a:ext uri="{FF2B5EF4-FFF2-40B4-BE49-F238E27FC236}">
                <a16:creationId xmlns:a16="http://schemas.microsoft.com/office/drawing/2014/main" id="{6953FE18-1A00-9C0F-7BAD-5A64C2B0D95D}"/>
              </a:ext>
            </a:extLst>
          </p:cNvPr>
          <p:cNvSpPr txBox="1"/>
          <p:nvPr/>
        </p:nvSpPr>
        <p:spPr>
          <a:xfrm>
            <a:off x="676275" y="1656636"/>
            <a:ext cx="8059479" cy="4801314"/>
          </a:xfrm>
          <a:prstGeom prst="rect">
            <a:avLst/>
          </a:prstGeom>
          <a:noFill/>
        </p:spPr>
        <p:txBody>
          <a:bodyPr wrap="square">
            <a:spAutoFit/>
          </a:bodyPr>
          <a:lstStyle/>
          <a:p>
            <a:r>
              <a:rPr lang="en-IN" sz="1700" b="1" dirty="0">
                <a:effectLst/>
                <a:latin typeface="+mn-lt"/>
                <a:ea typeface="Times New Roman" panose="02020603050405020304" pitchFamily="18" charset="0"/>
              </a:rPr>
              <a:t>The primary objective of this project is to simulate the progression of heart disease in patients. This simulation can aid in understanding the disease progression and potentially improve patient outcomes.</a:t>
            </a:r>
          </a:p>
          <a:p>
            <a:pPr marL="285750" indent="-285750">
              <a:buFont typeface="Arial" panose="020B0604020202020204" pitchFamily="34" charset="0"/>
              <a:buChar char="•"/>
            </a:pPr>
            <a:r>
              <a:rPr lang="en-IN" sz="1700" b="1" dirty="0">
                <a:effectLst/>
                <a:latin typeface="+mn-lt"/>
                <a:ea typeface="Times New Roman" panose="02020603050405020304" pitchFamily="18" charset="0"/>
              </a:rPr>
              <a:t>Data Preprocessing: The first step involves loading and preprocessing the dataset. The dataset, ‘heart.csv’, contains health parameters of patients, some of whom have heart disease. The target column is dropped, and the remaining features are normalized to ensure optimal performance of the machine learning model.</a:t>
            </a:r>
          </a:p>
          <a:p>
            <a:pPr marL="285750" indent="-285750">
              <a:buFont typeface="Arial" panose="020B0604020202020204" pitchFamily="34" charset="0"/>
              <a:buChar char="•"/>
            </a:pPr>
            <a:r>
              <a:rPr lang="en-IN" sz="1700" b="1" dirty="0">
                <a:effectLst/>
                <a:latin typeface="+mn-lt"/>
                <a:ea typeface="Times New Roman" panose="02020603050405020304" pitchFamily="18" charset="0"/>
              </a:rPr>
              <a:t>Expected Outcome: The expected outcome of this project is a trained model that can generate synthetic patient data. This synthetic data can be used to simulate the progression of heart disease in a patient, providing valuable insights into the disease progression and potentially informing treatment strategies.</a:t>
            </a:r>
          </a:p>
          <a:p>
            <a:pPr marL="285750" indent="-285750">
              <a:buFont typeface="Arial" panose="020B0604020202020204" pitchFamily="34" charset="0"/>
              <a:buChar char="•"/>
            </a:pPr>
            <a:r>
              <a:rPr lang="en-IN" sz="1700" b="1" dirty="0">
                <a:effectLst/>
                <a:latin typeface="+mn-lt"/>
                <a:ea typeface="Times New Roman" panose="02020603050405020304" pitchFamily="18" charset="0"/>
              </a:rPr>
              <a:t>Applications: This project has potential applications in healthcare research, particularly in understanding the progression of heart disease and developing new treatment strategies. It can also be used in privacy-preserving data sharing, where the synthetic data can be shared instead of the real patient data, thus preserving patient privacy.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id="{F0751FD1-07A1-A572-E92A-2FCC0BDC45EC}"/>
              </a:ext>
            </a:extLst>
          </p:cNvPr>
          <p:cNvSpPr txBox="1"/>
          <p:nvPr/>
        </p:nvSpPr>
        <p:spPr>
          <a:xfrm>
            <a:off x="656119" y="2019300"/>
            <a:ext cx="9625565" cy="4801314"/>
          </a:xfrm>
          <a:prstGeom prst="rect">
            <a:avLst/>
          </a:prstGeom>
          <a:noFill/>
        </p:spPr>
        <p:txBody>
          <a:bodyPr wrap="square">
            <a:spAutoFit/>
          </a:bodyPr>
          <a:lstStyle/>
          <a:p>
            <a:r>
              <a:rPr lang="en-IN" sz="1700" b="1" dirty="0">
                <a:effectLst/>
                <a:latin typeface="+mn-lt"/>
                <a:ea typeface="Times New Roman" panose="02020603050405020304" pitchFamily="18" charset="0"/>
              </a:rPr>
              <a:t>The end users for this project could be a variety of individuals and organizations involved in healthcare and medical research</a:t>
            </a:r>
            <a:r>
              <a:rPr lang="en-IN" sz="1700" b="1" dirty="0">
                <a:latin typeface="+mn-lt"/>
                <a:ea typeface="Times New Roman" panose="02020603050405020304" pitchFamily="18" charset="0"/>
              </a:rPr>
              <a:t>es like </a:t>
            </a:r>
            <a:r>
              <a:rPr lang="en-IN" sz="1700" b="1" dirty="0">
                <a:effectLst/>
                <a:latin typeface="+mn-lt"/>
                <a:ea typeface="Times New Roman" panose="02020603050405020304" pitchFamily="18" charset="0"/>
              </a:rPr>
              <a:t>:</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Healthcare Researchers: Researchers working on heart disease could use this model to generate synthetic data for their studies, especially when real patient data is not available or cannot be used due to privacy concerns.</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Medical Professionals: Doctors and other medical professionals could use this model to better understand the progression of heart disease in their patients and potentially inform treatment strategies.</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Healthcare Institutions: Hospitals and other healthcare institutions could use this model to simulate the progression of heart disease in their patient population, aiding in resource planning and management.</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Pharmaceutical Companies: These companies could use this model in the development and testing of new drugs for heart disease.</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Data Scientists in Healthcare: Data scientists working in the healthcare industry could use this model as a basis for developing more complex models or for integrating with other data sources.</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Educational Institutions: Universities and other educational institutions could use this model for teaching and research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0" y="2114550"/>
            <a:ext cx="2695574" cy="3248025"/>
          </a:xfrm>
          <a:prstGeom prst="rect">
            <a:avLst/>
          </a:prstGeom>
          <a:noFill/>
          <a:ln>
            <a:noFill/>
          </a:ln>
        </p:spPr>
      </p:pic>
      <p:sp>
        <p:nvSpPr>
          <p:cNvPr id="161" name="Google Shape;16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5" name="Google Shape;165;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3" name="TextBox 2">
            <a:extLst>
              <a:ext uri="{FF2B5EF4-FFF2-40B4-BE49-F238E27FC236}">
                <a16:creationId xmlns:a16="http://schemas.microsoft.com/office/drawing/2014/main" id="{59619879-6BD1-D0C5-E845-6F28F3C62CC4}"/>
              </a:ext>
            </a:extLst>
          </p:cNvPr>
          <p:cNvSpPr txBox="1"/>
          <p:nvPr/>
        </p:nvSpPr>
        <p:spPr>
          <a:xfrm>
            <a:off x="2968891" y="2220393"/>
            <a:ext cx="8460091" cy="4278094"/>
          </a:xfrm>
          <a:prstGeom prst="rect">
            <a:avLst/>
          </a:prstGeom>
          <a:noFill/>
        </p:spPr>
        <p:txBody>
          <a:bodyPr wrap="square">
            <a:spAutoFit/>
          </a:bodyPr>
          <a:lstStyle/>
          <a:p>
            <a:pPr marL="342900" lvl="0" indent="-342900">
              <a:buFont typeface="Arial" panose="020B0604020202020204" pitchFamily="34" charset="0"/>
              <a:buChar char="•"/>
              <a:tabLst>
                <a:tab pos="457200" algn="l"/>
              </a:tabLst>
            </a:pPr>
            <a:r>
              <a:rPr lang="en-IN" sz="1700" b="1" u="sng" dirty="0">
                <a:effectLst/>
                <a:latin typeface="+mj-lt"/>
                <a:ea typeface="Times New Roman" panose="02020603050405020304" pitchFamily="18" charset="0"/>
              </a:rPr>
              <a:t>Understanding Disease Progression</a:t>
            </a:r>
            <a:r>
              <a:rPr lang="en-IN" sz="1700" b="1" dirty="0">
                <a:effectLst/>
                <a:latin typeface="+mj-lt"/>
                <a:ea typeface="Times New Roman" panose="02020603050405020304" pitchFamily="18" charset="0"/>
              </a:rPr>
              <a:t>: By simulating the progression of heart disease, medical professionals and </a:t>
            </a:r>
            <a:r>
              <a:rPr lang="en-IN" sz="1700" b="1" dirty="0">
                <a:effectLst/>
                <a:latin typeface="+mn-lt"/>
                <a:ea typeface="Times New Roman" panose="02020603050405020304" pitchFamily="18" charset="0"/>
              </a:rPr>
              <a:t>researchers</a:t>
            </a:r>
            <a:r>
              <a:rPr lang="en-IN" sz="1700" b="1" dirty="0">
                <a:effectLst/>
                <a:latin typeface="+mj-lt"/>
                <a:ea typeface="Times New Roman" panose="02020603050405020304" pitchFamily="18" charset="0"/>
              </a:rPr>
              <a:t> can gain valuable insights into how the disease might progress in different patients, potentially leading to more personalized and effective treatment strategies.</a:t>
            </a:r>
          </a:p>
          <a:p>
            <a:pPr marL="342900" lvl="0" indent="-342900">
              <a:buFont typeface="Arial" panose="020B0604020202020204" pitchFamily="34" charset="0"/>
              <a:buChar char="•"/>
              <a:tabLst>
                <a:tab pos="457200" algn="l"/>
              </a:tabLst>
            </a:pPr>
            <a:r>
              <a:rPr lang="en-IN" sz="1700" b="1" u="sng" dirty="0">
                <a:effectLst/>
                <a:latin typeface="+mj-lt"/>
                <a:ea typeface="Times New Roman" panose="02020603050405020304" pitchFamily="18" charset="0"/>
              </a:rPr>
              <a:t>Data Privacy</a:t>
            </a:r>
            <a:r>
              <a:rPr lang="en-IN" sz="1700" b="1" dirty="0">
                <a:effectLst/>
                <a:latin typeface="+mj-lt"/>
                <a:ea typeface="Times New Roman" panose="02020603050405020304" pitchFamily="18" charset="0"/>
              </a:rPr>
              <a:t>: The ability to generate synthetic patient data can help preserve patient privacy. Instead of using real patient data, which can often be sensitive and subject to strict privacy regulations, researchers can use synthetic data that maintains the statistical properties of the original data but doesn’t contain any personally identifiable information.</a:t>
            </a:r>
          </a:p>
          <a:p>
            <a:pPr marL="342900" lvl="0" indent="-342900">
              <a:buFont typeface="Arial" panose="020B0604020202020204" pitchFamily="34" charset="0"/>
              <a:buChar char="•"/>
              <a:tabLst>
                <a:tab pos="457200" algn="l"/>
              </a:tabLst>
            </a:pPr>
            <a:r>
              <a:rPr lang="en-IN" sz="1700" b="1" u="sng" dirty="0">
                <a:effectLst/>
                <a:latin typeface="+mj-lt"/>
                <a:ea typeface="Times New Roman" panose="02020603050405020304" pitchFamily="18" charset="0"/>
              </a:rPr>
              <a:t>Data Augmentation</a:t>
            </a:r>
            <a:r>
              <a:rPr lang="en-IN" sz="1700" b="1" dirty="0">
                <a:effectLst/>
                <a:latin typeface="+mj-lt"/>
                <a:ea typeface="Times New Roman" panose="02020603050405020304" pitchFamily="18" charset="0"/>
              </a:rPr>
              <a:t>: In situations where the available patient data is limited, the ability to generate synthetic data can be very useful. The synthetic data can augment the original data, providing more robust and diverse datasets for training other machine learning models.</a:t>
            </a:r>
          </a:p>
          <a:p>
            <a:pPr marL="342900" lvl="0" indent="-342900">
              <a:buFont typeface="Arial" panose="020B0604020202020204" pitchFamily="34" charset="0"/>
              <a:buChar char="•"/>
              <a:tabLst>
                <a:tab pos="457200" algn="l"/>
              </a:tabLst>
            </a:pPr>
            <a:r>
              <a:rPr lang="en-IN" sz="1700" b="1" u="sng" dirty="0">
                <a:effectLst/>
                <a:latin typeface="+mj-lt"/>
                <a:ea typeface="Times New Roman" panose="02020603050405020304" pitchFamily="18" charset="0"/>
              </a:rPr>
              <a:t>Education and Research</a:t>
            </a:r>
            <a:r>
              <a:rPr lang="en-IN" sz="1700" b="1" dirty="0">
                <a:effectLst/>
                <a:latin typeface="+mj-lt"/>
                <a:ea typeface="Times New Roman" panose="02020603050405020304" pitchFamily="18" charset="0"/>
              </a:rPr>
              <a:t>: The synthetic data and the insights gained from the disease progression simulation can be valuable resources for educational and research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4" name="Google Shape;17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8" name="Google Shape;178;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9" name="Google Shape;179;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24D4EA95-C3B3-7F33-4A93-FC60AB49249C}"/>
              </a:ext>
            </a:extLst>
          </p:cNvPr>
          <p:cNvSpPr txBox="1"/>
          <p:nvPr/>
        </p:nvSpPr>
        <p:spPr>
          <a:xfrm>
            <a:off x="2526030" y="1708368"/>
            <a:ext cx="8300927" cy="4278094"/>
          </a:xfrm>
          <a:prstGeom prst="rect">
            <a:avLst/>
          </a:prstGeom>
          <a:noFill/>
        </p:spPr>
        <p:txBody>
          <a:bodyPr wrap="square">
            <a:spAutoFit/>
          </a:bodyPr>
          <a:lstStyle/>
          <a:p>
            <a:r>
              <a:rPr lang="en-IN" sz="1700" b="1" dirty="0">
                <a:effectLst/>
                <a:latin typeface="+mn-lt"/>
                <a:ea typeface="Calibri" panose="020F0502020204030204" pitchFamily="34" charset="0"/>
                <a:cs typeface="Times New Roman" panose="02020603050405020304" pitchFamily="18" charset="0"/>
              </a:rPr>
              <a:t>The “wow” factor in this solution lies in its innovative application of Variational Autoencoders (VAEs), a type of generative model, to simulate the progression of heart disease in patients. This approach not only enhances our understanding of the disease but also opens up new possibilities in personalized healthcare. By generating synthetic patient data based on unique health parameters, the model can potentially inform more personalized and effective treatment strategies, leading to improved patient outcomes. Furthermore, the ability to generate synthetic data helps preserve patient privacy, a critical aspect in healthcare research. Instead of using sensitive real patient data, researchers can work with synthetic data that maintains the statistical properties of the original data but doesn’t contain any personally identifiable information. Lastly, the synthetic data can augment existing datasets, especially in situations where available patient data is limited, leading to more robust and diverse datasets for training other machine learning models. This novel application of VAEs demonstrates the transformative potential of generative AI models in healthcare research. </a:t>
            </a:r>
            <a:endParaRPr lang="en-IN" sz="1700" b="1"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1" name="Google Shape;191;p9"/>
          <p:cNvSpPr txBox="1"/>
          <p:nvPr/>
        </p:nvSpPr>
        <p:spPr>
          <a:xfrm>
            <a:off x="874078" y="703856"/>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0F8B390A-2BC2-5546-E91E-010FB385874E}"/>
              </a:ext>
            </a:extLst>
          </p:cNvPr>
          <p:cNvSpPr txBox="1"/>
          <p:nvPr/>
        </p:nvSpPr>
        <p:spPr>
          <a:xfrm>
            <a:off x="1212112" y="2019300"/>
            <a:ext cx="8141438" cy="4016484"/>
          </a:xfrm>
          <a:prstGeom prst="rect">
            <a:avLst/>
          </a:prstGeom>
          <a:noFill/>
        </p:spPr>
        <p:txBody>
          <a:bodyPr wrap="square">
            <a:spAutoFit/>
          </a:bodyPr>
          <a:lstStyle/>
          <a:p>
            <a:pPr marL="342900" indent="-342900">
              <a:buFont typeface="Arial" panose="020B0604020202020204" pitchFamily="34" charset="0"/>
              <a:buChar char="•"/>
              <a:tabLst>
                <a:tab pos="457200" algn="l"/>
              </a:tabLst>
            </a:pPr>
            <a:r>
              <a:rPr kumimoji="0" lang="en-US" altLang="en-US" sz="1700" b="1" i="0" u="none" strike="noStrike" cap="none" normalizeH="0" baseline="0" dirty="0">
                <a:ln>
                  <a:noFill/>
                </a:ln>
                <a:solidFill>
                  <a:schemeClr val="tx1"/>
                </a:solidFill>
                <a:effectLst/>
                <a:latin typeface="+mn-lt"/>
              </a:rPr>
              <a:t>Data Collection: Gather a dataset that includes a wide range of potential risk factors. This could include demographic information, physiological factors, and lifestyle factors.</a:t>
            </a:r>
          </a:p>
          <a:p>
            <a:pPr marL="285750" lvl="0" indent="-285750">
              <a:buFont typeface="Arial" panose="020B0604020202020204" pitchFamily="34" charset="0"/>
              <a:buChar char="•"/>
              <a:tabLst>
                <a:tab pos="457200" algn="l"/>
              </a:tabLst>
            </a:pPr>
            <a:r>
              <a:rPr lang="en-IN" sz="1700" b="1" dirty="0">
                <a:effectLst/>
                <a:latin typeface="+mn-lt"/>
                <a:ea typeface="Times New Roman" panose="02020603050405020304" pitchFamily="18" charset="0"/>
              </a:rPr>
              <a:t> Data Preprocessing: The dataset, ‘heart.csv’, is loaded and </a:t>
            </a:r>
            <a:r>
              <a:rPr lang="en-IN" sz="1700" b="1" dirty="0" err="1">
                <a:effectLst/>
                <a:latin typeface="+mn-lt"/>
                <a:ea typeface="Times New Roman" panose="02020603050405020304" pitchFamily="18" charset="0"/>
              </a:rPr>
              <a:t>preprocessed</a:t>
            </a:r>
            <a:r>
              <a:rPr lang="en-IN" sz="1700" b="1" dirty="0">
                <a:effectLst/>
                <a:latin typeface="+mn-lt"/>
                <a:ea typeface="Times New Roman" panose="02020603050405020304" pitchFamily="18" charset="0"/>
              </a:rPr>
              <a:t>. The target column is dropped, and the remaining features are normalized.</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Model Building: A Variational Autoencoder (VAE), a type of generative model, is built. The VAE consists of an encoder and a decoder. The encoder takes the input data and encodes it into a latent space representation. The decoder takes the latent representation and decodes it back into the original input space.</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Model Training: The VAE is trained on the </a:t>
            </a:r>
            <a:r>
              <a:rPr lang="en-IN" sz="1700" b="1" dirty="0" err="1">
                <a:effectLst/>
                <a:latin typeface="+mn-lt"/>
                <a:ea typeface="Times New Roman" panose="02020603050405020304" pitchFamily="18" charset="0"/>
              </a:rPr>
              <a:t>preprocessed</a:t>
            </a:r>
            <a:r>
              <a:rPr lang="en-IN" sz="1700" b="1" dirty="0">
                <a:effectLst/>
                <a:latin typeface="+mn-lt"/>
                <a:ea typeface="Times New Roman" panose="02020603050405020304" pitchFamily="18" charset="0"/>
              </a:rPr>
              <a:t> data. The training process involves minimizing the reconstruction loss and the KL divergence loss.</a:t>
            </a:r>
          </a:p>
          <a:p>
            <a:pPr marL="342900" lvl="0" indent="-342900">
              <a:buFont typeface="Arial" panose="020B0604020202020204" pitchFamily="34" charset="0"/>
              <a:buChar char="•"/>
              <a:tabLst>
                <a:tab pos="457200" algn="l"/>
              </a:tabLst>
            </a:pPr>
            <a:r>
              <a:rPr lang="en-IN" sz="1700" b="1" dirty="0">
                <a:effectLst/>
                <a:latin typeface="+mn-lt"/>
                <a:ea typeface="Times New Roman" panose="02020603050405020304" pitchFamily="18" charset="0"/>
              </a:rPr>
              <a:t>Data Generation: After training, the VAE is used to generate synthetic patient data that resembles the training data.</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1200</Words>
  <Application>Microsoft Office PowerPoint</Application>
  <PresentationFormat>Widescreen</PresentationFormat>
  <Paragraphs>57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Microsoft YaHei</vt:lpstr>
      <vt:lpstr>Arial</vt:lpstr>
      <vt:lpstr>Calibri</vt:lpstr>
      <vt:lpstr>SegoeUIVariable</vt:lpstr>
      <vt:lpstr>Trebuchet MS</vt:lpstr>
      <vt:lpstr>Office Theme</vt:lpstr>
      <vt:lpstr>SAROBIN SILVIYA</vt:lpstr>
      <vt:lpstr>PATIENT-SPECIFIC HEART DISEASE PROGRESSION         SIMULATION  USING VAE(Variational Encoder)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SAROBIN SILVIYA</dc:title>
  <dc:creator>SAROBIN SILVIYA</dc:creator>
  <cp:lastModifiedBy>SAROBIN SILVIYA</cp:lastModifiedBy>
  <cp:revision>5</cp:revision>
  <dcterms:created xsi:type="dcterms:W3CDTF">2024-03-28T08:14:11Z</dcterms:created>
  <dcterms:modified xsi:type="dcterms:W3CDTF">2024-05-10T15:44:36Z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