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T4NaL48JSBn5gt3SGH9NmyNn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7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8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Software Quality Assurance 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000">
                <a:solidFill>
                  <a:schemeClr val="dk1"/>
                </a:solidFill>
              </a:rPr>
              <a:t>Er. Bipin Thapa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Error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An error is a </a:t>
            </a:r>
            <a:r>
              <a:rPr b="1" lang="en" sz="1400" u="sng">
                <a:solidFill>
                  <a:schemeClr val="accent2"/>
                </a:solidFill>
              </a:rPr>
              <a:t>mistake made by a developer</a:t>
            </a:r>
            <a:r>
              <a:rPr b="1" lang="en" sz="1400"/>
              <a:t> </a:t>
            </a:r>
            <a:r>
              <a:rPr lang="en" sz="1400"/>
              <a:t>in the code. Its main causes are: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Negligence: Carelessness often leads to errors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Miscommunication: An unclear feature specification or its improper interpretation by developers could lead to slips.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Inexperience: Inexperienced developers often miss out on essential details, leading to faults down the line.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Complexity: Intricate algorithms can cause developers to make mistakes in their coding logic.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Defect &amp; Bug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A system is said to have a defect, when its </a:t>
            </a:r>
            <a:r>
              <a:rPr b="1" lang="en" sz="1400">
                <a:solidFill>
                  <a:schemeClr val="accent5"/>
                </a:solidFill>
              </a:rPr>
              <a:t>expected and actual behavior differ</a:t>
            </a:r>
            <a:r>
              <a:rPr lang="en" sz="1400">
                <a:solidFill>
                  <a:schemeClr val="accent5"/>
                </a:solidFill>
              </a:rPr>
              <a:t>. </a:t>
            </a:r>
            <a:r>
              <a:rPr lang="en" sz="1400"/>
              <a:t>A defect, when found by a tester or end-user, is called a bug. Its main causes are: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test cases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cases not executed by the tester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Improper execution of test cases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changed after testing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473850" y="727050"/>
            <a:ext cx="81963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7777"/>
              <a:buNone/>
            </a:pPr>
            <a:r>
              <a:rPr lang="en" sz="3000"/>
              <a:t>Failure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0952"/>
              <a:buNone/>
            </a:pPr>
            <a:r>
              <a:t/>
            </a:r>
            <a:endParaRPr sz="1400"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When one or more bugs cause a significant loss of functionality, a failure is said to have occurred.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0952"/>
              <a:buNone/>
            </a:pPr>
            <a:r>
              <a:t/>
            </a:r>
            <a:endParaRPr sz="1400"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For example, in a bank application if the Amount Transfer module is not working for end-users when the end-user tries to transfer money, submit button is not working. Hence, this is a failure.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7777"/>
              <a:buNone/>
            </a:pPr>
            <a:r>
              <a:t/>
            </a:r>
            <a:endParaRPr sz="3000"/>
          </a:p>
        </p:txBody>
      </p:sp>
      <p:pic>
        <p:nvPicPr>
          <p:cNvPr descr="Error/mistake, bug/defect, failure diagram" id="139" name="Google Shape;139;p12"/>
          <p:cNvPicPr preferRelativeResize="0"/>
          <p:nvPr/>
        </p:nvPicPr>
        <p:blipFill rotWithShape="1">
          <a:blip r:embed="rId3">
            <a:alphaModFix/>
          </a:blip>
          <a:srcRect b="14082" l="0" r="0" t="21842"/>
          <a:stretch/>
        </p:blipFill>
        <p:spPr>
          <a:xfrm>
            <a:off x="0" y="3485600"/>
            <a:ext cx="9144000" cy="8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ing Vs Debugging" id="144" name="Google Shape;144;p13"/>
          <p:cNvPicPr preferRelativeResize="0"/>
          <p:nvPr/>
        </p:nvPicPr>
        <p:blipFill rotWithShape="1">
          <a:blip r:embed="rId3">
            <a:alphaModFix/>
          </a:blip>
          <a:srcRect b="8508" l="0" r="0" t="0"/>
          <a:stretch/>
        </p:blipFill>
        <p:spPr>
          <a:xfrm>
            <a:off x="0" y="466725"/>
            <a:ext cx="9144000" cy="42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650" y="104775"/>
            <a:ext cx="4777476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>
            <p:ph type="title"/>
          </p:nvPr>
        </p:nvSpPr>
        <p:spPr>
          <a:xfrm>
            <a:off x="478750" y="1350675"/>
            <a:ext cx="35979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Testing and Debugging</a:t>
            </a:r>
            <a:endParaRPr b="0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958600" y="180300"/>
            <a:ext cx="5364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Calibri"/>
              <a:buNone/>
            </a:pPr>
            <a:r>
              <a:rPr b="1" lang="en"/>
              <a:t>Advantages of Software Testing</a:t>
            </a:r>
            <a:endParaRPr b="1"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466850" y="1038225"/>
            <a:ext cx="67722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Helps in saving money</a:t>
            </a:r>
            <a:endParaRPr b="1" sz="1518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</a:t>
            </a:r>
            <a:endParaRPr b="1" sz="1518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Quality of the product</a:t>
            </a:r>
            <a:endParaRPr sz="1425"/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Satisfaction of the customer</a:t>
            </a:r>
            <a:endParaRPr b="1" sz="1518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Enhancing the development process</a:t>
            </a:r>
            <a:endParaRPr b="1" sz="1518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Determining the performance of the software</a:t>
            </a:r>
            <a:endParaRPr b="1" sz="1518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5340" lvl="0" marL="635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519"/>
              <a:buFont typeface="Arial"/>
              <a:buChar char="●"/>
            </a:pPr>
            <a:r>
              <a:rPr b="1" lang="en" sz="1518">
                <a:solidFill>
                  <a:srgbClr val="22263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Maintains Great User Experience</a:t>
            </a:r>
            <a:endParaRPr b="1" sz="1518">
              <a:solidFill>
                <a:srgbClr val="2226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18">
              <a:solidFill>
                <a:srgbClr val="22263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130000"/>
              </a:lnSpc>
              <a:spcBef>
                <a:spcPts val="1500"/>
              </a:spcBef>
              <a:spcAft>
                <a:spcPts val="120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88" y="19975"/>
            <a:ext cx="4990924" cy="51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5622900" y="2156100"/>
            <a:ext cx="34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Testing is the sub-set of Quality Control and Quality Control is sub-set of Quality Assurance</a:t>
            </a:r>
            <a:endParaRPr b="1" i="0" sz="12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4294967295" type="title"/>
          </p:nvPr>
        </p:nvSpPr>
        <p:spPr>
          <a:xfrm>
            <a:off x="535775" y="712150"/>
            <a:ext cx="4328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/>
              <a:t>Quality assurance</a:t>
            </a:r>
            <a:endParaRPr sz="2400"/>
          </a:p>
        </p:txBody>
      </p:sp>
      <p:sp>
        <p:nvSpPr>
          <p:cNvPr id="82" name="Google Shape;82;p3"/>
          <p:cNvSpPr txBox="1"/>
          <p:nvPr>
            <p:ph idx="4294967295" type="title"/>
          </p:nvPr>
        </p:nvSpPr>
        <p:spPr>
          <a:xfrm>
            <a:off x="535775" y="1669925"/>
            <a:ext cx="5197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the proactive approach of quality management which focuses on </a:t>
            </a:r>
            <a:r>
              <a:rPr lang="en" sz="1700" u="sng">
                <a:latin typeface="Lato"/>
                <a:ea typeface="Lato"/>
                <a:cs typeface="Lato"/>
                <a:sym typeface="Lato"/>
              </a:rPr>
              <a:t>preventing the defects at process level.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a process Oriented.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Prevention of Defect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enefits of software quality assurance testing - The Official 360logica Blog"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975" y="2451976"/>
            <a:ext cx="4797725" cy="24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4294967295" type="title"/>
          </p:nvPr>
        </p:nvSpPr>
        <p:spPr>
          <a:xfrm>
            <a:off x="2693050" y="182800"/>
            <a:ext cx="4328100" cy="768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/>
              <a:t>Quality Control</a:t>
            </a:r>
            <a:endParaRPr sz="2400"/>
          </a:p>
        </p:txBody>
      </p:sp>
      <p:sp>
        <p:nvSpPr>
          <p:cNvPr id="89" name="Google Shape;89;p4"/>
          <p:cNvSpPr txBox="1"/>
          <p:nvPr>
            <p:ph idx="4294967295" type="title"/>
          </p:nvPr>
        </p:nvSpPr>
        <p:spPr>
          <a:xfrm>
            <a:off x="3895075" y="1590025"/>
            <a:ext cx="49041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the reactive approach of quality management which focuses on </a:t>
            </a:r>
            <a:r>
              <a:rPr lang="en" sz="1700" u="sng">
                <a:latin typeface="Lato"/>
                <a:ea typeface="Lato"/>
                <a:cs typeface="Lato"/>
                <a:sym typeface="Lato"/>
              </a:rPr>
              <a:t>finding the defects at the product itself.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is a Product Oriented.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Defect Detection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hat is Software Testing? Know Software Testing Skills, Career Path,  Eligibility &amp; Courses | Naukri Learning"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25" y="1228525"/>
            <a:ext cx="3373101" cy="2836324"/>
          </a:xfrm>
          <a:prstGeom prst="rect">
            <a:avLst/>
          </a:prstGeom>
          <a:noFill/>
          <a:ln>
            <a:noFill/>
          </a:ln>
          <a:effectLst>
            <a:outerShdw blurRad="928688" rotWithShape="0" algn="bl">
              <a:srgbClr val="000000">
                <a:alpha val="36862"/>
              </a:srgbClr>
            </a:outerShdw>
            <a:reflection blurRad="0" dir="0" dist="0" endA="0" endPos="21000" fadeDir="5400012" kx="0" rotWithShape="0" algn="bl" stA="64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4294967295" type="title"/>
          </p:nvPr>
        </p:nvSpPr>
        <p:spPr>
          <a:xfrm>
            <a:off x="3681150" y="152875"/>
            <a:ext cx="1781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/>
              <a:t>Testing</a:t>
            </a:r>
            <a:endParaRPr sz="3359"/>
          </a:p>
        </p:txBody>
      </p:sp>
      <p:sp>
        <p:nvSpPr>
          <p:cNvPr id="96" name="Google Shape;96;p5"/>
          <p:cNvSpPr txBox="1"/>
          <p:nvPr>
            <p:ph idx="4294967295" type="title"/>
          </p:nvPr>
        </p:nvSpPr>
        <p:spPr>
          <a:xfrm>
            <a:off x="669150" y="1070675"/>
            <a:ext cx="78999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includes activities that ensure the identification of bugs/error/defects in a software.s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It executes the software under several positive and negative conditions and checks for its compliance, functionality, and performance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96078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8 Ways to Conduct Survey Testing and Top 7 Benefits | SurveyLegend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650" y="2633975"/>
            <a:ext cx="4100900" cy="23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/>
              <a:t>Some of the Main Objective Testing</a:t>
            </a:r>
            <a:endParaRPr sz="3359"/>
          </a:p>
        </p:txBody>
      </p:sp>
      <p:sp>
        <p:nvSpPr>
          <p:cNvPr id="103" name="Google Shape;103;p6"/>
          <p:cNvSpPr txBox="1"/>
          <p:nvPr>
            <p:ph idx="4294967295" type="title"/>
          </p:nvPr>
        </p:nvSpPr>
        <p:spPr>
          <a:xfrm>
            <a:off x="645300" y="866775"/>
            <a:ext cx="81225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Identification of Bugs and defects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6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66">
                <a:latin typeface="Lato"/>
                <a:ea typeface="Lato"/>
                <a:cs typeface="Lato"/>
                <a:sym typeface="Lato"/>
              </a:rPr>
              <a:t>Once the developer finishes coding, the tester starts testing. During testing, QA validates each module under various conditions.</a:t>
            </a:r>
            <a:endParaRPr sz="1366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Quality Product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6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66">
                <a:latin typeface="Lato"/>
                <a:ea typeface="Lato"/>
                <a:cs typeface="Lato"/>
                <a:sym typeface="Lato"/>
              </a:rPr>
              <a:t>The main aim of testing is to maintain the quality of the product.</a:t>
            </a:r>
            <a:endParaRPr sz="1366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Justification with Requirement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6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66">
                <a:latin typeface="Lato"/>
                <a:ea typeface="Lato"/>
                <a:cs typeface="Lato"/>
                <a:sym typeface="Lato"/>
              </a:rPr>
              <a:t>During testing, the QA team validates whether the application is following the SRS (System Requirement Specification) document or not.</a:t>
            </a:r>
            <a:endParaRPr sz="1366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Offers Confidence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6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66">
                <a:latin typeface="Lato"/>
                <a:ea typeface="Lato"/>
                <a:cs typeface="Lato"/>
                <a:sym typeface="Lato"/>
              </a:rPr>
              <a:t>Testing team constantly checks the features of the software. It must fulfill the business demand and drives confidence.</a:t>
            </a:r>
            <a:endParaRPr sz="1366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Enhances Growth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06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" sz="1366">
                <a:latin typeface="Lato"/>
                <a:ea typeface="Lato"/>
                <a:cs typeface="Lato"/>
                <a:sym typeface="Lato"/>
              </a:rPr>
              <a:t>A quality delivery increases the potential of a business. And we all know quality comes through testing only.</a:t>
            </a:r>
            <a:endParaRPr sz="1366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4294967295" type="title"/>
          </p:nvPr>
        </p:nvSpPr>
        <p:spPr>
          <a:xfrm>
            <a:off x="3026175" y="152875"/>
            <a:ext cx="2546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Type of Software testing</a:t>
            </a:r>
            <a:endParaRPr b="1" sz="3359"/>
          </a:p>
        </p:txBody>
      </p:sp>
      <p:sp>
        <p:nvSpPr>
          <p:cNvPr id="109" name="Google Shape;109;p7"/>
          <p:cNvSpPr txBox="1"/>
          <p:nvPr>
            <p:ph idx="4294967295" type="title"/>
          </p:nvPr>
        </p:nvSpPr>
        <p:spPr>
          <a:xfrm>
            <a:off x="669150" y="1070675"/>
            <a:ext cx="78999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6078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have various types of testing available in the market, which are used to test the application or the software.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Manual Testing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Automation Testing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850" y="2117300"/>
            <a:ext cx="3886225" cy="268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838950" y="863250"/>
            <a:ext cx="7730100" cy="3309300"/>
          </a:xfrm>
          <a:prstGeom prst="rect">
            <a:avLst/>
          </a:prstGeom>
          <a:solidFill>
            <a:schemeClr val="lt1"/>
          </a:solidFill>
          <a:ln cap="flat" cmpd="tri" w="76200">
            <a:solidFill>
              <a:srgbClr val="FF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Faulty requirements definition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Client-developer communication failures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Deliberate deviations from software requirements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design errors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errors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Non-compliance with documentation and coding instructions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Shortcomings of the testing process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and procedure errors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errors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2090738" y="275035"/>
            <a:ext cx="58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700"/>
              <a:t>Some of the causes of Software Errors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325125" y="715525"/>
            <a:ext cx="41688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000"/>
              <a:t>Error, Defect/Bug, Failure</a:t>
            </a:r>
            <a:endParaRPr b="0" sz="3000"/>
          </a:p>
        </p:txBody>
      </p:sp>
      <p:pic>
        <p:nvPicPr>
          <p:cNvPr descr="File:Error.svg - Wikimedia Commons"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075" y="811575"/>
            <a:ext cx="2689200" cy="250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/mistake, bug/defect, failure diagram" id="123" name="Google Shape;123;p9"/>
          <p:cNvPicPr preferRelativeResize="0"/>
          <p:nvPr/>
        </p:nvPicPr>
        <p:blipFill rotWithShape="1">
          <a:blip r:embed="rId4">
            <a:alphaModFix/>
          </a:blip>
          <a:srcRect b="14082" l="0" r="0" t="21842"/>
          <a:stretch/>
        </p:blipFill>
        <p:spPr>
          <a:xfrm>
            <a:off x="0" y="3931975"/>
            <a:ext cx="9144000" cy="8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