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Bebas Neue"/>
      <p:regular r:id="rId22"/>
    </p:embeddedFont>
    <p:embeddedFont>
      <p:font typeface="IBM Plex Sans Condense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BebasNeue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IBMPlexSansCondensed-bold.fntdata"/><Relationship Id="rId23" Type="http://schemas.openxmlformats.org/officeDocument/2006/relationships/font" Target="fonts/IBMPlexSansCondensed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BMPlexSansCondensed-boldItalic.fntdata"/><Relationship Id="rId25" Type="http://schemas.openxmlformats.org/officeDocument/2006/relationships/font" Target="fonts/IBMPlexSansCondensed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9e5f5f650_0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9e5f5f65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9e5f5f650_0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59e5f5f65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c4020b742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c4020b742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c7bbeb5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c7bbeb5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c4020b742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2c4020b742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c4020b742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c4020b742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e82d3af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fe82d3af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9e5f5f650_0_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9e5f5f65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9e5f5f650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9e5f5f65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9e5f5f650_0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9e5f5f65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779100" y="1137350"/>
            <a:ext cx="4959600" cy="28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ctrTitle"/>
          </p:nvPr>
        </p:nvSpPr>
        <p:spPr>
          <a:xfrm>
            <a:off x="779100" y="1517488"/>
            <a:ext cx="4960500" cy="162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15"/>
          <p:cNvSpPr txBox="1"/>
          <p:nvPr>
            <p:ph idx="1" type="subTitle"/>
          </p:nvPr>
        </p:nvSpPr>
        <p:spPr>
          <a:xfrm>
            <a:off x="779100" y="3242313"/>
            <a:ext cx="49605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/>
          <p:nvPr/>
        </p:nvSpPr>
        <p:spPr>
          <a:xfrm>
            <a:off x="781775" y="768275"/>
            <a:ext cx="6652425" cy="3622950"/>
          </a:xfrm>
          <a:custGeom>
            <a:rect b="b" l="l" r="r" t="t"/>
            <a:pathLst>
              <a:path extrusionOk="0" h="144918" w="266097">
                <a:moveTo>
                  <a:pt x="0" y="153"/>
                </a:moveTo>
                <a:lnTo>
                  <a:pt x="249225" y="0"/>
                </a:lnTo>
                <a:lnTo>
                  <a:pt x="249225" y="34949"/>
                </a:lnTo>
                <a:lnTo>
                  <a:pt x="266097" y="50315"/>
                </a:lnTo>
                <a:lnTo>
                  <a:pt x="248923" y="47415"/>
                </a:lnTo>
                <a:lnTo>
                  <a:pt x="248924" y="144918"/>
                </a:lnTo>
                <a:lnTo>
                  <a:pt x="63" y="14491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7150" rotWithShape="0" algn="bl" dir="5400000" dist="19050">
              <a:schemeClr val="dk1">
                <a:alpha val="30000"/>
              </a:schemeClr>
            </a:outerShdw>
          </a:effectLst>
        </p:spPr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1286575" y="1250325"/>
            <a:ext cx="4844700" cy="265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i="1" sz="3000"/>
            </a:lvl1pPr>
            <a:lvl2pPr indent="-419100" lvl="1" marL="914400" rtl="0">
              <a:spcBef>
                <a:spcPts val="800"/>
              </a:spcBef>
              <a:spcAft>
                <a:spcPts val="0"/>
              </a:spcAft>
              <a:buSzPts val="3000"/>
              <a:buChar char="▫"/>
              <a:defRPr i="1" sz="3000"/>
            </a:lvl2pPr>
            <a:lvl3pPr indent="-419100" lvl="2" marL="1371600" rtl="0">
              <a:spcBef>
                <a:spcPts val="800"/>
              </a:spcBef>
              <a:spcAft>
                <a:spcPts val="0"/>
              </a:spcAft>
              <a:buSzPts val="3000"/>
              <a:buChar char="⬝"/>
              <a:defRPr i="1" sz="3000"/>
            </a:lvl3pPr>
            <a:lvl4pPr indent="-419100" lvl="3" marL="1828800" rtl="0">
              <a:spcBef>
                <a:spcPts val="800"/>
              </a:spcBef>
              <a:spcAft>
                <a:spcPts val="0"/>
              </a:spcAft>
              <a:buSzPts val="3000"/>
              <a:buChar char="⬞"/>
              <a:defRPr i="1" sz="3000"/>
            </a:lvl4pPr>
            <a:lvl5pPr indent="-419100" lvl="4" marL="22860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rtl="0">
              <a:spcBef>
                <a:spcPts val="80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rtl="0">
              <a:spcBef>
                <a:spcPts val="80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rtl="0">
              <a:spcBef>
                <a:spcPts val="800"/>
              </a:spcBef>
              <a:spcAft>
                <a:spcPts val="80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gradFill>
          <a:gsLst>
            <a:gs pos="0">
              <a:srgbClr val="FF9F4D"/>
            </a:gs>
            <a:gs pos="58000">
              <a:schemeClr val="accent5"/>
            </a:gs>
            <a:gs pos="100000">
              <a:schemeClr val="accent5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⬞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779100" y="1353950"/>
            <a:ext cx="2324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1" name="Google Shape;101;p18"/>
          <p:cNvSpPr txBox="1"/>
          <p:nvPr>
            <p:ph idx="2" type="body"/>
          </p:nvPr>
        </p:nvSpPr>
        <p:spPr>
          <a:xfrm>
            <a:off x="3429910" y="1353950"/>
            <a:ext cx="2324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779100" y="1353950"/>
            <a:ext cx="18786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6" name="Google Shape;106;p19"/>
          <p:cNvSpPr txBox="1"/>
          <p:nvPr>
            <p:ph idx="2" type="body"/>
          </p:nvPr>
        </p:nvSpPr>
        <p:spPr>
          <a:xfrm>
            <a:off x="2854792" y="1353950"/>
            <a:ext cx="18786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7" name="Google Shape;107;p19"/>
          <p:cNvSpPr txBox="1"/>
          <p:nvPr>
            <p:ph idx="3" type="body"/>
          </p:nvPr>
        </p:nvSpPr>
        <p:spPr>
          <a:xfrm>
            <a:off x="4930485" y="1353950"/>
            <a:ext cx="18786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chemeClr val="lt2"/>
            </a:gs>
            <a:gs pos="58000">
              <a:schemeClr val="dk2"/>
            </a:gs>
            <a:gs pos="100000">
              <a:schemeClr val="dk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855300" y="4177700"/>
            <a:ext cx="7433400" cy="31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gradFill>
          <a:gsLst>
            <a:gs pos="0">
              <a:srgbClr val="44506E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30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▪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▫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⬝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⬞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●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30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indent="0" lvl="5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indent="0" lvl="6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indent="0" lvl="7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indent="0" lvl="8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ctrTitle"/>
          </p:nvPr>
        </p:nvSpPr>
        <p:spPr>
          <a:xfrm>
            <a:off x="454975" y="2057550"/>
            <a:ext cx="36078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Bug Life Cycle</a:t>
            </a:r>
            <a:endParaRPr b="1"/>
          </a:p>
        </p:txBody>
      </p:sp>
      <p:pic>
        <p:nvPicPr>
          <p:cNvPr descr="Red issue Stock Photo by ©3D-Agentur 26432063"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200" y="420050"/>
            <a:ext cx="4113825" cy="41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407" y="1396292"/>
            <a:ext cx="2572825" cy="343813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2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Priority and High Severity</a:t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509450" y="1737175"/>
            <a:ext cx="5712600" cy="255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Suppose we have banking application which calculate Yearly, Monthly and Weekly interest.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But we have error in Yearly calculation then we can say it as HIGH SEVERIRTY and LOW priority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Coz we can fix it in next week as well.</a:t>
            </a:r>
            <a:endParaRPr sz="2000"/>
          </a:p>
        </p:txBody>
      </p:sp>
      <p:sp>
        <p:nvSpPr>
          <p:cNvPr id="179" name="Google Shape;179;p32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1402" y="759800"/>
            <a:ext cx="612270" cy="6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Priority AND High Severity</a:t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1318325" y="1443200"/>
            <a:ext cx="63918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User authentication failure.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System crash during data processing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user is not able to login to the application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▪"/>
            </a:pPr>
            <a:r>
              <a:rPr lang="en" sz="2100"/>
              <a:t>doesn't allow to save the the on add/edit page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87" name="Google Shape;187;p33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33"/>
          <p:cNvSpPr/>
          <p:nvPr/>
        </p:nvSpPr>
        <p:spPr>
          <a:xfrm>
            <a:off x="6695975" y="986975"/>
            <a:ext cx="396295" cy="396311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gradFill>
            <a:gsLst>
              <a:gs pos="0">
                <a:srgbClr val="FF9F4D"/>
              </a:gs>
              <a:gs pos="58000">
                <a:schemeClr val="accent5"/>
              </a:gs>
              <a:gs pos="100000">
                <a:schemeClr val="accent5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fect Life Cycle or Bug Life Cycle -  Stuff You Must Know!"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200" y="117938"/>
            <a:ext cx="7170574" cy="49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825" y="72350"/>
            <a:ext cx="7515430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 Reporting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standard format of bug reporting includes following 3 points.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Steps to replicate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Behavior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Expected Behavior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79475" y="281950"/>
            <a:ext cx="2636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</a:t>
            </a:r>
            <a:endParaRPr b="1"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740275"/>
            <a:ext cx="6477600" cy="3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Steps to replicate</a:t>
            </a:r>
            <a:endParaRPr b="1"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Click on profile from the top right corner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Update the information on the profile page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Click on </a:t>
            </a:r>
            <a:r>
              <a:rPr lang="en"/>
              <a:t>Refresh</a:t>
            </a:r>
            <a:r>
              <a:rPr lang="en"/>
              <a:t> icon from browser or </a:t>
            </a:r>
            <a:r>
              <a:rPr lang="en"/>
              <a:t>navigate</a:t>
            </a:r>
            <a:r>
              <a:rPr lang="en"/>
              <a:t> back.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Current Behavior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page gets reloaded without any confirmation when there are unsaved info in profile page.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Expected Behavior 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As shown in the screenshot, a pop-up confirmation  message must be there, if users try to reload the page when there are unsaved informations.</a:t>
            </a:r>
            <a:endParaRPr/>
          </a:p>
        </p:txBody>
      </p:sp>
      <p:pic>
        <p:nvPicPr>
          <p:cNvPr descr="javascript - Show message if user has entered content on page and not saved  - Stack Overflow"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650" y="281950"/>
            <a:ext cx="3828676" cy="20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048" y="613325"/>
            <a:ext cx="4930551" cy="34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verity vs Priority"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213" y="0"/>
            <a:ext cx="726756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407" y="1396292"/>
            <a:ext cx="2572825" cy="343813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0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Priority And  Low Severity 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779100" y="1467524"/>
            <a:ext cx="4975500" cy="196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we have bug on page which is have very less hit i.e. rarely, then we can say it as low severity, low priority defect.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Any cosmetic or spelling issues which is within a paragraph or in the report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63" name="Google Shape;163;p30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1402" y="759800"/>
            <a:ext cx="612270" cy="6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Priority AND Low Severity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779100" y="1277750"/>
            <a:ext cx="8219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If the company name is misspelled in the home page of the website, then the priority is high and severity is low to fix it.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 In that ATM facility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whenever we are withdrawing money it is not showing any conformation message but actually at the back end it is happening properly without any mistake means only message is missing,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in this case as it is happening properly so there is nothing wrong with the application but as end user is not getting any conformation message so he/she will be Confuse for this.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1" name="Google Shape;171;p31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lavius template">
  <a:themeElements>
    <a:clrScheme name="Custom 347">
      <a:dk1>
        <a:srgbClr val="1E263A"/>
      </a:dk1>
      <a:lt1>
        <a:srgbClr val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