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 SemiBold"/>
      <p:regular r:id="rId22"/>
      <p:bold r:id="rId23"/>
      <p:italic r:id="rId24"/>
      <p:boldItalic r:id="rId25"/>
    </p:embeddedFont>
    <p:embeddedFont>
      <p:font typeface="Raleway"/>
      <p:regular r:id="rId26"/>
      <p:bold r:id="rId27"/>
      <p:italic r:id="rId28"/>
      <p:boldItalic r:id="rId29"/>
    </p:embeddedFont>
    <p:embeddedFont>
      <p:font typeface="Nunito"/>
      <p:regular r:id="rId30"/>
      <p:bold r:id="rId31"/>
      <p:italic r:id="rId32"/>
      <p:boldItalic r:id="rId33"/>
    </p:embeddedFont>
    <p:embeddedFont>
      <p:font typeface="Barlow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SemiBold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SemiBold-italic.fntdata"/><Relationship Id="rId23" Type="http://schemas.openxmlformats.org/officeDocument/2006/relationships/font" Target="fonts/Raleway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font" Target="fonts/RalewaySemiBold-boldItalic.fntdata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5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-italic.fntdata"/><Relationship Id="rId13" Type="http://schemas.openxmlformats.org/officeDocument/2006/relationships/slide" Target="slides/slide7.xml"/><Relationship Id="rId35" Type="http://schemas.openxmlformats.org/officeDocument/2006/relationships/font" Target="fonts/BarlowLight-bold.fntdata"/><Relationship Id="rId12" Type="http://schemas.openxmlformats.org/officeDocument/2006/relationships/slide" Target="slides/slide6.xml"/><Relationship Id="rId34" Type="http://schemas.openxmlformats.org/officeDocument/2006/relationships/font" Target="fonts/BarlowLight-regular.fntdata"/><Relationship Id="rId15" Type="http://schemas.openxmlformats.org/officeDocument/2006/relationships/slide" Target="slides/slide9.xml"/><Relationship Id="rId37" Type="http://schemas.openxmlformats.org/officeDocument/2006/relationships/font" Target="fonts/BarlowLight-boldItalic.fntdata"/><Relationship Id="rId14" Type="http://schemas.openxmlformats.org/officeDocument/2006/relationships/slide" Target="slides/slide8.xml"/><Relationship Id="rId36" Type="http://schemas.openxmlformats.org/officeDocument/2006/relationships/font" Target="fonts/BarlowLight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64978abc0_0_54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64978abc0_0_5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2c1e6f159f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2c1e6f159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2c1e6f159f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2c1e6f15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c1e6f159f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c1e6f159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2c1e6f159f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2c1e6f159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2c1e6f159f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2c1e6f159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2c1e6f159f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2c1e6f159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288081e19d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288081e19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29b005f68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29b005f6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29b005f682_0_2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29b005f682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29b005f682_0_5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29b005f682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12d81e998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12d81e99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2c1e6f159f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2c1e6f159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2c1e6f159f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2c1e6f159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2c1e6f159f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2c1e6f159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9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85" name="Google Shape;85;p19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86" name="Google Shape;86;p19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0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1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4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109" name="Google Shape;109;p24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110" name="Google Shape;110;p24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24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24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24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24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24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24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24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24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24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24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24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24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24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24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24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24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24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24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24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24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24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24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24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24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24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24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24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24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24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24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24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24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24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24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24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24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24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24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24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24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24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24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24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24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24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24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24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24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24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24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24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24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24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24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24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24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24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24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24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24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24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24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24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24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4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24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24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24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4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24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24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24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24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24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4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24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24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24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24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24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24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24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24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24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24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24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4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24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24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24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4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24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24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24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24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24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24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4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4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7" name="Google Shape;217;p24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6687910" y="670084"/>
              <a:ext cx="164002" cy="23977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6700339" y="668001"/>
              <a:ext cx="78555" cy="96805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6715688" y="773039"/>
              <a:ext cx="96898" cy="108448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6550295" y="816287"/>
              <a:ext cx="182863" cy="260314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6687493" y="808527"/>
              <a:ext cx="141254" cy="186323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6712641" y="675415"/>
              <a:ext cx="103914" cy="12801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6716857" y="674913"/>
              <a:ext cx="104325" cy="98187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6591681" y="1319278"/>
              <a:ext cx="82039" cy="62578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6592043" y="1339232"/>
              <a:ext cx="81667" cy="42638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6550653" y="1292322"/>
              <a:ext cx="75096" cy="58175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6550998" y="1311512"/>
              <a:ext cx="74798" cy="3904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6578488" y="992358"/>
              <a:ext cx="178821" cy="308422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6627226" y="992967"/>
              <a:ext cx="178028" cy="333954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6560953" y="971949"/>
              <a:ext cx="266226" cy="245057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6774876" y="827227"/>
              <a:ext cx="92521" cy="324362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6792998" y="823141"/>
              <a:ext cx="55942" cy="71147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6683350" y="808424"/>
              <a:ext cx="47853" cy="50242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8" name="Google Shape;248;p24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49" name="Google Shape;249;p24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4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4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4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24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4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4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4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4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24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24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24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4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4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4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4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24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" name="Google Shape;266;p24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67" name="Google Shape;267;p24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4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24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24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24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24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24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24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24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24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24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24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24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24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24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24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24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24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24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24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24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24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24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24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8" name="Google Shape;298;p24"/>
            <p:cNvSpPr/>
            <p:nvPr/>
          </p:nvSpPr>
          <p:spPr>
            <a:xfrm>
              <a:off x="7297552" y="1119942"/>
              <a:ext cx="135694" cy="266572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7309787" y="1745656"/>
              <a:ext cx="93354" cy="72328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7310617" y="1769417"/>
              <a:ext cx="92957" cy="4848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7197828" y="1680648"/>
              <a:ext cx="93332" cy="69654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7198064" y="1702707"/>
              <a:ext cx="92908" cy="4848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7221254" y="1360384"/>
              <a:ext cx="326905" cy="395190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7417903" y="1095544"/>
              <a:ext cx="102845" cy="100060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7381720" y="1109556"/>
              <a:ext cx="166879" cy="325717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7413797" y="991818"/>
              <a:ext cx="110830" cy="134949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7417935" y="980032"/>
              <a:ext cx="116959" cy="115584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7364000" y="1109861"/>
              <a:ext cx="53873" cy="78410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8113340" y="4275363"/>
              <a:ext cx="345795" cy="199644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8345604" y="3658605"/>
              <a:ext cx="79290" cy="172593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8356722" y="3587657"/>
              <a:ext cx="56997" cy="109672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8165307" y="4346248"/>
              <a:ext cx="122958" cy="68962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8165313" y="4357988"/>
              <a:ext cx="120890" cy="57443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8255166" y="4305930"/>
              <a:ext cx="122958" cy="68996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8255174" y="4317703"/>
              <a:ext cx="120890" cy="57443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8198325" y="3858200"/>
              <a:ext cx="179790" cy="507530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8224549" y="3442293"/>
              <a:ext cx="130498" cy="208861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8197056" y="3589895"/>
              <a:ext cx="200686" cy="332311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8000839" y="3631642"/>
              <a:ext cx="254803" cy="198498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8187055" y="3627341"/>
              <a:ext cx="77533" cy="113490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8224358" y="3433131"/>
              <a:ext cx="126514" cy="139443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4" name="Google Shape;334;p24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335" name="Google Shape;335;p2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24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341" name="Google Shape;341;p2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2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6" name="Google Shape;346;p24"/>
            <p:cNvSpPr/>
            <p:nvPr/>
          </p:nvSpPr>
          <p:spPr>
            <a:xfrm>
              <a:off x="7451033" y="1163186"/>
              <a:ext cx="126359" cy="353331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7509451" y="1160411"/>
              <a:ext cx="72770" cy="98686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8" name="Google Shape;348;p24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49" name="Google Shape;349;p24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24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24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24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24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24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24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24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24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4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4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4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4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4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4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4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4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4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4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4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24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24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24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24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24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24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75" name="Google Shape;375;p24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76" name="Google Shape;376;p24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24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" name="Google Shape;378;p24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" name="Google Shape;379;p24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" name="Google Shape;380;p24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1" name="Google Shape;381;p24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24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3" name="Google Shape;383;p24"/>
          <p:cNvSpPr txBox="1"/>
          <p:nvPr>
            <p:ph type="ctrTitle"/>
          </p:nvPr>
        </p:nvSpPr>
        <p:spPr>
          <a:xfrm>
            <a:off x="880800" y="1942900"/>
            <a:ext cx="4377000" cy="133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 Er. Bipin Thapa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"/>
          <p:cNvSpPr txBox="1"/>
          <p:nvPr>
            <p:ph idx="4294967295" type="title"/>
          </p:nvPr>
        </p:nvSpPr>
        <p:spPr>
          <a:xfrm>
            <a:off x="1115825" y="412800"/>
            <a:ext cx="6569400" cy="70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coverage</a:t>
            </a:r>
            <a:endParaRPr/>
          </a:p>
        </p:txBody>
      </p:sp>
      <p:sp>
        <p:nvSpPr>
          <p:cNvPr id="440" name="Google Shape;440;p33"/>
          <p:cNvSpPr txBox="1"/>
          <p:nvPr>
            <p:ph idx="4294967295" type="body"/>
          </p:nvPr>
        </p:nvSpPr>
        <p:spPr>
          <a:xfrm>
            <a:off x="6506675" y="1560899"/>
            <a:ext cx="2473500" cy="20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 1: If X&gt;Y</a:t>
            </a:r>
            <a:endParaRPr b="1" sz="1300" u="sng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27323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Coverage = 5/7</a:t>
            </a:r>
            <a:endParaRPr sz="1300">
              <a:solidFill>
                <a:srgbClr val="27323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Arial"/>
              <a:buChar char="▹"/>
            </a:pPr>
            <a:r>
              <a:rPr lang="en" sz="1300">
                <a:solidFill>
                  <a:srgbClr val="27323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0.714*100%</a:t>
            </a:r>
            <a:endParaRPr sz="1300">
              <a:solidFill>
                <a:srgbClr val="27323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Arial"/>
              <a:buChar char="▹"/>
            </a:pPr>
            <a:r>
              <a:rPr lang="en" sz="1300">
                <a:solidFill>
                  <a:srgbClr val="27323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71.4%</a:t>
            </a:r>
            <a:endParaRPr sz="1300">
              <a:solidFill>
                <a:srgbClr val="27323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1" name="Google Shape;4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75" y="1518804"/>
            <a:ext cx="5758801" cy="323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4"/>
          <p:cNvSpPr txBox="1"/>
          <p:nvPr>
            <p:ph idx="4294967295" type="title"/>
          </p:nvPr>
        </p:nvSpPr>
        <p:spPr>
          <a:xfrm>
            <a:off x="1115825" y="412800"/>
            <a:ext cx="6569400" cy="70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coverage</a:t>
            </a:r>
            <a:endParaRPr/>
          </a:p>
        </p:txBody>
      </p:sp>
      <p:sp>
        <p:nvSpPr>
          <p:cNvPr id="447" name="Google Shape;447;p34"/>
          <p:cNvSpPr txBox="1"/>
          <p:nvPr>
            <p:ph idx="4294967295" type="body"/>
          </p:nvPr>
        </p:nvSpPr>
        <p:spPr>
          <a:xfrm>
            <a:off x="119125" y="1832574"/>
            <a:ext cx="2473500" cy="20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 2: If X&lt;Y</a:t>
            </a:r>
            <a:endParaRPr b="1" sz="1300" u="sng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27323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Coverage = 6/7</a:t>
            </a:r>
            <a:endParaRPr sz="1300">
              <a:solidFill>
                <a:srgbClr val="27323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Arial"/>
              <a:buChar char="▹"/>
            </a:pPr>
            <a:r>
              <a:rPr lang="en" sz="1300">
                <a:solidFill>
                  <a:srgbClr val="27323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0.857*100%</a:t>
            </a:r>
            <a:endParaRPr sz="1300">
              <a:solidFill>
                <a:srgbClr val="27323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Arial"/>
              <a:buChar char="▹"/>
            </a:pPr>
            <a:r>
              <a:rPr lang="en" sz="1300">
                <a:solidFill>
                  <a:srgbClr val="273239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85.7%</a:t>
            </a:r>
            <a:endParaRPr sz="1300">
              <a:solidFill>
                <a:srgbClr val="273239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6875" y="1261425"/>
            <a:ext cx="6246575" cy="3569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5"/>
          <p:cNvSpPr txBox="1"/>
          <p:nvPr>
            <p:ph idx="4294967295" type="title"/>
          </p:nvPr>
        </p:nvSpPr>
        <p:spPr>
          <a:xfrm>
            <a:off x="1556850" y="250525"/>
            <a:ext cx="6030300" cy="61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Coverage</a:t>
            </a:r>
            <a:endParaRPr/>
          </a:p>
        </p:txBody>
      </p:sp>
      <p:sp>
        <p:nvSpPr>
          <p:cNvPr id="454" name="Google Shape;454;p35"/>
          <p:cNvSpPr txBox="1"/>
          <p:nvPr>
            <p:ph idx="4294967295" type="body"/>
          </p:nvPr>
        </p:nvSpPr>
        <p:spPr>
          <a:xfrm>
            <a:off x="533825" y="1085564"/>
            <a:ext cx="7749300" cy="31542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Branch coverage is a testing method.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Which aims to ensure that </a:t>
            </a:r>
            <a:r>
              <a:rPr b="1"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each one of the possible branch from each decision point is executed at least once </a:t>
            </a:r>
            <a:r>
              <a:rPr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and thereby ensuring that all reachable code is executed.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It helps in validating all the branches in the code </a:t>
            </a:r>
            <a:r>
              <a:rPr b="1"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making sure that no branch leads to abnormal behavior </a:t>
            </a:r>
            <a:r>
              <a:rPr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of the application.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Advantages of decision coverage:</a:t>
            </a:r>
            <a:endParaRPr b="1" sz="1200" u="sng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▸"/>
            </a:pPr>
            <a:r>
              <a:rPr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 validate that all the branches in the code are reached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unito"/>
              <a:buChar char="▸"/>
            </a:pPr>
            <a:r>
              <a:rPr lang="en" sz="1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 ensure that no branches lead to any abnormality of the program’s operation</a:t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"/>
          <p:cNvSpPr txBox="1"/>
          <p:nvPr>
            <p:ph idx="4294967295" type="title"/>
          </p:nvPr>
        </p:nvSpPr>
        <p:spPr>
          <a:xfrm>
            <a:off x="2560800" y="126850"/>
            <a:ext cx="4084200" cy="61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Branch Coverage</a:t>
            </a:r>
            <a:endParaRPr sz="3700"/>
          </a:p>
        </p:txBody>
      </p:sp>
      <p:pic>
        <p:nvPicPr>
          <p:cNvPr id="460" name="Google Shape;4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00" y="856750"/>
            <a:ext cx="4908855" cy="3974674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6"/>
          <p:cNvSpPr txBox="1"/>
          <p:nvPr>
            <p:ph idx="4294967295" type="body"/>
          </p:nvPr>
        </p:nvSpPr>
        <p:spPr>
          <a:xfrm>
            <a:off x="5906675" y="1560900"/>
            <a:ext cx="2757300" cy="20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Test 1: A = 1, B = 1</a:t>
            </a:r>
            <a:endParaRPr sz="130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Test 2: A = 3, B = 1</a:t>
            </a:r>
            <a:endParaRPr sz="130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"/>
          <p:cNvSpPr txBox="1"/>
          <p:nvPr>
            <p:ph idx="4294967295" type="title"/>
          </p:nvPr>
        </p:nvSpPr>
        <p:spPr>
          <a:xfrm>
            <a:off x="1556850" y="548800"/>
            <a:ext cx="6030300" cy="61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 Coverage</a:t>
            </a:r>
            <a:endParaRPr/>
          </a:p>
        </p:txBody>
      </p:sp>
      <p:sp>
        <p:nvSpPr>
          <p:cNvPr id="467" name="Google Shape;467;p37"/>
          <p:cNvSpPr txBox="1"/>
          <p:nvPr>
            <p:ph idx="4294967295" type="body"/>
          </p:nvPr>
        </p:nvSpPr>
        <p:spPr>
          <a:xfrm>
            <a:off x="584750" y="2200650"/>
            <a:ext cx="7749300" cy="7422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It is used to Cover all the condition while testing.</a:t>
            </a:r>
            <a:endParaRPr sz="130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It tests all the conditional expressions in a program for all possible outcomes of the conditions.</a:t>
            </a:r>
            <a:endParaRPr sz="130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/>
          <p:nvPr>
            <p:ph idx="4294967295" type="body"/>
          </p:nvPr>
        </p:nvSpPr>
        <p:spPr>
          <a:xfrm>
            <a:off x="6652200" y="472700"/>
            <a:ext cx="1826100" cy="34746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Test 1:</a:t>
            </a:r>
            <a:endParaRPr b="1" sz="130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a=0, b=0, c=0, d=0</a:t>
            </a:r>
            <a:endParaRPr b="1" sz="130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25%</a:t>
            </a:r>
            <a:endParaRPr sz="130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Test 2: </a:t>
            </a:r>
            <a:endParaRPr b="1" sz="130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a=1, b=0, c=0, d=0</a:t>
            </a:r>
            <a:endParaRPr b="1" sz="130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50%</a:t>
            </a:r>
            <a:endParaRPr sz="130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Test 3: </a:t>
            </a:r>
            <a:endParaRPr b="1" sz="130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a=1, b=1, c=1, d=0</a:t>
            </a:r>
            <a:endParaRPr b="1" sz="130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75%</a:t>
            </a:r>
            <a:endParaRPr b="1" sz="130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Test 4: </a:t>
            </a:r>
            <a:endParaRPr b="1" sz="130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a=1, b=1, c=0, d=0</a:t>
            </a:r>
            <a:endParaRPr b="1" sz="130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100%</a:t>
            </a:r>
            <a:endParaRPr sz="1300">
              <a:solidFill>
                <a:srgbClr val="2732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8"/>
          <p:cNvSpPr txBox="1"/>
          <p:nvPr/>
        </p:nvSpPr>
        <p:spPr>
          <a:xfrm>
            <a:off x="313950" y="259325"/>
            <a:ext cx="5779200" cy="4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273239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rgbClr val="273239"/>
                </a:solidFill>
              </a:rPr>
              <a:t>Syntax:</a:t>
            </a:r>
            <a:endParaRPr b="1" sz="1300" u="sng">
              <a:solidFill>
                <a:srgbClr val="273239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73239"/>
                </a:solidFill>
              </a:rPr>
              <a:t>Read a, b, c, d</a:t>
            </a:r>
            <a:endParaRPr b="1" sz="1300">
              <a:solidFill>
                <a:srgbClr val="273239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73239"/>
                </a:solidFill>
              </a:rPr>
              <a:t>if( a==0||b==0)  </a:t>
            </a:r>
            <a:r>
              <a:rPr lang="en" sz="900">
                <a:solidFill>
                  <a:srgbClr val="273239"/>
                </a:solidFill>
              </a:rPr>
              <a:t>//OR operation if any of the condition is true it will enter into the condition</a:t>
            </a:r>
            <a:endParaRPr sz="900">
              <a:solidFill>
                <a:srgbClr val="273239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73239"/>
                </a:solidFill>
              </a:rPr>
              <a:t>{</a:t>
            </a:r>
            <a:endParaRPr b="1" sz="1300">
              <a:solidFill>
                <a:srgbClr val="273239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73239"/>
                </a:solidFill>
              </a:rPr>
              <a:t>	Print 1;</a:t>
            </a:r>
            <a:endParaRPr b="1" sz="1300">
              <a:solidFill>
                <a:srgbClr val="273239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73239"/>
                </a:solidFill>
              </a:rPr>
              <a:t>}</a:t>
            </a:r>
            <a:endParaRPr b="1" sz="1300">
              <a:solidFill>
                <a:srgbClr val="273239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73239"/>
                </a:solidFill>
              </a:rPr>
              <a:t>Else</a:t>
            </a:r>
            <a:endParaRPr b="1" sz="1300">
              <a:solidFill>
                <a:srgbClr val="273239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73239"/>
                </a:solidFill>
              </a:rPr>
              <a:t>{</a:t>
            </a:r>
            <a:endParaRPr b="1" sz="1300">
              <a:solidFill>
                <a:srgbClr val="273239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73239"/>
                </a:solidFill>
              </a:rPr>
              <a:t>	if(c==0 &amp;&amp; d==0)  </a:t>
            </a:r>
            <a:r>
              <a:rPr lang="en" sz="900">
                <a:solidFill>
                  <a:srgbClr val="273239"/>
                </a:solidFill>
              </a:rPr>
              <a:t>//AND operation both condition need to be true to enter into this condition</a:t>
            </a:r>
            <a:endParaRPr b="1" sz="1300">
              <a:solidFill>
                <a:srgbClr val="273239"/>
              </a:solidFill>
            </a:endParaRPr>
          </a:p>
          <a:p>
            <a:pPr indent="45720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73239"/>
                </a:solidFill>
              </a:rPr>
              <a:t>{</a:t>
            </a:r>
            <a:endParaRPr b="1" sz="1300">
              <a:solidFill>
                <a:srgbClr val="273239"/>
              </a:solidFill>
            </a:endParaRPr>
          </a:p>
          <a:p>
            <a:pPr indent="45720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73239"/>
                </a:solidFill>
              </a:rPr>
              <a:t>	Print 2;</a:t>
            </a:r>
            <a:endParaRPr b="1" sz="1300">
              <a:solidFill>
                <a:srgbClr val="273239"/>
              </a:solidFill>
            </a:endParaRPr>
          </a:p>
          <a:p>
            <a:pPr indent="45720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73239"/>
                </a:solidFill>
              </a:rPr>
              <a:t>}</a:t>
            </a:r>
            <a:endParaRPr b="1" sz="1300">
              <a:solidFill>
                <a:srgbClr val="273239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73239"/>
                </a:solidFill>
              </a:rPr>
              <a:t>}</a:t>
            </a:r>
            <a:endParaRPr b="1" sz="1300">
              <a:solidFill>
                <a:srgbClr val="27323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5"/>
          <p:cNvSpPr txBox="1"/>
          <p:nvPr>
            <p:ph type="title"/>
          </p:nvPr>
        </p:nvSpPr>
        <p:spPr>
          <a:xfrm>
            <a:off x="666950" y="1114950"/>
            <a:ext cx="5235600" cy="69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Box Testing</a:t>
            </a:r>
            <a:endParaRPr/>
          </a:p>
        </p:txBody>
      </p:sp>
      <p:sp>
        <p:nvSpPr>
          <p:cNvPr id="389" name="Google Shape;389;p25"/>
          <p:cNvSpPr txBox="1"/>
          <p:nvPr>
            <p:ph idx="2" type="body"/>
          </p:nvPr>
        </p:nvSpPr>
        <p:spPr>
          <a:xfrm>
            <a:off x="666950" y="2227200"/>
            <a:ext cx="4699800" cy="181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where the tester has full knowledge of the internal workings of the system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structural testing because the tester can see the internal structure of the code and test its functionality based on its internal workings.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White box testing is useful for finding defects in the code such as logic errors, boundary conditions,</a:t>
            </a:r>
            <a:endParaRPr b="1" sz="1200"/>
          </a:p>
        </p:txBody>
      </p:sp>
      <p:sp>
        <p:nvSpPr>
          <p:cNvPr id="390" name="Google Shape;390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1" name="Google Shape;3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900" y="2808725"/>
            <a:ext cx="3308350" cy="20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400" y="0"/>
            <a:ext cx="67034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8775"/>
            <a:ext cx="9143998" cy="244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28"/>
          <p:cNvPicPr preferRelativeResize="0"/>
          <p:nvPr/>
        </p:nvPicPr>
        <p:blipFill rotWithShape="1">
          <a:blip r:embed="rId3">
            <a:alphaModFix/>
          </a:blip>
          <a:srcRect b="0" l="4530" r="8513" t="0"/>
          <a:stretch/>
        </p:blipFill>
        <p:spPr>
          <a:xfrm>
            <a:off x="0" y="1380850"/>
            <a:ext cx="9144001" cy="17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175" y="1904175"/>
            <a:ext cx="6071800" cy="13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9"/>
          <p:cNvSpPr txBox="1"/>
          <p:nvPr>
            <p:ph idx="4294967295" type="title"/>
          </p:nvPr>
        </p:nvSpPr>
        <p:spPr>
          <a:xfrm>
            <a:off x="1999425" y="412800"/>
            <a:ext cx="4851300" cy="70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Grey Box Testing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0"/>
          <p:cNvSpPr txBox="1"/>
          <p:nvPr>
            <p:ph type="title"/>
          </p:nvPr>
        </p:nvSpPr>
        <p:spPr>
          <a:xfrm>
            <a:off x="1590875" y="503825"/>
            <a:ext cx="5235600" cy="69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White Box Testing</a:t>
            </a:r>
            <a:endParaRPr/>
          </a:p>
        </p:txBody>
      </p:sp>
      <p:sp>
        <p:nvSpPr>
          <p:cNvPr id="418" name="Google Shape;418;p3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9" name="Google Shape;4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25" y="1768400"/>
            <a:ext cx="3308350" cy="20724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0"/>
          <p:cNvSpPr txBox="1"/>
          <p:nvPr>
            <p:ph idx="2" type="body"/>
          </p:nvPr>
        </p:nvSpPr>
        <p:spPr>
          <a:xfrm>
            <a:off x="4137175" y="2059875"/>
            <a:ext cx="4699800" cy="181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Statement Coverage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Branch Coverage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Path Coverage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Condition Coverage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"/>
          <p:cNvSpPr txBox="1"/>
          <p:nvPr>
            <p:ph idx="4294967295" type="title"/>
          </p:nvPr>
        </p:nvSpPr>
        <p:spPr>
          <a:xfrm>
            <a:off x="1115825" y="412800"/>
            <a:ext cx="6569400" cy="70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coverage</a:t>
            </a:r>
            <a:endParaRPr/>
          </a:p>
        </p:txBody>
      </p:sp>
      <p:pic>
        <p:nvPicPr>
          <p:cNvPr id="426" name="Google Shape;4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00" y="1468825"/>
            <a:ext cx="5858951" cy="35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1"/>
          <p:cNvSpPr txBox="1"/>
          <p:nvPr>
            <p:ph idx="4294967295" type="body"/>
          </p:nvPr>
        </p:nvSpPr>
        <p:spPr>
          <a:xfrm>
            <a:off x="6186575" y="2138125"/>
            <a:ext cx="2757300" cy="202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 the line are covered at least once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Missing, un-used statement, un-used line of codes can be determined. 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can improved the overall Code Quality as well.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/>
          <p:nvPr>
            <p:ph type="title"/>
          </p:nvPr>
        </p:nvSpPr>
        <p:spPr>
          <a:xfrm>
            <a:off x="666950" y="1114950"/>
            <a:ext cx="6829200" cy="69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</a:t>
            </a:r>
            <a:r>
              <a:rPr lang="en"/>
              <a:t>Coverage</a:t>
            </a:r>
            <a:endParaRPr/>
          </a:p>
        </p:txBody>
      </p:sp>
      <p:sp>
        <p:nvSpPr>
          <p:cNvPr id="433" name="Google Shape;433;p32"/>
          <p:cNvSpPr txBox="1"/>
          <p:nvPr>
            <p:ph idx="2" type="body"/>
          </p:nvPr>
        </p:nvSpPr>
        <p:spPr>
          <a:xfrm>
            <a:off x="666950" y="2227200"/>
            <a:ext cx="4699800" cy="181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Formula: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Coverage: </a:t>
            </a: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no. of executed during test / Total no. of executable statement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