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  <p:sldMasterId id="214748367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Raleway SemiBold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Roboto"/>
      <p:regular r:id="rId38"/>
      <p:bold r:id="rId39"/>
      <p:italic r:id="rId40"/>
      <p:boldItalic r:id="rId41"/>
    </p:embeddedFont>
    <p:embeddedFont>
      <p:font typeface="Barlow Light"/>
      <p:regular r:id="rId42"/>
      <p:bold r:id="rId43"/>
      <p:italic r:id="rId44"/>
      <p:boldItalic r:id="rId45"/>
    </p:embeddedFont>
    <p:embeddedFont>
      <p:font typeface="Barlow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italic.fntdata"/><Relationship Id="rId42" Type="http://schemas.openxmlformats.org/officeDocument/2006/relationships/font" Target="fonts/BarlowLight-regular.fntdata"/><Relationship Id="rId41" Type="http://schemas.openxmlformats.org/officeDocument/2006/relationships/font" Target="fonts/Roboto-boldItalic.fntdata"/><Relationship Id="rId44" Type="http://schemas.openxmlformats.org/officeDocument/2006/relationships/font" Target="fonts/BarlowLight-italic.fntdata"/><Relationship Id="rId43" Type="http://schemas.openxmlformats.org/officeDocument/2006/relationships/font" Target="fonts/BarlowLight-bold.fntdata"/><Relationship Id="rId46" Type="http://schemas.openxmlformats.org/officeDocument/2006/relationships/font" Target="fonts/Barlow-regular.fntdata"/><Relationship Id="rId45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Barlow-italic.fntdata"/><Relationship Id="rId47" Type="http://schemas.openxmlformats.org/officeDocument/2006/relationships/font" Target="fonts/Barlow-bold.fntdata"/><Relationship Id="rId49" Type="http://schemas.openxmlformats.org/officeDocument/2006/relationships/font" Target="fonts/Barlow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33" Type="http://schemas.openxmlformats.org/officeDocument/2006/relationships/font" Target="fonts/RalewaySemiBold-boldItalic.fntdata"/><Relationship Id="rId32" Type="http://schemas.openxmlformats.org/officeDocument/2006/relationships/font" Target="fonts/RalewaySemiBold-italic.fntdata"/><Relationship Id="rId35" Type="http://schemas.openxmlformats.org/officeDocument/2006/relationships/font" Target="fonts/Raleway-bold.fntdata"/><Relationship Id="rId34" Type="http://schemas.openxmlformats.org/officeDocument/2006/relationships/font" Target="fonts/Raleway-regular.fntdata"/><Relationship Id="rId37" Type="http://schemas.openxmlformats.org/officeDocument/2006/relationships/font" Target="fonts/Raleway-boldItalic.fntdata"/><Relationship Id="rId36" Type="http://schemas.openxmlformats.org/officeDocument/2006/relationships/font" Target="fonts/Raleway-italic.fntdata"/><Relationship Id="rId39" Type="http://schemas.openxmlformats.org/officeDocument/2006/relationships/font" Target="fonts/Roboto-bold.fntdata"/><Relationship Id="rId38" Type="http://schemas.openxmlformats.org/officeDocument/2006/relationships/font" Target="fonts/Roboto-regular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64978abc0_0_544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64978abc0_0_5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2906c47561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2906c4756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22906c47561_0_29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22906c47561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a9bc7264a6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a9bc7264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22b2c64e31f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22b2c64e31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2b2c64e31f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2b2c64e31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22b2c64e31f_0_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22b2c64e31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22b2c64e31f_0_2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22b2c64e31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22b2c64e31f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22b2c64e31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22b2c64e31f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22b2c64e31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2b2c64e31f_0_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2b2c64e31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2264978abc0_0_57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2264978abc0_0_5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212d81e9988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212d81e998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22c1c2cd483_0_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22c1c2cd48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2c1c2cd483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2c1c2cd4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22c1c2cd483_0_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" name="Google Shape;806;g22c1c2cd48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2c1c2cd483_0_3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2c1c2cd48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8df52b9c4_1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8df52b9c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8df52b9c4_2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8df52b9c4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8df52b9c4_1_43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8df52b9c4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9bc7264a6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9bc726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264978abc0_0_59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264978abc0_0_59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2906c47561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2906c475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5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6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16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sz="86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rtl="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8" name="Google Shape;78;p1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9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5" name="Google Shape;85;p19"/>
          <p:cNvSpPr txBox="1"/>
          <p:nvPr>
            <p:ph idx="2" type="body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6" name="Google Shape;86;p19"/>
          <p:cNvSpPr txBox="1"/>
          <p:nvPr>
            <p:ph idx="3" type="body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indent="-330200" lvl="4" marL="22860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indent="-330200" lvl="5" marL="2743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indent="-330200" lvl="6" marL="32004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indent="-330200" lvl="7" marL="36576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indent="-330200" lvl="8" marL="41148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/>
        </p:txBody>
      </p:sp>
      <p:sp>
        <p:nvSpPr>
          <p:cNvPr id="87" name="Google Shape;87;p1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0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0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92" name="Google Shape;92;p2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1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97" name="Google Shape;97;p2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sz="4800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rt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24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109" name="Google Shape;109;p24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110" name="Google Shape;110;p24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24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24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24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24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24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24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24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24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4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24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24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24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24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24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24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24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24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24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24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24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24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24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24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24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24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24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24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24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24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24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4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24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24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24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24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24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24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24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24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24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24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24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24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24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24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24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24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24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24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24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24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24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24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24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24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24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24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24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24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24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24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24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24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24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24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24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24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24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24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24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24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24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24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" name="Google Shape;188;p24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9" name="Google Shape;189;p24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0" name="Google Shape;190;p24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1" name="Google Shape;191;p24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2" name="Google Shape;192;p24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3" name="Google Shape;193;p24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4" name="Google Shape;194;p24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" name="Google Shape;195;p24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6" name="Google Shape;196;p24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7" name="Google Shape;197;p24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4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4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4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24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24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24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24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24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24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24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24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24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24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24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24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24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24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24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24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7" name="Google Shape;217;p24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24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4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4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4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24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24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24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24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24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24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24"/>
            <p:cNvSpPr/>
            <p:nvPr/>
          </p:nvSpPr>
          <p:spPr>
            <a:xfrm>
              <a:off x="6687910" y="670084"/>
              <a:ext cx="164002" cy="23977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4"/>
            <p:cNvSpPr/>
            <p:nvPr/>
          </p:nvSpPr>
          <p:spPr>
            <a:xfrm>
              <a:off x="6700339" y="668001"/>
              <a:ext cx="78555" cy="96805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4"/>
            <p:cNvSpPr/>
            <p:nvPr/>
          </p:nvSpPr>
          <p:spPr>
            <a:xfrm>
              <a:off x="6715688" y="773039"/>
              <a:ext cx="96898" cy="108448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24"/>
            <p:cNvSpPr/>
            <p:nvPr/>
          </p:nvSpPr>
          <p:spPr>
            <a:xfrm>
              <a:off x="6550295" y="816287"/>
              <a:ext cx="182863" cy="260314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4"/>
            <p:cNvSpPr/>
            <p:nvPr/>
          </p:nvSpPr>
          <p:spPr>
            <a:xfrm>
              <a:off x="6687493" y="808527"/>
              <a:ext cx="141254" cy="186323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4"/>
            <p:cNvSpPr/>
            <p:nvPr/>
          </p:nvSpPr>
          <p:spPr>
            <a:xfrm>
              <a:off x="6712641" y="675415"/>
              <a:ext cx="103914" cy="12801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24"/>
            <p:cNvSpPr/>
            <p:nvPr/>
          </p:nvSpPr>
          <p:spPr>
            <a:xfrm>
              <a:off x="6716857" y="674913"/>
              <a:ext cx="104325" cy="98187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24"/>
            <p:cNvSpPr/>
            <p:nvPr/>
          </p:nvSpPr>
          <p:spPr>
            <a:xfrm>
              <a:off x="6591681" y="1319278"/>
              <a:ext cx="82039" cy="62578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24"/>
            <p:cNvSpPr/>
            <p:nvPr/>
          </p:nvSpPr>
          <p:spPr>
            <a:xfrm>
              <a:off x="6592043" y="1339232"/>
              <a:ext cx="81667" cy="42638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24"/>
            <p:cNvSpPr/>
            <p:nvPr/>
          </p:nvSpPr>
          <p:spPr>
            <a:xfrm>
              <a:off x="6550653" y="1292322"/>
              <a:ext cx="75096" cy="58175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24"/>
            <p:cNvSpPr/>
            <p:nvPr/>
          </p:nvSpPr>
          <p:spPr>
            <a:xfrm>
              <a:off x="6550998" y="1311512"/>
              <a:ext cx="74798" cy="3904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24"/>
            <p:cNvSpPr/>
            <p:nvPr/>
          </p:nvSpPr>
          <p:spPr>
            <a:xfrm>
              <a:off x="6578488" y="992358"/>
              <a:ext cx="178821" cy="308422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4"/>
            <p:cNvSpPr/>
            <p:nvPr/>
          </p:nvSpPr>
          <p:spPr>
            <a:xfrm>
              <a:off x="6627226" y="992967"/>
              <a:ext cx="178028" cy="333954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24"/>
            <p:cNvSpPr/>
            <p:nvPr/>
          </p:nvSpPr>
          <p:spPr>
            <a:xfrm>
              <a:off x="6560953" y="971949"/>
              <a:ext cx="266226" cy="245057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24"/>
            <p:cNvSpPr/>
            <p:nvPr/>
          </p:nvSpPr>
          <p:spPr>
            <a:xfrm>
              <a:off x="6774876" y="827227"/>
              <a:ext cx="92521" cy="324362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4"/>
            <p:cNvSpPr/>
            <p:nvPr/>
          </p:nvSpPr>
          <p:spPr>
            <a:xfrm>
              <a:off x="6792998" y="823141"/>
              <a:ext cx="55942" cy="71147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24"/>
            <p:cNvSpPr/>
            <p:nvPr/>
          </p:nvSpPr>
          <p:spPr>
            <a:xfrm>
              <a:off x="6683350" y="808424"/>
              <a:ext cx="47853" cy="50242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8" name="Google Shape;248;p24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49" name="Google Shape;249;p24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24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24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24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24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24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24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24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24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24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24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24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24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24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24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24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5" name="Google Shape;265;p24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6" name="Google Shape;266;p24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67" name="Google Shape;267;p24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24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24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24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24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24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24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24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24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24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24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24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24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24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24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24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24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24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24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24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24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24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24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24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24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24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24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24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24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24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8" name="Google Shape;298;p24"/>
            <p:cNvSpPr/>
            <p:nvPr/>
          </p:nvSpPr>
          <p:spPr>
            <a:xfrm>
              <a:off x="7297552" y="1119942"/>
              <a:ext cx="135694" cy="266572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7309787" y="1745656"/>
              <a:ext cx="93354" cy="72328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7310617" y="1769417"/>
              <a:ext cx="92957" cy="4848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7197828" y="1680648"/>
              <a:ext cx="93332" cy="69654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24"/>
            <p:cNvSpPr/>
            <p:nvPr/>
          </p:nvSpPr>
          <p:spPr>
            <a:xfrm>
              <a:off x="7198064" y="1702707"/>
              <a:ext cx="92908" cy="4848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24"/>
            <p:cNvSpPr/>
            <p:nvPr/>
          </p:nvSpPr>
          <p:spPr>
            <a:xfrm>
              <a:off x="7221254" y="1360384"/>
              <a:ext cx="326905" cy="395190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7417903" y="1095544"/>
              <a:ext cx="102845" cy="100060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7381720" y="1109556"/>
              <a:ext cx="166879" cy="325717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24"/>
            <p:cNvSpPr/>
            <p:nvPr/>
          </p:nvSpPr>
          <p:spPr>
            <a:xfrm>
              <a:off x="7413797" y="991818"/>
              <a:ext cx="110830" cy="134949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4"/>
            <p:cNvSpPr/>
            <p:nvPr/>
          </p:nvSpPr>
          <p:spPr>
            <a:xfrm>
              <a:off x="7417935" y="980032"/>
              <a:ext cx="116959" cy="115584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4"/>
            <p:cNvSpPr/>
            <p:nvPr/>
          </p:nvSpPr>
          <p:spPr>
            <a:xfrm>
              <a:off x="7364000" y="1109861"/>
              <a:ext cx="53873" cy="78410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4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4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4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24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24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24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2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24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24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>
              <a:off x="8113340" y="4275363"/>
              <a:ext cx="345795" cy="199644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>
              <a:off x="8345604" y="3658605"/>
              <a:ext cx="79290" cy="172593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24"/>
            <p:cNvSpPr/>
            <p:nvPr/>
          </p:nvSpPr>
          <p:spPr>
            <a:xfrm>
              <a:off x="8356722" y="3587657"/>
              <a:ext cx="56997" cy="109672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24"/>
            <p:cNvSpPr/>
            <p:nvPr/>
          </p:nvSpPr>
          <p:spPr>
            <a:xfrm>
              <a:off x="8165307" y="4346248"/>
              <a:ext cx="122958" cy="68962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8165313" y="4357988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>
              <a:off x="8255166" y="4305930"/>
              <a:ext cx="122958" cy="68996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>
              <a:off x="8255174" y="4317703"/>
              <a:ext cx="120890" cy="57443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>
              <a:off x="8198325" y="3858200"/>
              <a:ext cx="179790" cy="507530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4"/>
            <p:cNvSpPr/>
            <p:nvPr/>
          </p:nvSpPr>
          <p:spPr>
            <a:xfrm>
              <a:off x="8224549" y="3442293"/>
              <a:ext cx="130498" cy="208861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4"/>
            <p:cNvSpPr/>
            <p:nvPr/>
          </p:nvSpPr>
          <p:spPr>
            <a:xfrm>
              <a:off x="8197056" y="3589895"/>
              <a:ext cx="200686" cy="332311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4"/>
            <p:cNvSpPr/>
            <p:nvPr/>
          </p:nvSpPr>
          <p:spPr>
            <a:xfrm>
              <a:off x="8000839" y="3631642"/>
              <a:ext cx="254803" cy="198498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>
              <a:off x="8187055" y="3627341"/>
              <a:ext cx="77533" cy="113490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4"/>
            <p:cNvSpPr/>
            <p:nvPr/>
          </p:nvSpPr>
          <p:spPr>
            <a:xfrm>
              <a:off x="8224358" y="3433131"/>
              <a:ext cx="126514" cy="139443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34" name="Google Shape;334;p24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0" name="Google Shape;340;p24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24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24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4" name="Google Shape;344;p24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24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6" name="Google Shape;346;p24"/>
            <p:cNvSpPr/>
            <p:nvPr/>
          </p:nvSpPr>
          <p:spPr>
            <a:xfrm>
              <a:off x="7451033" y="1163186"/>
              <a:ext cx="126359" cy="353331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>
              <a:off x="7509451" y="1160411"/>
              <a:ext cx="72770" cy="98686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8" name="Google Shape;348;p24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24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24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24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24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5" name="Google Shape;355;p24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6" name="Google Shape;356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24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24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9" name="Google Shape;359;p24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0" name="Google Shape;360;p24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24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24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4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24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24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24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24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24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24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24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24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24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24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75" name="Google Shape;375;p24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76" name="Google Shape;376;p24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24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8" name="Google Shape;378;p24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9" name="Google Shape;379;p24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0" name="Google Shape;380;p24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81" name="Google Shape;381;p24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24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3" name="Google Shape;383;p24"/>
          <p:cNvSpPr txBox="1"/>
          <p:nvPr>
            <p:ph type="ctrTitle"/>
          </p:nvPr>
        </p:nvSpPr>
        <p:spPr>
          <a:xfrm>
            <a:off x="880800" y="1942900"/>
            <a:ext cx="4377000" cy="133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Testing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                  Er. Bipin Thapa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5" name="Google Shape;72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700" y="0"/>
            <a:ext cx="736600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0" name="Google Shape;730;p34"/>
          <p:cNvPicPr preferRelativeResize="0"/>
          <p:nvPr/>
        </p:nvPicPr>
        <p:blipFill rotWithShape="1">
          <a:blip r:embed="rId3">
            <a:alphaModFix/>
          </a:blip>
          <a:srcRect b="48599" l="0" r="0" t="0"/>
          <a:stretch/>
        </p:blipFill>
        <p:spPr>
          <a:xfrm>
            <a:off x="0" y="1250048"/>
            <a:ext cx="9143999" cy="26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5" name="Google Shape;73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0"/>
            <a:ext cx="9143999" cy="5142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36"/>
          <p:cNvSpPr txBox="1"/>
          <p:nvPr>
            <p:ph type="title"/>
          </p:nvPr>
        </p:nvSpPr>
        <p:spPr>
          <a:xfrm>
            <a:off x="457200" y="605600"/>
            <a:ext cx="6964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</a:t>
            </a:r>
            <a:r>
              <a:rPr lang="en"/>
              <a:t> Table Testing</a:t>
            </a:r>
            <a:endParaRPr/>
          </a:p>
        </p:txBody>
      </p:sp>
      <p:sp>
        <p:nvSpPr>
          <p:cNvPr id="741" name="Google Shape;741;p36"/>
          <p:cNvSpPr txBox="1"/>
          <p:nvPr>
            <p:ph idx="1" type="body"/>
          </p:nvPr>
        </p:nvSpPr>
        <p:spPr>
          <a:xfrm>
            <a:off x="3333675" y="1797275"/>
            <a:ext cx="5631900" cy="18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It is a good way to deal with a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combination of inputs</a:t>
            </a:r>
            <a:r>
              <a:rPr lang="en"/>
              <a:t>, which produce different results.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It reduce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 test effort </a:t>
            </a:r>
            <a:r>
              <a:rPr lang="en"/>
              <a:t>in verifying every combination of test data, at the same time ensuring </a:t>
            </a:r>
            <a:r>
              <a:rPr lang="en"/>
              <a:t>complete coverage.</a:t>
            </a:r>
            <a:endParaRPr/>
          </a:p>
        </p:txBody>
      </p:sp>
      <p:sp>
        <p:nvSpPr>
          <p:cNvPr id="742" name="Google Shape;742;p3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Robust Decision Making (RDM) | weADAPT" id="743" name="Google Shape;74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25" y="1497000"/>
            <a:ext cx="3069025" cy="244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"/>
          <p:cNvSpPr txBox="1"/>
          <p:nvPr>
            <p:ph type="title"/>
          </p:nvPr>
        </p:nvSpPr>
        <p:spPr>
          <a:xfrm>
            <a:off x="457200" y="605600"/>
            <a:ext cx="6964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Table Testing</a:t>
            </a:r>
            <a:endParaRPr/>
          </a:p>
        </p:txBody>
      </p:sp>
      <p:sp>
        <p:nvSpPr>
          <p:cNvPr id="749" name="Google Shape;749;p37"/>
          <p:cNvSpPr txBox="1"/>
          <p:nvPr>
            <p:ph idx="1" type="body"/>
          </p:nvPr>
        </p:nvSpPr>
        <p:spPr>
          <a:xfrm>
            <a:off x="457200" y="1603000"/>
            <a:ext cx="80775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/>
              <a:t>let's consider the behavior of Sign-In Button for </a:t>
            </a:r>
            <a:r>
              <a:rPr b="1" lang="en">
                <a:latin typeface="Barlow"/>
                <a:ea typeface="Barlow"/>
                <a:cs typeface="Barlow"/>
                <a:sym typeface="Barlow"/>
              </a:rPr>
              <a:t>different combinations of Username &amp; Password. </a:t>
            </a:r>
            <a:endParaRPr b="1">
              <a:latin typeface="Barlow"/>
              <a:ea typeface="Barlow"/>
              <a:cs typeface="Barlow"/>
              <a:sym typeface="Barlow"/>
            </a:endParaRPr>
          </a:p>
          <a:p>
            <a:pPr indent="-342900" lvl="1" marL="1371600" rtl="0" algn="l">
              <a:spcBef>
                <a:spcPts val="0"/>
              </a:spcBef>
              <a:spcAft>
                <a:spcPts val="0"/>
              </a:spcAft>
              <a:buSzPts val="1800"/>
              <a:buChar char="▹"/>
            </a:pPr>
            <a:r>
              <a:rPr lang="en"/>
              <a:t>(i.e Invalid and valid combination for both username and </a:t>
            </a:r>
            <a:r>
              <a:rPr lang="en"/>
              <a:t>password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756" name="Google Shape;75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925" y="254250"/>
            <a:ext cx="8229600" cy="41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762" name="Google Shape;76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775" y="1105425"/>
            <a:ext cx="8839201" cy="2522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768" name="Google Shape;76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7300"/>
            <a:ext cx="8839201" cy="2012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4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774" name="Google Shape;7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025" y="559800"/>
            <a:ext cx="8839199" cy="3657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accent2"/>
                </a:solidFill>
              </a:rPr>
              <a:t>‹#›</a:t>
            </a:fld>
            <a:endParaRPr>
              <a:solidFill>
                <a:schemeClr val="accent2"/>
              </a:solidFill>
            </a:endParaRPr>
          </a:p>
        </p:txBody>
      </p:sp>
      <p:pic>
        <p:nvPicPr>
          <p:cNvPr id="780" name="Google Shape;7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91025"/>
            <a:ext cx="8839203" cy="2099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5"/>
          <p:cNvSpPr txBox="1"/>
          <p:nvPr>
            <p:ph type="title"/>
          </p:nvPr>
        </p:nvSpPr>
        <p:spPr>
          <a:xfrm>
            <a:off x="457200" y="605600"/>
            <a:ext cx="5103300" cy="6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</a:t>
            </a:r>
            <a:endParaRPr/>
          </a:p>
        </p:txBody>
      </p:sp>
      <p:sp>
        <p:nvSpPr>
          <p:cNvPr id="389" name="Google Shape;389;p2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25"/>
          <p:cNvSpPr txBox="1"/>
          <p:nvPr>
            <p:ph idx="2" type="body"/>
          </p:nvPr>
        </p:nvSpPr>
        <p:spPr>
          <a:xfrm>
            <a:off x="457200" y="1835900"/>
            <a:ext cx="5211600" cy="292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Black Box is a software testing method in which the internal structure/design/implementation of the item being tested is not known to the tester. </a:t>
            </a:r>
            <a:endParaRPr sz="1300">
              <a:solidFill>
                <a:srgbClr val="27323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300"/>
              <a:buFont typeface="Arial"/>
              <a:buChar char="▸"/>
            </a:pPr>
            <a:r>
              <a:rPr lang="en" sz="1300">
                <a:solidFill>
                  <a:srgbClr val="273239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Only the external design and structure are tested.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▸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is a software testing technique that examines the functionality of the software without knowing its internal structure or coding.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▸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It does not require programming knowledge of the software. 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▹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Boundary Value Analysis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▹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Equivalence Class Partitioning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▹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Table Testing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▹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 Transition Testing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1" name="Google Shape;39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50" y="2333850"/>
            <a:ext cx="3233297" cy="25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3"/>
          <p:cNvSpPr txBox="1"/>
          <p:nvPr>
            <p:ph type="title"/>
          </p:nvPr>
        </p:nvSpPr>
        <p:spPr>
          <a:xfrm>
            <a:off x="136525" y="1803150"/>
            <a:ext cx="3328500" cy="153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Testing</a:t>
            </a:r>
            <a:endParaRPr/>
          </a:p>
        </p:txBody>
      </p:sp>
      <p:sp>
        <p:nvSpPr>
          <p:cNvPr id="786" name="Google Shape;786;p43"/>
          <p:cNvSpPr txBox="1"/>
          <p:nvPr>
            <p:ph idx="1" type="body"/>
          </p:nvPr>
        </p:nvSpPr>
        <p:spPr>
          <a:xfrm>
            <a:off x="3465025" y="130470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30200" lvl="0" marL="457200" rtl="0" algn="l">
              <a:spcBef>
                <a:spcPts val="600"/>
              </a:spcBef>
              <a:spcAft>
                <a:spcPts val="0"/>
              </a:spcAft>
              <a:buSzPts val="1600"/>
              <a:buChar char="▸"/>
            </a:pPr>
            <a:r>
              <a:rPr lang="en" sz="1800"/>
              <a:t>Using state transition testing, we pick test cases from an application where we need to test different system </a:t>
            </a:r>
            <a:r>
              <a:rPr lang="en" sz="1800"/>
              <a:t>T</a:t>
            </a:r>
            <a:r>
              <a:rPr lang="en" sz="1800"/>
              <a:t>ransitions.</a:t>
            </a:r>
            <a:endParaRPr sz="18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▸"/>
            </a:pPr>
            <a:r>
              <a:rPr lang="en" sz="1800"/>
              <a:t>We can apply this when an application gives a different output for the same input, depending on what has happened in the earlier state.</a:t>
            </a:r>
            <a:endParaRPr sz="1800"/>
          </a:p>
        </p:txBody>
      </p:sp>
      <p:sp>
        <p:nvSpPr>
          <p:cNvPr id="787" name="Google Shape;787;p4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44"/>
          <p:cNvSpPr txBox="1"/>
          <p:nvPr>
            <p:ph type="title"/>
          </p:nvPr>
        </p:nvSpPr>
        <p:spPr>
          <a:xfrm>
            <a:off x="457200" y="605600"/>
            <a:ext cx="6964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Testing</a:t>
            </a:r>
            <a:endParaRPr/>
          </a:p>
        </p:txBody>
      </p:sp>
      <p:sp>
        <p:nvSpPr>
          <p:cNvPr id="793" name="Google Shape;793;p44"/>
          <p:cNvSpPr txBox="1"/>
          <p:nvPr>
            <p:ph idx="1" type="body"/>
          </p:nvPr>
        </p:nvSpPr>
        <p:spPr>
          <a:xfrm>
            <a:off x="4447825" y="1366050"/>
            <a:ext cx="4658100" cy="304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Example 2:</a:t>
            </a:r>
            <a:r>
              <a:rPr lang="en" sz="1800"/>
              <a:t> </a:t>
            </a:r>
            <a:endParaRPr sz="1800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You visit an ATM and withdraw $1000. You get your cash. Now you run out of balance and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make the same request of withdrawing $1000. This time ATM refuses to give you the money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because of insufficient balance. So here the transition, which caused the change in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lang="en" sz="1800"/>
              <a:t>state is the earlier withdrawal.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94" name="Google Shape;794;p44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What Are Daily ATM Withdrawal Limits and Debit Purchase Limits? - SmartAsset" id="795" name="Google Shape;795;p44"/>
          <p:cNvPicPr preferRelativeResize="0"/>
          <p:nvPr/>
        </p:nvPicPr>
        <p:blipFill rotWithShape="1">
          <a:blip r:embed="rId3">
            <a:alphaModFix/>
          </a:blip>
          <a:srcRect b="8920" l="2160" r="-2160" t="-8920"/>
          <a:stretch/>
        </p:blipFill>
        <p:spPr>
          <a:xfrm>
            <a:off x="199175" y="1467925"/>
            <a:ext cx="4039276" cy="26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45"/>
          <p:cNvSpPr txBox="1"/>
          <p:nvPr>
            <p:ph type="title"/>
          </p:nvPr>
        </p:nvSpPr>
        <p:spPr>
          <a:xfrm>
            <a:off x="457200" y="605600"/>
            <a:ext cx="69642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State Transition Testing</a:t>
            </a:r>
            <a:endParaRPr/>
          </a:p>
        </p:txBody>
      </p:sp>
      <p:sp>
        <p:nvSpPr>
          <p:cNvPr id="801" name="Google Shape;801;p45"/>
          <p:cNvSpPr txBox="1"/>
          <p:nvPr>
            <p:ph idx="1" type="body"/>
          </p:nvPr>
        </p:nvSpPr>
        <p:spPr>
          <a:xfrm>
            <a:off x="381400" y="1515675"/>
            <a:ext cx="5640900" cy="27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 sz="1800">
                <a:latin typeface="Barlow"/>
                <a:ea typeface="Barlow"/>
                <a:cs typeface="Barlow"/>
                <a:sym typeface="Barlow"/>
              </a:rPr>
              <a:t>Example 1:</a:t>
            </a:r>
            <a:r>
              <a:rPr lang="en" sz="1800"/>
              <a:t> Login page of an application which locks the user name after three wrong attempts of password for few min.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Again if incorrect password are provided then it will locked for few hrs.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And if again </a:t>
            </a:r>
            <a:r>
              <a:rPr lang="en" sz="1800"/>
              <a:t>incorrect</a:t>
            </a:r>
            <a:r>
              <a:rPr lang="en" sz="1800"/>
              <a:t> password are provided then it will locked for 24 hrs.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02" name="Google Shape;802;p4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cked out - Recovering from forgotten lock pattern - Android Enthusiasts  Stack Exchange" id="803" name="Google Shape;8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7025" y="1586775"/>
            <a:ext cx="2236300" cy="336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4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09" name="Google Shape;80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5950" y="3485478"/>
            <a:ext cx="6340727" cy="165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9313" y="0"/>
            <a:ext cx="5245375" cy="296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6"/>
          <p:cNvSpPr txBox="1"/>
          <p:nvPr>
            <p:ph type="title"/>
          </p:nvPr>
        </p:nvSpPr>
        <p:spPr>
          <a:xfrm>
            <a:off x="457200" y="605600"/>
            <a:ext cx="5103300" cy="60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Black Box Testing</a:t>
            </a:r>
            <a:endParaRPr/>
          </a:p>
        </p:txBody>
      </p:sp>
      <p:sp>
        <p:nvSpPr>
          <p:cNvPr id="397" name="Google Shape;397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8" name="Google Shape;398;p26"/>
          <p:cNvSpPr txBox="1"/>
          <p:nvPr>
            <p:ph idx="2" type="body"/>
          </p:nvPr>
        </p:nvSpPr>
        <p:spPr>
          <a:xfrm>
            <a:off x="500875" y="1795275"/>
            <a:ext cx="5135400" cy="175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Some of the popular techniques involved in Black-box testing are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▸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Boundary Value Analysis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00"/>
              <a:buFont typeface="Arial"/>
              <a:buChar char="▸"/>
            </a:pPr>
            <a:r>
              <a:rPr lang="en" sz="12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Equivalence Class Partitioning</a:t>
            </a:r>
            <a:endParaRPr sz="120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▸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Decision Table Testing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Roboto"/>
              <a:buChar char="▸"/>
            </a:pPr>
            <a:r>
              <a:rPr lang="en" sz="1200">
                <a:solidFill>
                  <a:srgbClr val="333333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State Transition Testing</a:t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33333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9" name="Google Shape;3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6250" y="2333850"/>
            <a:ext cx="3233297" cy="25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7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Boundary Value Analysis</a:t>
            </a:r>
            <a:endParaRPr/>
          </a:p>
        </p:txBody>
      </p:sp>
      <p:sp>
        <p:nvSpPr>
          <p:cNvPr id="405" name="Google Shape;405;p27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Boundary testing is the process of testing between extreme ends or boundaries between partitions of the input values.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300"/>
              <a:t>We mainly test the following values</a:t>
            </a:r>
            <a:endParaRPr sz="1300"/>
          </a:p>
          <a:p>
            <a:pPr indent="-311150" lvl="0" marL="457200" rtl="0" algn="l">
              <a:spcBef>
                <a:spcPts val="600"/>
              </a:spcBef>
              <a:spcAft>
                <a:spcPts val="0"/>
              </a:spcAft>
              <a:buSzPts val="1300"/>
              <a:buChar char="▸"/>
            </a:pPr>
            <a:r>
              <a:rPr lang="en" sz="1300"/>
              <a:t>Minimum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300"/>
              <a:t>Just above the minimum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300"/>
              <a:t>Just below the maximum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▸"/>
            </a:pPr>
            <a:r>
              <a:rPr lang="en" sz="1300"/>
              <a:t>Maximum</a:t>
            </a:r>
            <a:endParaRPr sz="13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406" name="Google Shape;406;p2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What are the names of the areas inside a cricket ground, e.g. square leg,  fine leg, etc.? - Quora" id="407" name="Google Shape;40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526" y="1714800"/>
            <a:ext cx="3055500" cy="322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"/>
          <p:cNvSpPr txBox="1"/>
          <p:nvPr>
            <p:ph type="title"/>
          </p:nvPr>
        </p:nvSpPr>
        <p:spPr>
          <a:xfrm>
            <a:off x="457200" y="605600"/>
            <a:ext cx="4516500" cy="4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Boundary Value Analysis</a:t>
            </a:r>
            <a:endParaRPr sz="2800"/>
          </a:p>
        </p:txBody>
      </p:sp>
      <p:sp>
        <p:nvSpPr>
          <p:cNvPr id="413" name="Google Shape;413;p28"/>
          <p:cNvSpPr txBox="1"/>
          <p:nvPr>
            <p:ph idx="1" type="body"/>
          </p:nvPr>
        </p:nvSpPr>
        <p:spPr>
          <a:xfrm>
            <a:off x="457200" y="1251300"/>
            <a:ext cx="5339700" cy="369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Q1: Assume we have to test a field that accepts age between 20 to 30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▸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= min, min+1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▸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 = max, max-1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▸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= min-1 and max+1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Q2: Assume we have to test a field which accept mobile no. of 10 digits.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▸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Invalid. &lt;10 digits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▸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Valid. == 10 digits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▸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Invalid &gt; 10 digits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</p:txBody>
      </p:sp>
      <p:sp>
        <p:nvSpPr>
          <p:cNvPr id="414" name="Google Shape;414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0" name="Google Shape;420;p29"/>
          <p:cNvPicPr preferRelativeResize="0"/>
          <p:nvPr/>
        </p:nvPicPr>
        <p:blipFill rotWithShape="1">
          <a:blip r:embed="rId3">
            <a:alphaModFix/>
          </a:blip>
          <a:srcRect b="60453" l="0" r="0" t="0"/>
          <a:stretch/>
        </p:blipFill>
        <p:spPr>
          <a:xfrm>
            <a:off x="790300" y="2050768"/>
            <a:ext cx="7563400" cy="1041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6" name="Google Shape;42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300" y="1254339"/>
            <a:ext cx="7563400" cy="263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1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Class Partitioning</a:t>
            </a:r>
            <a:endParaRPr/>
          </a:p>
        </p:txBody>
      </p:sp>
      <p:sp>
        <p:nvSpPr>
          <p:cNvPr id="432" name="Google Shape;432;p31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It is a test Design </a:t>
            </a:r>
            <a:r>
              <a:rPr lang="en"/>
              <a:t>techniques</a:t>
            </a:r>
            <a:r>
              <a:rPr lang="en"/>
              <a:t> which divide </a:t>
            </a:r>
            <a:r>
              <a:rPr lang="en"/>
              <a:t>input</a:t>
            </a:r>
            <a:r>
              <a:rPr lang="en"/>
              <a:t> test data into partitions.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4" name="Google Shape;434;p31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435" name="Google Shape;435;p31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458" name="Google Shape;458;p31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459" name="Google Shape;459;p31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31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31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62" name="Google Shape;462;p31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463" name="Google Shape;463;p31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64" name="Google Shape;464;p31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465" name="Google Shape;465;p31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31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31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31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9" name="Google Shape;469;p31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31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31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2" name="Google Shape;472;p31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3" name="Google Shape;473;p31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4" name="Google Shape;474;p31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5" name="Google Shape;475;p31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6" name="Google Shape;476;p31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7" name="Google Shape;477;p31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8" name="Google Shape;478;p31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9" name="Google Shape;479;p31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0" name="Google Shape;480;p31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1" name="Google Shape;481;p31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2" name="Google Shape;482;p31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3" name="Google Shape;483;p31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4" name="Google Shape;484;p31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5" name="Google Shape;485;p31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6" name="Google Shape;486;p31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7" name="Google Shape;487;p31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8" name="Google Shape;488;p31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9" name="Google Shape;489;p31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0" name="Google Shape;490;p31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1" name="Google Shape;491;p31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2" name="Google Shape;492;p31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3" name="Google Shape;493;p31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4" name="Google Shape;494;p31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5" name="Google Shape;495;p31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6" name="Google Shape;496;p31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7" name="Google Shape;497;p31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8" name="Google Shape;498;p31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9" name="Google Shape;499;p31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0" name="Google Shape;500;p31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1" name="Google Shape;501;p31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2" name="Google Shape;502;p31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3" name="Google Shape;503;p31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4" name="Google Shape;504;p31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5" name="Google Shape;505;p31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6" name="Google Shape;506;p31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31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31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31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0" name="Google Shape;510;p31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1" name="Google Shape;511;p31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2" name="Google Shape;512;p31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31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4" name="Google Shape;514;p31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5" name="Google Shape;515;p31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6" name="Google Shape;516;p31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7" name="Google Shape;517;p31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8" name="Google Shape;518;p31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9" name="Google Shape;519;p31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0" name="Google Shape;520;p31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1" name="Google Shape;521;p31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31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31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4" name="Google Shape;524;p31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5" name="Google Shape;525;p31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6" name="Google Shape;526;p31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7" name="Google Shape;527;p31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8" name="Google Shape;528;p31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29" name="Google Shape;529;p31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530" name="Google Shape;530;p31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531" name="Google Shape;531;p31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31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3" name="Google Shape;533;p3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4" name="Google Shape;534;p31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31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36" name="Google Shape;536;p31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7" name="Google Shape;537;p31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8" name="Google Shape;538;p31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539" name="Google Shape;539;p31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31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31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31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31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31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68" name="Google Shape;568;p31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569" name="Google Shape;569;p3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3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3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3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3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Equivalence Class Partitioning</a:t>
            </a:r>
            <a:endParaRPr/>
          </a:p>
        </p:txBody>
      </p:sp>
      <p:sp>
        <p:nvSpPr>
          <p:cNvPr id="579" name="Google Shape;579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80" name="Google Shape;580;p32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81" name="Google Shape;581;p32"/>
            <p:cNvSpPr/>
            <p:nvPr/>
          </p:nvSpPr>
          <p:spPr>
            <a:xfrm>
              <a:off x="3889897" y="3280283"/>
              <a:ext cx="998038" cy="577710"/>
            </a:xfrm>
            <a:custGeom>
              <a:rect b="b" l="l" r="r" t="t"/>
              <a:pathLst>
                <a:path extrusionOk="0" h="577710" w="998038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2372415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3921527" y="3261804"/>
              <a:ext cx="998857" cy="577329"/>
            </a:xfrm>
            <a:custGeom>
              <a:rect b="b" l="l" r="r" t="t"/>
              <a:pathLst>
                <a:path extrusionOk="0" h="577329" w="998857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3922039" y="3231825"/>
              <a:ext cx="998054" cy="577388"/>
            </a:xfrm>
            <a:custGeom>
              <a:rect b="b" l="l" r="r" t="t"/>
              <a:pathLst>
                <a:path extrusionOk="0" h="577388" w="998054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4231770" y="3400376"/>
              <a:ext cx="378145" cy="218912"/>
            </a:xfrm>
            <a:custGeom>
              <a:rect b="b" l="l" r="r" t="t"/>
              <a:pathLst>
                <a:path extrusionOk="0" h="218912" w="378145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4231502" y="3348848"/>
              <a:ext cx="378432" cy="218803"/>
            </a:xfrm>
            <a:custGeom>
              <a:rect b="b" l="l" r="r" t="t"/>
              <a:pathLst>
                <a:path extrusionOk="0" h="218803" w="378432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3409843" y="2513133"/>
              <a:ext cx="2024410" cy="945165"/>
            </a:xfrm>
            <a:custGeom>
              <a:rect b="b" l="l" r="r" t="t"/>
              <a:pathLst>
                <a:path extrusionOk="0" h="945165" w="202441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2963426" y="65875"/>
              <a:ext cx="2875158" cy="2882646"/>
            </a:xfrm>
            <a:custGeom>
              <a:rect b="b" l="l" r="r" t="t"/>
              <a:pathLst>
                <a:path extrusionOk="0" h="2882646" w="2875158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2986102" y="165506"/>
              <a:ext cx="2752826" cy="2463451"/>
            </a:xfrm>
            <a:custGeom>
              <a:rect b="b" l="l" r="r" t="t"/>
              <a:pathLst>
                <a:path extrusionOk="0" h="2463451" w="2752826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2963026" y="773963"/>
              <a:ext cx="2815611" cy="2175092"/>
            </a:xfrm>
            <a:custGeom>
              <a:rect b="b" l="l" r="r" t="t"/>
              <a:pathLst>
                <a:path extrusionOk="0" h="2175092" w="2815611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2183550" y="4458424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2233331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2233331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2447182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2726476" y="4553957"/>
              <a:ext cx="159649" cy="89989"/>
            </a:xfrm>
            <a:custGeom>
              <a:rect b="b" l="l" r="r" t="t"/>
              <a:pathLst>
                <a:path extrusionOk="0" h="89989" w="159649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2729149" y="4569009"/>
              <a:ext cx="157010" cy="75128"/>
            </a:xfrm>
            <a:custGeom>
              <a:rect b="b" l="l" r="r" t="t"/>
              <a:pathLst>
                <a:path extrusionOk="0" h="75128" w="15701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2596621" y="4484615"/>
              <a:ext cx="159662" cy="89989"/>
            </a:xfrm>
            <a:custGeom>
              <a:rect b="b" l="l" r="r" t="t"/>
              <a:pathLst>
                <a:path extrusionOk="0" h="89989" w="159662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2599186" y="4499667"/>
              <a:ext cx="157105" cy="75128"/>
            </a:xfrm>
            <a:custGeom>
              <a:rect b="b" l="l" r="r" t="t"/>
              <a:pathLst>
                <a:path extrusionOk="0" h="75128" w="157105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2302147" y="4142110"/>
              <a:ext cx="514696" cy="443940"/>
            </a:xfrm>
            <a:custGeom>
              <a:rect b="b" l="l" r="r" t="t"/>
              <a:pathLst>
                <a:path extrusionOk="0" h="443940" w="514696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2258507" y="4054849"/>
              <a:ext cx="110678" cy="194691"/>
            </a:xfrm>
            <a:custGeom>
              <a:rect b="b" l="l" r="r" t="t"/>
              <a:pathLst>
                <a:path extrusionOk="0" h="194691" w="110678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2250051" y="3940511"/>
              <a:ext cx="73912" cy="142900"/>
            </a:xfrm>
            <a:custGeom>
              <a:rect b="b" l="l" r="r" t="t"/>
              <a:pathLst>
                <a:path extrusionOk="0" h="142900" w="73912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2326123" y="3751123"/>
              <a:ext cx="169201" cy="272154"/>
            </a:xfrm>
            <a:custGeom>
              <a:rect b="b" l="l" r="r" t="t"/>
              <a:pathLst>
                <a:path extrusionOk="0" h="272154" w="169201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3" name="Google Shape;603;p32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04" name="Google Shape;604;p32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05" name="Google Shape;605;p32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rect b="b" l="l" r="r" t="t"/>
                  <a:pathLst>
                    <a:path extrusionOk="0" h="122070" w="343054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6" name="Google Shape;606;p32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rect b="b" l="l" r="r" t="t"/>
                  <a:pathLst>
                    <a:path extrusionOk="0" h="89916" w="145163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7" name="Google Shape;607;p32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rect b="b" l="l" r="r" t="t"/>
                  <a:pathLst>
                    <a:path extrusionOk="0" h="198541" w="343006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08" name="Google Shape;608;p32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09" name="Google Shape;609;p32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rect b="b" l="l" r="r" t="t"/>
                    <a:pathLst>
                      <a:path extrusionOk="0" h="56007" w="96807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0" name="Google Shape;610;p32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rect b="b" l="l" r="r" t="t"/>
                    <a:pathLst>
                      <a:path extrusionOk="0" h="54959" w="94907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11" name="Google Shape;611;p32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rect b="b" l="l" r="r" t="t"/>
                  <a:pathLst>
                    <a:path extrusionOk="0" h="12299" w="21235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32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32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rect b="b" l="l" r="r" t="t"/>
                  <a:pathLst>
                    <a:path extrusionOk="0" h="12299" w="21197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4" name="Google Shape;614;p32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5" name="Google Shape;615;p32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32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32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32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9" name="Google Shape;619;p32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0" name="Google Shape;620;p32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1" name="Google Shape;621;p32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2" name="Google Shape;622;p32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rect b="b" l="l" r="r" t="t"/>
                  <a:pathLst>
                    <a:path extrusionOk="0" h="12263" w="21342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32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32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rect b="b" l="l" r="r" t="t"/>
                  <a:pathLst>
                    <a:path extrusionOk="0" h="15763" w="27254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5" name="Google Shape;625;p32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32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32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rect b="b" l="l" r="r" t="t"/>
                  <a:pathLst>
                    <a:path extrusionOk="0" h="12298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8" name="Google Shape;628;p32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32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rect b="b" l="l" r="r" t="t"/>
                  <a:pathLst>
                    <a:path extrusionOk="0" h="12299" w="21411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32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32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rect b="b" l="l" r="r" t="t"/>
                  <a:pathLst>
                    <a:path extrusionOk="0" h="12298" w="21235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32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rect b="b" l="l" r="r" t="t"/>
                  <a:pathLst>
                    <a:path extrusionOk="0" h="12299" w="20976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32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32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32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rect b="b" l="l" r="r" t="t"/>
                  <a:pathLst>
                    <a:path extrusionOk="0" h="12358" w="2115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32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rect b="b" l="l" r="r" t="t"/>
                  <a:pathLst>
                    <a:path extrusionOk="0" h="12263" w="21269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32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rect b="b" l="l" r="r" t="t"/>
                  <a:pathLst>
                    <a:path extrusionOk="0" h="15823" w="27256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32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rect b="b" l="l" r="r" t="t"/>
                  <a:pathLst>
                    <a:path extrusionOk="0" h="17487" w="33535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32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32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rect b="b" l="l" r="r" t="t"/>
                  <a:pathLst>
                    <a:path extrusionOk="0" h="12299" w="20746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32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32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32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32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32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32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rect b="b" l="l" r="r" t="t"/>
                  <a:pathLst>
                    <a:path extrusionOk="0" h="14108" w="24523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32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rect b="b" l="l" r="r" t="t"/>
                  <a:pathLst>
                    <a:path extrusionOk="0" h="14108" w="24413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32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rect b="b" l="l" r="r" t="t"/>
                  <a:pathLst>
                    <a:path extrusionOk="0" h="41195" w="71148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32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32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32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rect b="b" l="l" r="r" t="t"/>
                  <a:pathLst>
                    <a:path extrusionOk="0" h="12263" w="21424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32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32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32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rect b="b" l="l" r="r" t="t"/>
                  <a:pathLst>
                    <a:path extrusionOk="0" h="12299" w="20722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32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rect b="b" l="l" r="r" t="t"/>
                  <a:pathLst>
                    <a:path extrusionOk="0" h="12299" w="2121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32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32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rect b="b" l="l" r="r" t="t"/>
                  <a:pathLst>
                    <a:path extrusionOk="0" h="12299" w="21316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32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32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rect b="b" l="l" r="r" t="t"/>
                  <a:pathLst>
                    <a:path extrusionOk="0" h="12298" w="2121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32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32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rect b="b" l="l" r="r" t="t"/>
                  <a:pathLst>
                    <a:path extrusionOk="0" h="17728" w="30663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32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rect b="b" l="l" r="r" t="t"/>
                  <a:pathLst>
                    <a:path extrusionOk="0" h="12299" w="2140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32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rect b="b" l="l" r="r" t="t"/>
                  <a:pathLst>
                    <a:path extrusionOk="0" h="12299" w="2120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32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32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rect b="b" l="l" r="r" t="t"/>
                  <a:pathLst>
                    <a:path extrusionOk="0" h="12299" w="20781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32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32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rect b="b" l="l" r="r" t="t"/>
                  <a:pathLst>
                    <a:path extrusionOk="0" h="12299" w="21271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32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rect b="b" l="l" r="r" t="t"/>
                  <a:pathLst>
                    <a:path extrusionOk="0" h="12299" w="21364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32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rect b="b" l="l" r="r" t="t"/>
                  <a:pathLst>
                    <a:path extrusionOk="0" h="12299" w="21257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32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rect b="b" l="l" r="r" t="t"/>
                  <a:pathLst>
                    <a:path extrusionOk="0" h="12299" w="21269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32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rect b="b" l="l" r="r" t="t"/>
                  <a:pathLst>
                    <a:path extrusionOk="0" h="12263" w="21257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32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rect b="b" l="l" r="r" t="t"/>
                  <a:pathLst>
                    <a:path extrusionOk="0" h="12299" w="21234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32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rect b="b" l="l" r="r" t="t"/>
                  <a:pathLst>
                    <a:path extrusionOk="0" h="21252" w="36743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32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rect b="b" l="l" r="r" t="t"/>
                  <a:pathLst>
                    <a:path extrusionOk="0" h="14204" w="24428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5" name="Google Shape;675;p32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76" name="Google Shape;676;p32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77" name="Google Shape;677;p32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rect b="b" l="l" r="r" t="t"/>
                    <a:pathLst>
                      <a:path extrusionOk="0" h="280361" w="20739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8" name="Google Shape;678;p32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rect b="b" l="l" r="r" t="t"/>
                    <a:pathLst>
                      <a:path extrusionOk="0" h="127104" w="205775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79" name="Google Shape;679;p32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0" name="Google Shape;680;p32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rect b="b" l="l" r="r" t="t"/>
                    <a:pathLst>
                      <a:path extrusionOk="0" h="278140" w="200455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1" name="Google Shape;681;p32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rect b="b" l="l" r="r" t="t"/>
                    <a:pathLst>
                      <a:path extrusionOk="0" h="121824" w="200455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82" name="Google Shape;682;p32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rect b="b" l="l" r="r" t="t"/>
                  <a:pathLst>
                    <a:path extrusionOk="0" h="144970" w="2375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32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rect b="b" l="l" r="r" t="t"/>
                  <a:pathLst>
                    <a:path extrusionOk="0" h="249936" w="18649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32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rect b="b" l="l" r="r" t="t"/>
                  <a:pathLst>
                    <a:path extrusionOk="0" h="110490" w="188865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685" name="Google Shape;685;p32"/>
            <p:cNvSpPr/>
            <p:nvPr/>
          </p:nvSpPr>
          <p:spPr>
            <a:xfrm>
              <a:off x="2270876" y="3943763"/>
              <a:ext cx="260754" cy="432930"/>
            </a:xfrm>
            <a:custGeom>
              <a:rect b="b" l="l" r="r" t="t"/>
              <a:pathLst>
                <a:path extrusionOk="0" h="432930" w="260754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458935" y="4016678"/>
              <a:ext cx="330765" cy="258321"/>
            </a:xfrm>
            <a:custGeom>
              <a:rect b="b" l="l" r="r" t="t"/>
              <a:pathLst>
                <a:path extrusionOk="0" h="258321" w="330765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447141" y="4011203"/>
              <a:ext cx="100743" cy="148055"/>
            </a:xfrm>
            <a:custGeom>
              <a:rect b="b" l="l" r="r" t="t"/>
              <a:pathLst>
                <a:path extrusionOk="0" h="148055" w="100743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2331622" y="3739152"/>
              <a:ext cx="164429" cy="181621"/>
            </a:xfrm>
            <a:custGeom>
              <a:rect b="b" l="l" r="r" t="t"/>
              <a:pathLst>
                <a:path extrusionOk="0" h="181621" w="164429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2515394" y="4404988"/>
              <a:ext cx="145638" cy="201549"/>
            </a:xfrm>
            <a:custGeom>
              <a:rect b="b" l="l" r="r" t="t"/>
              <a:pathLst>
                <a:path extrusionOk="0" h="201549" w="145638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2565555" y="4383081"/>
              <a:ext cx="95477" cy="55816"/>
            </a:xfrm>
            <a:custGeom>
              <a:rect b="b" l="l" r="r" t="t"/>
              <a:pathLst>
                <a:path extrusionOk="0" h="55816" w="95477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4383145" y="3435820"/>
              <a:ext cx="77712" cy="44958"/>
            </a:xfrm>
            <a:custGeom>
              <a:rect b="b" l="l" r="r" t="t"/>
              <a:pathLst>
                <a:path extrusionOk="0" h="44958" w="77712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rect b="b" l="l" r="r" t="t"/>
              <a:pathLst>
                <a:path extrusionOk="0" h="1039558" w="1795739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32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rect b="b" l="l" r="r" t="t"/>
              <a:pathLst>
                <a:path extrusionOk="0" h="369950" w="644687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32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rect b="b" l="l" r="r" t="t"/>
              <a:pathLst>
                <a:path extrusionOk="0" h="247554" w="427701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rect b="b" l="l" r="r" t="t"/>
              <a:pathLst>
                <a:path extrusionOk="0" h="371379" w="21385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351541" y="3874743"/>
              <a:ext cx="217302" cy="317702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368017" y="3871983"/>
              <a:ext cx="104086" cy="128266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388363" y="4011215"/>
              <a:ext cx="128390" cy="143694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6169126" y="4068541"/>
              <a:ext cx="242294" cy="344916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6350989" y="4058254"/>
              <a:ext cx="187162" cy="246878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384325" y="3881810"/>
              <a:ext cx="137686" cy="169616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389913" y="3881145"/>
              <a:ext cx="138230" cy="130098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223986" y="4735273"/>
              <a:ext cx="108702" cy="82916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224466" y="4761723"/>
              <a:ext cx="108209" cy="56495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169601" y="4699543"/>
              <a:ext cx="99502" cy="77082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170058" y="4724979"/>
              <a:ext cx="99108" cy="51736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206498" y="4301929"/>
              <a:ext cx="236938" cy="40866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271102" y="4302737"/>
              <a:ext cx="235887" cy="442489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183254" y="4274877"/>
              <a:ext cx="352749" cy="324700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466820" y="4083042"/>
              <a:ext cx="122590" cy="42978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490841" y="4077626"/>
              <a:ext cx="74124" cy="94270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345497" y="4058119"/>
              <a:ext cx="63405" cy="6657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14" name="Google Shape;714;p32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15" name="Google Shape;715;p3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3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3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3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3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720" name="Google Shape;72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8650" y="46400"/>
            <a:ext cx="9144001" cy="505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