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lfa Slab On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h1cWp11p+u/zu5P8KqBRqJvWxc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customschemas.google.com/relationships/presentationmetadata" Target="metadata"/><Relationship Id="rId27" Type="http://schemas.openxmlformats.org/officeDocument/2006/relationships/font" Target="fonts/AlfaSlabOn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2f59823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82f59823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2f59823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82f59823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32c7a16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c32c7a16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32c7a16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c32c7a16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https://demo.guru99.com/test/delete_customer.php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c1888fe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6c1888fe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2c35f0d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82c35f0d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2c35f0d8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282c35f0d8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1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1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1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1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Selenium Web Drive</a:t>
            </a:r>
            <a:endParaRPr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Er. Bipin Thapa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Selenium Architecture</a:t>
            </a:r>
            <a:endParaRPr/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150" y="1841600"/>
            <a:ext cx="7099725" cy="300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2f598237b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Maven Dependency</a:t>
            </a:r>
            <a:endParaRPr/>
          </a:p>
        </p:txBody>
      </p:sp>
      <p:pic>
        <p:nvPicPr>
          <p:cNvPr id="117" name="Google Shape;117;g282f598237b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2f598237b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Object for Selenium WebDriver</a:t>
            </a:r>
            <a:endParaRPr/>
          </a:p>
        </p:txBody>
      </p:sp>
      <p:pic>
        <p:nvPicPr>
          <p:cNvPr id="123" name="Google Shape;123;g282f598237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3608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38" y="1218250"/>
            <a:ext cx="7585725" cy="33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32c7a16e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Implicit  And Explicit Wait</a:t>
            </a:r>
            <a:endParaRPr b="1"/>
          </a:p>
        </p:txBody>
      </p:sp>
      <p:pic>
        <p:nvPicPr>
          <p:cNvPr id="135" name="Google Shape;135;g2c32c7a16e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400" y="1427375"/>
            <a:ext cx="8364401" cy="2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32c7a16e2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Alert</a:t>
            </a:r>
            <a:endParaRPr b="1"/>
          </a:p>
        </p:txBody>
      </p:sp>
      <p:pic>
        <p:nvPicPr>
          <p:cNvPr id="141" name="Google Shape;141;g2c32c7a16e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4525"/>
            <a:ext cx="8839203" cy="2052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c1888fec1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JavascriptExecutor for scroll to specific element</a:t>
            </a:r>
            <a:endParaRPr b="1"/>
          </a:p>
        </p:txBody>
      </p:sp>
      <p:pic>
        <p:nvPicPr>
          <p:cNvPr id="147" name="Google Shape;147;g26c1888fec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2900"/>
            <a:ext cx="9144001" cy="18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2c35f0d8f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7499"/>
              <a:buNone/>
            </a:pPr>
            <a:r>
              <a:rPr lang="en"/>
              <a:t>Reference</a:t>
            </a:r>
            <a:endParaRPr sz="1777"/>
          </a:p>
        </p:txBody>
      </p:sp>
      <p:sp>
        <p:nvSpPr>
          <p:cNvPr id="153" name="Google Shape;153;g282c35f0d8f_0_0"/>
          <p:cNvSpPr txBox="1"/>
          <p:nvPr/>
        </p:nvSpPr>
        <p:spPr>
          <a:xfrm>
            <a:off x="311700" y="1206350"/>
            <a:ext cx="6279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&gt;&gt; </a:t>
            </a:r>
            <a:r>
              <a:rPr lang="en" sz="1900"/>
              <a:t>https://www.selenium.dev/documentation/webdriver/</a:t>
            </a:r>
            <a:endParaRPr sz="26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Selenium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7419900" cy="3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Selenium is an open-source automation testing tool.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used exclusively for web-based applications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work on multiple operating systems using selenium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extremely used for a web-based application, it cannot be used for the pc based application.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Platforms supported by selenium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Windows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x  (mac)</a:t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AutoNum type="arabicPeriod"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Following Languages are used with selenium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C#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Ruby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Selenium Browsers Support</a:t>
            </a:r>
            <a:endParaRPr/>
          </a:p>
        </p:txBody>
      </p:sp>
      <p:sp>
        <p:nvSpPr>
          <p:cNvPr id="81" name="Google Shape;8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Firefox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Chrome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Safari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Opera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Steps of Instruction to Run first basic selenium Program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 txBox="1"/>
          <p:nvPr>
            <p:ph idx="1" type="body"/>
          </p:nvPr>
        </p:nvSpPr>
        <p:spPr>
          <a:xfrm>
            <a:off x="311700" y="1793625"/>
            <a:ext cx="85206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1D1D1D"/>
                </a:solidFill>
                <a:latin typeface="Arial"/>
                <a:ea typeface="Arial"/>
                <a:cs typeface="Arial"/>
                <a:sym typeface="Arial"/>
              </a:rPr>
              <a:t>Install Java and Set Java Home Path in System variables</a:t>
            </a:r>
            <a:endParaRPr>
              <a:solidFill>
                <a:srgbClr val="1D1D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Install Eclipse and Create new Maven Project with Selenium </a:t>
            </a:r>
            <a:r>
              <a:rPr lang="en">
                <a:solidFill>
                  <a:srgbClr val="353C47"/>
                </a:solidFill>
                <a:latin typeface="Arial"/>
                <a:ea typeface="Arial"/>
                <a:cs typeface="Arial"/>
                <a:sym typeface="Arial"/>
              </a:rPr>
              <a:t>Dependencies</a:t>
            </a:r>
            <a:endParaRPr>
              <a:solidFill>
                <a:srgbClr val="353C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100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000100"/>
                </a:solidFill>
                <a:latin typeface="Arial"/>
                <a:ea typeface="Arial"/>
                <a:cs typeface="Arial"/>
                <a:sym typeface="Arial"/>
              </a:rPr>
              <a:t>Understand creation of WebDriver object and its related classes</a:t>
            </a:r>
            <a:endParaRPr>
              <a:solidFill>
                <a:srgbClr val="0001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Run the First Selenium WebDriver Program with Browser </a:t>
            </a:r>
            <a:r>
              <a:rPr lang="en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Invocation</a:t>
            </a:r>
            <a:endParaRPr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800"/>
              <a:buFont typeface="Arial"/>
              <a:buAutoNum type="arabicPeriod"/>
            </a:pPr>
            <a:r>
              <a:rPr lang="en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Different ways of setting Browser Driver executable files.</a:t>
            </a:r>
            <a:endParaRPr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311700" y="445025"/>
            <a:ext cx="8520600" cy="9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Locator Techniques and Tools to identify WebObjects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/>
          </a:p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311700" y="1248025"/>
            <a:ext cx="8520600" cy="3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Alphanumeric id may vary on every refresh, so don't use this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ClassName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we select the class name with whitespace, error message with, “</a:t>
            </a:r>
            <a:r>
              <a:rPr lang="en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compound class not accepted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LinkText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 the link object with anchor “a” tag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can be use directly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Xpath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XPath cover “ into ‘ example (//*[@id=’u_0_w’])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double code inside double code is not accepted.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 the accuracy of Xpath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object does not have an id, class name, name. Xpath and CSS.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no direct way to get CSS Selector in Google Chrome.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#id  is a cssSelector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.classname is a cssSelector and if there is any whitespace in between classname then replace with dot(.)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311700" y="445025"/>
            <a:ext cx="85206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Locators for Goggle.com</a:t>
            </a:r>
            <a:endParaRPr/>
          </a:p>
        </p:txBody>
      </p:sp>
      <p:sp>
        <p:nvSpPr>
          <p:cNvPr id="99" name="Google Shape;99;p8"/>
          <p:cNvSpPr txBox="1"/>
          <p:nvPr>
            <p:ph idx="1" type="body"/>
          </p:nvPr>
        </p:nvSpPr>
        <p:spPr>
          <a:xfrm>
            <a:off x="311700" y="1590200"/>
            <a:ext cx="8520600" cy="29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94736"/>
              <a:buNone/>
            </a:pPr>
            <a:r>
              <a:rPr lang="en" sz="1900"/>
              <a:t>Go the inspect element and search for following attributes:</a:t>
            </a:r>
            <a:endParaRPr sz="1900"/>
          </a:p>
          <a:p>
            <a:pPr indent="-3460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000"/>
              <a:t>ID: APjFqb</a:t>
            </a:r>
            <a:endParaRPr sz="2000"/>
          </a:p>
          <a:p>
            <a:pPr indent="-3460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000"/>
              <a:t>Class: gLFyf</a:t>
            </a:r>
            <a:endParaRPr sz="2000"/>
          </a:p>
          <a:p>
            <a:pPr indent="-3460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b="1" lang="en" sz="2000"/>
              <a:t>Xpath: </a:t>
            </a:r>
            <a:endParaRPr b="1" sz="2000"/>
          </a:p>
          <a:p>
            <a:pPr indent="-3460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 sz="2000"/>
              <a:t>//textarea[@id='APjFqb']</a:t>
            </a:r>
            <a:endParaRPr sz="2000"/>
          </a:p>
          <a:p>
            <a:pPr indent="-3460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 sz="2000"/>
              <a:t>//textarea[@maxlength='2048']</a:t>
            </a:r>
            <a:endParaRPr sz="200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460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 sz="2000"/>
              <a:t>Indexing for xpath</a:t>
            </a:r>
            <a:endParaRPr sz="2000"/>
          </a:p>
          <a:p>
            <a:pPr indent="-3460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 sz="2000"/>
              <a:t>(//div[@role='button'])</a:t>
            </a:r>
            <a:endParaRPr b="1" sz="2000"/>
          </a:p>
          <a:p>
            <a:pPr indent="-3460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 sz="2000"/>
              <a:t>#</a:t>
            </a:r>
            <a:r>
              <a:rPr lang="en" sz="2000"/>
              <a:t>APjFqb</a:t>
            </a:r>
            <a:endParaRPr sz="2000"/>
          </a:p>
          <a:p>
            <a:pPr indent="-346075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en" sz="2000"/>
              <a:t>.gLFyf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2c35f0d8f_0_9"/>
          <p:cNvSpPr txBox="1"/>
          <p:nvPr>
            <p:ph type="title"/>
          </p:nvPr>
        </p:nvSpPr>
        <p:spPr>
          <a:xfrm>
            <a:off x="311700" y="445025"/>
            <a:ext cx="85206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What if there are multiple same id or same locator??</a:t>
            </a:r>
            <a:endParaRPr/>
          </a:p>
        </p:txBody>
      </p:sp>
      <p:sp>
        <p:nvSpPr>
          <p:cNvPr id="105" name="Google Shape;105;g282c35f0d8f_0_9"/>
          <p:cNvSpPr txBox="1"/>
          <p:nvPr>
            <p:ph idx="1" type="body"/>
          </p:nvPr>
        </p:nvSpPr>
        <p:spPr>
          <a:xfrm>
            <a:off x="311700" y="1683950"/>
            <a:ext cx="8520600" cy="28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 from the top it keeps on scanning and 1st searched object will be used.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