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jH7h5399toG0/w8LuiJcvv05mV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38e49207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838e4920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38e49207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838e4920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38e49207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838e4920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2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25"/>
          <p:cNvSpPr txBox="1"/>
          <p:nvPr>
            <p:ph idx="1" type="subTitle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781775" y="768275"/>
            <a:ext cx="6652425" cy="3622950"/>
          </a:xfrm>
          <a:custGeom>
            <a:rect b="b" l="l" r="r" t="t"/>
            <a:pathLst>
              <a:path extrusionOk="0" h="144918" w="266097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7150" rotWithShape="0" algn="bl" dir="5400000" dist="19050">
              <a:schemeClr val="dk1">
                <a:alpha val="29803"/>
              </a:schemeClr>
            </a:outerShdw>
          </a:effectLst>
        </p:spPr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title"/>
          </p:nvPr>
        </p:nvSpPr>
        <p:spPr>
          <a:xfrm>
            <a:off x="3137025" y="2005500"/>
            <a:ext cx="45561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700"/>
              <a:buNone/>
            </a:pPr>
            <a:r>
              <a:rPr lang="en" sz="5300">
                <a:solidFill>
                  <a:schemeClr val="accent5"/>
                </a:solidFill>
              </a:rPr>
              <a:t>Test Scenarios and Test Cases</a:t>
            </a:r>
            <a:endParaRPr sz="5300">
              <a:solidFill>
                <a:schemeClr val="accent5"/>
              </a:solidFill>
            </a:endParaRPr>
          </a:p>
        </p:txBody>
      </p:sp>
      <p:sp>
        <p:nvSpPr>
          <p:cNvPr id="62" name="Google Shape;6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00550"/>
            <a:ext cx="8839200" cy="40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50" y="76200"/>
            <a:ext cx="8827105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838e49207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92625"/>
            <a:ext cx="8839204" cy="290899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838e492070_0_0"/>
          <p:cNvSpPr txBox="1"/>
          <p:nvPr/>
        </p:nvSpPr>
        <p:spPr>
          <a:xfrm>
            <a:off x="2056200" y="193025"/>
            <a:ext cx="5336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Test Case Sample From Students</a:t>
            </a:r>
            <a:endParaRPr b="1"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2838e49207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625"/>
            <a:ext cx="8839204" cy="292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838e492070_0_5"/>
          <p:cNvSpPr txBox="1"/>
          <p:nvPr/>
        </p:nvSpPr>
        <p:spPr>
          <a:xfrm>
            <a:off x="2056200" y="193025"/>
            <a:ext cx="5336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Test Case Sample From Students</a:t>
            </a:r>
            <a:endParaRPr b="1"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38e492070_0_14"/>
          <p:cNvSpPr txBox="1"/>
          <p:nvPr/>
        </p:nvSpPr>
        <p:spPr>
          <a:xfrm>
            <a:off x="2056200" y="193025"/>
            <a:ext cx="5336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Test Case Sample From Students</a:t>
            </a:r>
            <a:endParaRPr b="1" sz="2100">
              <a:solidFill>
                <a:schemeClr val="dk2"/>
              </a:solidFill>
            </a:endParaRPr>
          </a:p>
        </p:txBody>
      </p:sp>
      <p:pic>
        <p:nvPicPr>
          <p:cNvPr id="153" name="Google Shape;153;g2838e49207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4925"/>
            <a:ext cx="8839204" cy="305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idx="1" type="body"/>
          </p:nvPr>
        </p:nvSpPr>
        <p:spPr>
          <a:xfrm>
            <a:off x="1286575" y="912675"/>
            <a:ext cx="45402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 Test Scenario is defined as any functionality that can be tested.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Test Scenario gives a high-level idea of what we need to test.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Summary of Test cases in one line statement</a:t>
            </a:r>
            <a:endParaRPr sz="2500"/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 b="32618" l="0" r="20898" t="0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/>
          <p:nvPr/>
        </p:nvSpPr>
        <p:spPr>
          <a:xfrm>
            <a:off x="3031800" y="154674"/>
            <a:ext cx="2291408" cy="456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lt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Bebas Neue"/>
              </a:rPr>
              <a:t>Test Scenarios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>
            <p:ph type="title"/>
          </p:nvPr>
        </p:nvSpPr>
        <p:spPr>
          <a:xfrm>
            <a:off x="775350" y="342125"/>
            <a:ext cx="4948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 Scenarios for Login page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418675" y="1353950"/>
            <a:ext cx="5491500" cy="3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/>
              <a:t>Example of Test Scenario</a:t>
            </a:r>
            <a:endParaRPr sz="1500"/>
          </a:p>
          <a:p>
            <a:pPr indent="-3167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Check system behavior when valid email id and password is entered.</a:t>
            </a:r>
            <a:endParaRPr sz="1500"/>
          </a:p>
          <a:p>
            <a:pPr indent="-3167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Check system behavior when invalid email id and valid password is entered.</a:t>
            </a:r>
            <a:endParaRPr sz="1500"/>
          </a:p>
          <a:p>
            <a:pPr indent="-3167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Check system behavior when valid email id and invalid password is entered.</a:t>
            </a:r>
            <a:endParaRPr sz="1500"/>
          </a:p>
          <a:p>
            <a:pPr indent="-3167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Check system behavior when invalid email id and invalid password is entered.</a:t>
            </a:r>
            <a:endParaRPr sz="1500"/>
          </a:p>
          <a:p>
            <a:pPr indent="-3167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Check system behavior when email id and password are left blank and Sign in entered.</a:t>
            </a:r>
            <a:endParaRPr sz="1500"/>
          </a:p>
          <a:p>
            <a:pPr indent="-3167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Check</a:t>
            </a:r>
            <a:r>
              <a:rPr i="1" lang="en" sz="1500"/>
              <a:t> Forgot your password</a:t>
            </a:r>
            <a:r>
              <a:rPr lang="en" sz="1500"/>
              <a:t> is working as expected</a:t>
            </a:r>
            <a:endParaRPr sz="1500"/>
          </a:p>
          <a:p>
            <a:pPr indent="-3167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Check system behavior when “Keep me signed” is checked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79" name="Google Shape;7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6986537" y="1317174"/>
            <a:ext cx="358351" cy="298118"/>
            <a:chOff x="1926350" y="995225"/>
            <a:chExt cx="428650" cy="356600"/>
          </a:xfrm>
        </p:grpSpPr>
        <p:sp>
          <p:nvSpPr>
            <p:cNvPr id="81" name="Google Shape;81;p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F83"/>
            </a:gs>
            <a:gs pos="100000">
              <a:srgbClr val="E3F6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101" y="100400"/>
            <a:ext cx="1818450" cy="16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>
            <p:ph idx="1" type="body"/>
          </p:nvPr>
        </p:nvSpPr>
        <p:spPr>
          <a:xfrm>
            <a:off x="739075" y="1250325"/>
            <a:ext cx="53922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Test Case is a </a:t>
            </a:r>
            <a:r>
              <a:rPr b="1" lang="en"/>
              <a:t>set of actions</a:t>
            </a:r>
            <a:r>
              <a:rPr lang="en"/>
              <a:t> executed to verify a particular feature or functionality of your software 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Test Case contains </a:t>
            </a:r>
            <a:r>
              <a:rPr b="1" lang="en"/>
              <a:t>test steps, test data, precondition, and postcondition</a:t>
            </a:r>
            <a:r>
              <a:rPr lang="en"/>
              <a:t> developed for a specific test scenario to verify any requirement.</a:t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6048300" y="533674"/>
            <a:ext cx="1632153" cy="456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atin typeface="Bebas Neue"/>
              </a:rPr>
              <a:t>Test Cases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448975" y="397750"/>
            <a:ext cx="759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format For Standard Test Cases</a:t>
            </a:r>
            <a:endParaRPr/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1504875" y="1565250"/>
            <a:ext cx="40680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b="1" lang="en" sz="2100"/>
              <a:t>Test Case Description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b="1" lang="en" sz="2100"/>
              <a:t>Test Steps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b="1" lang="en" sz="2100"/>
              <a:t>Test Data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b="1" lang="en" sz="2100"/>
              <a:t>Expected Results</a:t>
            </a:r>
            <a:endParaRPr b="1" sz="2100"/>
          </a:p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101" name="Google Shape;10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6850" y="3856813"/>
            <a:ext cx="548700" cy="66015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76525"/>
            <a:ext cx="8839200" cy="2058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20413" t="0"/>
          <a:stretch/>
        </p:blipFill>
        <p:spPr>
          <a:xfrm>
            <a:off x="1054488" y="871150"/>
            <a:ext cx="7035025" cy="31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4775" y="0"/>
            <a:ext cx="92787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11750"/>
            <a:ext cx="8839198" cy="401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