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4" r:id="rId5"/>
    <p:sldId id="298" r:id="rId6"/>
    <p:sldId id="297" r:id="rId7"/>
    <p:sldId id="309" r:id="rId8"/>
    <p:sldId id="304" r:id="rId9"/>
    <p:sldId id="305" r:id="rId10"/>
    <p:sldId id="306" r:id="rId11"/>
    <p:sldId id="308" r:id="rId12"/>
    <p:sldId id="313" r:id="rId13"/>
    <p:sldId id="311" r:id="rId14"/>
    <p:sldId id="312" r:id="rId15"/>
    <p:sldId id="31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278193"/>
            <a:ext cx="4873752" cy="3340608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ABC Call Volume Trend Analysis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820461"/>
            <a:ext cx="4873752" cy="63093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Saroj Kumar Mahto</a:t>
            </a:r>
          </a:p>
          <a:p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589D0-0CFA-EC58-CDF7-0126B0ED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77" y="821750"/>
            <a:ext cx="5997678" cy="49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DEA3-7BE9-CF40-06F4-62777C5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3: </a:t>
            </a:r>
            <a:r>
              <a:rPr lang="en-IN" b="1" i="0" dirty="0">
                <a:effectLst/>
                <a:latin typeface="var(--font-secondary)"/>
              </a:rPr>
              <a:t>Manpower Planning</a:t>
            </a:r>
            <a:br>
              <a:rPr lang="en-IN" b="1" i="0" dirty="0">
                <a:effectLst/>
                <a:latin typeface="var(--font-secondary)"/>
              </a:rPr>
            </a:br>
            <a:endParaRPr lang="en-IN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0DBA-C232-DF07-EB97-9ED14A45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F2B71-B478-9915-008D-5CF0B4EE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82FE37-E048-4B49-0A2D-675AB82D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4AD0D-8DD8-A627-DE8E-1DC04873C35E}"/>
              </a:ext>
            </a:extLst>
          </p:cNvPr>
          <p:cNvSpPr txBox="1"/>
          <p:nvPr/>
        </p:nvSpPr>
        <p:spPr>
          <a:xfrm>
            <a:off x="1203960" y="2275367"/>
            <a:ext cx="9912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highest no of agents is required in the time bucket of 11 -12 followed by 10 –11 am and 12 – 13 pm.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BB48F-0879-4BD9-C8D7-ED38AF4C7D95}"/>
              </a:ext>
            </a:extLst>
          </p:cNvPr>
          <p:cNvSpPr txBox="1"/>
          <p:nvPr/>
        </p:nvSpPr>
        <p:spPr>
          <a:xfrm>
            <a:off x="1241077" y="4325661"/>
            <a:ext cx="9837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least number of agents are required in the evening during </a:t>
            </a:r>
          </a:p>
          <a:p>
            <a:r>
              <a:rPr lang="en-IN" sz="3200" dirty="0"/>
              <a:t>6 –9 pm.</a:t>
            </a:r>
          </a:p>
        </p:txBody>
      </p:sp>
    </p:spTree>
    <p:extLst>
      <p:ext uri="{BB962C8B-B14F-4D97-AF65-F5344CB8AC3E}">
        <p14:creationId xmlns:p14="http://schemas.microsoft.com/office/powerpoint/2010/main" val="122912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470E-2DDE-94CF-ECD2-29D56978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785794"/>
          </a:xfrm>
        </p:spPr>
        <p:txBody>
          <a:bodyPr/>
          <a:lstStyle/>
          <a:p>
            <a:r>
              <a:rPr lang="en-IN" sz="4400" b="1" dirty="0"/>
              <a:t>Task 4: </a:t>
            </a:r>
            <a:r>
              <a:rPr lang="en-IN" sz="4400" b="1" i="0" dirty="0">
                <a:effectLst/>
                <a:latin typeface="var(--font-secondary)"/>
              </a:rPr>
              <a:t>Night Shift Manpower Planning</a:t>
            </a:r>
            <a:br>
              <a:rPr lang="en-IN" sz="4400" b="1" i="0" dirty="0">
                <a:effectLst/>
                <a:latin typeface="var(--font-secondary)"/>
              </a:rPr>
            </a:br>
            <a:endParaRPr lang="en-IN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371D8-A626-F046-34DF-D63F38FE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6F74-2D5D-8829-3D43-E74E9ADF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E4205F-6BF7-D694-4BA5-283C804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9F862-C719-169F-7F81-C4C329C3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9" y="1527048"/>
            <a:ext cx="3789106" cy="4412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D2B04-980F-388A-035F-EDE699A0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19" y="1527048"/>
            <a:ext cx="7467442" cy="44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DEA3-7BE9-CF40-06F4-62777C5A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89" y="642315"/>
            <a:ext cx="9912096" cy="933278"/>
          </a:xfrm>
        </p:spPr>
        <p:txBody>
          <a:bodyPr/>
          <a:lstStyle/>
          <a:p>
            <a:r>
              <a:rPr lang="en-IN" sz="4400" b="1" dirty="0"/>
              <a:t>Task 4: </a:t>
            </a:r>
            <a:r>
              <a:rPr lang="en-IN" sz="4400" b="1" i="0" dirty="0">
                <a:effectLst/>
                <a:latin typeface="var(--font-secondary)"/>
              </a:rPr>
              <a:t>Night Shift Manpower Planning</a:t>
            </a:r>
            <a:br>
              <a:rPr lang="en-IN" sz="6000" b="1" i="0" dirty="0">
                <a:effectLst/>
                <a:latin typeface="var(--font-secondary)"/>
              </a:rPr>
            </a:br>
            <a:br>
              <a:rPr lang="en-IN" b="1" i="0" dirty="0">
                <a:effectLst/>
                <a:latin typeface="var(--font-secondary)"/>
              </a:rPr>
            </a:br>
            <a:endParaRPr lang="en-IN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0DBA-C232-DF07-EB97-9ED14A45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F2B71-B478-9915-008D-5CF0B4EE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82FE37-E048-4B49-0A2D-675AB82D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4AD0D-8DD8-A627-DE8E-1DC04873C35E}"/>
              </a:ext>
            </a:extLst>
          </p:cNvPr>
          <p:cNvSpPr txBox="1"/>
          <p:nvPr/>
        </p:nvSpPr>
        <p:spPr>
          <a:xfrm>
            <a:off x="1203960" y="2567754"/>
            <a:ext cx="991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highest no of agents is required in the time bucket of 8-9 am..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7CA89-7EF5-29C5-1B9B-7FC16ADB691F}"/>
              </a:ext>
            </a:extLst>
          </p:cNvPr>
          <p:cNvSpPr txBox="1"/>
          <p:nvPr/>
        </p:nvSpPr>
        <p:spPr>
          <a:xfrm>
            <a:off x="1903476" y="4611329"/>
            <a:ext cx="8607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least no is required in the night between 12 to 5 am.</a:t>
            </a:r>
          </a:p>
        </p:txBody>
      </p:sp>
    </p:spTree>
    <p:extLst>
      <p:ext uri="{BB962C8B-B14F-4D97-AF65-F5344CB8AC3E}">
        <p14:creationId xmlns:p14="http://schemas.microsoft.com/office/powerpoint/2010/main" val="161572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000736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  <a:cs typeface="Poppins" panose="00000500000000000000" pitchFamily="2" charset="0"/>
              </a:rPr>
              <a:t>Thank you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EAEE521-30F4-9615-490F-25F463A5F6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098" r="309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C5106E-A00B-F411-3F83-026796D5F803}"/>
              </a:ext>
            </a:extLst>
          </p:cNvPr>
          <p:cNvSpPr txBox="1"/>
          <p:nvPr/>
        </p:nvSpPr>
        <p:spPr>
          <a:xfrm>
            <a:off x="1691148" y="3234813"/>
            <a:ext cx="425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Link:</a:t>
            </a:r>
          </a:p>
          <a:p>
            <a:r>
              <a:rPr lang="en-IN" dirty="0">
                <a:solidFill>
                  <a:srgbClr val="00B0F0"/>
                </a:solidFill>
              </a:rPr>
              <a:t>https://drive.google.com/drive/folders/10BcA6_L1VWqSqkRQadqzDh1ju_GQBvrj?usp=sharing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7B5F-91FF-C707-FD2A-D92E2C09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D070-812C-48F1-0A52-085E8F81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Manrope"/>
              </a:rPr>
              <a:t>A Customer Experience (CX) team plays a crucial role in a company. They analyze customer feedback and data, derive insights from it, and share these insights with the rest of the organization. This team is responsible for a wide range of tasks, including managing customer experience programs, handling internal communications, mapping customer journeys, and managing customer data, among others.</a:t>
            </a:r>
          </a:p>
          <a:p>
            <a:r>
              <a:rPr lang="en-US" sz="2400" b="0" i="0" dirty="0">
                <a:effectLst/>
                <a:latin typeface="Manrope"/>
              </a:rPr>
              <a:t>In the current era, several AI-powered tools are being used to enhance customer experience. These include Interactive Voice Response (IVR), Robotic Process Automation (RPA), Predictive Analytics, and Intelligent Routing.</a:t>
            </a:r>
          </a:p>
          <a:p>
            <a:r>
              <a:rPr lang="en-US" sz="2400" b="0" i="0" dirty="0">
                <a:effectLst/>
                <a:latin typeface="Manrope"/>
              </a:rPr>
              <a:t>One of the key roles in a CX team is that of the customer service representative, also known as a call center agent. These agents handle various types of support, including email, inbound, outbound, and social media support.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1084-E786-9635-B751-598DF48B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5480-D95A-7F3F-8D3E-F9C071CE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5318F1-FE82-012D-B7FD-2E4AF368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37926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Approach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Importing and understand-</a:t>
            </a:r>
            <a:r>
              <a:rPr lang="en-US" altLang="zh-C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ing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Perform the various analysis to derive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Making the report and explaining the project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Cleaning the dataset as per the requirement.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Visualizing the outputs in charts and graphs</a:t>
            </a:r>
          </a:p>
        </p:txBody>
      </p:sp>
    </p:spTree>
    <p:extLst>
      <p:ext uri="{BB962C8B-B14F-4D97-AF65-F5344CB8AC3E}">
        <p14:creationId xmlns:p14="http://schemas.microsoft.com/office/powerpoint/2010/main" val="30425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05C-6056-7BF8-5F69-D9AEAE37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 Stack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C5D9-1B3C-712E-6CC6-E55B11860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sz="3200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MS EXCEL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7C8BD06-481D-A525-FB5B-4D723D40A9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222" b="522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B612A-3F5C-4F59-C7DA-F38DCC3097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</p:spPr>
        <p:txBody>
          <a:bodyPr/>
          <a:lstStyle/>
          <a:p>
            <a:r>
              <a:rPr lang="en-IN" sz="2800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MS POWERPOINT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F237BE-B3DC-B211-2AD5-3D9E16BB163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4604" b="460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68A291-F68F-DE8C-97B3-EE64F925AA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Python &amp; </a:t>
            </a:r>
            <a:r>
              <a:rPr lang="en-IN" dirty="0" err="1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jupyter</a:t>
            </a:r>
            <a:r>
              <a:rPr lang="en-IN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 notebook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627535-5861-C19A-F35E-3A6B182812E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sz="2800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OBS STUDIO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7519AE-1436-5EA6-F994-BD8E8ADB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4467297-8486-82AB-7BF2-065B7AF9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320585F-68F4-A836-BF06-8F497360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9FEE545-98B8-2D23-6B19-2A5AAED2063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t="7727" b="7727"/>
          <a:stretch>
            <a:fillRect/>
          </a:stretch>
        </p:blipFill>
        <p:spPr>
          <a:xfrm>
            <a:off x="9121140" y="2179379"/>
            <a:ext cx="2487168" cy="2103120"/>
          </a:xfrm>
          <a:prstGeom prst="rect">
            <a:avLst/>
          </a:prstGeo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EC98409-B9C1-A925-B7F0-01B4A1D117C8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/>
          <a:srcRect l="1033" r="103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0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17C1-8B5A-DB48-33BD-1372139D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51488"/>
            <a:ext cx="9912096" cy="1014984"/>
          </a:xfrm>
        </p:spPr>
        <p:txBody>
          <a:bodyPr/>
          <a:lstStyle/>
          <a:p>
            <a:r>
              <a:rPr lang="en-IN" b="1" dirty="0"/>
              <a:t>Task 1: </a:t>
            </a:r>
            <a:r>
              <a:rPr lang="en-IN" b="1" i="0" dirty="0">
                <a:effectLst/>
                <a:latin typeface="var(--font-secondary)"/>
              </a:rPr>
              <a:t>Average Call Duration</a:t>
            </a:r>
            <a:br>
              <a:rPr lang="en-IN" b="1" i="0" dirty="0">
                <a:effectLst/>
                <a:latin typeface="var(--font-secondary)"/>
              </a:rPr>
            </a:b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2A0CB-415D-1F39-B609-A857A4A0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608E-C5DB-A8A2-CA54-CCA4E98E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2CD18C-D20A-87E5-87BA-D1F0EF34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52F4B-A157-C96E-7297-4AA4A463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9" y="1323219"/>
            <a:ext cx="3435688" cy="479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CC76A6-B786-CED1-A55D-CB409254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759" y="1323218"/>
            <a:ext cx="7872234" cy="47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DEA3-7BE9-CF40-06F4-62777C5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1: </a:t>
            </a:r>
            <a:r>
              <a:rPr lang="en-IN" b="1" i="0" dirty="0">
                <a:effectLst/>
                <a:latin typeface="var(--font-secondary)"/>
              </a:rPr>
              <a:t>Average Call Duration</a:t>
            </a:r>
            <a:br>
              <a:rPr lang="en-IN" b="1" i="0" dirty="0">
                <a:effectLst/>
                <a:latin typeface="var(--font-secondary)"/>
              </a:rPr>
            </a:br>
            <a:endParaRPr lang="en-IN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0DBA-C232-DF07-EB97-9ED14A45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F2B71-B478-9915-008D-5CF0B4EE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82FE37-E048-4B49-0A2D-675AB82D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4AD0D-8DD8-A627-DE8E-1DC04873C35E}"/>
              </a:ext>
            </a:extLst>
          </p:cNvPr>
          <p:cNvSpPr txBox="1"/>
          <p:nvPr/>
        </p:nvSpPr>
        <p:spPr>
          <a:xfrm>
            <a:off x="1203960" y="2275367"/>
            <a:ext cx="9912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" panose="020B0502040204020203" pitchFamily="2" charset="0"/>
              </a:rPr>
              <a:t>I</a:t>
            </a:r>
            <a:r>
              <a:rPr lang="en-US" sz="3200" b="0" i="0" dirty="0">
                <a:effectLst/>
                <a:latin typeface="Poppins" panose="020B0502040204020203" pitchFamily="2" charset="0"/>
              </a:rPr>
              <a:t>n the morning 10 am – 11 am and evening 20 pm -21 pm we can see high call duration.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B3B0-F16B-4D1D-FD1C-0001A82E2FD2}"/>
              </a:ext>
            </a:extLst>
          </p:cNvPr>
          <p:cNvSpPr txBox="1"/>
          <p:nvPr/>
        </p:nvSpPr>
        <p:spPr>
          <a:xfrm>
            <a:off x="1203960" y="4338084"/>
            <a:ext cx="9912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Poppins" panose="00000500000000000000" pitchFamily="2" charset="0"/>
                <a:cs typeface="Poppins" panose="00000500000000000000" pitchFamily="2" charset="0"/>
              </a:rPr>
              <a:t>The number is lesser in the daytime during 12 to 3 pm.</a:t>
            </a:r>
          </a:p>
        </p:txBody>
      </p:sp>
    </p:spTree>
    <p:extLst>
      <p:ext uri="{BB962C8B-B14F-4D97-AF65-F5344CB8AC3E}">
        <p14:creationId xmlns:p14="http://schemas.microsoft.com/office/powerpoint/2010/main" val="543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E4F3-056D-3092-C8F3-EB012BBA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9912096" cy="1014984"/>
          </a:xfrm>
        </p:spPr>
        <p:txBody>
          <a:bodyPr/>
          <a:lstStyle/>
          <a:p>
            <a:r>
              <a:rPr lang="en-IN" b="1" dirty="0"/>
              <a:t>Task 2: Received Calls</a:t>
            </a:r>
            <a:br>
              <a:rPr lang="en-IN" b="1" i="0" dirty="0">
                <a:effectLst/>
                <a:latin typeface="var(--font-secondary)"/>
              </a:rPr>
            </a:b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5267D-3684-F032-1854-2BD7E70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ED845-A03D-50F2-2FF2-09DF9B5A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61A4BD-BE36-0193-9987-E51ED394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4C894-D21F-8722-DBFE-05992025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0" y="1413387"/>
            <a:ext cx="4242916" cy="4444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1D128-E373-0334-41DE-E77F146E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477" y="1415845"/>
            <a:ext cx="7081193" cy="44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DEA3-7BE9-CF40-06F4-62777C5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2: Received Calls</a:t>
            </a:r>
            <a:br>
              <a:rPr lang="en-IN" b="1" i="0" dirty="0">
                <a:effectLst/>
                <a:latin typeface="var(--font-secondary)"/>
              </a:rPr>
            </a:br>
            <a:endParaRPr lang="en-IN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0DBA-C232-DF07-EB97-9ED14A45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F2B71-B478-9915-008D-5CF0B4EE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82FE37-E048-4B49-0A2D-675AB82D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4AD0D-8DD8-A627-DE8E-1DC04873C35E}"/>
              </a:ext>
            </a:extLst>
          </p:cNvPr>
          <p:cNvSpPr txBox="1"/>
          <p:nvPr/>
        </p:nvSpPr>
        <p:spPr>
          <a:xfrm>
            <a:off x="1203960" y="2275367"/>
            <a:ext cx="9912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oppins" panose="00000500000000000000" pitchFamily="2" charset="0"/>
                <a:cs typeface="Poppins" panose="00000500000000000000" pitchFamily="2" charset="0"/>
              </a:rPr>
              <a:t>The time bucket 11 am – 12 pm has the highest number of calls followed by  10 –11 am and 12 – 13 pm.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B3B0-F16B-4D1D-FD1C-0001A82E2FD2}"/>
              </a:ext>
            </a:extLst>
          </p:cNvPr>
          <p:cNvSpPr txBox="1"/>
          <p:nvPr/>
        </p:nvSpPr>
        <p:spPr>
          <a:xfrm>
            <a:off x="1203960" y="4338084"/>
            <a:ext cx="9912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oppins" panose="00000500000000000000" pitchFamily="2" charset="0"/>
                <a:cs typeface="Poppins" panose="00000500000000000000" pitchFamily="2" charset="0"/>
              </a:rPr>
              <a:t>The highest number of received calls is in the time bucket of 12 – 13 followed by 13 – 14 and 11 – 12. </a:t>
            </a:r>
          </a:p>
        </p:txBody>
      </p:sp>
    </p:spTree>
    <p:extLst>
      <p:ext uri="{BB962C8B-B14F-4D97-AF65-F5344CB8AC3E}">
        <p14:creationId xmlns:p14="http://schemas.microsoft.com/office/powerpoint/2010/main" val="262151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EDD6-D9F8-0B5E-E5DD-7E17F2F1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89" y="296906"/>
            <a:ext cx="9912096" cy="1014984"/>
          </a:xfrm>
        </p:spPr>
        <p:txBody>
          <a:bodyPr/>
          <a:lstStyle/>
          <a:p>
            <a:r>
              <a:rPr lang="en-IN" b="1" dirty="0"/>
              <a:t>Task 3:</a:t>
            </a:r>
            <a:r>
              <a:rPr lang="en-IN" b="1" i="0" dirty="0">
                <a:effectLst/>
                <a:latin typeface="var(--font-secondary)"/>
              </a:rPr>
              <a:t> Manpower Planning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8DEC5-78BE-C693-8572-690DFDA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B397-BD74-3523-4C65-FAA38454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3BE59-1A4C-A273-5A62-49B716F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6C501-158E-B9CF-5DBF-05DAAC5B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4" y="1508535"/>
            <a:ext cx="3972233" cy="443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31B6B-BF63-250E-E57B-2197A741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02" y="1508534"/>
            <a:ext cx="7364363" cy="44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9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{AEDEE57D-80FC-4F8F-817E-AB3D47F52750}tf11429527_win32</Template>
  <TotalTime>224</TotalTime>
  <Words>488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ADLaM Display</vt:lpstr>
      <vt:lpstr>Algerian</vt:lpstr>
      <vt:lpstr>Amasis MT Pro Black</vt:lpstr>
      <vt:lpstr>Arial</vt:lpstr>
      <vt:lpstr>Calibri</vt:lpstr>
      <vt:lpstr>Century Gothic</vt:lpstr>
      <vt:lpstr>Karla</vt:lpstr>
      <vt:lpstr>Manrope</vt:lpstr>
      <vt:lpstr>Poppins</vt:lpstr>
      <vt:lpstr>Univers Condensed Light</vt:lpstr>
      <vt:lpstr>var(--font-secondary)</vt:lpstr>
      <vt:lpstr>Office Theme</vt:lpstr>
      <vt:lpstr>ABC Call Volume Trend Analysis</vt:lpstr>
      <vt:lpstr>Project Description</vt:lpstr>
      <vt:lpstr>Approach</vt:lpstr>
      <vt:lpstr>Tech Stack Used</vt:lpstr>
      <vt:lpstr>Task 1: Average Call Duration </vt:lpstr>
      <vt:lpstr>Task 1: Average Call Duration </vt:lpstr>
      <vt:lpstr>Task 2: Received Calls </vt:lpstr>
      <vt:lpstr>Task 2: Received Calls </vt:lpstr>
      <vt:lpstr>Task 3: Manpower Planning</vt:lpstr>
      <vt:lpstr>Task 3: Manpower Planning </vt:lpstr>
      <vt:lpstr>Task 4: Night Shift Manpower Planning </vt:lpstr>
      <vt:lpstr>Task 4: Night Shift Manpower Planning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Kumar Mahto</dc:creator>
  <cp:lastModifiedBy>Saroj Kumar Mahto</cp:lastModifiedBy>
  <cp:revision>8</cp:revision>
  <dcterms:created xsi:type="dcterms:W3CDTF">2024-09-18T17:54:19Z</dcterms:created>
  <dcterms:modified xsi:type="dcterms:W3CDTF">2024-09-20T16:21:53Z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