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  <p:sldMasterId id="2147483872" r:id="rId2"/>
  </p:sldMasterIdLst>
  <p:notesMasterIdLst>
    <p:notesMasterId r:id="rId17"/>
  </p:notesMasterIdLst>
  <p:sldIdLst>
    <p:sldId id="267" r:id="rId3"/>
    <p:sldId id="258" r:id="rId4"/>
    <p:sldId id="265" r:id="rId5"/>
    <p:sldId id="259" r:id="rId6"/>
    <p:sldId id="271" r:id="rId7"/>
    <p:sldId id="264" r:id="rId8"/>
    <p:sldId id="274" r:id="rId9"/>
    <p:sldId id="275" r:id="rId10"/>
    <p:sldId id="270" r:id="rId11"/>
    <p:sldId id="269" r:id="rId12"/>
    <p:sldId id="273" r:id="rId13"/>
    <p:sldId id="260" r:id="rId14"/>
    <p:sldId id="262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6F994-5008-460A-876D-E9FF0E7EEEED}">
          <p14:sldIdLst>
            <p14:sldId id="267"/>
            <p14:sldId id="258"/>
            <p14:sldId id="265"/>
            <p14:sldId id="259"/>
            <p14:sldId id="271"/>
            <p14:sldId id="264"/>
            <p14:sldId id="274"/>
            <p14:sldId id="275"/>
            <p14:sldId id="270"/>
            <p14:sldId id="269"/>
            <p14:sldId id="273"/>
            <p14:sldId id="260"/>
            <p14:sldId id="262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06F"/>
    <a:srgbClr val="293E1A"/>
    <a:srgbClr val="6DA945"/>
    <a:srgbClr val="36267C"/>
    <a:srgbClr val="000099"/>
    <a:srgbClr val="3F6228"/>
    <a:srgbClr val="3E5E28"/>
    <a:srgbClr val="637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80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1F534-7ACF-467A-9FBC-43D20C6D13EF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E3A0B-718C-46F0-B155-DAF2151D42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E3A0B-718C-46F0-B155-DAF2151D42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4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637-54EF-4446-92B8-06409F101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CCB18-911B-4FC2-88CC-45A11A6A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0E44-0842-4579-8DD1-FC6EC56B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A637-8D0F-457E-B165-0E988931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1D14-24FF-4325-AB8E-ABC07D2F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9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A594-159D-4FAB-84BB-C2BC134E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5CF02-2069-4E91-B58A-B4F6111E7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9EBC4-BB9A-427F-AA33-1634C552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13C5-C046-4D68-A2EF-E3B87F3D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065F-3F70-4078-9CDE-FDD954A0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6E91F-5245-497C-8965-8714EB4D4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A2EB5-7A79-4BEA-969C-88C37AADE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36BE-3105-40B9-B51B-DE9DF43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6B416-3B2C-49AA-9DC2-C5A220D8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87-C0C3-4318-A450-0E2C8C0C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5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7" y="6189663"/>
            <a:ext cx="60113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105" y="2316926"/>
            <a:ext cx="7989633" cy="1126095"/>
          </a:xfrm>
          <a:ln>
            <a:noFill/>
          </a:ln>
        </p:spPr>
        <p:txBody>
          <a:bodyPr>
            <a:noAutofit/>
          </a:bodyPr>
          <a:lstStyle>
            <a:lvl1pPr algn="l">
              <a:defRPr sz="3200" cap="none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203" y="3925557"/>
            <a:ext cx="4417183" cy="1407301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4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0"/>
          <p:cNvSpPr txBox="1">
            <a:spLocks noChangeArrowheads="1"/>
          </p:cNvSpPr>
          <p:nvPr userDrawn="1"/>
        </p:nvSpPr>
        <p:spPr bwMode="auto">
          <a:xfrm>
            <a:off x="11140018" y="6345238"/>
            <a:ext cx="45296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defTabSz="1306513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4538" indent="-28575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1788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25474B3-7776-4098-857D-3038E949289E}" type="slidenum">
              <a:rPr lang="en-US" sz="700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6235700"/>
            <a:ext cx="480484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611706" y="1398331"/>
            <a:ext cx="10993199" cy="433255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>
                <a:solidFill>
                  <a:schemeClr val="bg2"/>
                </a:solidFill>
              </a:defRPr>
            </a:lvl1pPr>
            <a:lvl2pPr marL="457200" marR="0" indent="-13716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2pPr>
            <a:lvl3pPr marL="6858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Char char="–"/>
              <a:tabLst/>
              <a:defRPr>
                <a:solidFill>
                  <a:schemeClr val="bg2"/>
                </a:solidFill>
              </a:defRPr>
            </a:lvl3pPr>
            <a:lvl4pPr marL="9144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 typeface="Arial"/>
              <a:buChar char="•"/>
              <a:tabLst/>
              <a:defRPr>
                <a:solidFill>
                  <a:schemeClr val="bg2"/>
                </a:solidFill>
              </a:defRPr>
            </a:lvl4pPr>
            <a:lvl5pPr marL="114300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201097"/>
            <a:ext cx="8372504" cy="430887"/>
          </a:xfrm>
        </p:spPr>
        <p:txBody>
          <a:bodyPr anchor="ctr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006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3201097"/>
            <a:ext cx="8372504" cy="430887"/>
          </a:xfrm>
        </p:spPr>
        <p:txBody>
          <a:bodyPr anchor="ctr"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9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,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0"/>
          <p:cNvSpPr txBox="1">
            <a:spLocks noChangeArrowheads="1"/>
          </p:cNvSpPr>
          <p:nvPr userDrawn="1"/>
        </p:nvSpPr>
        <p:spPr bwMode="auto">
          <a:xfrm>
            <a:off x="11140018" y="6345238"/>
            <a:ext cx="452967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>
            <a:lvl1pPr defTabSz="1306513" eaLnBrk="0" hangingPunct="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4538" indent="-28575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1788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30188" defTabSz="1306513" eaLnBrk="0" hangingPunct="0"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30188" defTabSz="13065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7A43FC6A-A3E8-4C70-9415-50AFD9ACADCC}" type="slidenum">
              <a:rPr lang="en-US" sz="700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700" dirty="0">
              <a:solidFill>
                <a:srgbClr val="000000"/>
              </a:solidFill>
            </a:endParaRPr>
          </a:p>
        </p:txBody>
      </p:sp>
      <p:pic>
        <p:nvPicPr>
          <p:cNvPr id="6" name="Picture 4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1" y="6235700"/>
            <a:ext cx="480484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>
            <a:off x="609602" y="2582054"/>
            <a:ext cx="6234289" cy="2205767"/>
          </a:xfrm>
        </p:spPr>
        <p:txBody>
          <a:bodyPr>
            <a:normAutofit/>
          </a:bodyPr>
          <a:lstStyle>
            <a:lvl1pPr marL="0" indent="0">
              <a:lnSpc>
                <a:spcPts val="3600"/>
              </a:lnSpc>
              <a:spcAft>
                <a:spcPts val="1200"/>
              </a:spcAft>
              <a:defRPr sz="300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99" y="1402083"/>
            <a:ext cx="9506148" cy="113481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63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18" y="2947988"/>
            <a:ext cx="240453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93848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16000" y="1353966"/>
            <a:ext cx="8229600" cy="307777"/>
          </a:xfrm>
        </p:spPr>
        <p:txBody>
          <a:bodyPr/>
          <a:lstStyle>
            <a:lvl1pPr>
              <a:defRPr>
                <a:solidFill>
                  <a:srgbClr val="339C9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6000" y="3022601"/>
            <a:ext cx="9948672" cy="314505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016000" y="889003"/>
            <a:ext cx="6194421" cy="215444"/>
          </a:xfrm>
        </p:spPr>
        <p:txBody>
          <a:bodyPr>
            <a:spAutoFit/>
          </a:bodyPr>
          <a:lstStyle>
            <a:lvl1pPr>
              <a:defRPr sz="1400" b="1" i="0" spc="-20">
                <a:latin typeface="HelvNeue for IBM"/>
                <a:cs typeface="HelvNeue for IBM"/>
              </a:defRPr>
            </a:lvl1pPr>
            <a:lvl2pPr>
              <a:defRPr b="1" i="0">
                <a:latin typeface="HelvNeue for IBM"/>
                <a:cs typeface="HelvNeue for IBM"/>
              </a:defRPr>
            </a:lvl2pPr>
            <a:lvl3pPr>
              <a:defRPr b="1" i="0">
                <a:latin typeface="HelvNeue for IBM"/>
                <a:cs typeface="HelvNeue for IBM"/>
              </a:defRPr>
            </a:lvl3pPr>
            <a:lvl4pPr>
              <a:defRPr b="1" i="0">
                <a:latin typeface="HelvNeue for IBM"/>
                <a:cs typeface="HelvNeue for IBM"/>
              </a:defRPr>
            </a:lvl4pPr>
            <a:lvl5pPr>
              <a:defRPr b="0" i="0">
                <a:latin typeface="HelvNeue for IBM Medium"/>
                <a:cs typeface="HelvNeue for IBM Medium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609600" y="6356351"/>
            <a:ext cx="2844800" cy="366713"/>
          </a:xfrm>
          <a:prstGeom prst="rect">
            <a:avLst/>
          </a:prstGeom>
        </p:spPr>
        <p:txBody>
          <a:bodyPr/>
          <a:lstStyle>
            <a:lvl1pPr defTabSz="457200">
              <a:defRPr>
                <a:latin typeface="Calibri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8C83630A-2AB2-4656-A588-4E71CF46B5ED}" type="datetime1">
              <a:rPr lang="en-US"/>
              <a:pPr>
                <a:defRPr/>
              </a:pPr>
              <a:t>12/2/2019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11106151" y="6161088"/>
            <a:ext cx="607483" cy="361950"/>
          </a:xfrm>
          <a:prstGeom prst="rect">
            <a:avLst/>
          </a:prstGeom>
        </p:spPr>
        <p:txBody>
          <a:bodyPr/>
          <a:lstStyle>
            <a:lvl1pPr defTabSz="457200">
              <a:defRPr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006F87D4-EF60-4D27-A477-B06FA768C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03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    </a:t>
            </a:r>
            <a:fld id="{451EEA1A-A99A-4EE4-AB75-F919325F7A92}" type="datetime1">
              <a:rPr lang="en-AU"/>
              <a:pPr>
                <a:defRPr/>
              </a:pPr>
              <a:t>2/12/2019</a:t>
            </a:fld>
            <a:r>
              <a:rPr lang="en-AU"/>
              <a:t>  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28CBB-6F10-4AD5-929D-AA81A756EC7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446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81C3-D2F6-491B-AEC6-CC44729E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2A69-69E4-4EAB-B520-4B2C0ECE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51BD-F7D0-4E1F-B0F9-8BCE3C5A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99791-862A-49A1-AE52-5A3C09F4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8EF6-B979-4541-AD60-3BC63AD6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96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    </a:t>
            </a:r>
            <a:fld id="{451EEA1A-A99A-4EE4-AB75-F919325F7A92}" type="datetime1">
              <a:rPr lang="en-AU"/>
              <a:pPr>
                <a:defRPr/>
              </a:pPr>
              <a:t>2/12/2019</a:t>
            </a:fld>
            <a:r>
              <a:rPr lang="en-AU"/>
              <a:t>  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7E52CB-C0AC-4DD3-980F-96D6B691A24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61249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0800" y="76200"/>
            <a:ext cx="12081933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3" name="Picture 27" descr="GLOBE_transparenteLogo_Medi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6248400"/>
            <a:ext cx="2252133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 bwMode="auto">
          <a:xfrm>
            <a:off x="0" y="6248400"/>
            <a:ext cx="355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en-US" altLang="en-US" sz="1400" i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5588000" y="6356351"/>
            <a:ext cx="914400" cy="365125"/>
          </a:xfrm>
          <a:prstGeom prst="rect">
            <a:avLst/>
          </a:prstGeom>
        </p:spPr>
        <p:txBody>
          <a:bodyPr lIns="91440" t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3134E91-1BCD-4EC5-A624-2DC70DB82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478-0D0A-4C34-BD78-F6BE53F6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74DFE-76AD-4515-A95B-9AAA1418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D65D-C567-4C0C-A7F3-EBE44A04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DBF3-3FDC-4C77-B51A-44DD9CD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A6FA-D720-4548-852A-CF30C0D7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95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D7F1-6E22-4405-9297-9D7DDBBE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27993-C5A2-4F06-8D28-743B7CEAD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B309D-EA12-4DF1-A5CF-77558EB7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35D31-F193-47F1-817B-B74737D4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EAD98-1814-4A71-B100-10596557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62A2B-9AC0-41C7-8432-5A35ADE9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71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1348-EFDA-423A-80FD-D18D27D9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7343-7E71-4FC8-B715-0F2E1743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8DE3-4BDE-4ACB-949F-A1700086A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A8B6E-2C61-44AA-AE44-9F1C06535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E86C0-C604-4FDB-9F95-BF0000E7E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4BBCD-1165-44C6-90AC-A8C367C9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99995-FBAF-4168-8C59-C0C80128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4A3EA-C156-4E33-994C-C4EDCA78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0286-6805-44E6-97CE-23515D4C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D388D-D99D-4BB3-937F-4A5ADAD9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948C-B5A6-4047-94E2-31EA78C1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3EA9C-70E7-4DAA-99BC-1ED260F3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06D50-4D95-41CB-8D27-30429E54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6C95F-2B06-4762-B576-11199F26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F38EA-2C38-4A58-AA04-7FC75FE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0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A74-C433-42B5-92B9-583B8AEA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0446-2764-4B7F-B55F-8E776024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E161E-3952-43CE-8DBD-6B1EF0E2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EBF56-2EDB-4308-A864-40F5F165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A0C78-FD20-4B4D-8EC4-5502823C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B377-8B76-4E99-A044-7F564D6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75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821-1F3A-4AFE-ADA6-7D3B12E8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73920-898B-431D-9E06-D0535C7C4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6E859-CABB-4962-AA34-D5CBFD2E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9647F-6D16-4198-8889-71CBC40B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7D02E-355C-427B-B67B-A26A760C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A93D0-CDA1-4800-AF96-EA3D750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69020-25A7-4999-BE41-E293528D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0EFA-5D97-4B16-8E8B-102BE153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427C-6097-451C-BAE7-1148750F6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C6CF9-D09F-4B99-AD32-87C8233C9DD7}" type="datetimeFigureOut">
              <a:rPr lang="en-IN" smtClean="0"/>
              <a:t>02-12-2019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9667-0EAE-4B96-B0A7-7E38269E7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DD27-F47C-436D-BBE9-FD7AA4B56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03FC-6030-4A07-997B-FEC517D0B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8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525464"/>
            <a:ext cx="10972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398588"/>
            <a:ext cx="109728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8990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rgbClr val="00B4A0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B4A0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B4A0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B4A0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00B4A0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2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457200" indent="-136525" algn="l" rtl="0" eaLnBrk="1" fontAlgn="base" hangingPunct="1">
        <a:spcBef>
          <a:spcPts val="300"/>
        </a:spcBef>
        <a:spcAft>
          <a:spcPct val="0"/>
        </a:spcAft>
        <a:buSzPct val="80000"/>
        <a:buFont typeface="Arial" panose="020B0604020202020204" pitchFamily="34" charset="0"/>
        <a:buChar char="•"/>
        <a:defRPr kern="1200">
          <a:solidFill>
            <a:schemeClr val="bg2"/>
          </a:solidFill>
          <a:latin typeface="+mn-lt"/>
          <a:ea typeface="MS PGothic" panose="020B0600070205080204" pitchFamily="34" charset="-128"/>
          <a:cs typeface="+mn-cs"/>
        </a:defRPr>
      </a:lvl2pPr>
      <a:lvl3pPr marL="685800" indent="-136525" algn="l" rtl="0" eaLnBrk="1" fontAlgn="base" hangingPunct="1">
        <a:spcBef>
          <a:spcPct val="20000"/>
        </a:spcBef>
        <a:spcAft>
          <a:spcPct val="0"/>
        </a:spcAft>
        <a:buFont typeface="Lucida Grande"/>
        <a:buChar char="–"/>
        <a:defRPr sz="1600" kern="1200">
          <a:solidFill>
            <a:schemeClr val="bg2"/>
          </a:solidFill>
          <a:latin typeface="+mn-lt"/>
          <a:ea typeface="MS PGothic" panose="020B0600070205080204" pitchFamily="34" charset="-128"/>
          <a:cs typeface="+mn-cs"/>
        </a:defRPr>
      </a:lvl3pPr>
      <a:lvl4pPr marL="914400" indent="-136525" algn="l" rtl="0" eaLnBrk="1" fontAlgn="base" hangingPunct="1">
        <a:spcBef>
          <a:spcPct val="20000"/>
        </a:spcBef>
        <a:spcAft>
          <a:spcPct val="0"/>
        </a:spcAft>
        <a:buSzPct val="80000"/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MS PGothic" panose="020B0600070205080204" pitchFamily="34" charset="-128"/>
          <a:cs typeface="+mn-cs"/>
        </a:defRPr>
      </a:lvl4pPr>
      <a:lvl5pPr marL="1143000" indent="-13652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bg2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203" y="716726"/>
            <a:ext cx="7989633" cy="502474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</a:rPr>
              <a:t>Heineken FX rate automation: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203" y="2047875"/>
            <a:ext cx="6859347" cy="2619375"/>
          </a:xfrm>
        </p:spPr>
        <p:txBody>
          <a:bodyPr>
            <a:normAutofit/>
          </a:bodyPr>
          <a:lstStyle/>
          <a:p>
            <a:r>
              <a:rPr lang="en-US" sz="2000" b="1" dirty="0"/>
              <a:t>Purpose:</a:t>
            </a:r>
          </a:p>
          <a:p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Create an automation tool, to load exchange rates from different sources and compare with target System with respect to datetime.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Source can be either third party service(Bloomberg, Non-Bloomberg) or manual maintenance.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Allow user to manually maintain data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0877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E59-681C-417E-90CA-6EF76271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9" y="365126"/>
            <a:ext cx="10884671" cy="672564"/>
          </a:xfrm>
        </p:spPr>
        <p:txBody>
          <a:bodyPr>
            <a:normAutofit/>
          </a:bodyPr>
          <a:lstStyle/>
          <a:p>
            <a:r>
              <a:rPr lang="en-US" sz="2400" b="1" dirty="0"/>
              <a:t>Java Classes and Functions: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A4AB-A4D0-4ADF-BD1A-FAADF918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965770"/>
            <a:ext cx="10884671" cy="5892229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Rate Manager Microservice</a:t>
            </a:r>
            <a:r>
              <a:rPr lang="en-IN" dirty="0"/>
              <a:t> </a:t>
            </a:r>
            <a:r>
              <a:rPr lang="en-US" sz="1800" b="1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FxRateAutomationEntity</a:t>
            </a:r>
            <a:r>
              <a:rPr lang="en-US" sz="1400" dirty="0"/>
              <a:t>- Main controller class to include all the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Rates  - Bean class to set and get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Producer Entity to post API details message to Aggregator service.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Consumer Entity to consume rates from Aggregator service.</a:t>
            </a:r>
          </a:p>
          <a:p>
            <a:pPr marL="0" indent="0">
              <a:buNone/>
            </a:pPr>
            <a:r>
              <a:rPr lang="en-US" sz="1800" b="1" dirty="0"/>
              <a:t>Java Functions:</a:t>
            </a:r>
          </a:p>
          <a:p>
            <a:r>
              <a:rPr lang="en-IN" sz="1400" dirty="0" err="1">
                <a:solidFill>
                  <a:srgbClr val="000000"/>
                </a:solidFill>
                <a:latin typeface="Helv"/>
              </a:rPr>
              <a:t>getRates</a:t>
            </a:r>
            <a:r>
              <a:rPr lang="en-IN" sz="1400" dirty="0"/>
              <a:t> -  Accepts basecurrency </a:t>
            </a:r>
            <a:r>
              <a:rPr lang="en-IN" sz="1400" b="1" dirty="0"/>
              <a:t>Path</a:t>
            </a:r>
            <a:r>
              <a:rPr lang="en-IN" sz="1400" dirty="0"/>
              <a:t> parameter  and fetch data from </a:t>
            </a:r>
            <a:r>
              <a:rPr lang="en-US" sz="1400" b="1" dirty="0" err="1"/>
              <a:t>source_fx_rates</a:t>
            </a:r>
            <a:r>
              <a:rPr lang="en-US" sz="1400" b="1" dirty="0"/>
              <a:t> </a:t>
            </a:r>
            <a:r>
              <a:rPr lang="en-US" sz="1400" dirty="0"/>
              <a:t> table returns Rates entity .</a:t>
            </a:r>
            <a:endParaRPr lang="en-IN" sz="1400" dirty="0"/>
          </a:p>
          <a:p>
            <a:r>
              <a:rPr lang="en-IN" sz="1400" dirty="0" err="1">
                <a:solidFill>
                  <a:srgbClr val="000000"/>
                </a:solidFill>
                <a:latin typeface="Helv"/>
              </a:rPr>
              <a:t>addRate</a:t>
            </a:r>
            <a:r>
              <a:rPr lang="en-IN" sz="1400" dirty="0"/>
              <a:t> – Accepts </a:t>
            </a:r>
            <a:r>
              <a:rPr lang="en-US" sz="1400" dirty="0"/>
              <a:t>basecurrency, tocurrency, rate </a:t>
            </a:r>
            <a:r>
              <a:rPr lang="en-US" sz="1400" b="1" dirty="0"/>
              <a:t>Query</a:t>
            </a:r>
            <a:r>
              <a:rPr lang="en-US" sz="1400" dirty="0"/>
              <a:t> Parameters and persists data in </a:t>
            </a:r>
            <a:r>
              <a:rPr lang="en-US" sz="1400" b="1" dirty="0" err="1"/>
              <a:t>source_fx_rates</a:t>
            </a:r>
            <a:r>
              <a:rPr lang="en-US" sz="1400" b="1" dirty="0"/>
              <a:t> </a:t>
            </a:r>
            <a:r>
              <a:rPr lang="en-US" sz="1400" dirty="0"/>
              <a:t>and returns </a:t>
            </a:r>
            <a:r>
              <a:rPr lang="en-US" sz="1400" b="1" dirty="0"/>
              <a:t>Status</a:t>
            </a:r>
            <a:r>
              <a:rPr lang="en-US" sz="1400" dirty="0"/>
              <a:t> message.</a:t>
            </a:r>
          </a:p>
          <a:p>
            <a:r>
              <a:rPr lang="en-US" sz="1400" dirty="0" err="1"/>
              <a:t>getComapreRates</a:t>
            </a:r>
            <a:r>
              <a:rPr lang="en-US" sz="1400" dirty="0"/>
              <a:t>:  Compare rate values from available source systems and with respect date returns Rates entity</a:t>
            </a:r>
          </a:p>
          <a:p>
            <a:r>
              <a:rPr lang="en-US" sz="1400" dirty="0" err="1"/>
              <a:t>dbUtil</a:t>
            </a:r>
            <a:r>
              <a:rPr lang="en-US" sz="1400" dirty="0"/>
              <a:t>: Public function to establish a connection and close as well.</a:t>
            </a:r>
          </a:p>
          <a:p>
            <a:endParaRPr lang="en-US" sz="1400" dirty="0"/>
          </a:p>
          <a:p>
            <a:endParaRPr lang="en-US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D1BFC-F54D-403E-9147-927C3E12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72174"/>
              </p:ext>
            </p:extLst>
          </p:nvPr>
        </p:nvGraphicFramePr>
        <p:xfrm>
          <a:off x="1325366" y="4739680"/>
          <a:ext cx="84453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36">
                  <a:extLst>
                    <a:ext uri="{9D8B030D-6E8A-4147-A177-3AD203B41FA5}">
                      <a16:colId xmlns:a16="http://schemas.microsoft.com/office/drawing/2014/main" val="4153661757"/>
                    </a:ext>
                  </a:extLst>
                </a:gridCol>
                <a:gridCol w="3804184">
                  <a:extLst>
                    <a:ext uri="{9D8B030D-6E8A-4147-A177-3AD203B41FA5}">
                      <a16:colId xmlns:a16="http://schemas.microsoft.com/office/drawing/2014/main" val="1850371649"/>
                    </a:ext>
                  </a:extLst>
                </a:gridCol>
                <a:gridCol w="2987336">
                  <a:extLst>
                    <a:ext uri="{9D8B030D-6E8A-4147-A177-3AD203B41FA5}">
                      <a16:colId xmlns:a16="http://schemas.microsoft.com/office/drawing/2014/main" val="2495967322"/>
                    </a:ext>
                  </a:extLst>
                </a:gridCol>
              </a:tblGrid>
              <a:tr h="298791">
                <a:tc>
                  <a:txBody>
                    <a:bodyPr/>
                    <a:lstStyle/>
                    <a:p>
                      <a:r>
                        <a:rPr lang="en-US" dirty="0"/>
                        <a:t>Java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Resource 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2712"/>
                  </a:ext>
                </a:extLst>
              </a:tr>
              <a:tr h="423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getRates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GET /</a:t>
                      </a:r>
                      <a:r>
                        <a:rPr lang="en-IN" sz="1400" dirty="0" err="1"/>
                        <a:t>fxrates</a:t>
                      </a:r>
                      <a:r>
                        <a:rPr lang="en-IN" sz="1400" dirty="0"/>
                        <a:t>/</a:t>
                      </a:r>
                      <a:r>
                        <a:rPr lang="en-IN" sz="1400" dirty="0" err="1"/>
                        <a:t>getRates</a:t>
                      </a:r>
                      <a:r>
                        <a:rPr lang="en-IN" sz="1400" dirty="0"/>
                        <a:t>/:basecurrency/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Path Param</a:t>
                      </a:r>
                    </a:p>
                    <a:p>
                      <a:r>
                        <a:rPr lang="en-IN" sz="1400" dirty="0"/>
                        <a:t>basecurrency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82"/>
                  </a:ext>
                </a:extLst>
              </a:tr>
              <a:tr h="597582">
                <a:tc>
                  <a:txBody>
                    <a:bodyPr/>
                    <a:lstStyle/>
                    <a:p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addRate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PUT /fxrates/addEntry/:basecurrency/:tocurrency/:rate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Query Params</a:t>
                      </a:r>
                    </a:p>
                    <a:p>
                      <a:r>
                        <a:rPr lang="en-US" sz="1400" dirty="0" err="1"/>
                        <a:t>basecurrency,tocurrency,rate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930248"/>
                  </a:ext>
                </a:extLst>
              </a:tr>
              <a:tr h="24899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getComapreRates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/fxrates/compare/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27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1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B30A0-29BF-4E6F-8321-3A71C0D9A96A}"/>
              </a:ext>
            </a:extLst>
          </p:cNvPr>
          <p:cNvSpPr txBox="1"/>
          <p:nvPr/>
        </p:nvSpPr>
        <p:spPr>
          <a:xfrm>
            <a:off x="523982" y="400692"/>
            <a:ext cx="285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 Configuration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9C3E36-6D3B-4E8A-BB39-F85CA09825D8}"/>
              </a:ext>
            </a:extLst>
          </p:cNvPr>
          <p:cNvSpPr txBox="1"/>
          <p:nvPr/>
        </p:nvSpPr>
        <p:spPr>
          <a:xfrm>
            <a:off x="1273995" y="1500430"/>
            <a:ext cx="470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Manage API’s</a:t>
            </a:r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74AC2-AF25-4761-B79B-45E27674EACD}"/>
              </a:ext>
            </a:extLst>
          </p:cNvPr>
          <p:cNvSpPr txBox="1"/>
          <p:nvPr/>
        </p:nvSpPr>
        <p:spPr>
          <a:xfrm>
            <a:off x="1345916" y="2311685"/>
            <a:ext cx="131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name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394D4-6979-4C3E-9FC1-2ED119858ACE}"/>
              </a:ext>
            </a:extLst>
          </p:cNvPr>
          <p:cNvSpPr/>
          <p:nvPr/>
        </p:nvSpPr>
        <p:spPr>
          <a:xfrm>
            <a:off x="2815119" y="2311685"/>
            <a:ext cx="19726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8CC6A-BE5D-46EA-8938-9AB522BD7B21}"/>
              </a:ext>
            </a:extLst>
          </p:cNvPr>
          <p:cNvSpPr txBox="1"/>
          <p:nvPr/>
        </p:nvSpPr>
        <p:spPr>
          <a:xfrm>
            <a:off x="1438382" y="3103064"/>
            <a:ext cx="122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URL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E6C8C-8F2D-48E3-92A2-3D21C8CD7B76}"/>
              </a:ext>
            </a:extLst>
          </p:cNvPr>
          <p:cNvSpPr/>
          <p:nvPr/>
        </p:nvSpPr>
        <p:spPr>
          <a:xfrm>
            <a:off x="2815119" y="3071973"/>
            <a:ext cx="205483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2133C2-C240-46D2-B0DB-B04EE84D078F}"/>
              </a:ext>
            </a:extLst>
          </p:cNvPr>
          <p:cNvSpPr/>
          <p:nvPr/>
        </p:nvSpPr>
        <p:spPr>
          <a:xfrm>
            <a:off x="3133618" y="3955819"/>
            <a:ext cx="1335640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5A9A6-1DFB-45E4-8F42-189EE4BA7921}"/>
              </a:ext>
            </a:extLst>
          </p:cNvPr>
          <p:cNvSpPr txBox="1"/>
          <p:nvPr/>
        </p:nvSpPr>
        <p:spPr>
          <a:xfrm>
            <a:off x="6996701" y="2065106"/>
            <a:ext cx="206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Rates from API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7FB80A-4DD5-43CF-818F-45B70786D63E}"/>
              </a:ext>
            </a:extLst>
          </p:cNvPr>
          <p:cNvSpPr/>
          <p:nvPr/>
        </p:nvSpPr>
        <p:spPr>
          <a:xfrm>
            <a:off x="9061807" y="1993187"/>
            <a:ext cx="206510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Dropdown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3F615-EE1A-4CA6-9CFB-DC8DA083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35" y="733452"/>
            <a:ext cx="8848725" cy="571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660DA0-E466-4191-866C-A6A169E0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3810" y="785495"/>
            <a:ext cx="514350" cy="5048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EA831A-6604-471A-A5FD-EA402904223B}"/>
              </a:ext>
            </a:extLst>
          </p:cNvPr>
          <p:cNvCxnSpPr/>
          <p:nvPr/>
        </p:nvCxnSpPr>
        <p:spPr>
          <a:xfrm>
            <a:off x="10027578" y="1290320"/>
            <a:ext cx="1541123" cy="0"/>
          </a:xfrm>
          <a:prstGeom prst="line">
            <a:avLst/>
          </a:prstGeom>
          <a:ln w="12700" cmpd="dbl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8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8103E-70F7-4448-87A1-9D41AB029F57}"/>
              </a:ext>
            </a:extLst>
          </p:cNvPr>
          <p:cNvSpPr txBox="1"/>
          <p:nvPr/>
        </p:nvSpPr>
        <p:spPr>
          <a:xfrm>
            <a:off x="386080" y="406400"/>
            <a:ext cx="1156208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UI Design: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FA2EF-7F33-47DD-8A07-8462CEA36FBB}"/>
              </a:ext>
            </a:extLst>
          </p:cNvPr>
          <p:cNvSpPr/>
          <p:nvPr/>
        </p:nvSpPr>
        <p:spPr>
          <a:xfrm>
            <a:off x="337820" y="1290320"/>
            <a:ext cx="11610340" cy="55676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66CD03-685B-4E7C-AC87-58A9413C0844}"/>
              </a:ext>
            </a:extLst>
          </p:cNvPr>
          <p:cNvCxnSpPr/>
          <p:nvPr/>
        </p:nvCxnSpPr>
        <p:spPr>
          <a:xfrm>
            <a:off x="337820" y="965200"/>
            <a:ext cx="0" cy="4175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8CBBBE40-753C-44AD-92F4-F1A85347591A}"/>
              </a:ext>
            </a:extLst>
          </p:cNvPr>
          <p:cNvSpPr/>
          <p:nvPr/>
        </p:nvSpPr>
        <p:spPr>
          <a:xfrm>
            <a:off x="2583392" y="3323597"/>
            <a:ext cx="1795567" cy="50764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Currency Conversion</a:t>
            </a:r>
            <a:endParaRPr lang="en-IN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A985D81-6947-41C6-82EF-0ED8A667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2293401"/>
            <a:ext cx="9534525" cy="4000500"/>
          </a:xfrm>
          <a:prstGeom prst="rect">
            <a:avLst/>
          </a:prstGeom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72C233BA-1B53-44D9-8FEC-D190C76139D5}"/>
              </a:ext>
            </a:extLst>
          </p:cNvPr>
          <p:cNvSpPr/>
          <p:nvPr/>
        </p:nvSpPr>
        <p:spPr>
          <a:xfrm>
            <a:off x="1971040" y="1693484"/>
            <a:ext cx="1635760" cy="358835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Currency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AC68A24-4E0C-46A8-98ED-B5F58672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19" y="1713207"/>
            <a:ext cx="1300481" cy="3563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126E40-489F-4233-AC8B-53F07DCA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68" y="791831"/>
            <a:ext cx="8848725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6B8C0-5AFB-437C-AA18-E48CEC402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3810" y="785495"/>
            <a:ext cx="514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6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8103E-70F7-4448-87A1-9D41AB029F57}"/>
              </a:ext>
            </a:extLst>
          </p:cNvPr>
          <p:cNvSpPr txBox="1"/>
          <p:nvPr/>
        </p:nvSpPr>
        <p:spPr>
          <a:xfrm>
            <a:off x="386080" y="406400"/>
            <a:ext cx="1156208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Manage Conversion Rates: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26263B-EEB5-40CA-8113-A3D6F1C4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548" y="2675007"/>
            <a:ext cx="1300481" cy="4305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00416B-866C-49BE-80C1-0FC7D0CB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548" y="3578050"/>
            <a:ext cx="1300480" cy="4305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20E9F0-0F12-45DC-AEF2-928577B37A5A}"/>
              </a:ext>
            </a:extLst>
          </p:cNvPr>
          <p:cNvSpPr/>
          <p:nvPr/>
        </p:nvSpPr>
        <p:spPr>
          <a:xfrm>
            <a:off x="9019548" y="4283318"/>
            <a:ext cx="1300480" cy="369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D6D35-35AB-428B-B120-D05166BDAEAE}"/>
              </a:ext>
            </a:extLst>
          </p:cNvPr>
          <p:cNvSpPr txBox="1"/>
          <p:nvPr/>
        </p:nvSpPr>
        <p:spPr>
          <a:xfrm>
            <a:off x="7137679" y="268032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</a:t>
            </a:r>
            <a:r>
              <a:rPr lang="en-US" dirty="0" err="1"/>
              <a:t>Cuency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F1FF6-1540-40AB-A59A-D06A167C95B9}"/>
              </a:ext>
            </a:extLst>
          </p:cNvPr>
          <p:cNvSpPr txBox="1"/>
          <p:nvPr/>
        </p:nvSpPr>
        <p:spPr>
          <a:xfrm>
            <a:off x="6908804" y="357805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To Currency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74DD96-4079-4915-AD04-CA3E20739266}"/>
              </a:ext>
            </a:extLst>
          </p:cNvPr>
          <p:cNvSpPr txBox="1"/>
          <p:nvPr/>
        </p:nvSpPr>
        <p:spPr>
          <a:xfrm>
            <a:off x="7376051" y="4346927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</a:t>
            </a:r>
            <a:endParaRPr lang="en-IN" dirty="0"/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DE062D2E-0F1F-4708-A825-E2CB10AFB7C3}"/>
              </a:ext>
            </a:extLst>
          </p:cNvPr>
          <p:cNvSpPr/>
          <p:nvPr/>
        </p:nvSpPr>
        <p:spPr>
          <a:xfrm>
            <a:off x="7896178" y="5057525"/>
            <a:ext cx="1941399" cy="430553"/>
          </a:xfrm>
          <a:prstGeom prst="flowChartAlternate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8CC677-ED08-4962-9E6B-DF7EA088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" y="1276412"/>
            <a:ext cx="10527815" cy="49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C4A9C3-1E02-40D3-AFE6-82B5B03D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7" y="590496"/>
            <a:ext cx="8867775" cy="5810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AA818F-D7A0-49D7-B1D8-EADE7433B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18045"/>
              </p:ext>
            </p:extLst>
          </p:nvPr>
        </p:nvGraphicFramePr>
        <p:xfrm>
          <a:off x="1181528" y="2208943"/>
          <a:ext cx="9280075" cy="3634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175">
                  <a:extLst>
                    <a:ext uri="{9D8B030D-6E8A-4147-A177-3AD203B41FA5}">
                      <a16:colId xmlns:a16="http://schemas.microsoft.com/office/drawing/2014/main" val="428353512"/>
                    </a:ext>
                  </a:extLst>
                </a:gridCol>
                <a:gridCol w="1758760">
                  <a:extLst>
                    <a:ext uri="{9D8B030D-6E8A-4147-A177-3AD203B41FA5}">
                      <a16:colId xmlns:a16="http://schemas.microsoft.com/office/drawing/2014/main" val="634408601"/>
                    </a:ext>
                  </a:extLst>
                </a:gridCol>
                <a:gridCol w="1876276">
                  <a:extLst>
                    <a:ext uri="{9D8B030D-6E8A-4147-A177-3AD203B41FA5}">
                      <a16:colId xmlns:a16="http://schemas.microsoft.com/office/drawing/2014/main" val="1820809455"/>
                    </a:ext>
                  </a:extLst>
                </a:gridCol>
                <a:gridCol w="1168111">
                  <a:extLst>
                    <a:ext uri="{9D8B030D-6E8A-4147-A177-3AD203B41FA5}">
                      <a16:colId xmlns:a16="http://schemas.microsoft.com/office/drawing/2014/main" val="619414458"/>
                    </a:ext>
                  </a:extLst>
                </a:gridCol>
                <a:gridCol w="2917753">
                  <a:extLst>
                    <a:ext uri="{9D8B030D-6E8A-4147-A177-3AD203B41FA5}">
                      <a16:colId xmlns:a16="http://schemas.microsoft.com/office/drawing/2014/main" val="2250598077"/>
                    </a:ext>
                  </a:extLst>
                </a:gridCol>
              </a:tblGrid>
              <a:tr h="511193">
                <a:tc>
                  <a:txBody>
                    <a:bodyPr/>
                    <a:lstStyle/>
                    <a:p>
                      <a:r>
                        <a:rPr lang="en-IN" dirty="0"/>
                        <a:t>Currency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Fx</a:t>
                      </a:r>
                      <a:r>
                        <a:rPr lang="en-US" dirty="0"/>
                        <a:t> Store rate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ERP Systems rate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Apps rate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 applications rate</a:t>
                      </a:r>
                      <a:endParaRPr lang="en-IN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488808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08089"/>
                  </a:ext>
                </a:extLst>
              </a:tr>
              <a:tr h="56707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66082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76976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97749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729042"/>
                  </a:ext>
                </a:extLst>
              </a:tr>
              <a:tr h="51119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452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39B0DFF-BB57-45D7-BEE8-56DC8BA1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28" y="1138383"/>
            <a:ext cx="9280074" cy="10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0D8D90-CDAD-43CF-AB0B-415F3C7E89CE}"/>
              </a:ext>
            </a:extLst>
          </p:cNvPr>
          <p:cNvSpPr txBox="1"/>
          <p:nvPr/>
        </p:nvSpPr>
        <p:spPr>
          <a:xfrm>
            <a:off x="342706" y="350255"/>
            <a:ext cx="118973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Architecture: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             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>
                <a:solidFill>
                  <a:schemeClr val="accent2"/>
                </a:solidFill>
              </a:rPr>
              <a:t>   </a:t>
            </a:r>
            <a:r>
              <a:rPr lang="en-US" sz="1200" dirty="0"/>
              <a:t>to synchronize data </a:t>
            </a:r>
          </a:p>
          <a:p>
            <a:r>
              <a:rPr lang="en-US" sz="1200" dirty="0"/>
              <a:t>         between microservices</a:t>
            </a:r>
            <a:endParaRPr lang="en-US" sz="3200" dirty="0"/>
          </a:p>
          <a:p>
            <a:endParaRPr lang="en-US" sz="1200" dirty="0">
              <a:solidFill>
                <a:schemeClr val="accent2"/>
              </a:solidFill>
            </a:endParaRPr>
          </a:p>
          <a:p>
            <a:endParaRPr lang="en-IN" sz="3200" dirty="0">
              <a:solidFill>
                <a:schemeClr val="accent2"/>
              </a:solidFill>
            </a:endParaRPr>
          </a:p>
          <a:p>
            <a:r>
              <a:rPr lang="en-IN" sz="3200" dirty="0">
                <a:solidFill>
                  <a:schemeClr val="accent2"/>
                </a:solidFill>
              </a:rPr>
              <a:t>                               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A6AEA31D-59EC-466F-BCFF-CF89E23847DA}"/>
              </a:ext>
            </a:extLst>
          </p:cNvPr>
          <p:cNvSpPr/>
          <p:nvPr/>
        </p:nvSpPr>
        <p:spPr>
          <a:xfrm>
            <a:off x="3010328" y="1880942"/>
            <a:ext cx="5975883" cy="741680"/>
          </a:xfrm>
          <a:prstGeom prst="round2DiagRect">
            <a:avLst/>
          </a:prstGeom>
          <a:solidFill>
            <a:srgbClr val="0070C0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CLOUD PLATFORM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B92A0-99B1-44DC-8EA9-330E0B3F920F}"/>
              </a:ext>
            </a:extLst>
          </p:cNvPr>
          <p:cNvSpPr/>
          <p:nvPr/>
        </p:nvSpPr>
        <p:spPr>
          <a:xfrm>
            <a:off x="3010328" y="2902204"/>
            <a:ext cx="5975883" cy="25678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2263F290-70AC-4F50-BD3A-5DAD2CFE3915}"/>
              </a:ext>
            </a:extLst>
          </p:cNvPr>
          <p:cNvSpPr/>
          <p:nvPr/>
        </p:nvSpPr>
        <p:spPr>
          <a:xfrm>
            <a:off x="5984240" y="3401747"/>
            <a:ext cx="1279310" cy="613273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contourW="12700">
            <a:bevelT w="152400" h="50800" prst="softRound"/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Fx</a:t>
            </a:r>
            <a:r>
              <a:rPr lang="en-US" sz="1400" dirty="0"/>
              <a:t> Store</a:t>
            </a:r>
          </a:p>
          <a:p>
            <a:pPr algn="ctr"/>
            <a:r>
              <a:rPr lang="en-US" sz="1400" dirty="0"/>
              <a:t>(SAP UI5)</a:t>
            </a:r>
            <a:endParaRPr lang="en-IN" sz="1400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1D15E7E-EFF1-453E-A3EC-4879EDFB51C3}"/>
              </a:ext>
            </a:extLst>
          </p:cNvPr>
          <p:cNvSpPr/>
          <p:nvPr/>
        </p:nvSpPr>
        <p:spPr>
          <a:xfrm>
            <a:off x="4125235" y="3429000"/>
            <a:ext cx="1279310" cy="658999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SpringBoot</a:t>
            </a:r>
            <a:r>
              <a:rPr lang="en-US" sz="1400" dirty="0"/>
              <a:t> Applications</a:t>
            </a:r>
            <a:endParaRPr lang="en-IN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58CBE5-AF29-42A4-9BEC-4F9DA5E906A6}"/>
              </a:ext>
            </a:extLst>
          </p:cNvPr>
          <p:cNvCxnSpPr>
            <a:cxnSpLocks/>
          </p:cNvCxnSpPr>
          <p:nvPr/>
        </p:nvCxnSpPr>
        <p:spPr>
          <a:xfrm>
            <a:off x="5354320" y="3680327"/>
            <a:ext cx="629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D14B3AA-85A9-4B11-BBB0-3840ABE0DE27}"/>
              </a:ext>
            </a:extLst>
          </p:cNvPr>
          <p:cNvSpPr txBox="1"/>
          <p:nvPr/>
        </p:nvSpPr>
        <p:spPr>
          <a:xfrm>
            <a:off x="3130478" y="4548196"/>
            <a:ext cx="107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Hana Cloud</a:t>
            </a:r>
          </a:p>
          <a:p>
            <a:r>
              <a:rPr lang="en-US" sz="1200" dirty="0"/>
              <a:t>Database</a:t>
            </a:r>
            <a:endParaRPr lang="en-IN" sz="1200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3D14B0EC-843C-4857-AA4F-3BFF334E9F2D}"/>
              </a:ext>
            </a:extLst>
          </p:cNvPr>
          <p:cNvSpPr/>
          <p:nvPr/>
        </p:nvSpPr>
        <p:spPr>
          <a:xfrm>
            <a:off x="7741803" y="3380873"/>
            <a:ext cx="1124489" cy="577704"/>
          </a:xfrm>
          <a:prstGeom prst="round2DiagRect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threePt" dir="t"/>
          </a:scene3d>
          <a:sp3d contourW="12700">
            <a:bevelT w="152400" h="50800" prst="softRound"/>
            <a:contourClr>
              <a:schemeClr val="tx1">
                <a:lumMod val="85000"/>
                <a:lumOff val="1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Fiori Launchpad</a:t>
            </a:r>
            <a:endParaRPr lang="en-IN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63EE35-A7EE-4FCD-A0E9-39633E5FCF8D}"/>
              </a:ext>
            </a:extLst>
          </p:cNvPr>
          <p:cNvCxnSpPr>
            <a:cxnSpLocks/>
          </p:cNvCxnSpPr>
          <p:nvPr/>
        </p:nvCxnSpPr>
        <p:spPr>
          <a:xfrm flipV="1">
            <a:off x="7304064" y="3659865"/>
            <a:ext cx="3972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CC196E32-5766-4444-9937-10DC13A24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98" y="4321829"/>
            <a:ext cx="1083884" cy="7916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43E6844-CF15-46A7-B358-B09245A27D23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726440" y="4087999"/>
            <a:ext cx="4626" cy="233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CA3653B5-520C-40B4-A770-D272D7767B27}"/>
              </a:ext>
            </a:extLst>
          </p:cNvPr>
          <p:cNvSpPr/>
          <p:nvPr/>
        </p:nvSpPr>
        <p:spPr>
          <a:xfrm>
            <a:off x="6344610" y="4572000"/>
            <a:ext cx="2398697" cy="49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API MANAGEMENT</a:t>
            </a:r>
            <a:endParaRPr lang="en-IN" dirty="0"/>
          </a:p>
        </p:txBody>
      </p:sp>
      <p:cxnSp>
        <p:nvCxnSpPr>
          <p:cNvPr id="4120" name="Connector: Curved 4119">
            <a:extLst>
              <a:ext uri="{FF2B5EF4-FFF2-40B4-BE49-F238E27FC236}">
                <a16:creationId xmlns:a16="http://schemas.microsoft.com/office/drawing/2014/main" id="{AD8A26C3-97AA-4728-850B-A317FB7FB566}"/>
              </a:ext>
            </a:extLst>
          </p:cNvPr>
          <p:cNvCxnSpPr>
            <a:cxnSpLocks/>
          </p:cNvCxnSpPr>
          <p:nvPr/>
        </p:nvCxnSpPr>
        <p:spPr>
          <a:xfrm>
            <a:off x="5367918" y="3931655"/>
            <a:ext cx="976692" cy="7511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685D3DFF-A59C-45EB-89F4-634D8C2198F1}"/>
              </a:ext>
            </a:extLst>
          </p:cNvPr>
          <p:cNvSpPr/>
          <p:nvPr/>
        </p:nvSpPr>
        <p:spPr>
          <a:xfrm>
            <a:off x="10161430" y="4032293"/>
            <a:ext cx="1564863" cy="387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ERP Systems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B40F3F-6066-4530-8126-EF32C44AC80D}"/>
              </a:ext>
            </a:extLst>
          </p:cNvPr>
          <p:cNvSpPr/>
          <p:nvPr/>
        </p:nvSpPr>
        <p:spPr>
          <a:xfrm>
            <a:off x="4644330" y="6027038"/>
            <a:ext cx="1647056" cy="4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Bloomberg API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DC3B121-383E-4C6D-9871-3424E4AAC53D}"/>
              </a:ext>
            </a:extLst>
          </p:cNvPr>
          <p:cNvSpPr/>
          <p:nvPr/>
        </p:nvSpPr>
        <p:spPr>
          <a:xfrm>
            <a:off x="6877760" y="6027038"/>
            <a:ext cx="1647056" cy="4807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Non-Bloomberg API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B086EF1-F9BF-465D-B5E0-000197907936}"/>
              </a:ext>
            </a:extLst>
          </p:cNvPr>
          <p:cNvSpPr/>
          <p:nvPr/>
        </p:nvSpPr>
        <p:spPr>
          <a:xfrm>
            <a:off x="10169631" y="4795539"/>
            <a:ext cx="1564863" cy="600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Reporting applications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CB31D4-51EC-4E89-9ECA-263F801CD61E}"/>
              </a:ext>
            </a:extLst>
          </p:cNvPr>
          <p:cNvSpPr/>
          <p:nvPr/>
        </p:nvSpPr>
        <p:spPr>
          <a:xfrm>
            <a:off x="10131898" y="3272293"/>
            <a:ext cx="1564863" cy="3871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31" name="Straight Connector 4130">
            <a:extLst>
              <a:ext uri="{FF2B5EF4-FFF2-40B4-BE49-F238E27FC236}">
                <a16:creationId xmlns:a16="http://schemas.microsoft.com/office/drawing/2014/main" id="{5A61785A-92D2-4577-B8FA-56CA94A406D8}"/>
              </a:ext>
            </a:extLst>
          </p:cNvPr>
          <p:cNvCxnSpPr>
            <a:cxnSpLocks/>
          </p:cNvCxnSpPr>
          <p:nvPr/>
        </p:nvCxnSpPr>
        <p:spPr>
          <a:xfrm>
            <a:off x="6623895" y="5499554"/>
            <a:ext cx="0" cy="315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Connector 4136">
            <a:extLst>
              <a:ext uri="{FF2B5EF4-FFF2-40B4-BE49-F238E27FC236}">
                <a16:creationId xmlns:a16="http://schemas.microsoft.com/office/drawing/2014/main" id="{7B540702-CFD5-4312-AAB1-2423B19A4967}"/>
              </a:ext>
            </a:extLst>
          </p:cNvPr>
          <p:cNvCxnSpPr>
            <a:cxnSpLocks/>
          </p:cNvCxnSpPr>
          <p:nvPr/>
        </p:nvCxnSpPr>
        <p:spPr>
          <a:xfrm>
            <a:off x="6623895" y="5815173"/>
            <a:ext cx="12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15A48849-F237-4A05-BC8D-3AA327F63ECD}"/>
              </a:ext>
            </a:extLst>
          </p:cNvPr>
          <p:cNvCxnSpPr/>
          <p:nvPr/>
        </p:nvCxnSpPr>
        <p:spPr>
          <a:xfrm>
            <a:off x="7880279" y="5825447"/>
            <a:ext cx="0" cy="20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08B3872-B5C1-43D1-9220-834A9BB1A0CC}"/>
              </a:ext>
            </a:extLst>
          </p:cNvPr>
          <p:cNvCxnSpPr>
            <a:cxnSpLocks/>
          </p:cNvCxnSpPr>
          <p:nvPr/>
        </p:nvCxnSpPr>
        <p:spPr>
          <a:xfrm>
            <a:off x="5404545" y="5815173"/>
            <a:ext cx="1256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76A485A-0665-4CD1-9470-8A636757FAEE}"/>
              </a:ext>
            </a:extLst>
          </p:cNvPr>
          <p:cNvCxnSpPr>
            <a:cxnSpLocks/>
          </p:cNvCxnSpPr>
          <p:nvPr/>
        </p:nvCxnSpPr>
        <p:spPr>
          <a:xfrm>
            <a:off x="5404545" y="5815173"/>
            <a:ext cx="0" cy="20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8" name="Straight Connector 4147">
            <a:extLst>
              <a:ext uri="{FF2B5EF4-FFF2-40B4-BE49-F238E27FC236}">
                <a16:creationId xmlns:a16="http://schemas.microsoft.com/office/drawing/2014/main" id="{F56764BC-01CD-4897-A524-B7D10768E810}"/>
              </a:ext>
            </a:extLst>
          </p:cNvPr>
          <p:cNvCxnSpPr>
            <a:cxnSpLocks/>
          </p:cNvCxnSpPr>
          <p:nvPr/>
        </p:nvCxnSpPr>
        <p:spPr>
          <a:xfrm>
            <a:off x="8986211" y="4779028"/>
            <a:ext cx="650949" cy="16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0" name="Straight Connector 4149">
            <a:extLst>
              <a:ext uri="{FF2B5EF4-FFF2-40B4-BE49-F238E27FC236}">
                <a16:creationId xmlns:a16="http://schemas.microsoft.com/office/drawing/2014/main" id="{9DD7D1FA-74C6-45BC-8ED3-8DB5C293FDA3}"/>
              </a:ext>
            </a:extLst>
          </p:cNvPr>
          <p:cNvCxnSpPr>
            <a:cxnSpLocks/>
          </p:cNvCxnSpPr>
          <p:nvPr/>
        </p:nvCxnSpPr>
        <p:spPr>
          <a:xfrm>
            <a:off x="9637160" y="3465872"/>
            <a:ext cx="0" cy="164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6" name="Straight Arrow Connector 4155">
            <a:extLst>
              <a:ext uri="{FF2B5EF4-FFF2-40B4-BE49-F238E27FC236}">
                <a16:creationId xmlns:a16="http://schemas.microsoft.com/office/drawing/2014/main" id="{4DBE3599-C6AC-43E4-B1FD-84AF2138D546}"/>
              </a:ext>
            </a:extLst>
          </p:cNvPr>
          <p:cNvCxnSpPr/>
          <p:nvPr/>
        </p:nvCxnSpPr>
        <p:spPr>
          <a:xfrm>
            <a:off x="9637160" y="3465872"/>
            <a:ext cx="494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8" name="Straight Arrow Connector 4157">
            <a:extLst>
              <a:ext uri="{FF2B5EF4-FFF2-40B4-BE49-F238E27FC236}">
                <a16:creationId xmlns:a16="http://schemas.microsoft.com/office/drawing/2014/main" id="{6019F767-F571-40BD-A96C-8F54221F6636}"/>
              </a:ext>
            </a:extLst>
          </p:cNvPr>
          <p:cNvCxnSpPr>
            <a:endCxn id="4127" idx="1"/>
          </p:cNvCxnSpPr>
          <p:nvPr/>
        </p:nvCxnSpPr>
        <p:spPr>
          <a:xfrm flipV="1">
            <a:off x="9637160" y="4225872"/>
            <a:ext cx="524270" cy="1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67E43EC-4CCD-4D5A-A287-0D97147C95AB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9637160" y="5096001"/>
            <a:ext cx="532471" cy="17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3F2B19-F9D0-4713-8D68-9AE80842364D}"/>
              </a:ext>
            </a:extLst>
          </p:cNvPr>
          <p:cNvCxnSpPr>
            <a:cxnSpLocks/>
          </p:cNvCxnSpPr>
          <p:nvPr/>
        </p:nvCxnSpPr>
        <p:spPr>
          <a:xfrm flipH="1" flipV="1">
            <a:off x="2210927" y="2782367"/>
            <a:ext cx="1867913" cy="9779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9CCCDD-D054-4021-BB07-3FD45265C386}"/>
              </a:ext>
            </a:extLst>
          </p:cNvPr>
          <p:cNvSpPr txBox="1"/>
          <p:nvPr/>
        </p:nvSpPr>
        <p:spPr>
          <a:xfrm>
            <a:off x="5661060" y="297436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308CA7-38CF-46D9-9B65-AADB20EA3220}"/>
              </a:ext>
            </a:extLst>
          </p:cNvPr>
          <p:cNvSpPr txBox="1"/>
          <p:nvPr/>
        </p:nvSpPr>
        <p:spPr>
          <a:xfrm>
            <a:off x="717151" y="1951370"/>
            <a:ext cx="1968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 Servlet  </a:t>
            </a:r>
          </a:p>
          <a:p>
            <a:r>
              <a:rPr lang="en-US" sz="1200" dirty="0"/>
              <a:t>Establishes connection to Hana </a:t>
            </a:r>
            <a:r>
              <a:rPr lang="en-US" sz="1200" dirty="0" err="1"/>
              <a:t>db</a:t>
            </a:r>
            <a:r>
              <a:rPr lang="en-US" sz="1200" dirty="0"/>
              <a:t> using JDBC,</a:t>
            </a:r>
          </a:p>
          <a:p>
            <a:r>
              <a:rPr lang="en-US" sz="1200" dirty="0"/>
              <a:t>Exposes as REST API.</a:t>
            </a:r>
            <a:endParaRPr lang="en-IN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F061-C2C3-4736-89F8-9E9A2DC80CEA}"/>
              </a:ext>
            </a:extLst>
          </p:cNvPr>
          <p:cNvCxnSpPr>
            <a:cxnSpLocks/>
          </p:cNvCxnSpPr>
          <p:nvPr/>
        </p:nvCxnSpPr>
        <p:spPr>
          <a:xfrm flipV="1">
            <a:off x="7288147" y="2531212"/>
            <a:ext cx="2643025" cy="9025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AC81257-02E8-41CE-AF3B-10EC65A8CF9E}"/>
              </a:ext>
            </a:extLst>
          </p:cNvPr>
          <p:cNvSpPr txBox="1"/>
          <p:nvPr/>
        </p:nvSpPr>
        <p:spPr>
          <a:xfrm>
            <a:off x="9931172" y="1880942"/>
            <a:ext cx="1803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consume Exposed REST Service and bind data to UI.</a:t>
            </a:r>
            <a:endParaRPr lang="en-IN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18312-EE4D-47D3-A621-582AB75B6DE3}"/>
              </a:ext>
            </a:extLst>
          </p:cNvPr>
          <p:cNvCxnSpPr>
            <a:cxnSpLocks/>
          </p:cNvCxnSpPr>
          <p:nvPr/>
        </p:nvCxnSpPr>
        <p:spPr>
          <a:xfrm>
            <a:off x="3873357" y="3051475"/>
            <a:ext cx="0" cy="222169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1C4B4F-F1D6-4CBD-91D7-995D9C57EB0F}"/>
              </a:ext>
            </a:extLst>
          </p:cNvPr>
          <p:cNvCxnSpPr>
            <a:cxnSpLocks/>
          </p:cNvCxnSpPr>
          <p:nvPr/>
        </p:nvCxnSpPr>
        <p:spPr>
          <a:xfrm flipV="1">
            <a:off x="3873357" y="3041842"/>
            <a:ext cx="3708971" cy="96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DF155A-BF8F-462F-A071-BF573F5C85BA}"/>
              </a:ext>
            </a:extLst>
          </p:cNvPr>
          <p:cNvCxnSpPr>
            <a:cxnSpLocks/>
          </p:cNvCxnSpPr>
          <p:nvPr/>
        </p:nvCxnSpPr>
        <p:spPr>
          <a:xfrm flipH="1">
            <a:off x="7551506" y="3051475"/>
            <a:ext cx="30822" cy="13679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EC8B3-AB82-445F-ACCC-C3D0FE623CC8}"/>
              </a:ext>
            </a:extLst>
          </p:cNvPr>
          <p:cNvCxnSpPr/>
          <p:nvPr/>
        </p:nvCxnSpPr>
        <p:spPr>
          <a:xfrm>
            <a:off x="5835721" y="4419451"/>
            <a:ext cx="17466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0E0D1A-8E28-4C28-9CB0-4138146F303A}"/>
              </a:ext>
            </a:extLst>
          </p:cNvPr>
          <p:cNvCxnSpPr>
            <a:cxnSpLocks/>
          </p:cNvCxnSpPr>
          <p:nvPr/>
        </p:nvCxnSpPr>
        <p:spPr>
          <a:xfrm>
            <a:off x="5835721" y="4419451"/>
            <a:ext cx="0" cy="85372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2D751D-4F53-4FE5-BFE0-F1C12E17A661}"/>
              </a:ext>
            </a:extLst>
          </p:cNvPr>
          <p:cNvCxnSpPr/>
          <p:nvPr/>
        </p:nvCxnSpPr>
        <p:spPr>
          <a:xfrm>
            <a:off x="3873357" y="5273174"/>
            <a:ext cx="1962364" cy="0"/>
          </a:xfrm>
          <a:prstGeom prst="line">
            <a:avLst/>
          </a:prstGeom>
          <a:ln>
            <a:solidFill>
              <a:srgbClr val="84606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0F37D4-3BE8-4545-84FB-C1B5608F308E}"/>
              </a:ext>
            </a:extLst>
          </p:cNvPr>
          <p:cNvSpPr txBox="1"/>
          <p:nvPr/>
        </p:nvSpPr>
        <p:spPr>
          <a:xfrm>
            <a:off x="4274546" y="3051475"/>
            <a:ext cx="186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Fx</a:t>
            </a:r>
            <a:r>
              <a:rPr lang="en-US" sz="1400" dirty="0"/>
              <a:t> rate Microservice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EABFA-5032-4E0A-B4F3-433605B18C2F}"/>
              </a:ext>
            </a:extLst>
          </p:cNvPr>
          <p:cNvSpPr/>
          <p:nvPr/>
        </p:nvSpPr>
        <p:spPr>
          <a:xfrm>
            <a:off x="904126" y="3760343"/>
            <a:ext cx="1731513" cy="65910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SAP Enterprise Messaging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C1C78B-40D6-465E-B429-6DC193BDDB1B}"/>
              </a:ext>
            </a:extLst>
          </p:cNvPr>
          <p:cNvCxnSpPr>
            <a:cxnSpLocks/>
          </p:cNvCxnSpPr>
          <p:nvPr/>
        </p:nvCxnSpPr>
        <p:spPr>
          <a:xfrm flipH="1">
            <a:off x="2633396" y="3809135"/>
            <a:ext cx="1489596" cy="31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E33DE2-B3C0-44FF-AFF5-DD3F95BA687E}"/>
              </a:ext>
            </a:extLst>
          </p:cNvPr>
          <p:cNvSpPr/>
          <p:nvPr/>
        </p:nvSpPr>
        <p:spPr>
          <a:xfrm>
            <a:off x="3246120" y="2838354"/>
            <a:ext cx="1676398" cy="48764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sz="1600" dirty="0">
                <a:solidFill>
                  <a:srgbClr val="1D1C1D"/>
                </a:solidFill>
                <a:latin typeface="Slack-Lato"/>
              </a:rPr>
              <a:t> Rate Aggregator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E845F-AF91-45D7-9FD4-845B1EDFEBB6}"/>
              </a:ext>
            </a:extLst>
          </p:cNvPr>
          <p:cNvCxnSpPr>
            <a:cxnSpLocks/>
          </p:cNvCxnSpPr>
          <p:nvPr/>
        </p:nvCxnSpPr>
        <p:spPr>
          <a:xfrm flipH="1" flipV="1">
            <a:off x="2179314" y="2969272"/>
            <a:ext cx="1041414" cy="0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BDD46B-3D9C-40E2-BA0C-4B7A6800C9ED}"/>
              </a:ext>
            </a:extLst>
          </p:cNvPr>
          <p:cNvSpPr txBox="1"/>
          <p:nvPr/>
        </p:nvSpPr>
        <p:spPr>
          <a:xfrm>
            <a:off x="2260601" y="2309008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Request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32580C-CF5C-44E6-B08D-682507DA5170}"/>
              </a:ext>
            </a:extLst>
          </p:cNvPr>
          <p:cNvCxnSpPr>
            <a:cxnSpLocks/>
          </p:cNvCxnSpPr>
          <p:nvPr/>
        </p:nvCxnSpPr>
        <p:spPr>
          <a:xfrm>
            <a:off x="2148838" y="3202928"/>
            <a:ext cx="109728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7508B4-6815-4E3B-884C-E92E89ED234F}"/>
              </a:ext>
            </a:extLst>
          </p:cNvPr>
          <p:cNvCxnSpPr>
            <a:cxnSpLocks/>
          </p:cNvCxnSpPr>
          <p:nvPr/>
        </p:nvCxnSpPr>
        <p:spPr>
          <a:xfrm>
            <a:off x="3926840" y="3332460"/>
            <a:ext cx="0" cy="1440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DFB9CE-CA53-4613-B941-E0CA201BD1A9}"/>
              </a:ext>
            </a:extLst>
          </p:cNvPr>
          <p:cNvSpPr txBox="1"/>
          <p:nvPr/>
        </p:nvSpPr>
        <p:spPr>
          <a:xfrm rot="16200000">
            <a:off x="2927803" y="3946842"/>
            <a:ext cx="1351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Create/Update</a:t>
            </a:r>
            <a:endParaRPr lang="en-IN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CA8DF7-42A3-400B-86DF-E3DD2E72F929}"/>
              </a:ext>
            </a:extLst>
          </p:cNvPr>
          <p:cNvCxnSpPr>
            <a:cxnSpLocks/>
          </p:cNvCxnSpPr>
          <p:nvPr/>
        </p:nvCxnSpPr>
        <p:spPr>
          <a:xfrm flipV="1">
            <a:off x="4241801" y="3324715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EC48AC9-BBD1-4BAF-8422-F4D142F4C958}"/>
              </a:ext>
            </a:extLst>
          </p:cNvPr>
          <p:cNvSpPr txBox="1"/>
          <p:nvPr/>
        </p:nvSpPr>
        <p:spPr>
          <a:xfrm rot="16200000">
            <a:off x="3890096" y="3883206"/>
            <a:ext cx="101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Result Set</a:t>
            </a:r>
            <a:endParaRPr lang="en-IN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943DD6-332F-489F-9407-2E620DBD2A6B}"/>
              </a:ext>
            </a:extLst>
          </p:cNvPr>
          <p:cNvSpPr/>
          <p:nvPr/>
        </p:nvSpPr>
        <p:spPr>
          <a:xfrm>
            <a:off x="9160410" y="2697514"/>
            <a:ext cx="1901271" cy="6272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ERP System/app/ reporting applications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988A2FF-9E48-4E5A-8034-EF606CA9A689}"/>
              </a:ext>
            </a:extLst>
          </p:cNvPr>
          <p:cNvSpPr/>
          <p:nvPr/>
        </p:nvSpPr>
        <p:spPr>
          <a:xfrm>
            <a:off x="680727" y="2799100"/>
            <a:ext cx="1503674" cy="56614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Bloomberg/non-Bloomberg API</a:t>
            </a:r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CB85CF4-69A3-4D26-9C60-3A3CB0D79A0E}"/>
              </a:ext>
            </a:extLst>
          </p:cNvPr>
          <p:cNvSpPr/>
          <p:nvPr/>
        </p:nvSpPr>
        <p:spPr>
          <a:xfrm>
            <a:off x="3246120" y="4779957"/>
            <a:ext cx="1676399" cy="4876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Hana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A7ACA0B-B407-485C-B1B1-D4FA45BE3230}"/>
              </a:ext>
            </a:extLst>
          </p:cNvPr>
          <p:cNvCxnSpPr/>
          <p:nvPr/>
        </p:nvCxnSpPr>
        <p:spPr>
          <a:xfrm>
            <a:off x="2453640" y="3886800"/>
            <a:ext cx="9347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56F654-4B3C-4A70-831D-6D81B76D9DA3}"/>
              </a:ext>
            </a:extLst>
          </p:cNvPr>
          <p:cNvCxnSpPr/>
          <p:nvPr/>
        </p:nvCxnSpPr>
        <p:spPr>
          <a:xfrm>
            <a:off x="3388368" y="3886800"/>
            <a:ext cx="0" cy="6558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5E217A7-B7CC-44F5-AB20-C1AF9DBD5497}"/>
              </a:ext>
            </a:extLst>
          </p:cNvPr>
          <p:cNvSpPr/>
          <p:nvPr/>
        </p:nvSpPr>
        <p:spPr>
          <a:xfrm>
            <a:off x="6538747" y="1211587"/>
            <a:ext cx="1676398" cy="5080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Interface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26A17E3-1F12-47B6-A871-8EB046067D28}"/>
              </a:ext>
            </a:extLst>
          </p:cNvPr>
          <p:cNvSpPr/>
          <p:nvPr/>
        </p:nvSpPr>
        <p:spPr>
          <a:xfrm>
            <a:off x="6506854" y="2735340"/>
            <a:ext cx="1877733" cy="56329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sz="1600" dirty="0">
                <a:solidFill>
                  <a:srgbClr val="1D1C1D"/>
                </a:solidFill>
                <a:latin typeface="Slack-Lato"/>
              </a:rPr>
              <a:t> Rate Manager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A6C5FE-2156-494B-A78A-D41F926620D7}"/>
              </a:ext>
            </a:extLst>
          </p:cNvPr>
          <p:cNvCxnSpPr>
            <a:cxnSpLocks/>
          </p:cNvCxnSpPr>
          <p:nvPr/>
        </p:nvCxnSpPr>
        <p:spPr>
          <a:xfrm>
            <a:off x="7619239" y="1719588"/>
            <a:ext cx="0" cy="1035136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FE33C8-A882-47E1-9B0D-C3A42A32F752}"/>
              </a:ext>
            </a:extLst>
          </p:cNvPr>
          <p:cNvCxnSpPr>
            <a:cxnSpLocks/>
          </p:cNvCxnSpPr>
          <p:nvPr/>
        </p:nvCxnSpPr>
        <p:spPr>
          <a:xfrm flipV="1">
            <a:off x="7034492" y="1676973"/>
            <a:ext cx="1886" cy="102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BDCDA2C-86F6-4DD8-B03F-92B6E053FBD2}"/>
              </a:ext>
            </a:extLst>
          </p:cNvPr>
          <p:cNvSpPr/>
          <p:nvPr/>
        </p:nvSpPr>
        <p:spPr>
          <a:xfrm>
            <a:off x="6690227" y="4772460"/>
            <a:ext cx="1676399" cy="4876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Hana 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8D1BA1-1F40-4E20-BA6D-4CB6F5DBD930}"/>
              </a:ext>
            </a:extLst>
          </p:cNvPr>
          <p:cNvCxnSpPr>
            <a:cxnSpLocks/>
          </p:cNvCxnSpPr>
          <p:nvPr/>
        </p:nvCxnSpPr>
        <p:spPr>
          <a:xfrm>
            <a:off x="7032606" y="3324715"/>
            <a:ext cx="0" cy="1455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D1EFCC2-1250-4851-9719-0F871C0315AD}"/>
              </a:ext>
            </a:extLst>
          </p:cNvPr>
          <p:cNvCxnSpPr>
            <a:cxnSpLocks/>
          </p:cNvCxnSpPr>
          <p:nvPr/>
        </p:nvCxnSpPr>
        <p:spPr>
          <a:xfrm flipV="1">
            <a:off x="7619239" y="3324715"/>
            <a:ext cx="0" cy="1447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BDD46B-3D9C-40E2-BA0C-4B7A6800C9ED}"/>
              </a:ext>
            </a:extLst>
          </p:cNvPr>
          <p:cNvSpPr txBox="1"/>
          <p:nvPr/>
        </p:nvSpPr>
        <p:spPr>
          <a:xfrm>
            <a:off x="8280401" y="2354728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Request</a:t>
            </a:r>
            <a:endParaRPr lang="en-IN" sz="1400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A7ACA0B-B407-485C-B1B1-D4FA45BE3230}"/>
              </a:ext>
            </a:extLst>
          </p:cNvPr>
          <p:cNvCxnSpPr>
            <a:cxnSpLocks/>
          </p:cNvCxnSpPr>
          <p:nvPr/>
        </p:nvCxnSpPr>
        <p:spPr>
          <a:xfrm>
            <a:off x="7886743" y="1833880"/>
            <a:ext cx="0" cy="520848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91674A1-22AB-48DD-917E-5164EF65C63B}"/>
              </a:ext>
            </a:extLst>
          </p:cNvPr>
          <p:cNvSpPr txBox="1"/>
          <p:nvPr/>
        </p:nvSpPr>
        <p:spPr>
          <a:xfrm>
            <a:off x="8071504" y="3402369"/>
            <a:ext cx="141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JSON Response</a:t>
            </a:r>
            <a:endParaRPr lang="en-IN" sz="1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2BFA0D-F47C-4784-9711-4356ED3796AA}"/>
              </a:ext>
            </a:extLst>
          </p:cNvPr>
          <p:cNvCxnSpPr>
            <a:cxnSpLocks/>
          </p:cNvCxnSpPr>
          <p:nvPr/>
        </p:nvCxnSpPr>
        <p:spPr>
          <a:xfrm>
            <a:off x="8366626" y="2838354"/>
            <a:ext cx="765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C6EE8-943B-419E-9D67-B5FA065779EA}"/>
              </a:ext>
            </a:extLst>
          </p:cNvPr>
          <p:cNvCxnSpPr>
            <a:cxnSpLocks/>
          </p:cNvCxnSpPr>
          <p:nvPr/>
        </p:nvCxnSpPr>
        <p:spPr>
          <a:xfrm flipH="1" flipV="1">
            <a:off x="8366626" y="3159760"/>
            <a:ext cx="818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C1560-0826-4E0C-BABD-821EE3F091D9}"/>
              </a:ext>
            </a:extLst>
          </p:cNvPr>
          <p:cNvCxnSpPr/>
          <p:nvPr/>
        </p:nvCxnSpPr>
        <p:spPr>
          <a:xfrm>
            <a:off x="7894320" y="2367731"/>
            <a:ext cx="1137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D08D95-61F5-4C2E-BCA2-C99797935089}"/>
              </a:ext>
            </a:extLst>
          </p:cNvPr>
          <p:cNvSpPr txBox="1"/>
          <p:nvPr/>
        </p:nvSpPr>
        <p:spPr>
          <a:xfrm>
            <a:off x="680727" y="513708"/>
            <a:ext cx="245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Flow Diagram: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7343C-4ED6-4E24-A788-7BF429D49F80}"/>
              </a:ext>
            </a:extLst>
          </p:cNvPr>
          <p:cNvSpPr txBox="1"/>
          <p:nvPr/>
        </p:nvSpPr>
        <p:spPr>
          <a:xfrm>
            <a:off x="945222" y="5794625"/>
            <a:ext cx="397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flow to request data from Source System and store in database.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F0617E-BDED-4BB4-B803-7C5657C50FC8}"/>
              </a:ext>
            </a:extLst>
          </p:cNvPr>
          <p:cNvSpPr txBox="1"/>
          <p:nvPr/>
        </p:nvSpPr>
        <p:spPr>
          <a:xfrm>
            <a:off x="6506854" y="5712662"/>
            <a:ext cx="3977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Service flow to request data from Target System and to compare with Source system rates.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E8F27-6134-43D5-A713-EA1CEA2784D2}"/>
              </a:ext>
            </a:extLst>
          </p:cNvPr>
          <p:cNvSpPr txBox="1"/>
          <p:nvPr/>
        </p:nvSpPr>
        <p:spPr>
          <a:xfrm>
            <a:off x="2101802" y="3421504"/>
            <a:ext cx="1412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JSON Response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4366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3B74D-137E-4570-873B-F8BFB07656E3}"/>
              </a:ext>
            </a:extLst>
          </p:cNvPr>
          <p:cNvSpPr txBox="1"/>
          <p:nvPr/>
        </p:nvSpPr>
        <p:spPr>
          <a:xfrm>
            <a:off x="650240" y="670560"/>
            <a:ext cx="109524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Spring Boot Framework API Design: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chemeClr val="accent2"/>
                </a:solidFill>
              </a:rPr>
              <a:t>                    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       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US" sz="2400" b="1" dirty="0">
              <a:solidFill>
                <a:schemeClr val="accent2"/>
              </a:solidFill>
            </a:endParaRPr>
          </a:p>
          <a:p>
            <a:endParaRPr lang="en-IN" sz="2400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sz="2000" dirty="0">
                <a:solidFill>
                  <a:srgbClr val="1D1C1D"/>
                </a:solidFill>
                <a:latin typeface="Slack-Lato"/>
              </a:rPr>
              <a:t> Rate Aggregator </a:t>
            </a:r>
            <a:r>
              <a:rPr lang="en-IN" sz="2000" dirty="0"/>
              <a:t>to Make a HTTP rest call with Bloomberg API’s , non-Bloomberg API’s to prepare data model and persist data in database.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sz="2000" dirty="0">
                <a:solidFill>
                  <a:srgbClr val="1D1C1D"/>
                </a:solidFill>
                <a:latin typeface="Slack-Lato"/>
              </a:rPr>
              <a:t> Rate Manager </a:t>
            </a:r>
            <a:r>
              <a:rPr lang="en-US" sz="2000" dirty="0"/>
              <a:t>to retrieve data and communicate with ERP Systems, Apps, Reporting Applications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accent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0399E6-6CEE-49F8-AB57-7415ABF793C8}"/>
              </a:ext>
            </a:extLst>
          </p:cNvPr>
          <p:cNvSpPr/>
          <p:nvPr/>
        </p:nvSpPr>
        <p:spPr>
          <a:xfrm>
            <a:off x="1557020" y="1758474"/>
            <a:ext cx="2021840" cy="516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Bloomberg Service</a:t>
            </a:r>
            <a:endParaRPr lang="en-IN" sz="1400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EFB2D060-677F-4367-B5A7-10D5AA411AA0}"/>
              </a:ext>
            </a:extLst>
          </p:cNvPr>
          <p:cNvSpPr/>
          <p:nvPr/>
        </p:nvSpPr>
        <p:spPr>
          <a:xfrm>
            <a:off x="1564640" y="3362169"/>
            <a:ext cx="2021840" cy="516415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Non-Bloomberg Service</a:t>
            </a:r>
            <a:endParaRPr lang="en-IN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CAEB2B-550C-42DB-9E4E-BB84718A54B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578860" y="2016682"/>
            <a:ext cx="633544" cy="7143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A5E8F5-DE35-47B1-A1DC-0A4900E4871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586480" y="2964023"/>
            <a:ext cx="625924" cy="6563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322F18-3483-4D9B-8C98-67C772F3573A}"/>
              </a:ext>
            </a:extLst>
          </p:cNvPr>
          <p:cNvSpPr/>
          <p:nvPr/>
        </p:nvSpPr>
        <p:spPr>
          <a:xfrm>
            <a:off x="9019540" y="1937705"/>
            <a:ext cx="1722120" cy="516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ERP Systems</a:t>
            </a:r>
            <a:endParaRPr lang="en-IN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17DFEC-671B-4CD4-B634-502077FE4F6C}"/>
              </a:ext>
            </a:extLst>
          </p:cNvPr>
          <p:cNvSpPr/>
          <p:nvPr/>
        </p:nvSpPr>
        <p:spPr>
          <a:xfrm>
            <a:off x="9032283" y="2651901"/>
            <a:ext cx="1722120" cy="5164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Apps</a:t>
            </a:r>
            <a:endParaRPr lang="en-IN" sz="1400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BB93BC7-7761-4E23-A873-83FF527A0BAB}"/>
              </a:ext>
            </a:extLst>
          </p:cNvPr>
          <p:cNvSpPr/>
          <p:nvPr/>
        </p:nvSpPr>
        <p:spPr>
          <a:xfrm>
            <a:off x="9032282" y="3385230"/>
            <a:ext cx="1709377" cy="477329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Reporting Applications</a:t>
            </a:r>
            <a:endParaRPr lang="en-IN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8F943E-2C36-43A3-AD2B-F4E6F1C03CBD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070549" y="3061699"/>
            <a:ext cx="961733" cy="5621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CC284-8155-4C9D-9463-297F763EDEB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78684" y="2884148"/>
            <a:ext cx="953599" cy="259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2516D5-C79B-4B2C-BD76-6B47726D6FC4}"/>
              </a:ext>
            </a:extLst>
          </p:cNvPr>
          <p:cNvCxnSpPr>
            <a:cxnSpLocks/>
          </p:cNvCxnSpPr>
          <p:nvPr/>
        </p:nvCxnSpPr>
        <p:spPr>
          <a:xfrm flipV="1">
            <a:off x="8078684" y="2186715"/>
            <a:ext cx="953599" cy="4773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B0C2C03-F615-4284-B68B-1F877C2CEEB2}"/>
              </a:ext>
            </a:extLst>
          </p:cNvPr>
          <p:cNvSpPr/>
          <p:nvPr/>
        </p:nvSpPr>
        <p:spPr>
          <a:xfrm>
            <a:off x="4198173" y="2428241"/>
            <a:ext cx="1722120" cy="7687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IN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Rate Aggregator</a:t>
            </a:r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0C7DB22-9BEB-4F2B-A202-1174E14B1DF8}"/>
              </a:ext>
            </a:extLst>
          </p:cNvPr>
          <p:cNvSpPr/>
          <p:nvPr/>
        </p:nvSpPr>
        <p:spPr>
          <a:xfrm>
            <a:off x="1571946" y="2585086"/>
            <a:ext cx="1999294" cy="47661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maintenance</a:t>
            </a:r>
            <a:endParaRPr lang="en-IN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C81E92-8364-4C15-AA6A-DB4539550D26}"/>
              </a:ext>
            </a:extLst>
          </p:cNvPr>
          <p:cNvCxnSpPr>
            <a:cxnSpLocks/>
            <a:stCxn id="43" idx="3"/>
            <a:endCxn id="26" idx="1"/>
          </p:cNvCxnSpPr>
          <p:nvPr/>
        </p:nvCxnSpPr>
        <p:spPr>
          <a:xfrm flipV="1">
            <a:off x="3571240" y="2812615"/>
            <a:ext cx="626933" cy="10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50C7E-EBDD-4208-96A4-94237B313083}"/>
              </a:ext>
            </a:extLst>
          </p:cNvPr>
          <p:cNvSpPr/>
          <p:nvPr/>
        </p:nvSpPr>
        <p:spPr>
          <a:xfrm>
            <a:off x="6425785" y="2439018"/>
            <a:ext cx="1722120" cy="7687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Rate Manager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E7B3123-C2D8-447E-933F-BD0B4875D769}"/>
              </a:ext>
            </a:extLst>
          </p:cNvPr>
          <p:cNvSpPr/>
          <p:nvPr/>
        </p:nvSpPr>
        <p:spPr>
          <a:xfrm>
            <a:off x="5265420" y="1322292"/>
            <a:ext cx="1722120" cy="51641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Hana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DB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1FDB24-03E3-4BAA-95BE-EA4016C97B34}"/>
              </a:ext>
            </a:extLst>
          </p:cNvPr>
          <p:cNvCxnSpPr/>
          <p:nvPr/>
        </p:nvCxnSpPr>
        <p:spPr>
          <a:xfrm flipV="1">
            <a:off x="5433788" y="1806947"/>
            <a:ext cx="431515" cy="66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768766-FA35-4E44-B0BB-C214013F9B43}"/>
              </a:ext>
            </a:extLst>
          </p:cNvPr>
          <p:cNvCxnSpPr>
            <a:cxnSpLocks/>
          </p:cNvCxnSpPr>
          <p:nvPr/>
        </p:nvCxnSpPr>
        <p:spPr>
          <a:xfrm>
            <a:off x="6369307" y="1806947"/>
            <a:ext cx="587960" cy="61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15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9E59-681C-417E-90CA-6EF76271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29" y="365126"/>
            <a:ext cx="10884671" cy="672564"/>
          </a:xfrm>
        </p:spPr>
        <p:txBody>
          <a:bodyPr>
            <a:normAutofit/>
          </a:bodyPr>
          <a:lstStyle/>
          <a:p>
            <a:r>
              <a:rPr lang="en-US" sz="2400" b="1" dirty="0"/>
              <a:t>Java Classes and Functions: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3A4AB-A4D0-4ADF-BD1A-FAADF918E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965770"/>
            <a:ext cx="10884671" cy="5892229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Rate Aggregator </a:t>
            </a:r>
            <a:r>
              <a:rPr lang="en-US" dirty="0"/>
              <a:t>Microservice</a:t>
            </a:r>
            <a:r>
              <a:rPr lang="en-US" sz="1800" b="1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 err="1"/>
              <a:t>FxRateAPICallEntity</a:t>
            </a:r>
            <a:r>
              <a:rPr lang="en-US" sz="1400" dirty="0"/>
              <a:t>- Controller class to include all the DML functions.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Producer Entity to post a message to Enter messaging queue from API.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Consumer Entity to consume newly added API services from configuration.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Rates  - Bean class to set and get data.</a:t>
            </a:r>
          </a:p>
          <a:p>
            <a:pPr marL="0" indent="0">
              <a:buNone/>
            </a:pPr>
            <a:r>
              <a:rPr lang="en-US" sz="1800" b="1" dirty="0"/>
              <a:t>Java Functions:</a:t>
            </a:r>
          </a:p>
          <a:p>
            <a:r>
              <a:rPr lang="en-IN" sz="1400" dirty="0" err="1">
                <a:solidFill>
                  <a:srgbClr val="000000"/>
                </a:solidFill>
                <a:latin typeface="Helv"/>
              </a:rPr>
              <a:t>getApiRates</a:t>
            </a:r>
            <a:r>
              <a:rPr lang="en-IN" sz="1400" dirty="0"/>
              <a:t> -  Accepts </a:t>
            </a:r>
            <a:r>
              <a:rPr lang="en-IN" sz="1400" dirty="0" err="1">
                <a:solidFill>
                  <a:srgbClr val="000000"/>
                </a:solidFill>
                <a:latin typeface="Helv"/>
              </a:rPr>
              <a:t>reuestedDate</a:t>
            </a:r>
            <a:r>
              <a:rPr lang="en-IN" sz="1400" dirty="0"/>
              <a:t> </a:t>
            </a:r>
            <a:r>
              <a:rPr lang="en-IN" sz="1400" b="1" dirty="0"/>
              <a:t>Path</a:t>
            </a:r>
            <a:r>
              <a:rPr lang="en-IN" sz="1400" dirty="0"/>
              <a:t> parameter  and requests data from </a:t>
            </a:r>
            <a:r>
              <a:rPr lang="en-US" sz="1400" dirty="0"/>
              <a:t>Bloomberg/Non-Bloomberg API’s on scheduled base and persists data .</a:t>
            </a:r>
            <a:endParaRPr lang="en-US" sz="1800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D1BFC-F54D-403E-9147-927C3E123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909956"/>
              </p:ext>
            </p:extLst>
          </p:nvPr>
        </p:nvGraphicFramePr>
        <p:xfrm>
          <a:off x="1561672" y="3661317"/>
          <a:ext cx="8101447" cy="242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950">
                  <a:extLst>
                    <a:ext uri="{9D8B030D-6E8A-4147-A177-3AD203B41FA5}">
                      <a16:colId xmlns:a16="http://schemas.microsoft.com/office/drawing/2014/main" val="4153661757"/>
                    </a:ext>
                  </a:extLst>
                </a:gridCol>
                <a:gridCol w="3483773">
                  <a:extLst>
                    <a:ext uri="{9D8B030D-6E8A-4147-A177-3AD203B41FA5}">
                      <a16:colId xmlns:a16="http://schemas.microsoft.com/office/drawing/2014/main" val="1850371649"/>
                    </a:ext>
                  </a:extLst>
                </a:gridCol>
                <a:gridCol w="2735724">
                  <a:extLst>
                    <a:ext uri="{9D8B030D-6E8A-4147-A177-3AD203B41FA5}">
                      <a16:colId xmlns:a16="http://schemas.microsoft.com/office/drawing/2014/main" val="2495967322"/>
                    </a:ext>
                  </a:extLst>
                </a:gridCol>
              </a:tblGrid>
              <a:tr h="396991">
                <a:tc>
                  <a:txBody>
                    <a:bodyPr/>
                    <a:lstStyle/>
                    <a:p>
                      <a:r>
                        <a:rPr lang="en-US" dirty="0"/>
                        <a:t>Java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Resource 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52712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solidFill>
                            <a:srgbClr val="000000"/>
                          </a:solidFill>
                          <a:latin typeface="Helv"/>
                        </a:rPr>
                        <a:t>getApiRates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GET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fxrates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apirates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/{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reuestedDate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}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Path Param</a:t>
                      </a:r>
                    </a:p>
                    <a:p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reuestedDate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41582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postMsgToemq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fxrates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apirates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/Rates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 Body</a:t>
                      </a:r>
                    </a:p>
                    <a:p>
                      <a:r>
                        <a:rPr lang="en-US" sz="1400" dirty="0"/>
                        <a:t>Rates Entity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24981"/>
                  </a:ext>
                </a:extLst>
              </a:tr>
              <a:tr h="56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consumeMsgFromemq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GET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fxrates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apirates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/{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apiname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}/{</a:t>
                      </a:r>
                      <a:r>
                        <a:rPr kumimoji="0" lang="en-IN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apiurl</a:t>
                      </a:r>
                      <a:r>
                        <a:rPr kumimoji="0" lang="en-I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"/>
                          <a:ea typeface="+mn-ea"/>
                          <a:cs typeface="+mn-cs"/>
                        </a:rPr>
                        <a:t>}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Path param</a:t>
                      </a:r>
                    </a:p>
                    <a:p>
                      <a:r>
                        <a:rPr lang="en-US" sz="1400" dirty="0" err="1"/>
                        <a:t>Apiname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apiurl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2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92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F8BA6-6E1E-4B81-9092-501E6B29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Model: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0652C4-80E8-43FF-AD86-ABF36CBA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CREATE  TABLE "FXRATEAGGREGATORSERVICE_HDI_FX_DB_1"."FxRateAggregatorService.FX_DB::</a:t>
            </a:r>
            <a:r>
              <a:rPr lang="en-US" sz="1400" dirty="0" err="1"/>
              <a:t>cdsArtifact.fx_rates_api_aggregator</a:t>
            </a:r>
            <a:r>
              <a:rPr lang="en-US" sz="1400" dirty="0"/>
              <a:t>"(</a:t>
            </a:r>
          </a:p>
          <a:p>
            <a:pPr marL="0" indent="0">
              <a:buNone/>
            </a:pPr>
            <a:r>
              <a:rPr lang="en-US" sz="1400" dirty="0"/>
              <a:t>	"ID" INTEGER ,</a:t>
            </a:r>
          </a:p>
          <a:p>
            <a:pPr marL="0" indent="0">
              <a:buNone/>
            </a:pPr>
            <a:r>
              <a:rPr lang="en-US" sz="1400" dirty="0"/>
              <a:t>	"</a:t>
            </a:r>
            <a:r>
              <a:rPr lang="en-US" sz="1400" dirty="0" err="1"/>
              <a:t>api_name</a:t>
            </a:r>
            <a:r>
              <a:rPr lang="en-US" sz="1400" dirty="0"/>
              <a:t>" NVARCHAR(30),</a:t>
            </a:r>
          </a:p>
          <a:p>
            <a:pPr marL="0" indent="0">
              <a:buNone/>
            </a:pPr>
            <a:r>
              <a:rPr lang="en-US" sz="1400" dirty="0"/>
              <a:t>	"</a:t>
            </a:r>
            <a:r>
              <a:rPr lang="en-US" sz="1400" dirty="0" err="1"/>
              <a:t>api_url</a:t>
            </a:r>
            <a:r>
              <a:rPr lang="en-US" sz="1400" dirty="0"/>
              <a:t>" NVARCHAR(300)</a:t>
            </a:r>
          </a:p>
          <a:p>
            <a:pPr marL="0" indent="0">
              <a:buNone/>
            </a:pPr>
            <a:r>
              <a:rPr lang="en-US" sz="1400" dirty="0"/>
              <a:t>	</a:t>
            </a:r>
          </a:p>
          <a:p>
            <a:pPr marL="0" indent="0">
              <a:buNone/>
            </a:pP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UNLOAD PRIORITY 5 AUTO MERGE;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D044DE-5DE5-4180-96D6-5FF43A69F462}"/>
              </a:ext>
            </a:extLst>
          </p:cNvPr>
          <p:cNvSpPr txBox="1"/>
          <p:nvPr/>
        </p:nvSpPr>
        <p:spPr>
          <a:xfrm>
            <a:off x="4393362" y="3821986"/>
            <a:ext cx="69586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+mj-lt"/>
              </a:rPr>
              <a:t>CREATE TABLE </a:t>
            </a:r>
            <a:r>
              <a:rPr lang="en-US" sz="1400" dirty="0" err="1">
                <a:latin typeface="+mj-lt"/>
              </a:rPr>
              <a:t>aggregator_fx_rates</a:t>
            </a:r>
            <a:r>
              <a:rPr lang="en-US" sz="1400" dirty="0">
                <a:latin typeface="+mj-lt"/>
              </a:rPr>
              <a:t> (</a:t>
            </a:r>
          </a:p>
          <a:p>
            <a:pPr algn="just"/>
            <a:r>
              <a:rPr lang="en-US" sz="1400" dirty="0">
                <a:latin typeface="+mj-lt"/>
              </a:rPr>
              <a:t>    </a:t>
            </a:r>
            <a:r>
              <a:rPr lang="en-US" sz="1400" dirty="0" err="1">
                <a:latin typeface="+mj-lt"/>
              </a:rPr>
              <a:t>base_currency</a:t>
            </a:r>
            <a:r>
              <a:rPr lang="en-US" sz="1400" dirty="0">
                <a:latin typeface="+mj-lt"/>
              </a:rPr>
              <a:t> char(3) NOT NULL,   </a:t>
            </a:r>
            <a:r>
              <a:rPr lang="en-US" sz="1400" dirty="0" err="1">
                <a:latin typeface="+mj-lt"/>
              </a:rPr>
              <a:t>to_currency</a:t>
            </a:r>
            <a:r>
              <a:rPr lang="en-US" sz="1400" dirty="0">
                <a:latin typeface="+mj-lt"/>
              </a:rPr>
              <a:t> char(3) NOT NULL,  </a:t>
            </a:r>
          </a:p>
          <a:p>
            <a:pPr algn="just"/>
            <a:r>
              <a:rPr lang="en-US" sz="1400" dirty="0">
                <a:latin typeface="+mj-lt"/>
              </a:rPr>
              <a:t>    rate double NOT NULL, source char(20) ,</a:t>
            </a:r>
          </a:p>
          <a:p>
            <a:pPr algn="just"/>
            <a:r>
              <a:rPr lang="en-US" sz="1400" dirty="0">
                <a:latin typeface="+mj-lt"/>
              </a:rPr>
              <a:t>    </a:t>
            </a:r>
            <a:r>
              <a:rPr lang="en-US" sz="1400" dirty="0" err="1">
                <a:latin typeface="+mj-lt"/>
              </a:rPr>
              <a:t>requested_date_time</a:t>
            </a:r>
            <a:r>
              <a:rPr lang="en-US" sz="1400" dirty="0">
                <a:latin typeface="+mj-lt"/>
              </a:rPr>
              <a:t> timestamp,</a:t>
            </a:r>
          </a:p>
          <a:p>
            <a:pPr algn="just"/>
            <a:r>
              <a:rPr lang="en-US" sz="1400" dirty="0">
                <a:latin typeface="+mj-lt"/>
              </a:rPr>
              <a:t>    CONSTRAINT </a:t>
            </a:r>
            <a:r>
              <a:rPr lang="en-US" sz="1400" dirty="0" err="1">
                <a:latin typeface="+mj-lt"/>
              </a:rPr>
              <a:t>pk_rates</a:t>
            </a:r>
            <a:r>
              <a:rPr lang="en-US" sz="1400" dirty="0">
                <a:latin typeface="+mj-lt"/>
              </a:rPr>
              <a:t> PRIMARY KEY</a:t>
            </a:r>
          </a:p>
          <a:p>
            <a:pPr algn="just"/>
            <a:r>
              <a:rPr lang="en-US" sz="1400" dirty="0">
                <a:latin typeface="+mj-lt"/>
              </a:rPr>
              <a:t>   (</a:t>
            </a:r>
            <a:r>
              <a:rPr lang="en-US" sz="1400" dirty="0" err="1">
                <a:latin typeface="+mj-lt"/>
              </a:rPr>
              <a:t>base_currency,to_currency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requested_date_time</a:t>
            </a:r>
            <a:r>
              <a:rPr lang="en-US" sz="1400" dirty="0">
                <a:latin typeface="+mj-lt"/>
              </a:rPr>
              <a:t>)</a:t>
            </a:r>
          </a:p>
          <a:p>
            <a:pPr algn="just"/>
            <a:r>
              <a:rPr lang="en-US" sz="1400" dirty="0">
                <a:latin typeface="+mj-lt"/>
              </a:rPr>
              <a:t>);</a:t>
            </a:r>
            <a:endParaRPr lang="en-IN" sz="1400" dirty="0">
              <a:latin typeface="+mj-lt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1AD69-8449-4794-92D0-282982D0F58C}"/>
              </a:ext>
            </a:extLst>
          </p:cNvPr>
          <p:cNvSpPr txBox="1"/>
          <p:nvPr/>
        </p:nvSpPr>
        <p:spPr>
          <a:xfrm>
            <a:off x="850705" y="2313307"/>
            <a:ext cx="237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1D1C1D"/>
                </a:solidFill>
                <a:latin typeface="Slack-Lato"/>
              </a:rPr>
              <a:t>Fx</a:t>
            </a:r>
            <a:r>
              <a:rPr lang="en-IN" dirty="0">
                <a:solidFill>
                  <a:srgbClr val="1D1C1D"/>
                </a:solidFill>
                <a:latin typeface="Slack-Lato"/>
              </a:rPr>
              <a:t> Rate Aggregator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7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F8BA6-6E1E-4B81-9092-501E6B29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Model: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0652C4-80E8-43FF-AD86-ABF36CBA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 algn="just">
              <a:buNone/>
            </a:pPr>
            <a:r>
              <a:rPr lang="en-US" sz="1400" dirty="0"/>
              <a:t>CREATE TABLE </a:t>
            </a:r>
            <a:r>
              <a:rPr lang="en-US" sz="1400" dirty="0" err="1"/>
              <a:t>fx_rates_api_manager</a:t>
            </a:r>
            <a:r>
              <a:rPr lang="en-US" sz="1400" dirty="0"/>
              <a:t>(</a:t>
            </a:r>
          </a:p>
          <a:p>
            <a:pPr marL="0" indent="0" algn="just">
              <a:buNone/>
            </a:pPr>
            <a:r>
              <a:rPr lang="en-US" sz="1400" dirty="0"/>
              <a:t>Id  number autogenerated,</a:t>
            </a:r>
          </a:p>
          <a:p>
            <a:pPr marL="0" indent="0" algn="just">
              <a:buNone/>
            </a:pPr>
            <a:r>
              <a:rPr lang="en-US" sz="1400" dirty="0"/>
              <a:t> </a:t>
            </a:r>
            <a:r>
              <a:rPr lang="en-US" sz="1400" dirty="0" err="1"/>
              <a:t>api_name</a:t>
            </a:r>
            <a:r>
              <a:rPr lang="en-US" sz="1400" dirty="0"/>
              <a:t> char(30) NOT NULL,  </a:t>
            </a:r>
          </a:p>
          <a:p>
            <a:pPr marL="0" indent="0" algn="just">
              <a:buNone/>
            </a:pPr>
            <a:r>
              <a:rPr lang="en-US" sz="1400" dirty="0" err="1"/>
              <a:t>api_url</a:t>
            </a:r>
            <a:r>
              <a:rPr lang="en-US" sz="1400" dirty="0"/>
              <a:t> char(200) NOT NULL,</a:t>
            </a:r>
          </a:p>
          <a:p>
            <a:pPr marL="0" indent="0" algn="just">
              <a:buNone/>
            </a:pPr>
            <a:r>
              <a:rPr lang="en-US" sz="1400" dirty="0"/>
              <a:t> CONSTRAINT  </a:t>
            </a:r>
            <a:r>
              <a:rPr lang="en-US" sz="1400" dirty="0" err="1"/>
              <a:t>api_url</a:t>
            </a:r>
            <a:r>
              <a:rPr lang="en-US" sz="1400" dirty="0"/>
              <a:t> </a:t>
            </a:r>
          </a:p>
          <a:p>
            <a:pPr marL="0" indent="0" algn="just">
              <a:buNone/>
            </a:pPr>
            <a:r>
              <a:rPr lang="en-US" sz="1400" dirty="0"/>
              <a:t>);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1AD69-8449-4794-92D0-282982D0F58C}"/>
              </a:ext>
            </a:extLst>
          </p:cNvPr>
          <p:cNvSpPr txBox="1"/>
          <p:nvPr/>
        </p:nvSpPr>
        <p:spPr>
          <a:xfrm>
            <a:off x="850705" y="2313307"/>
            <a:ext cx="237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Fx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 Rate Manager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9DEB1-17EE-47F2-AC4D-5EE76796557D}"/>
              </a:ext>
            </a:extLst>
          </p:cNvPr>
          <p:cNvSpPr/>
          <p:nvPr/>
        </p:nvSpPr>
        <p:spPr>
          <a:xfrm>
            <a:off x="4699818" y="3124966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CREATE TABLE </a:t>
            </a:r>
            <a:r>
              <a:rPr lang="en-US" sz="1400" dirty="0" err="1"/>
              <a:t>source_fx_rates</a:t>
            </a:r>
            <a:r>
              <a:rPr lang="en-US" sz="1400" dirty="0"/>
              <a:t> (</a:t>
            </a:r>
          </a:p>
          <a:p>
            <a:pPr algn="just"/>
            <a:r>
              <a:rPr lang="en-US" sz="1400" dirty="0"/>
              <a:t>    </a:t>
            </a:r>
            <a:r>
              <a:rPr lang="en-US" sz="1400" dirty="0" err="1"/>
              <a:t>base_currency</a:t>
            </a:r>
            <a:r>
              <a:rPr lang="en-US" sz="1400" dirty="0"/>
              <a:t> char(3) NOT NULL,   </a:t>
            </a:r>
            <a:r>
              <a:rPr lang="en-US" sz="1400" dirty="0" err="1"/>
              <a:t>to_currency</a:t>
            </a:r>
            <a:r>
              <a:rPr lang="en-US" sz="1400" dirty="0"/>
              <a:t> char(3) NOT NULL,  </a:t>
            </a:r>
          </a:p>
          <a:p>
            <a:pPr algn="just"/>
            <a:r>
              <a:rPr lang="en-US" sz="1400" dirty="0"/>
              <a:t>    rate double NOT NULL, </a:t>
            </a:r>
            <a:r>
              <a:rPr lang="en-IN" sz="1400" dirty="0" err="1">
                <a:solidFill>
                  <a:srgbClr val="000000"/>
                </a:solidFill>
              </a:rPr>
              <a:t>lastUpdateTimeStamp</a:t>
            </a:r>
            <a:r>
              <a:rPr lang="en-IN" sz="14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>timestamp,    source char(20) ,</a:t>
            </a:r>
          </a:p>
          <a:p>
            <a:pPr algn="just"/>
            <a:r>
              <a:rPr lang="en-US" sz="1400" dirty="0"/>
              <a:t>    </a:t>
            </a:r>
            <a:r>
              <a:rPr lang="en-US" sz="1400" dirty="0" err="1"/>
              <a:t>requested_date_time</a:t>
            </a:r>
            <a:r>
              <a:rPr lang="en-US" sz="1400" dirty="0"/>
              <a:t> timestamp,</a:t>
            </a:r>
          </a:p>
          <a:p>
            <a:pPr algn="just"/>
            <a:r>
              <a:rPr lang="en-US" sz="1400" dirty="0"/>
              <a:t>    CONSTRAINT </a:t>
            </a:r>
            <a:r>
              <a:rPr lang="en-US" sz="1400" dirty="0" err="1"/>
              <a:t>pk_rates</a:t>
            </a:r>
            <a:r>
              <a:rPr lang="en-US" sz="1400" dirty="0"/>
              <a:t> PRIMARY KEY</a:t>
            </a:r>
          </a:p>
          <a:p>
            <a:pPr algn="just"/>
            <a:r>
              <a:rPr lang="en-US" sz="1400" dirty="0"/>
              <a:t>   (</a:t>
            </a:r>
            <a:r>
              <a:rPr lang="en-US" sz="1400" dirty="0" err="1"/>
              <a:t>base_currency,to_currency,date_time</a:t>
            </a:r>
            <a:r>
              <a:rPr lang="en-US" sz="1400" dirty="0"/>
              <a:t>)</a:t>
            </a:r>
          </a:p>
          <a:p>
            <a:pPr algn="just"/>
            <a:r>
              <a:rPr lang="en-US" sz="1400" dirty="0"/>
              <a:t>);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F47E1-7A71-44AD-AB38-0CE1E419867D}"/>
              </a:ext>
            </a:extLst>
          </p:cNvPr>
          <p:cNvSpPr/>
          <p:nvPr/>
        </p:nvSpPr>
        <p:spPr>
          <a:xfrm>
            <a:off x="4699818" y="4955287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dirty="0"/>
              <a:t>CREATE TABLE </a:t>
            </a:r>
            <a:r>
              <a:rPr lang="en-US" sz="1400" err="1"/>
              <a:t>compare</a:t>
            </a:r>
            <a:r>
              <a:rPr lang="en-US" sz="1400"/>
              <a:t>_source_</a:t>
            </a:r>
            <a:r>
              <a:rPr lang="en-US" sz="1400" dirty="0" err="1"/>
              <a:t>rates</a:t>
            </a:r>
            <a:r>
              <a:rPr lang="en-US" sz="1400" dirty="0"/>
              <a:t>(</a:t>
            </a:r>
          </a:p>
          <a:p>
            <a:pPr algn="just"/>
            <a:r>
              <a:rPr lang="en-US" sz="1400" dirty="0"/>
              <a:t>    </a:t>
            </a:r>
            <a:r>
              <a:rPr lang="en-US" sz="1400" dirty="0" err="1"/>
              <a:t>base_currency</a:t>
            </a:r>
            <a:r>
              <a:rPr lang="en-US" sz="1400" dirty="0"/>
              <a:t> char(3) NOT NULL,   </a:t>
            </a:r>
            <a:r>
              <a:rPr lang="en-US" sz="1400" dirty="0" err="1"/>
              <a:t>to_currency</a:t>
            </a:r>
            <a:r>
              <a:rPr lang="en-US" sz="1400" dirty="0"/>
              <a:t> char(3) NOT NULL,  </a:t>
            </a:r>
          </a:p>
          <a:p>
            <a:pPr algn="just"/>
            <a:r>
              <a:rPr lang="en-US" sz="1400" dirty="0"/>
              <a:t>    rate double NOT NULL, </a:t>
            </a:r>
            <a:r>
              <a:rPr lang="en-IN" sz="1400" dirty="0" err="1">
                <a:solidFill>
                  <a:srgbClr val="000000"/>
                </a:solidFill>
              </a:rPr>
              <a:t>lastUpdateTimeStamp</a:t>
            </a:r>
            <a:r>
              <a:rPr lang="en-IN" sz="1400" dirty="0">
                <a:solidFill>
                  <a:srgbClr val="000000"/>
                </a:solidFill>
              </a:rPr>
              <a:t> </a:t>
            </a:r>
            <a:r>
              <a:rPr lang="en-US" sz="1400" dirty="0"/>
              <a:t>timestamp,  </a:t>
            </a:r>
          </a:p>
          <a:p>
            <a:pPr algn="just"/>
            <a:r>
              <a:rPr lang="en-US" sz="1400" dirty="0"/>
              <a:t>    source char(20) ,</a:t>
            </a:r>
          </a:p>
          <a:p>
            <a:pPr algn="just"/>
            <a:r>
              <a:rPr lang="en-US" sz="1400" dirty="0"/>
              <a:t>   CONSTRAINT </a:t>
            </a:r>
            <a:r>
              <a:rPr lang="en-US" sz="1400" dirty="0" err="1"/>
              <a:t>pk_rates</a:t>
            </a:r>
            <a:r>
              <a:rPr lang="en-US" sz="1400" dirty="0"/>
              <a:t> PRIMARY KEY</a:t>
            </a:r>
          </a:p>
          <a:p>
            <a:pPr algn="just"/>
            <a:r>
              <a:rPr lang="en-US" sz="1400" dirty="0"/>
              <a:t>   (</a:t>
            </a:r>
            <a:r>
              <a:rPr lang="en-US" sz="1400" dirty="0" err="1"/>
              <a:t>base_currency,to_currency,date_time</a:t>
            </a:r>
            <a:r>
              <a:rPr lang="en-US" sz="1400" dirty="0"/>
              <a:t>)</a:t>
            </a:r>
          </a:p>
          <a:p>
            <a:pPr algn="just"/>
            <a:r>
              <a:rPr lang="en-US" sz="1400" dirty="0"/>
              <a:t>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444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BA6-6E1E-4B81-9092-501E6B29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Model: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1AD69-8449-4794-92D0-282982D0F58C}"/>
              </a:ext>
            </a:extLst>
          </p:cNvPr>
          <p:cNvSpPr txBox="1"/>
          <p:nvPr/>
        </p:nvSpPr>
        <p:spPr>
          <a:xfrm>
            <a:off x="850705" y="2313307"/>
            <a:ext cx="2373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Fx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 Rate Manager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>
              <a:solidFill>
                <a:srgbClr val="1D1C1D"/>
              </a:solidFill>
              <a:latin typeface="Slack-La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1D1C1D"/>
                </a:solidFill>
                <a:effectLst/>
                <a:uLnTx/>
                <a:uFillTx/>
                <a:latin typeface="Slack-Lato"/>
                <a:ea typeface="+mn-ea"/>
                <a:cs typeface="+mn-cs"/>
              </a:rPr>
              <a:t>Data Model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29DEB1-17EE-47F2-AC4D-5EE76796557D}"/>
              </a:ext>
            </a:extLst>
          </p:cNvPr>
          <p:cNvSpPr/>
          <p:nvPr/>
        </p:nvSpPr>
        <p:spPr>
          <a:xfrm>
            <a:off x="4699818" y="45368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US" sz="1400" dirty="0"/>
          </a:p>
          <a:p>
            <a:r>
              <a:rPr lang="en-US" sz="1400" dirty="0"/>
              <a:t>CREATE TABLE "FXRATESTORE_HDI_DB_1"."Fxratestore.db::</a:t>
            </a:r>
            <a:r>
              <a:rPr lang="en-US" sz="1400" dirty="0" err="1"/>
              <a:t>cdsArtifact.compare_source_rates</a:t>
            </a:r>
            <a:r>
              <a:rPr lang="en-US" sz="1400" dirty="0"/>
              <a:t>"(</a:t>
            </a:r>
          </a:p>
          <a:p>
            <a:pPr algn="just"/>
            <a:r>
              <a:rPr lang="en-US" sz="1400" dirty="0"/>
              <a:t>	"ID" INTEGER CS_INT,</a:t>
            </a:r>
          </a:p>
          <a:p>
            <a:pPr algn="just"/>
            <a:r>
              <a:rPr lang="en-US" sz="1400" dirty="0"/>
              <a:t>	"</a:t>
            </a:r>
            <a:r>
              <a:rPr lang="en-US" sz="1400" dirty="0" err="1"/>
              <a:t>base_currency</a:t>
            </a:r>
            <a:r>
              <a:rPr lang="en-US" sz="1400" dirty="0"/>
              <a:t>" NVARCHAR(3),</a:t>
            </a:r>
          </a:p>
          <a:p>
            <a:pPr algn="just"/>
            <a:r>
              <a:rPr lang="en-US" sz="1400" dirty="0"/>
              <a:t>	"</a:t>
            </a:r>
            <a:r>
              <a:rPr lang="en-US" sz="1400" dirty="0" err="1"/>
              <a:t>to_currency</a:t>
            </a:r>
            <a:r>
              <a:rPr lang="en-US" sz="1400" dirty="0"/>
              <a:t>" NVARCHAR(3),</a:t>
            </a:r>
          </a:p>
          <a:p>
            <a:pPr algn="just"/>
            <a:r>
              <a:rPr lang="en-US" sz="1400" dirty="0"/>
              <a:t>	"country" NVARCHAR(30),</a:t>
            </a:r>
          </a:p>
          <a:p>
            <a:pPr algn="just"/>
            <a:r>
              <a:rPr lang="en-US" sz="1400" dirty="0"/>
              <a:t>	"rate" DOUBLE CS_DOUBLE,</a:t>
            </a:r>
          </a:p>
          <a:p>
            <a:pPr algn="just"/>
            <a:r>
              <a:rPr lang="en-US" sz="1400" dirty="0"/>
              <a:t>	"</a:t>
            </a:r>
            <a:r>
              <a:rPr lang="en-US" sz="1400" dirty="0" err="1"/>
              <a:t>lastUpdateTimeStamp</a:t>
            </a:r>
            <a:r>
              <a:rPr lang="en-US" sz="1400" dirty="0"/>
              <a:t>" NVARCHAR(30),</a:t>
            </a:r>
          </a:p>
          <a:p>
            <a:pPr algn="just"/>
            <a:r>
              <a:rPr lang="en-US" sz="1400" dirty="0"/>
              <a:t>	"source" NVARCHAR(30),</a:t>
            </a:r>
          </a:p>
          <a:p>
            <a:pPr algn="just"/>
            <a:r>
              <a:rPr lang="en-US" sz="1400" dirty="0"/>
              <a:t>	"</a:t>
            </a:r>
            <a:r>
              <a:rPr lang="en-US" sz="1400" dirty="0" err="1"/>
              <a:t>requested_date_time</a:t>
            </a:r>
            <a:r>
              <a:rPr lang="en-US" sz="1400" dirty="0"/>
              <a:t>" NVARCHAR(30)</a:t>
            </a:r>
          </a:p>
          <a:p>
            <a:pPr algn="just"/>
            <a:r>
              <a:rPr lang="en-US" sz="1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65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8E2CC69D-9039-4EC0-9E5A-7541A4111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124290"/>
              </p:ext>
            </p:extLst>
          </p:nvPr>
        </p:nvGraphicFramePr>
        <p:xfrm>
          <a:off x="3269252" y="409173"/>
          <a:ext cx="6692607" cy="2053416"/>
        </p:xfrm>
        <a:graphic>
          <a:graphicData uri="http://schemas.openxmlformats.org/drawingml/2006/table">
            <a:tbl>
              <a:tblPr firstRow="1" bandRow="1">
                <a:noFill/>
                <a:effectLst/>
                <a:tableStyleId>{E8034E78-7F5D-4C2E-B375-FC64B27BC917}</a:tableStyleId>
              </a:tblPr>
              <a:tblGrid>
                <a:gridCol w="1872826">
                  <a:extLst>
                    <a:ext uri="{9D8B030D-6E8A-4147-A177-3AD203B41FA5}">
                      <a16:colId xmlns:a16="http://schemas.microsoft.com/office/drawing/2014/main" val="1230543568"/>
                    </a:ext>
                  </a:extLst>
                </a:gridCol>
                <a:gridCol w="1164382">
                  <a:extLst>
                    <a:ext uri="{9D8B030D-6E8A-4147-A177-3AD203B41FA5}">
                      <a16:colId xmlns:a16="http://schemas.microsoft.com/office/drawing/2014/main" val="370603830"/>
                    </a:ext>
                  </a:extLst>
                </a:gridCol>
                <a:gridCol w="963665">
                  <a:extLst>
                    <a:ext uri="{9D8B030D-6E8A-4147-A177-3AD203B41FA5}">
                      <a16:colId xmlns:a16="http://schemas.microsoft.com/office/drawing/2014/main" val="3235402308"/>
                    </a:ext>
                  </a:extLst>
                </a:gridCol>
                <a:gridCol w="776203">
                  <a:extLst>
                    <a:ext uri="{9D8B030D-6E8A-4147-A177-3AD203B41FA5}">
                      <a16:colId xmlns:a16="http://schemas.microsoft.com/office/drawing/2014/main" val="3002166159"/>
                    </a:ext>
                  </a:extLst>
                </a:gridCol>
                <a:gridCol w="1915531">
                  <a:extLst>
                    <a:ext uri="{9D8B030D-6E8A-4147-A177-3AD203B41FA5}">
                      <a16:colId xmlns:a16="http://schemas.microsoft.com/office/drawing/2014/main" val="3761099117"/>
                    </a:ext>
                  </a:extLst>
                </a:gridCol>
              </a:tblGrid>
              <a:tr h="50048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Column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Datatype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Length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Null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Key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01729"/>
                  </a:ext>
                </a:extLst>
              </a:tr>
              <a:tr h="27208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18367"/>
                  </a:ext>
                </a:extLst>
              </a:tr>
              <a:tr h="40118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api_name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06276"/>
                  </a:ext>
                </a:extLst>
              </a:tr>
              <a:tr h="27208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Api_url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Constraint PK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515488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B9FC762-B230-46C8-A8EB-CA3542D69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27509"/>
              </p:ext>
            </p:extLst>
          </p:nvPr>
        </p:nvGraphicFramePr>
        <p:xfrm>
          <a:off x="3281596" y="3541149"/>
          <a:ext cx="6692607" cy="2744844"/>
        </p:xfrm>
        <a:graphic>
          <a:graphicData uri="http://schemas.openxmlformats.org/drawingml/2006/table">
            <a:tbl>
              <a:tblPr firstRow="1" bandRow="1">
                <a:noFill/>
                <a:tableStyleId>{E8034E78-7F5D-4C2E-B375-FC64B27BC917}</a:tableStyleId>
              </a:tblPr>
              <a:tblGrid>
                <a:gridCol w="1872826">
                  <a:extLst>
                    <a:ext uri="{9D8B030D-6E8A-4147-A177-3AD203B41FA5}">
                      <a16:colId xmlns:a16="http://schemas.microsoft.com/office/drawing/2014/main" val="1230543568"/>
                    </a:ext>
                  </a:extLst>
                </a:gridCol>
                <a:gridCol w="1164382">
                  <a:extLst>
                    <a:ext uri="{9D8B030D-6E8A-4147-A177-3AD203B41FA5}">
                      <a16:colId xmlns:a16="http://schemas.microsoft.com/office/drawing/2014/main" val="370603830"/>
                    </a:ext>
                  </a:extLst>
                </a:gridCol>
                <a:gridCol w="963665">
                  <a:extLst>
                    <a:ext uri="{9D8B030D-6E8A-4147-A177-3AD203B41FA5}">
                      <a16:colId xmlns:a16="http://schemas.microsoft.com/office/drawing/2014/main" val="3235402308"/>
                    </a:ext>
                  </a:extLst>
                </a:gridCol>
                <a:gridCol w="776203">
                  <a:extLst>
                    <a:ext uri="{9D8B030D-6E8A-4147-A177-3AD203B41FA5}">
                      <a16:colId xmlns:a16="http://schemas.microsoft.com/office/drawing/2014/main" val="3002166159"/>
                    </a:ext>
                  </a:extLst>
                </a:gridCol>
                <a:gridCol w="1915531">
                  <a:extLst>
                    <a:ext uri="{9D8B030D-6E8A-4147-A177-3AD203B41FA5}">
                      <a16:colId xmlns:a16="http://schemas.microsoft.com/office/drawing/2014/main" val="3761099117"/>
                    </a:ext>
                  </a:extLst>
                </a:gridCol>
              </a:tblGrid>
              <a:tr h="55703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Column</a:t>
                      </a:r>
                      <a:endParaRPr lang="en-IN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Datatype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Length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Null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Key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01729"/>
                  </a:ext>
                </a:extLst>
              </a:tr>
              <a:tr h="296036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base_currency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Constraint PK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18367"/>
                  </a:ext>
                </a:extLst>
              </a:tr>
              <a:tr h="452636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to_currency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Constraint PK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06276"/>
                  </a:ext>
                </a:extLst>
              </a:tr>
              <a:tr h="2960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rate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double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515488"/>
                  </a:ext>
                </a:extLst>
              </a:tr>
              <a:tr h="29603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source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Character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541863"/>
                  </a:ext>
                </a:extLst>
              </a:tr>
              <a:tr h="296036">
                <a:tc>
                  <a:txBody>
                    <a:bodyPr/>
                    <a:lstStyle/>
                    <a:p>
                      <a:r>
                        <a:rPr lang="en-US" sz="120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requested_date_time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timestamp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--</a:t>
                      </a:r>
                      <a:endParaRPr lang="en-IN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Constraint PK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2835" marR="122126" marT="81417" marB="8141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007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415513-0D2B-4DFD-B0C1-65422E3A8787}"/>
              </a:ext>
            </a:extLst>
          </p:cNvPr>
          <p:cNvSpPr txBox="1"/>
          <p:nvPr/>
        </p:nvSpPr>
        <p:spPr>
          <a:xfrm>
            <a:off x="585627" y="1232899"/>
            <a:ext cx="268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fx_rates_api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395E5-6394-4B08-9664-66C45642243D}"/>
              </a:ext>
            </a:extLst>
          </p:cNvPr>
          <p:cNvSpPr txBox="1"/>
          <p:nvPr/>
        </p:nvSpPr>
        <p:spPr>
          <a:xfrm>
            <a:off x="739738" y="4479533"/>
            <a:ext cx="18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source_requests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382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_Watson_IoT">
  <a:themeElements>
    <a:clrScheme name="Custom 3">
      <a:dk1>
        <a:srgbClr val="0F1F28"/>
      </a:dk1>
      <a:lt1>
        <a:sysClr val="window" lastClr="FFFFFF"/>
      </a:lt1>
      <a:dk2>
        <a:srgbClr val="000000"/>
      </a:dk2>
      <a:lt2>
        <a:srgbClr val="FFFFFF"/>
      </a:lt2>
      <a:accent1>
        <a:srgbClr val="00B4A0"/>
      </a:accent1>
      <a:accent2>
        <a:srgbClr val="7CC7FF"/>
      </a:accent2>
      <a:accent3>
        <a:srgbClr val="FF5050"/>
      </a:accent3>
      <a:accent4>
        <a:srgbClr val="FDD600"/>
      </a:accent4>
      <a:accent5>
        <a:srgbClr val="FFFFFF"/>
      </a:accent5>
      <a:accent6>
        <a:srgbClr val="BFBFBF"/>
      </a:accent6>
      <a:hlink>
        <a:srgbClr val="00B4A0"/>
      </a:hlink>
      <a:folHlink>
        <a:srgbClr val="00B4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7520BC4-883E-4B6B-AE1F-05E1AC0878BA}" vid="{636B4640-0FDF-4F06-9CE1-FCB57C13806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19472</TotalTime>
  <Words>999</Words>
  <Application>Microsoft Office PowerPoint</Application>
  <PresentationFormat>Widescreen</PresentationFormat>
  <Paragraphs>303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Helv</vt:lpstr>
      <vt:lpstr>HelvNeue for IBM</vt:lpstr>
      <vt:lpstr>HelvNeue for IBM Medium</vt:lpstr>
      <vt:lpstr>Lucida Grande</vt:lpstr>
      <vt:lpstr>Slack-Lato</vt:lpstr>
      <vt:lpstr>Wingdings</vt:lpstr>
      <vt:lpstr>Office Theme</vt:lpstr>
      <vt:lpstr>IBM_Watson_IoT</vt:lpstr>
      <vt:lpstr>Heineken FX rate automation:</vt:lpstr>
      <vt:lpstr>PowerPoint Presentation</vt:lpstr>
      <vt:lpstr>PowerPoint Presentation</vt:lpstr>
      <vt:lpstr>PowerPoint Presentation</vt:lpstr>
      <vt:lpstr>Java Classes and Functions:</vt:lpstr>
      <vt:lpstr>Data Model:</vt:lpstr>
      <vt:lpstr>Data Model:</vt:lpstr>
      <vt:lpstr>Data Model:</vt:lpstr>
      <vt:lpstr>PowerPoint Presentation</vt:lpstr>
      <vt:lpstr>Java Classes and Functions: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rate automation</dc:title>
  <dc:creator>Saroja Kuncha</dc:creator>
  <cp:lastModifiedBy>Saroja Kuncha</cp:lastModifiedBy>
  <cp:revision>121</cp:revision>
  <dcterms:created xsi:type="dcterms:W3CDTF">2019-10-03T07:19:05Z</dcterms:created>
  <dcterms:modified xsi:type="dcterms:W3CDTF">2019-12-10T06:54:30Z</dcterms:modified>
</cp:coreProperties>
</file>