
<file path=[Content_Types].xml><?xml version="1.0" encoding="utf-8"?>
<Types xmlns="http://schemas.openxmlformats.org/package/2006/content-types">
  <Default ContentType="image/jpeg" Extension="jpg"/>
  <Default ContentType="application/xml" Extension="xml"/>
  <Default ContentType="image/png" Extension="png"/>
  <Default ContentType="image/jpeg" Extension="jpeg"/>
  <Default ContentType="application/vnd.openxmlformats-package.relationships+xml" Extension="rels"/>
  <Override ContentType="application/vnd.openxmlformats-officedocument.presentationml.notesSlide+xml" PartName="/ppt/notesSlides/notesSlide12.xml"/>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11.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13.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6.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6.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12192000"/>
  <p:notesSz cx="12192000" cy="6858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6.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6.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6.xml"/><Relationship Id="rId3" Type="http://schemas.openxmlformats.org/officeDocument/2006/relationships/presProps" Target="presProps6.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5283200" cy="3444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6905625" y="0"/>
            <a:ext cx="5283200" cy="3444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6513513"/>
            <a:ext cx="5283200" cy="3444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5" name="Google Shape;55;p1: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 name="Google Shape;56;p1:notes"/>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10: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0" name="Google Shape;190;p10: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1: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9" name="Google Shape;199;p1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1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0" name="Google Shape;210;p1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1" name="Google Shape;71;p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 name="Google Shape;96;p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4: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2" name="Google Shape;122;p4: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5: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p5: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6: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8" name="Google Shape;148;p6: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7: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0" name="Google Shape;160;p7: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8: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 name="Google Shape;171;p8: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9: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8" name="Google Shape;178;p9: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25"/>
        <p:cNvGrpSpPr/>
        <p:nvPr/>
      </p:nvGrpSpPr>
      <p:grpSpPr>
        <a:xfrm>
          <a:off x="0" y="0"/>
          <a:ext cx="0" cy="0"/>
          <a:chOff x="0" y="0"/>
          <a:chExt cx="0" cy="0"/>
        </a:xfrm>
      </p:grpSpPr>
      <p:sp>
        <p:nvSpPr>
          <p:cNvPr id="26" name="Google Shape;26;p14"/>
          <p:cNvSpPr txBox="1">
            <a:spLocks noGrp="1"/>
          </p:cNvSpPr>
          <p:nvPr>
            <p:ph type="ctrTitle"/>
          </p:nvPr>
        </p:nvSpPr>
        <p:spPr>
          <a:xfrm>
            <a:off x="3195574" y="2067305"/>
            <a:ext cx="5800851" cy="51816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200" b="0"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14"/>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1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4"/>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1"/>
        <p:cNvGrpSpPr/>
        <p:nvPr/>
      </p:nvGrpSpPr>
      <p:grpSpPr>
        <a:xfrm>
          <a:off x="0" y="0"/>
          <a:ext cx="0" cy="0"/>
          <a:chOff x="0" y="0"/>
          <a:chExt cx="0" cy="0"/>
        </a:xfrm>
      </p:grpSpPr>
      <p:sp>
        <p:nvSpPr>
          <p:cNvPr id="32" name="Google Shape;32;p1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1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5"/>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6"/>
        <p:cNvGrpSpPr/>
        <p:nvPr/>
      </p:nvGrpSpPr>
      <p:grpSpPr>
        <a:xfrm>
          <a:off x="0" y="0"/>
          <a:ext cx="0" cy="0"/>
          <a:chOff x="0" y="0"/>
          <a:chExt cx="0" cy="0"/>
        </a:xfrm>
      </p:grpSpPr>
      <p:sp>
        <p:nvSpPr>
          <p:cNvPr id="37" name="Google Shape;37;p16"/>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16"/>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9" name="Google Shape;39;p1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1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16"/>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42"/>
        <p:cNvGrpSpPr/>
        <p:nvPr/>
      </p:nvGrpSpPr>
      <p:grpSpPr>
        <a:xfrm>
          <a:off x="0" y="0"/>
          <a:ext cx="0" cy="0"/>
          <a:chOff x="0" y="0"/>
          <a:chExt cx="0" cy="0"/>
        </a:xfrm>
      </p:grpSpPr>
      <p:sp>
        <p:nvSpPr>
          <p:cNvPr id="43" name="Google Shape;43;p17"/>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17"/>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5" name="Google Shape;45;p17"/>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6" name="Google Shape;46;p17"/>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7"/>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7"/>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9"/>
        <p:cNvGrpSpPr/>
        <p:nvPr/>
      </p:nvGrpSpPr>
      <p:grpSpPr>
        <a:xfrm>
          <a:off x="0" y="0"/>
          <a:ext cx="0" cy="0"/>
          <a:chOff x="0" y="0"/>
          <a:chExt cx="0" cy="0"/>
        </a:xfrm>
      </p:grpSpPr>
      <p:sp>
        <p:nvSpPr>
          <p:cNvPr id="50" name="Google Shape;50;p18"/>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18"/>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8"/>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
        <p:cNvGrpSpPr/>
        <p:nvPr/>
      </p:nvGrpSpPr>
      <p:grpSpPr>
        <a:xfrm>
          <a:off x="0" y="0"/>
          <a:ext cx="0" cy="0"/>
          <a:chOff x="0" y="0"/>
          <a:chExt cx="0" cy="0"/>
        </a:xfrm>
      </p:grpSpPr>
      <p:sp>
        <p:nvSpPr>
          <p:cNvPr id="10" name="Google Shape;10;p13"/>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 name="Google Shape;11;p13"/>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 name="Google Shape;12;p13"/>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 name="Google Shape;13;p13"/>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 name="Google Shape;14;p13"/>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 name="Google Shape;15;p13"/>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 name="Google Shape;16;p13"/>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 name="Google Shape;17;p13"/>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 name="Google Shape;18;p13"/>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 name="Google Shape;19;p13"/>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 name="Google Shape;20;p13"/>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800" b="1" i="0" u="none" strike="noStrike" cap="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1" name="Google Shape;21;p13"/>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22" name="Google Shape;22;p1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3" name="Google Shape;23;p1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4" name="Google Shape;24;p13"/>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rtl="0">
              <a:lnSpc>
                <a:spcPct val="100000"/>
              </a:lnSpc>
              <a:spcBef>
                <a:spcPts val="0"/>
              </a:spcBef>
              <a:buNone/>
              <a:defRPr sz="1100" b="0" i="0" u="none">
                <a:solidFill>
                  <a:srgbClr val="2D936B"/>
                </a:solidFill>
                <a:latin typeface="Trebuchet MS"/>
                <a:ea typeface="Trebuchet MS"/>
                <a:cs typeface="Trebuchet MS"/>
                <a:sym typeface="Trebuchet MS"/>
              </a:defRPr>
            </a:lvl1pPr>
            <a:lvl2pPr marL="38100" marR="0" lvl="1" indent="0" algn="l" rtl="0">
              <a:lnSpc>
                <a:spcPct val="100000"/>
              </a:lnSpc>
              <a:spcBef>
                <a:spcPts val="0"/>
              </a:spcBef>
              <a:buNone/>
              <a:defRPr sz="1100" b="0" i="0" u="none">
                <a:solidFill>
                  <a:srgbClr val="2D936B"/>
                </a:solidFill>
                <a:latin typeface="Trebuchet MS"/>
                <a:ea typeface="Trebuchet MS"/>
                <a:cs typeface="Trebuchet MS"/>
                <a:sym typeface="Trebuchet MS"/>
              </a:defRPr>
            </a:lvl2pPr>
            <a:lvl3pPr marL="38100" marR="0" lvl="2" indent="0" algn="l" rtl="0">
              <a:lnSpc>
                <a:spcPct val="100000"/>
              </a:lnSpc>
              <a:spcBef>
                <a:spcPts val="0"/>
              </a:spcBef>
              <a:buNone/>
              <a:defRPr sz="1100" b="0" i="0" u="none">
                <a:solidFill>
                  <a:srgbClr val="2D936B"/>
                </a:solidFill>
                <a:latin typeface="Trebuchet MS"/>
                <a:ea typeface="Trebuchet MS"/>
                <a:cs typeface="Trebuchet MS"/>
                <a:sym typeface="Trebuchet MS"/>
              </a:defRPr>
            </a:lvl3pPr>
            <a:lvl4pPr marL="38100" marR="0" lvl="3" indent="0" algn="l" rtl="0">
              <a:lnSpc>
                <a:spcPct val="100000"/>
              </a:lnSpc>
              <a:spcBef>
                <a:spcPts val="0"/>
              </a:spcBef>
              <a:buNone/>
              <a:defRPr sz="1100" b="0" i="0" u="none">
                <a:solidFill>
                  <a:srgbClr val="2D936B"/>
                </a:solidFill>
                <a:latin typeface="Trebuchet MS"/>
                <a:ea typeface="Trebuchet MS"/>
                <a:cs typeface="Trebuchet MS"/>
                <a:sym typeface="Trebuchet MS"/>
              </a:defRPr>
            </a:lvl4pPr>
            <a:lvl5pPr marL="38100" marR="0" lvl="4" indent="0" algn="l" rtl="0">
              <a:lnSpc>
                <a:spcPct val="100000"/>
              </a:lnSpc>
              <a:spcBef>
                <a:spcPts val="0"/>
              </a:spcBef>
              <a:buNone/>
              <a:defRPr sz="1100" b="0" i="0" u="none">
                <a:solidFill>
                  <a:srgbClr val="2D936B"/>
                </a:solidFill>
                <a:latin typeface="Trebuchet MS"/>
                <a:ea typeface="Trebuchet MS"/>
                <a:cs typeface="Trebuchet MS"/>
                <a:sym typeface="Trebuchet MS"/>
              </a:defRPr>
            </a:lvl5pPr>
            <a:lvl6pPr marL="38100" marR="0" lvl="5" indent="0" algn="l" rtl="0">
              <a:lnSpc>
                <a:spcPct val="100000"/>
              </a:lnSpc>
              <a:spcBef>
                <a:spcPts val="0"/>
              </a:spcBef>
              <a:buNone/>
              <a:defRPr sz="1100" b="0" i="0" u="none">
                <a:solidFill>
                  <a:srgbClr val="2D936B"/>
                </a:solidFill>
                <a:latin typeface="Trebuchet MS"/>
                <a:ea typeface="Trebuchet MS"/>
                <a:cs typeface="Trebuchet MS"/>
                <a:sym typeface="Trebuchet MS"/>
              </a:defRPr>
            </a:lvl6pPr>
            <a:lvl7pPr marL="38100" marR="0" lvl="6" indent="0" algn="l" rtl="0">
              <a:lnSpc>
                <a:spcPct val="100000"/>
              </a:lnSpc>
              <a:spcBef>
                <a:spcPts val="0"/>
              </a:spcBef>
              <a:buNone/>
              <a:defRPr sz="1100" b="0" i="0" u="none">
                <a:solidFill>
                  <a:srgbClr val="2D936B"/>
                </a:solidFill>
                <a:latin typeface="Trebuchet MS"/>
                <a:ea typeface="Trebuchet MS"/>
                <a:cs typeface="Trebuchet MS"/>
                <a:sym typeface="Trebuchet MS"/>
              </a:defRPr>
            </a:lvl7pPr>
            <a:lvl8pPr marL="38100" marR="0" lvl="7" indent="0" algn="l" rtl="0">
              <a:lnSpc>
                <a:spcPct val="100000"/>
              </a:lnSpc>
              <a:spcBef>
                <a:spcPts val="0"/>
              </a:spcBef>
              <a:buNone/>
              <a:defRPr sz="1100" b="0" i="0" u="none">
                <a:solidFill>
                  <a:srgbClr val="2D936B"/>
                </a:solidFill>
                <a:latin typeface="Trebuchet MS"/>
                <a:ea typeface="Trebuchet MS"/>
                <a:cs typeface="Trebuchet MS"/>
                <a:sym typeface="Trebuchet MS"/>
              </a:defRPr>
            </a:lvl8pPr>
            <a:lvl9pPr marL="38100" marR="0" lvl="8" indent="0" algn="l" rtl="0">
              <a:lnSpc>
                <a:spcPct val="100000"/>
              </a:lnSpc>
              <a:spcBef>
                <a:spcPts val="0"/>
              </a:spcBef>
              <a:buNone/>
              <a:defRPr sz="1100" b="0" i="0" u="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0" name="Shape 1070"/>
        <p:cNvGrpSpPr/>
        <p:nvPr/>
      </p:nvGrpSpPr>
      <p:grpSpPr>
        <a:xfrm>
          <a:off x="0" y="0"/>
          <a:ext cx="0" cy="0"/>
          <a:chOff x="0" y="0"/>
          <a:chExt cx="0" cy="0"/>
        </a:xfrm>
      </p:grpSpPr>
      <p:grpSp>
        <p:nvGrpSpPr>
          <p:cNvPr id="1071" name="Google Shape;1071;p1"/>
          <p:cNvGrpSpPr/>
          <p:nvPr/>
        </p:nvGrpSpPr>
        <p:grpSpPr>
          <a:xfrm>
            <a:off x="876299" y="990600"/>
            <a:ext cx="1743075" cy="1333500"/>
            <a:chOff x="742950" y="1104900"/>
            <a:chExt cx="1743075" cy="1333500"/>
          </a:xfrm>
        </p:grpSpPr>
        <p:sp>
          <p:nvSpPr>
            <p:cNvPr id="1072" name="Google Shape;1072;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073" name="Google Shape;1073;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sp>
        <p:nvSpPr>
          <p:cNvPr id="1074" name="Google Shape;1074;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075" name="Google Shape;1075;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076" name="Google Shape;1076;p1"/>
          <p:cNvSpPr txBox="1"/>
          <p:nvPr>
            <p:ph type="ctrTitle"/>
          </p:nvPr>
        </p:nvSpPr>
        <p:spPr>
          <a:xfrm>
            <a:off x="-728232" y="107740"/>
            <a:ext cx="9872100" cy="1001400"/>
          </a:xfrm>
          <a:prstGeom prst="rect">
            <a:avLst/>
          </a:prstGeom>
          <a:noFill/>
          <a:ln>
            <a:noFill/>
          </a:ln>
        </p:spPr>
        <p:txBody>
          <a:bodyPr anchorCtr="0" anchor="t" bIns="0" lIns="0" spcFirstLastPara="1" rIns="0" wrap="square" tIns="16500">
            <a:spAutoFit/>
          </a:bodyPr>
          <a:lstStyle/>
          <a:p>
            <a:pPr indent="0" lvl="0" marL="3213735" rtl="0" algn="ctr">
              <a:lnSpc>
                <a:spcPct val="100000"/>
              </a:lnSpc>
              <a:spcBef>
                <a:spcPts val="0"/>
              </a:spcBef>
              <a:spcAft>
                <a:spcPts val="0"/>
              </a:spcAft>
              <a:buClr>
                <a:srgbClr val="0F0F0F"/>
              </a:buClr>
              <a:buSzPts val="3200"/>
              <a:buFont typeface="Times New Roman"/>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endParaRPr/>
          </a:p>
        </p:txBody>
      </p:sp>
      <p:pic>
        <p:nvPicPr>
          <p:cNvPr id="1077" name="Google Shape;1077;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1078" name="Google Shape;1078;p1"/>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Clr>
                <a:srgbClr val="2D936B"/>
              </a:buClr>
              <a:buSzPts val="1100"/>
              <a:buFont typeface="Trebuchet MS"/>
              <a:buNone/>
            </a:pPr>
            <a:fld id="{00000000-1234-1234-1234-123412341234}" type="slidenum">
              <a:rPr lang="en-US"/>
              <a:t>‹#›</a:t>
            </a:fld>
            <a:endParaRPr/>
          </a:p>
        </p:txBody>
      </p:sp>
      <p:sp>
        <p:nvSpPr>
          <p:cNvPr id="1079" name="Google Shape;1079;p1"/>
          <p:cNvSpPr txBox="1"/>
          <p:nvPr/>
        </p:nvSpPr>
        <p:spPr>
          <a:xfrm>
            <a:off x="0" y="2718569"/>
            <a:ext cx="12192000" cy="1300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lang="en-US" sz="1800">
                <a:latin typeface="Calibri"/>
                <a:ea typeface="Calibri"/>
                <a:cs typeface="Calibri"/>
                <a:sym typeface="Calibri"/>
              </a:rPr>
              <a:t>STUDENT NAME: SAROJINI.V.B</a:t>
            </a:r>
            <a:endParaRPr sz="1800">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lang="en-US" sz="1800">
                <a:latin typeface="Calibri"/>
                <a:ea typeface="Calibri"/>
                <a:cs typeface="Calibri"/>
                <a:sym typeface="Calibri"/>
              </a:rPr>
              <a:t>REGISTER NO:312211285/7CCOBEA525AD576AC6C4BC9384865156</a:t>
            </a:r>
            <a:endParaRPr sz="1800">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lang="en-US" sz="1800">
                <a:latin typeface="Calibri"/>
                <a:ea typeface="Calibri"/>
                <a:cs typeface="Calibri"/>
                <a:sym typeface="Calibri"/>
              </a:rPr>
              <a:t>DEPARTMENT: B. COM GENERAL (COMMERCE) </a:t>
            </a:r>
            <a:endParaRPr sz="1800">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lang="en-US" sz="1800">
                <a:latin typeface="Calibri"/>
                <a:ea typeface="Calibri"/>
                <a:cs typeface="Calibri"/>
                <a:sym typeface="Calibri"/>
              </a:rPr>
              <a:t>COLLEGE:  DR.M.G.R.JANAKI OF ARTS AND SCIENCE FOR WOMEN.</a:t>
            </a:r>
            <a:endParaRPr sz="1800">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1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93" name="Google Shape;193;p10"/>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194" name="Google Shape;194;p10"/>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95" name="Google Shape;195;p10"/>
          <p:cNvSpPr txBox="1"/>
          <p:nvPr/>
        </p:nvSpPr>
        <p:spPr>
          <a:xfrm>
            <a:off x="739775" y="291147"/>
            <a:ext cx="3303904" cy="752119"/>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4800" b="1" dirty="0" smtClean="0">
                <a:solidFill>
                  <a:schemeClr val="dk1"/>
                </a:solidFill>
                <a:latin typeface="Trebuchet MS"/>
                <a:ea typeface="Trebuchet MS"/>
                <a:cs typeface="Trebuchet MS"/>
                <a:sym typeface="Trebuchet MS"/>
              </a:rPr>
              <a:t>MODELLING</a:t>
            </a:r>
          </a:p>
        </p:txBody>
      </p:sp>
      <p:sp>
        <p:nvSpPr>
          <p:cNvPr id="196" name="Google Shape;196;p10"/>
          <p:cNvSpPr/>
          <p:nvPr/>
        </p:nvSpPr>
        <p:spPr>
          <a:xfrm>
            <a:off x="10058400" y="525141"/>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 name="TextBox 2"/>
          <p:cNvSpPr txBox="1"/>
          <p:nvPr/>
        </p:nvSpPr>
        <p:spPr>
          <a:xfrm>
            <a:off x="1066800" y="1149927"/>
            <a:ext cx="8286750" cy="5693866"/>
          </a:xfrm>
          <a:prstGeom prst="rect">
            <a:avLst/>
          </a:prstGeom>
          <a:noFill/>
        </p:spPr>
        <p:txBody>
          <a:bodyPr wrap="square" rtlCol="0">
            <a:spAutoFit/>
          </a:bodyPr>
          <a:lstStyle/>
          <a:p>
            <a:r>
              <a:rPr lang="en-US" sz="2000" dirty="0" smtClean="0"/>
              <a:t>DATA COLLECTION</a:t>
            </a:r>
          </a:p>
          <a:p>
            <a:r>
              <a:rPr lang="en-US" sz="1800" dirty="0" smtClean="0"/>
              <a:t> 1) </a:t>
            </a:r>
            <a:r>
              <a:rPr lang="en-US" sz="1800" dirty="0" err="1" smtClean="0"/>
              <a:t>kaggle</a:t>
            </a:r>
            <a:r>
              <a:rPr lang="en-US" sz="1800" dirty="0" smtClean="0"/>
              <a:t>-employee</a:t>
            </a:r>
          </a:p>
          <a:p>
            <a:r>
              <a:rPr lang="en-US" sz="1800" dirty="0" smtClean="0"/>
              <a:t> 2) login</a:t>
            </a:r>
          </a:p>
          <a:p>
            <a:r>
              <a:rPr lang="en-US" sz="1800" dirty="0" smtClean="0"/>
              <a:t> 3) Employees Data collect</a:t>
            </a:r>
          </a:p>
          <a:p>
            <a:endParaRPr lang="en-US" sz="1800" dirty="0" smtClean="0"/>
          </a:p>
          <a:p>
            <a:r>
              <a:rPr lang="en-US" sz="2000" dirty="0" smtClean="0"/>
              <a:t>FEATURES COLLECTION</a:t>
            </a:r>
          </a:p>
          <a:p>
            <a:r>
              <a:rPr lang="en-US" sz="1800" dirty="0" smtClean="0"/>
              <a:t> 1) 26-Features</a:t>
            </a:r>
          </a:p>
          <a:p>
            <a:r>
              <a:rPr lang="en-US" sz="1800" dirty="0" smtClean="0"/>
              <a:t> 2) Select 10-features</a:t>
            </a:r>
          </a:p>
          <a:p>
            <a:r>
              <a:rPr lang="en-US" sz="1800" dirty="0" smtClean="0"/>
              <a:t> * Employee ID</a:t>
            </a:r>
          </a:p>
          <a:p>
            <a:r>
              <a:rPr lang="en-US" sz="1800" dirty="0" smtClean="0"/>
              <a:t> * First name</a:t>
            </a:r>
          </a:p>
          <a:p>
            <a:r>
              <a:rPr lang="en-US" sz="1800" dirty="0" smtClean="0"/>
              <a:t> * Last name</a:t>
            </a:r>
          </a:p>
          <a:p>
            <a:r>
              <a:rPr lang="en-US" sz="1800" dirty="0" smtClean="0"/>
              <a:t> * Business unit</a:t>
            </a:r>
          </a:p>
          <a:p>
            <a:r>
              <a:rPr lang="en-US" sz="1800" dirty="0" smtClean="0"/>
              <a:t> * Employee status</a:t>
            </a:r>
          </a:p>
          <a:p>
            <a:r>
              <a:rPr lang="en-US" sz="1800" dirty="0" smtClean="0"/>
              <a:t> * Employee type</a:t>
            </a:r>
          </a:p>
          <a:p>
            <a:r>
              <a:rPr lang="en-US" sz="1800" dirty="0" smtClean="0"/>
              <a:t> * Employee classification type</a:t>
            </a:r>
          </a:p>
          <a:p>
            <a:r>
              <a:rPr lang="en-US" sz="1800" dirty="0" smtClean="0"/>
              <a:t> * Gender</a:t>
            </a:r>
          </a:p>
          <a:p>
            <a:r>
              <a:rPr lang="en-US" sz="1800" dirty="0" smtClean="0"/>
              <a:t> * Performance score</a:t>
            </a:r>
          </a:p>
          <a:p>
            <a:r>
              <a:rPr lang="en-US" sz="1800" dirty="0" smtClean="0"/>
              <a:t> * Current employee rating</a:t>
            </a:r>
          </a:p>
          <a:p>
            <a:r>
              <a:rPr lang="en-US" sz="1800" dirty="0" smtClean="0"/>
              <a:t> * Performance analysis value</a:t>
            </a:r>
          </a:p>
          <a:p>
            <a:endParaRPr lang="en-US" sz="1800" dirty="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81891" y="235527"/>
            <a:ext cx="7422113" cy="5632311"/>
          </a:xfrm>
          <a:prstGeom prst="rect">
            <a:avLst/>
          </a:prstGeom>
          <a:noFill/>
        </p:spPr>
        <p:txBody>
          <a:bodyPr wrap="square" rtlCol="0">
            <a:spAutoFit/>
          </a:bodyPr>
          <a:lstStyle/>
          <a:p>
            <a:r>
              <a:rPr lang="en-US" sz="1800" dirty="0"/>
              <a:t>DATA CLEANING</a:t>
            </a:r>
          </a:p>
          <a:p>
            <a:r>
              <a:rPr lang="en-US" sz="1800" dirty="0"/>
              <a:t>1)Select filter option</a:t>
            </a:r>
          </a:p>
          <a:p>
            <a:r>
              <a:rPr lang="en-US" sz="1800" dirty="0"/>
              <a:t>2)Insert </a:t>
            </a:r>
            <a:r>
              <a:rPr lang="en-US" sz="1800" dirty="0" err="1" smtClean="0"/>
              <a:t>colour</a:t>
            </a:r>
            <a:endParaRPr lang="en-US" sz="1800" dirty="0"/>
          </a:p>
          <a:p>
            <a:r>
              <a:rPr lang="en-US" sz="1800" dirty="0"/>
              <a:t>3)Select no file</a:t>
            </a:r>
          </a:p>
          <a:p>
            <a:endParaRPr lang="en-US" sz="1800" dirty="0"/>
          </a:p>
          <a:p>
            <a:r>
              <a:rPr lang="en-US" sz="1800" dirty="0"/>
              <a:t>PERFORMANCE LEVEL</a:t>
            </a:r>
          </a:p>
          <a:p>
            <a:r>
              <a:rPr lang="en-US" sz="1800" dirty="0"/>
              <a:t>1)Value of j2</a:t>
            </a:r>
          </a:p>
          <a:p>
            <a:r>
              <a:rPr lang="en-US" sz="1800" dirty="0"/>
              <a:t>2)=IFS(J2.=5,”VERY HIGH”,J2.=4,”HIGH”,J2.=3,”MED”,”TRUE”,’LOW”)</a:t>
            </a:r>
          </a:p>
          <a:p>
            <a:endParaRPr lang="en-US" sz="1800" dirty="0"/>
          </a:p>
          <a:p>
            <a:r>
              <a:rPr lang="en-US" sz="1800" dirty="0"/>
              <a:t>SUMMARY</a:t>
            </a:r>
          </a:p>
          <a:p>
            <a:r>
              <a:rPr lang="en-US" sz="1800" dirty="0"/>
              <a:t>1)Auto file</a:t>
            </a:r>
          </a:p>
          <a:p>
            <a:r>
              <a:rPr lang="en-US" sz="1800" dirty="0" smtClean="0"/>
              <a:t>2)Graphs </a:t>
            </a:r>
            <a:r>
              <a:rPr lang="en-US" sz="1800" dirty="0"/>
              <a:t>&amp; chart </a:t>
            </a:r>
          </a:p>
          <a:p>
            <a:r>
              <a:rPr lang="en-US" sz="1800" dirty="0"/>
              <a:t>3)Collect </a:t>
            </a:r>
            <a:r>
              <a:rPr lang="en-US" sz="1800" dirty="0" smtClean="0"/>
              <a:t>data &amp; analysis</a:t>
            </a:r>
          </a:p>
          <a:p>
            <a:endParaRPr lang="en-US" sz="1800" dirty="0" smtClean="0"/>
          </a:p>
          <a:p>
            <a:r>
              <a:rPr lang="en-US" sz="1800" dirty="0" smtClean="0"/>
              <a:t>VISUALIZATION</a:t>
            </a:r>
          </a:p>
          <a:p>
            <a:r>
              <a:rPr lang="en-US" sz="1800" dirty="0" smtClean="0"/>
              <a:t>1)Dashboard creation</a:t>
            </a:r>
          </a:p>
          <a:p>
            <a:r>
              <a:rPr lang="en-US" sz="1800" dirty="0" smtClean="0"/>
              <a:t>2)Conditional formatting</a:t>
            </a:r>
          </a:p>
          <a:p>
            <a:r>
              <a:rPr lang="en-US" sz="1800" dirty="0" smtClean="0"/>
              <a:t>3)Pivot tables</a:t>
            </a:r>
          </a:p>
          <a:p>
            <a:r>
              <a:rPr lang="en-US" sz="1800" dirty="0" smtClean="0"/>
              <a:t>4)Trend analysis</a:t>
            </a:r>
            <a:endParaRPr lang="en-US" sz="1800" dirty="0"/>
          </a:p>
          <a:p>
            <a:endParaRPr lang="en-US" sz="1800" dirty="0"/>
          </a:p>
        </p:txBody>
      </p:sp>
    </p:spTree>
    <p:extLst>
      <p:ext uri="{BB962C8B-B14F-4D97-AF65-F5344CB8AC3E}">
        <p14:creationId xmlns:p14="http://schemas.microsoft.com/office/powerpoint/2010/main" val="25030618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2" name="Google Shape;202;p11"/>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pic>
        <p:nvPicPr>
          <p:cNvPr id="204" name="Google Shape;204;p11"/>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205" name="Google Shape;205;p11"/>
          <p:cNvSpPr txBox="1">
            <a:spLocks noGrp="1"/>
          </p:cNvSpPr>
          <p:nvPr>
            <p:ph type="title"/>
          </p:nvPr>
        </p:nvSpPr>
        <p:spPr/>
        <p:txBody>
          <a:bodyPr/>
          <a:lstStyle/>
          <a:p>
            <a:pPr lvl="0"/>
            <a:r>
              <a:rPr lang="en-US" smtClean="0"/>
              <a:t>RESULTS</a:t>
            </a:r>
            <a:endParaRPr lang="en-US"/>
          </a:p>
        </p:txBody>
      </p:sp>
      <p:sp>
        <p:nvSpPr>
          <p:cNvPr id="206" name="Google Shape;206;p11"/>
          <p:cNvSpPr txBox="1"/>
          <p:nvPr/>
        </p:nvSpPr>
        <p:spPr>
          <a:xfrm>
            <a:off x="11277218" y="6473337"/>
            <a:ext cx="228600" cy="19170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Clr>
                <a:srgbClr val="2D936B"/>
              </a:buClr>
              <a:buSzPts val="1100"/>
              <a:buFont typeface="Trebuchet MS"/>
              <a:buNone/>
            </a:pPr>
            <a:fld id="{00000000-1234-1234-1234-123412341234}" type="slidenum">
              <a:rPr lang="en-US" sz="1100">
                <a:solidFill>
                  <a:srgbClr val="2D936B"/>
                </a:solidFill>
                <a:latin typeface="Trebuchet MS"/>
                <a:ea typeface="Trebuchet MS"/>
                <a:cs typeface="Trebuchet MS"/>
                <a:sym typeface="Trebuchet MS"/>
              </a:rPr>
              <a:t>12</a:t>
            </a:fld>
            <a:endParaRPr sz="1100">
              <a:solidFill>
                <a:schemeClr val="dk1"/>
              </a:solidFill>
              <a:latin typeface="Trebuchet MS"/>
              <a:ea typeface="Trebuchet MS"/>
              <a:cs typeface="Trebuchet MS"/>
              <a:sym typeface="Trebuchet MS"/>
            </a:endParaRPr>
          </a:p>
        </p:txBody>
      </p:sp>
      <p:sp>
        <p:nvSpPr>
          <p:cNvPr id="207" name="Google Shape;207;p11"/>
          <p:cNvSpPr txBox="1"/>
          <p:nvPr/>
        </p:nvSpPr>
        <p:spPr>
          <a:xfrm>
            <a:off x="0" y="1625471"/>
            <a:ext cx="12192000" cy="463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latin typeface="Calibri"/>
              <a:ea typeface="Calibri"/>
              <a:cs typeface="Calibri"/>
              <a:sym typeface="Calibri"/>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5332" y="1468067"/>
            <a:ext cx="7146779" cy="455254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4" name="Shape 1054"/>
        <p:cNvGrpSpPr/>
        <p:nvPr/>
      </p:nvGrpSpPr>
      <p:grpSpPr>
        <a:xfrm>
          <a:off x="0" y="0"/>
          <a:ext cx="0" cy="0"/>
          <a:chOff x="0" y="0"/>
          <a:chExt cx="0" cy="0"/>
        </a:xfrm>
      </p:grpSpPr>
      <p:sp>
        <p:nvSpPr>
          <p:cNvPr id="1055" name="Google Shape;1055;p1"/>
          <p:cNvSpPr txBox="1"/>
          <p:nvPr>
            <p:ph type="title"/>
          </p:nvPr>
        </p:nvSpPr>
        <p:spPr>
          <a:xfrm>
            <a:off x="755332" y="385444"/>
            <a:ext cx="10681200" cy="7581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056" name="Google Shape;1056;p1"/>
          <p:cNvSpPr txBox="1"/>
          <p:nvPr/>
        </p:nvSpPr>
        <p:spPr>
          <a:xfrm>
            <a:off x="755325" y="1428550"/>
            <a:ext cx="6824700" cy="31092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rPr lang="en-US" sz="2400"/>
              <a:t>This distribution provides a comprehensive overview of how employees are performing across different levels, highlighting areas of strength and areas needing improvement within the organization. </a:t>
            </a:r>
            <a:endParaRPr sz="2400"/>
          </a:p>
          <a:p>
            <a:pPr indent="0" lvl="0" marL="0" rtl="0" algn="l">
              <a:spcBef>
                <a:spcPts val="0"/>
              </a:spcBef>
              <a:spcAft>
                <a:spcPts val="0"/>
              </a:spcAft>
              <a:buNone/>
            </a:pPr>
            <a:r>
              <a:rPr lang="en-US" sz="2400"/>
              <a:t>And motivated the low performance employee because they high members of the data so motivated the low performance employee</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2"/>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grpSp>
        <p:nvGrpSpPr>
          <p:cNvPr id="74" name="Google Shape;74;p2"/>
          <p:cNvGrpSpPr/>
          <p:nvPr/>
        </p:nvGrpSpPr>
        <p:grpSpPr>
          <a:xfrm>
            <a:off x="7448612" y="0"/>
            <a:ext cx="4743796" cy="6858466"/>
            <a:chOff x="7448612" y="0"/>
            <a:chExt cx="4743796" cy="6858466"/>
          </a:xfrm>
        </p:grpSpPr>
        <p:sp>
          <p:nvSpPr>
            <p:cNvPr id="75" name="Google Shape;75;p2"/>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6" name="Google Shape;76;p2"/>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7" name="Google Shape;77;p2"/>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8" name="Google Shape;78;p2"/>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9" name="Google Shape;79;p2"/>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0" name="Google Shape;80;p2"/>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1" name="Google Shape;81;p2"/>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2" name="Google Shape;82;p2"/>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3" name="Google Shape;83;p2"/>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84" name="Google Shape;84;p2"/>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5" name="Google Shape;85;p2"/>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6" name="Google Shape;86;p2"/>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7" name="Google Shape;87;p2"/>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8" name="Google Shape;88;p2"/>
          <p:cNvSpPr txBox="1">
            <a:spLocks noGrp="1"/>
          </p:cNvSpPr>
          <p:nvPr>
            <p:ph type="title"/>
          </p:nvPr>
        </p:nvSpPr>
        <p:spPr>
          <a:xfrm>
            <a:off x="739775" y="829627"/>
            <a:ext cx="3909695" cy="67818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TITLE</a:t>
            </a:r>
            <a:endParaRPr sz="4250"/>
          </a:p>
        </p:txBody>
      </p:sp>
      <p:grpSp>
        <p:nvGrpSpPr>
          <p:cNvPr id="89" name="Google Shape;89;p2"/>
          <p:cNvGrpSpPr/>
          <p:nvPr/>
        </p:nvGrpSpPr>
        <p:grpSpPr>
          <a:xfrm>
            <a:off x="466725" y="6410325"/>
            <a:ext cx="3705225" cy="295275"/>
            <a:chOff x="466725" y="6410325"/>
            <a:chExt cx="3705225" cy="295275"/>
          </a:xfrm>
        </p:grpSpPr>
        <p:pic>
          <p:nvPicPr>
            <p:cNvPr id="90" name="Google Shape;90;p2"/>
            <p:cNvPicPr preferRelativeResize="0"/>
            <p:nvPr/>
          </p:nvPicPr>
          <p:blipFill rotWithShape="1">
            <a:blip r:embed="rId3">
              <a:alphaModFix/>
            </a:blip>
            <a:srcRect/>
            <a:stretch/>
          </p:blipFill>
          <p:spPr>
            <a:xfrm>
              <a:off x="676275" y="6467475"/>
              <a:ext cx="2143125" cy="200025"/>
            </a:xfrm>
            <a:prstGeom prst="rect">
              <a:avLst/>
            </a:prstGeom>
            <a:noFill/>
            <a:ln>
              <a:noFill/>
            </a:ln>
          </p:spPr>
        </p:pic>
        <p:pic>
          <p:nvPicPr>
            <p:cNvPr id="91" name="Google Shape;91;p2"/>
            <p:cNvPicPr preferRelativeResize="0"/>
            <p:nvPr/>
          </p:nvPicPr>
          <p:blipFill rotWithShape="1">
            <a:blip r:embed="rId4">
              <a:alphaModFix/>
            </a:blip>
            <a:srcRect/>
            <a:stretch/>
          </p:blipFill>
          <p:spPr>
            <a:xfrm>
              <a:off x="466725" y="6410325"/>
              <a:ext cx="3705225" cy="295275"/>
            </a:xfrm>
            <a:prstGeom prst="rect">
              <a:avLst/>
            </a:prstGeom>
            <a:noFill/>
            <a:ln>
              <a:noFill/>
            </a:ln>
          </p:spPr>
        </p:pic>
      </p:grpSp>
      <p:sp>
        <p:nvSpPr>
          <p:cNvPr id="92" name="Google Shape;92;p2"/>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2</a:t>
            </a:fld>
            <a:endParaRPr/>
          </a:p>
        </p:txBody>
      </p:sp>
      <p:sp>
        <p:nvSpPr>
          <p:cNvPr id="93" name="Google Shape;93;p2"/>
          <p:cNvSpPr txBox="1"/>
          <p:nvPr/>
        </p:nvSpPr>
        <p:spPr>
          <a:xfrm>
            <a:off x="1217522" y="2123271"/>
            <a:ext cx="8593228" cy="144655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b="1">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3"/>
          <p:cNvSpPr/>
          <p:nvPr/>
        </p:nvSpPr>
        <p:spPr>
          <a:xfrm>
            <a:off x="-76200" y="28579"/>
            <a:ext cx="12481713"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99" name="Google Shape;99;p3"/>
          <p:cNvGrpSpPr/>
          <p:nvPr/>
        </p:nvGrpSpPr>
        <p:grpSpPr>
          <a:xfrm>
            <a:off x="7448612" y="0"/>
            <a:ext cx="4743796" cy="6858466"/>
            <a:chOff x="7448612" y="0"/>
            <a:chExt cx="4743796" cy="6858466"/>
          </a:xfrm>
        </p:grpSpPr>
        <p:sp>
          <p:nvSpPr>
            <p:cNvPr id="100" name="Google Shape;100;p3"/>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1" name="Google Shape;101;p3"/>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2" name="Google Shape;102;p3"/>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3" name="Google Shape;103;p3"/>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 name="Google Shape;104;p3"/>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5" name="Google Shape;105;p3"/>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6" name="Google Shape;106;p3"/>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7" name="Google Shape;107;p3"/>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8" name="Google Shape;108;p3"/>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9" name="Google Shape;109;p3"/>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0" name="Google Shape;110;p3"/>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11" name="Google Shape;111;p3"/>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2" name="Google Shape;112;p3"/>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13" name="Google Shape;113;p3"/>
          <p:cNvPicPr preferRelativeResize="0"/>
          <p:nvPr/>
        </p:nvPicPr>
        <p:blipFill rotWithShape="1">
          <a:blip r:embed="rId3">
            <a:alphaModFix/>
          </a:blip>
          <a:srcRect/>
          <a:stretch/>
        </p:blipFill>
        <p:spPr>
          <a:xfrm>
            <a:off x="10687050" y="6134100"/>
            <a:ext cx="247650" cy="247650"/>
          </a:xfrm>
          <a:prstGeom prst="rect">
            <a:avLst/>
          </a:prstGeom>
          <a:noFill/>
          <a:ln>
            <a:noFill/>
          </a:ln>
        </p:spPr>
      </p:pic>
      <p:grpSp>
        <p:nvGrpSpPr>
          <p:cNvPr id="114" name="Google Shape;114;p3"/>
          <p:cNvGrpSpPr/>
          <p:nvPr/>
        </p:nvGrpSpPr>
        <p:grpSpPr>
          <a:xfrm>
            <a:off x="47625" y="3819523"/>
            <a:ext cx="4124325" cy="3009898"/>
            <a:chOff x="47625" y="3819523"/>
            <a:chExt cx="4124325" cy="3009898"/>
          </a:xfrm>
        </p:grpSpPr>
        <p:pic>
          <p:nvPicPr>
            <p:cNvPr id="115" name="Google Shape;115;p3"/>
            <p:cNvPicPr preferRelativeResize="0"/>
            <p:nvPr/>
          </p:nvPicPr>
          <p:blipFill rotWithShape="1">
            <a:blip r:embed="rId4">
              <a:alphaModFix/>
            </a:blip>
            <a:srcRect/>
            <a:stretch/>
          </p:blipFill>
          <p:spPr>
            <a:xfrm>
              <a:off x="466725" y="6410325"/>
              <a:ext cx="3705225" cy="295275"/>
            </a:xfrm>
            <a:prstGeom prst="rect">
              <a:avLst/>
            </a:prstGeom>
            <a:noFill/>
            <a:ln>
              <a:noFill/>
            </a:ln>
          </p:spPr>
        </p:pic>
        <p:pic>
          <p:nvPicPr>
            <p:cNvPr id="116" name="Google Shape;116;p3"/>
            <p:cNvPicPr preferRelativeResize="0"/>
            <p:nvPr/>
          </p:nvPicPr>
          <p:blipFill rotWithShape="1">
            <a:blip r:embed="rId5">
              <a:alphaModFix/>
            </a:blip>
            <a:srcRect/>
            <a:stretch/>
          </p:blipFill>
          <p:spPr>
            <a:xfrm>
              <a:off x="47625" y="3819523"/>
              <a:ext cx="1733550" cy="3009898"/>
            </a:xfrm>
            <a:prstGeom prst="rect">
              <a:avLst/>
            </a:prstGeom>
            <a:noFill/>
            <a:ln>
              <a:noFill/>
            </a:ln>
          </p:spPr>
        </p:pic>
      </p:grpSp>
      <p:sp>
        <p:nvSpPr>
          <p:cNvPr id="117" name="Google Shape;117;p3"/>
          <p:cNvSpPr txBox="1">
            <a:spLocks noGrp="1"/>
          </p:cNvSpPr>
          <p:nvPr>
            <p:ph type="title"/>
          </p:nvPr>
        </p:nvSpPr>
        <p:spPr>
          <a:xfrm>
            <a:off x="739775" y="445388"/>
            <a:ext cx="2357120" cy="7581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AGENDA</a:t>
            </a:r>
            <a:endParaRPr/>
          </a:p>
        </p:txBody>
      </p:sp>
      <p:sp>
        <p:nvSpPr>
          <p:cNvPr id="118" name="Google Shape;118;p3"/>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3</a:t>
            </a:fld>
            <a:endParaRPr/>
          </a:p>
        </p:txBody>
      </p:sp>
      <p:sp>
        <p:nvSpPr>
          <p:cNvPr id="119" name="Google Shape;119;p3"/>
          <p:cNvSpPr txBox="1"/>
          <p:nvPr/>
        </p:nvSpPr>
        <p:spPr>
          <a:xfrm>
            <a:off x="2509807" y="1041533"/>
            <a:ext cx="5029200" cy="440120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Problem Statement</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Project Overview</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End Users</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Our Solution and Proposition</a:t>
            </a:r>
            <a:endParaRPr/>
          </a:p>
          <a:p>
            <a:pPr marL="0" marR="0" lvl="0" indent="-177800" algn="l" rtl="0">
              <a:spcBef>
                <a:spcPts val="0"/>
              </a:spcBef>
              <a:spcAft>
                <a:spcPts val="0"/>
              </a:spcAft>
              <a:buClr>
                <a:srgbClr val="0D0D0D"/>
              </a:buClr>
              <a:buSzPts val="2800"/>
              <a:buFont typeface="Calibri"/>
              <a:buAutoNum type="arabicPeriod"/>
            </a:pPr>
            <a:r>
              <a:rPr lang="en-US" sz="2800">
                <a:solidFill>
                  <a:srgbClr val="0D0D0D"/>
                </a:solidFill>
                <a:latin typeface="Times New Roman"/>
                <a:ea typeface="Times New Roman"/>
                <a:cs typeface="Times New Roman"/>
                <a:sym typeface="Times New Roman"/>
              </a:rPr>
              <a:t>Dataset Description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Modelling Approach</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Results and </a:t>
            </a:r>
            <a:r>
              <a:rPr lang="en-US" sz="2800">
                <a:solidFill>
                  <a:srgbClr val="0D0D0D"/>
                </a:solidFill>
                <a:latin typeface="Times New Roman"/>
                <a:ea typeface="Times New Roman"/>
                <a:cs typeface="Times New Roman"/>
                <a:sym typeface="Times New Roman"/>
              </a:rPr>
              <a:t>Discussion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Conclusion</a:t>
            </a:r>
            <a:endParaRP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grpSp>
        <p:nvGrpSpPr>
          <p:cNvPr id="124" name="Google Shape;124;p4"/>
          <p:cNvGrpSpPr/>
          <p:nvPr/>
        </p:nvGrpSpPr>
        <p:grpSpPr>
          <a:xfrm rot="-635851">
            <a:off x="9052566" y="3881002"/>
            <a:ext cx="2282993" cy="2093926"/>
            <a:chOff x="7991475" y="2933700"/>
            <a:chExt cx="2762251" cy="3257550"/>
          </a:xfrm>
        </p:grpSpPr>
        <p:sp>
          <p:nvSpPr>
            <p:cNvPr id="125" name="Google Shape;125;p4"/>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26" name="Google Shape;126;p4"/>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pic>
          <p:nvPicPr>
            <p:cNvPr id="127" name="Google Shape;127;p4"/>
            <p:cNvPicPr preferRelativeResize="0"/>
            <p:nvPr/>
          </p:nvPicPr>
          <p:blipFill rotWithShape="1">
            <a:blip r:embed="rId3">
              <a:alphaModFix/>
            </a:blip>
            <a:srcRect/>
            <a:stretch/>
          </p:blipFill>
          <p:spPr>
            <a:xfrm>
              <a:off x="7991475" y="2933700"/>
              <a:ext cx="2762251" cy="3257550"/>
            </a:xfrm>
            <a:prstGeom prst="rect">
              <a:avLst/>
            </a:prstGeom>
            <a:noFill/>
            <a:ln>
              <a:noFill/>
            </a:ln>
          </p:spPr>
        </p:pic>
      </p:grpSp>
      <p:sp>
        <p:nvSpPr>
          <p:cNvPr id="128" name="Google Shape;128;p4"/>
          <p:cNvSpPr/>
          <p:nvPr/>
        </p:nvSpPr>
        <p:spPr>
          <a:xfrm>
            <a:off x="8565165" y="255072"/>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29" name="Google Shape;129;p4"/>
          <p:cNvSpPr txBox="1">
            <a:spLocks noGrp="1"/>
          </p:cNvSpPr>
          <p:nvPr>
            <p:ph type="title"/>
          </p:nvPr>
        </p:nvSpPr>
        <p:spPr>
          <a:xfrm>
            <a:off x="834071" y="575055"/>
            <a:ext cx="6148619" cy="670686"/>
          </a:xfrm>
          <a:prstGeom prst="rect">
            <a:avLst/>
          </a:prstGeom>
          <a:noFill/>
          <a:ln>
            <a:noFill/>
          </a:ln>
        </p:spPr>
        <p:txBody>
          <a:bodyPr spcFirstLastPara="1" wrap="square" lIns="0" tIns="16500" rIns="0" bIns="0" anchor="t" anchorCtr="0">
            <a:spAutoFit/>
          </a:bodyPr>
          <a:lstStyle/>
          <a:p>
            <a:pPr marL="12700" lvl="0" indent="0" algn="ctr" rtl="0">
              <a:lnSpc>
                <a:spcPct val="100000"/>
              </a:lnSpc>
              <a:spcBef>
                <a:spcPts val="0"/>
              </a:spcBef>
              <a:spcAft>
                <a:spcPts val="0"/>
              </a:spcAft>
              <a:buClr>
                <a:schemeClr val="dk1"/>
              </a:buClr>
              <a:buSzPts val="4250"/>
              <a:buFont typeface="Trebuchet MS"/>
              <a:buNone/>
            </a:pPr>
            <a:r>
              <a:rPr lang="en-US" sz="4250" dirty="0" smtClean="0"/>
              <a:t>PROBLEM STATEMENT</a:t>
            </a:r>
            <a:endParaRPr sz="4250" dirty="0"/>
          </a:p>
        </p:txBody>
      </p:sp>
      <p:pic>
        <p:nvPicPr>
          <p:cNvPr id="130" name="Google Shape;130;p4"/>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31" name="Google Shape;131;p4"/>
          <p:cNvSpPr txBox="1">
            <a:spLocks noGrp="1"/>
          </p:cNvSpPr>
          <p:nvPr>
            <p:ph type="sldNum" idx="12"/>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Clr>
                <a:srgbClr val="2D936B"/>
              </a:buClr>
              <a:buSzPts val="1100"/>
              <a:buFont typeface="Trebuchet MS"/>
              <a:buNone/>
            </a:pPr>
            <a:fld id="{00000000-1234-1234-1234-123412341234}" type="slidenum">
              <a:rPr lang="en-US"/>
              <a:t>4</a:t>
            </a:fld>
            <a:endParaRPr/>
          </a:p>
        </p:txBody>
      </p:sp>
      <p:sp>
        <p:nvSpPr>
          <p:cNvPr id="132" name="Google Shape;132;p4"/>
          <p:cNvSpPr txBox="1"/>
          <p:nvPr/>
        </p:nvSpPr>
        <p:spPr>
          <a:xfrm>
            <a:off x="180109" y="1552076"/>
            <a:ext cx="12332085" cy="3877954"/>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2000" b="0" i="0" u="none" strike="noStrike" cap="none" dirty="0" smtClean="0">
                <a:solidFill>
                  <a:srgbClr val="000000"/>
                </a:solidFill>
                <a:latin typeface="Calibri"/>
                <a:ea typeface="Calibri"/>
                <a:cs typeface="Calibri"/>
                <a:sym typeface="Calibri"/>
              </a:rPr>
              <a:t>*Traditional </a:t>
            </a:r>
            <a:r>
              <a:rPr lang="en-US" sz="2000" b="0" i="0" u="none" strike="noStrike" cap="none" dirty="0">
                <a:solidFill>
                  <a:srgbClr val="000000"/>
                </a:solidFill>
                <a:latin typeface="Calibri"/>
                <a:ea typeface="Calibri"/>
                <a:cs typeface="Calibri"/>
                <a:sym typeface="Calibri"/>
              </a:rPr>
              <a:t>methods of assessing employee performance lack consistency and fail </a:t>
            </a:r>
            <a:r>
              <a:rPr lang="en-US" sz="2000" b="0" i="0" u="none" strike="noStrike" cap="none" dirty="0" smtClean="0">
                <a:solidFill>
                  <a:srgbClr val="000000"/>
                </a:solidFill>
                <a:latin typeface="Calibri"/>
                <a:ea typeface="Calibri"/>
                <a:cs typeface="Calibri"/>
                <a:sym typeface="Calibri"/>
              </a:rPr>
              <a:t>to </a:t>
            </a:r>
          </a:p>
          <a:p>
            <a:pPr marL="0" marR="0" lvl="0" indent="0" algn="l" rtl="0">
              <a:lnSpc>
                <a:spcPct val="100000"/>
              </a:lnSpc>
              <a:spcBef>
                <a:spcPts val="0"/>
              </a:spcBef>
              <a:spcAft>
                <a:spcPts val="0"/>
              </a:spcAft>
              <a:buClr>
                <a:srgbClr val="000000"/>
              </a:buClr>
              <a:buSzPts val="1800"/>
              <a:buFont typeface="Arial"/>
              <a:buNone/>
            </a:pPr>
            <a:r>
              <a:rPr lang="en-US" sz="2000" b="0" i="0" u="none" strike="noStrike" cap="none" dirty="0" smtClean="0">
                <a:solidFill>
                  <a:srgbClr val="000000"/>
                </a:solidFill>
                <a:latin typeface="Calibri"/>
                <a:ea typeface="Calibri"/>
                <a:cs typeface="Calibri"/>
                <a:sym typeface="Calibri"/>
              </a:rPr>
              <a:t> provide </a:t>
            </a:r>
            <a:r>
              <a:rPr lang="en-US" sz="2000" b="0" i="0" u="none" strike="noStrike" cap="none" dirty="0">
                <a:solidFill>
                  <a:srgbClr val="000000"/>
                </a:solidFill>
                <a:latin typeface="Calibri"/>
                <a:ea typeface="Calibri"/>
                <a:cs typeface="Calibri"/>
                <a:sym typeface="Calibri"/>
              </a:rPr>
              <a:t>actionable insights for organizational growth. </a:t>
            </a:r>
            <a:endParaRPr sz="20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lang="en-US" sz="2000" b="0" i="0" u="none" strike="noStrike" cap="none" dirty="0" smtClean="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2000" b="0" i="0" u="none" strike="noStrike" cap="none" dirty="0" smtClean="0">
                <a:solidFill>
                  <a:srgbClr val="000000"/>
                </a:solidFill>
                <a:latin typeface="Calibri"/>
                <a:ea typeface="Calibri"/>
                <a:cs typeface="Calibri"/>
                <a:sym typeface="Calibri"/>
              </a:rPr>
              <a:t>*This </a:t>
            </a:r>
            <a:r>
              <a:rPr lang="en-US" sz="2000" b="0" i="0" u="none" strike="noStrike" cap="none" dirty="0">
                <a:solidFill>
                  <a:srgbClr val="000000"/>
                </a:solidFill>
                <a:latin typeface="Calibri"/>
                <a:ea typeface="Calibri"/>
                <a:cs typeface="Calibri"/>
                <a:sym typeface="Calibri"/>
              </a:rPr>
              <a:t>leads to inefficiencies in resource allocation and missed opportunities for improving </a:t>
            </a:r>
            <a:endParaRPr lang="en-US" sz="2000" b="0" i="0" u="none" strike="noStrike" cap="none" dirty="0" smtClean="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2000" b="0" i="0" u="none" strike="noStrike" cap="none" dirty="0" smtClean="0">
                <a:solidFill>
                  <a:srgbClr val="000000"/>
                </a:solidFill>
                <a:latin typeface="Calibri"/>
                <a:ea typeface="Calibri"/>
                <a:cs typeface="Calibri"/>
                <a:sym typeface="Calibri"/>
              </a:rPr>
              <a:t> productivity </a:t>
            </a:r>
            <a:r>
              <a:rPr lang="en-US" sz="2000" b="0" i="0" u="none" strike="noStrike" cap="none" dirty="0">
                <a:solidFill>
                  <a:srgbClr val="000000"/>
                </a:solidFill>
                <a:latin typeface="Calibri"/>
                <a:ea typeface="Calibri"/>
                <a:cs typeface="Calibri"/>
                <a:sym typeface="Calibri"/>
              </a:rPr>
              <a:t>and employee satisfaction.</a:t>
            </a:r>
            <a:endParaRPr sz="20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lang="en-US" sz="2000" b="0" i="0" u="none" strike="noStrike" cap="none" dirty="0" smtClean="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2000" b="0" i="0" u="none" strike="noStrike" cap="none" dirty="0" smtClean="0">
                <a:solidFill>
                  <a:srgbClr val="000000"/>
                </a:solidFill>
                <a:latin typeface="Calibri"/>
                <a:ea typeface="Calibri"/>
                <a:cs typeface="Calibri"/>
                <a:sym typeface="Calibri"/>
              </a:rPr>
              <a:t>*By </a:t>
            </a:r>
            <a:r>
              <a:rPr lang="en-US" sz="2000" b="0" i="0" u="none" strike="noStrike" cap="none" dirty="0">
                <a:solidFill>
                  <a:srgbClr val="000000"/>
                </a:solidFill>
                <a:latin typeface="Calibri"/>
                <a:ea typeface="Calibri"/>
                <a:cs typeface="Calibri"/>
                <a:sym typeface="Calibri"/>
              </a:rPr>
              <a:t>implementing a robust performance analysis framework using Excel, we aim to </a:t>
            </a:r>
            <a:r>
              <a:rPr lang="en-US" sz="2000" b="0" i="0" u="none" strike="noStrike" cap="none" dirty="0" smtClean="0">
                <a:solidFill>
                  <a:srgbClr val="000000"/>
                </a:solidFill>
                <a:latin typeface="Calibri"/>
                <a:ea typeface="Calibri"/>
                <a:cs typeface="Calibri"/>
                <a:sym typeface="Calibri"/>
              </a:rPr>
              <a:t>establish </a:t>
            </a:r>
          </a:p>
          <a:p>
            <a:pPr marL="0" marR="0" lvl="0" indent="0" algn="l" rtl="0">
              <a:lnSpc>
                <a:spcPct val="100000"/>
              </a:lnSpc>
              <a:spcBef>
                <a:spcPts val="0"/>
              </a:spcBef>
              <a:spcAft>
                <a:spcPts val="0"/>
              </a:spcAft>
              <a:buClr>
                <a:srgbClr val="000000"/>
              </a:buClr>
              <a:buSzPts val="1800"/>
              <a:buFont typeface="Arial"/>
              <a:buNone/>
            </a:pPr>
            <a:r>
              <a:rPr lang="en-US" sz="2000" b="0" i="0" u="none" strike="noStrike" cap="none" dirty="0" smtClean="0">
                <a:solidFill>
                  <a:srgbClr val="000000"/>
                </a:solidFill>
                <a:latin typeface="Calibri"/>
                <a:ea typeface="Calibri"/>
                <a:cs typeface="Calibri"/>
                <a:sym typeface="Calibri"/>
              </a:rPr>
              <a:t> standardized </a:t>
            </a:r>
            <a:r>
              <a:rPr lang="en-US" sz="2000" b="0" i="0" u="none" strike="noStrike" cap="none" dirty="0">
                <a:solidFill>
                  <a:srgbClr val="000000"/>
                </a:solidFill>
                <a:latin typeface="Calibri"/>
                <a:ea typeface="Calibri"/>
                <a:cs typeface="Calibri"/>
                <a:sym typeface="Calibri"/>
              </a:rPr>
              <a:t>metrics and comprehensive data analysis capabilities</a:t>
            </a:r>
            <a:r>
              <a:rPr lang="en-US" sz="2000" b="0" i="0" u="none" strike="noStrike" cap="none" dirty="0" smtClean="0">
                <a:solidFill>
                  <a:srgbClr val="000000"/>
                </a:solidFill>
                <a:latin typeface="Calibri"/>
                <a:ea typeface="Calibri"/>
                <a:cs typeface="Calibri"/>
                <a:sym typeface="Calibri"/>
              </a:rPr>
              <a:t>.</a:t>
            </a:r>
          </a:p>
          <a:p>
            <a:pPr marL="0" marR="0" lvl="0" indent="0" algn="l" rtl="0">
              <a:lnSpc>
                <a:spcPct val="100000"/>
              </a:lnSpc>
              <a:spcBef>
                <a:spcPts val="0"/>
              </a:spcBef>
              <a:spcAft>
                <a:spcPts val="0"/>
              </a:spcAft>
              <a:buClr>
                <a:srgbClr val="000000"/>
              </a:buClr>
              <a:buSzPts val="1800"/>
              <a:buFont typeface="Arial"/>
              <a:buNone/>
            </a:pPr>
            <a:endParaRPr sz="20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2000" b="0" i="0" u="none" strike="noStrike" cap="none" dirty="0" smtClean="0">
                <a:solidFill>
                  <a:srgbClr val="000000"/>
                </a:solidFill>
                <a:latin typeface="Calibri"/>
                <a:ea typeface="Calibri"/>
                <a:cs typeface="Calibri"/>
                <a:sym typeface="Calibri"/>
              </a:rPr>
              <a:t>*This </a:t>
            </a:r>
            <a:r>
              <a:rPr lang="en-US" sz="2000" b="0" i="0" u="none" strike="noStrike" cap="none" dirty="0">
                <a:solidFill>
                  <a:srgbClr val="000000"/>
                </a:solidFill>
                <a:latin typeface="Calibri"/>
                <a:ea typeface="Calibri"/>
                <a:cs typeface="Calibri"/>
                <a:sym typeface="Calibri"/>
              </a:rPr>
              <a:t>initiative seeks to empower decision-makers with accurate insights to optimize </a:t>
            </a:r>
            <a:endParaRPr lang="en-US" sz="2000" b="0" i="0" u="none" strike="noStrike" cap="none" dirty="0" smtClean="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2000" dirty="0">
                <a:latin typeface="Calibri"/>
                <a:ea typeface="Calibri"/>
                <a:cs typeface="Calibri"/>
                <a:sym typeface="Calibri"/>
              </a:rPr>
              <a:t> </a:t>
            </a:r>
            <a:r>
              <a:rPr lang="en-US" sz="2000" b="0" i="0" u="none" strike="noStrike" cap="none" dirty="0" smtClean="0">
                <a:solidFill>
                  <a:srgbClr val="000000"/>
                </a:solidFill>
                <a:latin typeface="Calibri"/>
                <a:ea typeface="Calibri"/>
                <a:cs typeface="Calibri"/>
                <a:sym typeface="Calibri"/>
              </a:rPr>
              <a:t>performance</a:t>
            </a:r>
            <a:r>
              <a:rPr lang="en-US" sz="2000" b="0" i="0" u="none" strike="noStrike" cap="none" dirty="0">
                <a:solidFill>
                  <a:srgbClr val="000000"/>
                </a:solidFill>
                <a:latin typeface="Calibri"/>
                <a:ea typeface="Calibri"/>
                <a:cs typeface="Calibri"/>
                <a:sym typeface="Calibri"/>
              </a:rPr>
              <a:t>, foster a culture of continuous improvement, and ultimately drive </a:t>
            </a:r>
            <a:endParaRPr lang="en-US" sz="2000" b="0" i="0" u="none" strike="noStrike" cap="none" dirty="0" smtClean="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2000" dirty="0">
                <a:latin typeface="Calibri"/>
                <a:ea typeface="Calibri"/>
                <a:cs typeface="Calibri"/>
                <a:sym typeface="Calibri"/>
              </a:rPr>
              <a:t> </a:t>
            </a:r>
            <a:r>
              <a:rPr lang="en-US" sz="2000" b="0" i="0" u="none" strike="noStrike" cap="none" dirty="0" smtClean="0">
                <a:solidFill>
                  <a:srgbClr val="000000"/>
                </a:solidFill>
                <a:latin typeface="Calibri"/>
                <a:ea typeface="Calibri"/>
                <a:cs typeface="Calibri"/>
                <a:sym typeface="Calibri"/>
              </a:rPr>
              <a:t>organizational </a:t>
            </a:r>
            <a:r>
              <a:rPr lang="en-US" sz="2000" b="0" i="0" u="none" strike="noStrike" cap="none" dirty="0">
                <a:solidFill>
                  <a:srgbClr val="000000"/>
                </a:solidFill>
                <a:latin typeface="Calibri"/>
                <a:ea typeface="Calibri"/>
                <a:cs typeface="Calibri"/>
                <a:sym typeface="Calibri"/>
              </a:rPr>
              <a:t>success.</a:t>
            </a:r>
            <a:endParaRPr sz="2000" b="0" i="0" u="none" strike="noStrike" cap="none" dirty="0">
              <a:solidFill>
                <a:srgbClr val="000000"/>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1" name="Shape 1041"/>
        <p:cNvGrpSpPr/>
        <p:nvPr/>
      </p:nvGrpSpPr>
      <p:grpSpPr>
        <a:xfrm>
          <a:off x="0" y="0"/>
          <a:ext cx="0" cy="0"/>
          <a:chOff x="0" y="0"/>
          <a:chExt cx="0" cy="0"/>
        </a:xfrm>
      </p:grpSpPr>
      <p:grpSp>
        <p:nvGrpSpPr>
          <p:cNvPr id="1042" name="Google Shape;1042;p1"/>
          <p:cNvGrpSpPr/>
          <p:nvPr/>
        </p:nvGrpSpPr>
        <p:grpSpPr>
          <a:xfrm>
            <a:off x="8658225" y="2647950"/>
            <a:ext cx="3533775" cy="3810000"/>
            <a:chOff x="8658225" y="2647950"/>
            <a:chExt cx="3533775" cy="3810000"/>
          </a:xfrm>
        </p:grpSpPr>
        <p:sp>
          <p:nvSpPr>
            <p:cNvPr id="1043" name="Google Shape;1043;p1"/>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44" name="Google Shape;1044;p1"/>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045" name="Google Shape;1045;p1"/>
            <p:cNvPicPr preferRelativeResize="0"/>
            <p:nvPr/>
          </p:nvPicPr>
          <p:blipFill rotWithShape="1">
            <a:blip r:embed="rId3">
              <a:alphaModFix/>
            </a:blip>
            <a:srcRect b="0" l="0" r="0" t="0"/>
            <a:stretch/>
          </p:blipFill>
          <p:spPr>
            <a:xfrm>
              <a:off x="8658225" y="2647950"/>
              <a:ext cx="3533775" cy="3810000"/>
            </a:xfrm>
            <a:prstGeom prst="rect">
              <a:avLst/>
            </a:prstGeom>
            <a:noFill/>
            <a:ln>
              <a:noFill/>
            </a:ln>
          </p:spPr>
        </p:pic>
      </p:grpSp>
      <p:sp>
        <p:nvSpPr>
          <p:cNvPr id="1046" name="Google Shape;1046;p1"/>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47" name="Google Shape;1047;p1"/>
          <p:cNvSpPr txBox="1"/>
          <p:nvPr>
            <p:ph type="title"/>
          </p:nvPr>
        </p:nvSpPr>
        <p:spPr>
          <a:xfrm>
            <a:off x="739775" y="829627"/>
            <a:ext cx="5263500" cy="6783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SzPts val="1400"/>
              <a:buNone/>
            </a:pPr>
            <a:r>
              <a:rPr lang="en-US" sz="4250"/>
              <a:t>PROJECT	OVERVIEW</a:t>
            </a:r>
            <a:endParaRPr sz="4250"/>
          </a:p>
        </p:txBody>
      </p:sp>
      <p:pic>
        <p:nvPicPr>
          <p:cNvPr id="1048" name="Google Shape;1048;p1"/>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049" name="Google Shape;1049;p1"/>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US"/>
              <a:t>‹#›</a:t>
            </a:fld>
            <a:endParaRPr/>
          </a:p>
        </p:txBody>
      </p:sp>
      <p:sp>
        <p:nvSpPr>
          <p:cNvPr id="1050" name="Google Shape;1050;p1"/>
          <p:cNvSpPr txBox="1"/>
          <p:nvPr/>
        </p:nvSpPr>
        <p:spPr>
          <a:xfrm>
            <a:off x="990600" y="2133600"/>
            <a:ext cx="7924800" cy="831000"/>
          </a:xfrm>
          <a:prstGeom prst="rect">
            <a:avLst/>
          </a:prstGeom>
          <a:noFill/>
          <a:ln>
            <a:noFill/>
          </a:ln>
        </p:spPr>
        <p:txBody>
          <a:bodyPr anchorCtr="0" anchor="t" bIns="45700" lIns="91425" spcFirstLastPara="1" rIns="91425" wrap="square" tIns="45700">
            <a:spAutoFit/>
          </a:bodyPr>
          <a:lstStyle/>
          <a:p>
            <a:pPr indent="-152400" lvl="0" marL="0" marR="0" rtl="0" algn="l">
              <a:lnSpc>
                <a:spcPct val="100000"/>
              </a:lnSpc>
              <a:spcBef>
                <a:spcPts val="0"/>
              </a:spcBef>
              <a:spcAft>
                <a:spcPts val="0"/>
              </a:spcAft>
              <a:buClr>
                <a:srgbClr val="0D0D0D"/>
              </a:buClr>
              <a:buSzPts val="2400"/>
              <a:buFont typeface="Arial"/>
              <a:buChar char="•"/>
            </a:pPr>
            <a:r>
              <a:rPr b="0" i="0" lang="en-US" sz="2400" u="none" cap="none" strike="noStrike">
                <a:solidFill>
                  <a:srgbClr val="0D0D0D"/>
                </a:solidFill>
                <a:latin typeface="Times New Roman"/>
                <a:ea typeface="Times New Roman"/>
                <a:cs typeface="Times New Roman"/>
                <a:sym typeface="Times New Roman"/>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051" name="Google Shape;1051;p1"/>
          <p:cNvSpPr txBox="1"/>
          <p:nvPr/>
        </p:nvSpPr>
        <p:spPr>
          <a:xfrm>
            <a:off x="739775" y="2019308"/>
            <a:ext cx="6019800" cy="463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52" name="Google Shape;1052;p1"/>
          <p:cNvSpPr txBox="1"/>
          <p:nvPr/>
        </p:nvSpPr>
        <p:spPr>
          <a:xfrm>
            <a:off x="295575" y="1845900"/>
            <a:ext cx="5707800" cy="3532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Employee analysis the performance of the employee by consider various factors likeGender, performance score, rating achievement Performance analysis involves the systematic evaluation of employee productivity, efficiency, and effectiveness within an organization. By analyzing key metrics such as task completion rates, sales figures, customer satisfaction scores, and other relevant data, organizations can gain insights into individual and team performance. This process helps identify strengths, weaknesses, and areas for improvement, enabling informed decision-making and targeted interventions to enhance overall organizational performance.</a:t>
            </a:r>
            <a:endParaRPr b="0" i="0" sz="2400" u="none" cap="none" strike="noStrike">
              <a:solidFill>
                <a:srgbClr val="000000"/>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6"/>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51" name="Google Shape;151;p6"/>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52" name="Google Shape;152;p6"/>
          <p:cNvSpPr/>
          <p:nvPr/>
        </p:nvSpPr>
        <p:spPr>
          <a:xfrm rot="10800000" flipH="1">
            <a:off x="8337347" y="5347432"/>
            <a:ext cx="738830" cy="662368"/>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53" name="Google Shape;153;p6"/>
          <p:cNvSpPr txBox="1">
            <a:spLocks noGrp="1"/>
          </p:cNvSpPr>
          <p:nvPr>
            <p:ph type="title"/>
          </p:nvPr>
        </p:nvSpPr>
        <p:spPr>
          <a:xfrm>
            <a:off x="699452" y="891793"/>
            <a:ext cx="5014500" cy="5181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Clr>
                <a:schemeClr val="dk1"/>
              </a:buClr>
              <a:buSzPts val="3200"/>
              <a:buFont typeface="Trebuchet MS"/>
              <a:buNone/>
            </a:pPr>
            <a:r>
              <a:rPr lang="en-US" sz="3200"/>
              <a:t>WHO ARE THE END USERS?</a:t>
            </a:r>
            <a:endParaRPr sz="3200"/>
          </a:p>
        </p:txBody>
      </p:sp>
      <p:pic>
        <p:nvPicPr>
          <p:cNvPr id="154" name="Google Shape;154;p6"/>
          <p:cNvPicPr preferRelativeResize="0"/>
          <p:nvPr/>
        </p:nvPicPr>
        <p:blipFill rotWithShape="1">
          <a:blip r:embed="rId3">
            <a:alphaModFix/>
          </a:blip>
          <a:srcRect/>
          <a:stretch/>
        </p:blipFill>
        <p:spPr>
          <a:xfrm>
            <a:off x="723900" y="6172200"/>
            <a:ext cx="2181225" cy="485775"/>
          </a:xfrm>
          <a:prstGeom prst="rect">
            <a:avLst/>
          </a:prstGeom>
          <a:noFill/>
          <a:ln>
            <a:noFill/>
          </a:ln>
        </p:spPr>
      </p:pic>
      <p:sp>
        <p:nvSpPr>
          <p:cNvPr id="155" name="Google Shape;155;p6"/>
          <p:cNvSpPr txBox="1">
            <a:spLocks noGrp="1"/>
          </p:cNvSpPr>
          <p:nvPr>
            <p:ph type="sldNum" idx="12"/>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Clr>
                <a:srgbClr val="2D936B"/>
              </a:buClr>
              <a:buSzPts val="1100"/>
              <a:buFont typeface="Trebuchet MS"/>
              <a:buNone/>
            </a:pPr>
            <a:fld id="{00000000-1234-1234-1234-123412341234}" type="slidenum">
              <a:rPr lang="en-US"/>
              <a:t>6</a:t>
            </a:fld>
            <a:endParaRPr/>
          </a:p>
        </p:txBody>
      </p:sp>
      <p:sp>
        <p:nvSpPr>
          <p:cNvPr id="156" name="Google Shape;156;p6"/>
          <p:cNvSpPr txBox="1"/>
          <p:nvPr/>
        </p:nvSpPr>
        <p:spPr>
          <a:xfrm>
            <a:off x="394085" y="2422971"/>
            <a:ext cx="12192000" cy="463800"/>
          </a:xfrm>
          <a:prstGeom prst="rect">
            <a:avLst/>
          </a:prstGeom>
          <a:noFill/>
          <a:ln>
            <a:noFill/>
          </a:ln>
        </p:spPr>
        <p:txBody>
          <a:bodyPr spcFirstLastPara="1" wrap="square" lIns="91425" tIns="91425" rIns="91425" bIns="91425" anchor="t" anchorCtr="0">
            <a:spAutoFit/>
          </a:bodyPr>
          <a:lstStyle/>
          <a:p>
            <a:pPr marL="457200" marR="0" lvl="0" indent="-342900" algn="l" rtl="0">
              <a:lnSpc>
                <a:spcPct val="100000"/>
              </a:lnSpc>
              <a:spcBef>
                <a:spcPts val="0"/>
              </a:spcBef>
              <a:spcAft>
                <a:spcPts val="0"/>
              </a:spcAft>
              <a:buClr>
                <a:srgbClr val="000000"/>
              </a:buClr>
              <a:buSzPts val="1800"/>
              <a:buFont typeface="Calibri"/>
              <a:buChar char="●"/>
            </a:pPr>
            <a:endParaRPr sz="1800" b="0" i="0" u="none" strike="noStrike" cap="none">
              <a:solidFill>
                <a:srgbClr val="000000"/>
              </a:solidFill>
              <a:latin typeface="Calibri"/>
              <a:ea typeface="Calibri"/>
              <a:cs typeface="Calibri"/>
              <a:sym typeface="Calibri"/>
            </a:endParaRPr>
          </a:p>
        </p:txBody>
      </p:sp>
      <p:sp>
        <p:nvSpPr>
          <p:cNvPr id="157" name="Google Shape;157;p6"/>
          <p:cNvSpPr txBox="1"/>
          <p:nvPr/>
        </p:nvSpPr>
        <p:spPr>
          <a:xfrm>
            <a:off x="1380696" y="2228370"/>
            <a:ext cx="3393000" cy="1415742"/>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2000" b="0" i="0" u="none" strike="noStrike" cap="none" dirty="0">
                <a:solidFill>
                  <a:srgbClr val="000000"/>
                </a:solidFill>
                <a:latin typeface="Calibri"/>
                <a:ea typeface="Calibri"/>
                <a:cs typeface="Calibri"/>
                <a:sym typeface="Calibri"/>
              </a:rPr>
              <a:t>EMPLOYEES</a:t>
            </a:r>
            <a:endParaRPr sz="20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2000" b="0" i="0" u="none" strike="noStrike" cap="none" dirty="0">
                <a:solidFill>
                  <a:srgbClr val="000000"/>
                </a:solidFill>
                <a:latin typeface="Calibri"/>
                <a:ea typeface="Calibri"/>
                <a:cs typeface="Calibri"/>
                <a:sym typeface="Calibri"/>
              </a:rPr>
              <a:t>EMPLOYERS</a:t>
            </a:r>
            <a:endParaRPr sz="20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2000" b="0" i="0" u="none" strike="noStrike" cap="none" dirty="0">
                <a:solidFill>
                  <a:srgbClr val="000000"/>
                </a:solidFill>
                <a:latin typeface="Calibri"/>
                <a:ea typeface="Calibri"/>
                <a:cs typeface="Calibri"/>
                <a:sym typeface="Calibri"/>
              </a:rPr>
              <a:t>ORGANISATION</a:t>
            </a:r>
            <a:endParaRPr sz="20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2000" b="0" i="0" u="none" strike="noStrike" cap="none" dirty="0">
                <a:solidFill>
                  <a:srgbClr val="000000"/>
                </a:solidFill>
                <a:latin typeface="Calibri"/>
                <a:ea typeface="Calibri"/>
                <a:cs typeface="Calibri"/>
                <a:sym typeface="Calibri"/>
              </a:rPr>
              <a:t>INDUSTRIES</a:t>
            </a:r>
            <a:endParaRPr sz="2000" b="0" i="0" u="none" strike="noStrike" cap="none" dirty="0">
              <a:solidFill>
                <a:srgbClr val="000000"/>
              </a:solidFill>
              <a:latin typeface="Calibri"/>
              <a:ea typeface="Calibri"/>
              <a:cs typeface="Calibri"/>
              <a:sym typeface="Calibri"/>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16194" y="3828723"/>
            <a:ext cx="2715004" cy="234347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7"/>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63" name="Google Shape;163;p7"/>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64" name="Google Shape;164;p7"/>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65" name="Google Shape;165;p7"/>
          <p:cNvSpPr txBox="1">
            <a:spLocks noGrp="1"/>
          </p:cNvSpPr>
          <p:nvPr>
            <p:ph type="title"/>
          </p:nvPr>
        </p:nvSpPr>
        <p:spPr>
          <a:xfrm>
            <a:off x="558165" y="857885"/>
            <a:ext cx="9763200" cy="5754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Clr>
                <a:schemeClr val="dk1"/>
              </a:buClr>
              <a:buSzPts val="3600"/>
              <a:buFont typeface="Trebuchet MS"/>
              <a:buNone/>
            </a:pPr>
            <a:r>
              <a:rPr lang="en-US" sz="3600"/>
              <a:t>OUR SOLUTION AND ITS VALUE PROPOSITION</a:t>
            </a:r>
            <a:endParaRPr/>
          </a:p>
        </p:txBody>
      </p:sp>
      <p:pic>
        <p:nvPicPr>
          <p:cNvPr id="166" name="Google Shape;166;p7"/>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167" name="Google Shape;167;p7"/>
          <p:cNvSpPr txBox="1">
            <a:spLocks noGrp="1"/>
          </p:cNvSpPr>
          <p:nvPr>
            <p:ph type="sldNum" idx="12"/>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Clr>
                <a:srgbClr val="2D936B"/>
              </a:buClr>
              <a:buSzPts val="1100"/>
              <a:buFont typeface="Trebuchet MS"/>
              <a:buNone/>
            </a:pPr>
            <a:fld id="{00000000-1234-1234-1234-123412341234}" type="slidenum">
              <a:rPr lang="en-US"/>
              <a:t>7</a:t>
            </a:fld>
            <a:endParaRPr/>
          </a:p>
        </p:txBody>
      </p:sp>
      <p:sp>
        <p:nvSpPr>
          <p:cNvPr id="168" name="Google Shape;168;p7"/>
          <p:cNvSpPr txBox="1"/>
          <p:nvPr/>
        </p:nvSpPr>
        <p:spPr>
          <a:xfrm>
            <a:off x="1558363" y="2281481"/>
            <a:ext cx="8763000" cy="1415742"/>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2000" b="0" i="0" u="none" strike="noStrike" cap="none" dirty="0" smtClean="0">
                <a:solidFill>
                  <a:srgbClr val="000000"/>
                </a:solidFill>
                <a:latin typeface="Calibri"/>
                <a:ea typeface="Calibri"/>
                <a:cs typeface="Calibri"/>
                <a:sym typeface="Calibri"/>
              </a:rPr>
              <a:t>FORMULA </a:t>
            </a:r>
            <a:r>
              <a:rPr lang="en-US" sz="2000" b="0" i="0" u="none" strike="noStrike" cap="none" dirty="0">
                <a:solidFill>
                  <a:srgbClr val="000000"/>
                </a:solidFill>
                <a:latin typeface="Calibri"/>
                <a:ea typeface="Calibri"/>
                <a:cs typeface="Calibri"/>
                <a:sym typeface="Calibri"/>
              </a:rPr>
              <a:t>-PERFORMANCE</a:t>
            </a:r>
            <a:endParaRPr sz="20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2000" b="0" i="0" u="none" strike="noStrike" cap="none" dirty="0" smtClean="0">
                <a:solidFill>
                  <a:srgbClr val="000000"/>
                </a:solidFill>
                <a:latin typeface="Calibri"/>
                <a:ea typeface="Calibri"/>
                <a:cs typeface="Calibri"/>
                <a:sym typeface="Calibri"/>
              </a:rPr>
              <a:t>PIVOT  </a:t>
            </a:r>
            <a:r>
              <a:rPr lang="en-US" sz="2000" b="0" i="0" u="none" strike="noStrike" cap="none" dirty="0">
                <a:solidFill>
                  <a:srgbClr val="000000"/>
                </a:solidFill>
                <a:latin typeface="Calibri"/>
                <a:ea typeface="Calibri"/>
                <a:cs typeface="Calibri"/>
                <a:sym typeface="Calibri"/>
              </a:rPr>
              <a:t>-</a:t>
            </a:r>
            <a:r>
              <a:rPr lang="en-US" sz="2000" b="0" i="0" u="none" strike="noStrike" cap="none" dirty="0" smtClean="0">
                <a:solidFill>
                  <a:srgbClr val="000000"/>
                </a:solidFill>
                <a:latin typeface="Calibri"/>
                <a:ea typeface="Calibri"/>
                <a:cs typeface="Calibri"/>
                <a:sym typeface="Calibri"/>
              </a:rPr>
              <a:t>SUMMARY</a:t>
            </a:r>
            <a:endParaRPr lang="en-US" sz="2000" dirty="0">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2000" b="0" i="0" u="none" strike="noStrike" cap="none" dirty="0" smtClean="0">
                <a:solidFill>
                  <a:srgbClr val="000000"/>
                </a:solidFill>
                <a:latin typeface="Calibri"/>
                <a:ea typeface="Calibri"/>
                <a:cs typeface="Calibri"/>
                <a:sym typeface="Calibri"/>
              </a:rPr>
              <a:t>GRAPHIC-DATA </a:t>
            </a:r>
            <a:r>
              <a:rPr lang="en-US" sz="2000" b="0" i="0" u="none" strike="noStrike" cap="none" dirty="0">
                <a:solidFill>
                  <a:srgbClr val="000000"/>
                </a:solidFill>
                <a:latin typeface="Calibri"/>
                <a:ea typeface="Calibri"/>
                <a:cs typeface="Calibri"/>
                <a:sym typeface="Calibri"/>
              </a:rPr>
              <a:t>VISUALISATION</a:t>
            </a:r>
            <a:endParaRPr sz="20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2000" b="0" i="0" u="none" strike="noStrike" cap="none" dirty="0" smtClean="0">
                <a:solidFill>
                  <a:srgbClr val="000000"/>
                </a:solidFill>
                <a:latin typeface="Calibri"/>
                <a:ea typeface="Calibri"/>
                <a:cs typeface="Calibri"/>
                <a:sym typeface="Calibri"/>
              </a:rPr>
              <a:t>CHART.</a:t>
            </a:r>
            <a:endParaRPr sz="2000" b="0" i="0" u="none" strike="noStrike" cap="none" dirty="0">
              <a:solidFill>
                <a:srgbClr val="000000"/>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8"/>
          <p:cNvSpPr txBox="1">
            <a:spLocks noGrp="1"/>
          </p:cNvSpPr>
          <p:nvPr>
            <p:ph type="title"/>
          </p:nvPr>
        </p:nvSpPr>
        <p:spPr>
          <a:xfrm>
            <a:off x="755332" y="385444"/>
            <a:ext cx="10681200" cy="7581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Clr>
                <a:schemeClr val="dk1"/>
              </a:buClr>
              <a:buSzPts val="4800"/>
              <a:buFont typeface="Trebuchet MS"/>
              <a:buNone/>
            </a:pPr>
            <a:r>
              <a:rPr lang="en-US"/>
              <a:t>Dataset Description</a:t>
            </a:r>
            <a:endParaRPr/>
          </a:p>
        </p:txBody>
      </p:sp>
      <p:sp>
        <p:nvSpPr>
          <p:cNvPr id="174" name="Google Shape;174;p8"/>
          <p:cNvSpPr txBox="1"/>
          <p:nvPr/>
        </p:nvSpPr>
        <p:spPr>
          <a:xfrm>
            <a:off x="755325" y="1548630"/>
            <a:ext cx="12192000" cy="4638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75" name="Google Shape;175;p8"/>
          <p:cNvSpPr txBox="1"/>
          <p:nvPr/>
        </p:nvSpPr>
        <p:spPr>
          <a:xfrm>
            <a:off x="866170" y="1548630"/>
            <a:ext cx="12192000" cy="4185731"/>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2000" dirty="0">
                <a:solidFill>
                  <a:schemeClr val="dk1"/>
                </a:solidFill>
                <a:latin typeface="Calibri"/>
                <a:ea typeface="Calibri"/>
                <a:cs typeface="Calibri"/>
                <a:sym typeface="Calibri"/>
              </a:rPr>
              <a:t>EMPLOYEE- KAGGLE</a:t>
            </a:r>
            <a:endParaRPr sz="2000"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2000" dirty="0">
                <a:solidFill>
                  <a:schemeClr val="dk1"/>
                </a:solidFill>
                <a:latin typeface="Calibri"/>
                <a:ea typeface="Calibri"/>
                <a:cs typeface="Calibri"/>
                <a:sym typeface="Calibri"/>
              </a:rPr>
              <a:t>26- FEATURES</a:t>
            </a:r>
            <a:endParaRPr sz="2000"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2000" dirty="0">
                <a:solidFill>
                  <a:schemeClr val="dk1"/>
                </a:solidFill>
                <a:latin typeface="Calibri"/>
                <a:ea typeface="Calibri"/>
                <a:cs typeface="Calibri"/>
                <a:sym typeface="Calibri"/>
              </a:rPr>
              <a:t>10- FEATURES </a:t>
            </a:r>
            <a:endParaRPr sz="2000"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2000" dirty="0">
                <a:solidFill>
                  <a:schemeClr val="dk1"/>
                </a:solidFill>
                <a:latin typeface="Calibri"/>
                <a:ea typeface="Calibri"/>
                <a:cs typeface="Calibri"/>
                <a:sym typeface="Calibri"/>
              </a:rPr>
              <a:t>EMPLOYEE ID</a:t>
            </a:r>
            <a:endParaRPr sz="2000"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2000" dirty="0">
                <a:solidFill>
                  <a:schemeClr val="dk1"/>
                </a:solidFill>
                <a:latin typeface="Calibri"/>
                <a:ea typeface="Calibri"/>
                <a:cs typeface="Calibri"/>
                <a:sym typeface="Calibri"/>
              </a:rPr>
              <a:t>FIRST NAME</a:t>
            </a:r>
            <a:endParaRPr sz="2000"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2000" dirty="0">
                <a:solidFill>
                  <a:schemeClr val="dk1"/>
                </a:solidFill>
                <a:latin typeface="Calibri"/>
                <a:ea typeface="Calibri"/>
                <a:cs typeface="Calibri"/>
                <a:sym typeface="Calibri"/>
              </a:rPr>
              <a:t>LAST NAME</a:t>
            </a:r>
            <a:endParaRPr sz="2000"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2000" dirty="0">
                <a:solidFill>
                  <a:schemeClr val="dk1"/>
                </a:solidFill>
                <a:latin typeface="Calibri"/>
                <a:ea typeface="Calibri"/>
                <a:cs typeface="Calibri"/>
                <a:sym typeface="Calibri"/>
              </a:rPr>
              <a:t>BUSINESS UNIT</a:t>
            </a:r>
            <a:endParaRPr sz="2000"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2000" dirty="0">
                <a:solidFill>
                  <a:schemeClr val="dk1"/>
                </a:solidFill>
                <a:latin typeface="Calibri"/>
                <a:ea typeface="Calibri"/>
                <a:cs typeface="Calibri"/>
                <a:sym typeface="Calibri"/>
              </a:rPr>
              <a:t>EMPLOYEE STATUS</a:t>
            </a:r>
            <a:endParaRPr sz="2000"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2000" dirty="0">
                <a:solidFill>
                  <a:schemeClr val="dk1"/>
                </a:solidFill>
                <a:latin typeface="Calibri"/>
                <a:ea typeface="Calibri"/>
                <a:cs typeface="Calibri"/>
                <a:sym typeface="Calibri"/>
              </a:rPr>
              <a:t>EMPLOYEE TYPE</a:t>
            </a:r>
            <a:endParaRPr sz="2000"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2000" dirty="0">
                <a:solidFill>
                  <a:schemeClr val="dk1"/>
                </a:solidFill>
                <a:latin typeface="Calibri"/>
                <a:ea typeface="Calibri"/>
                <a:cs typeface="Calibri"/>
                <a:sym typeface="Calibri"/>
              </a:rPr>
              <a:t>EMPLOYEE CLASSIFICATION TYPE</a:t>
            </a:r>
            <a:endParaRPr sz="2000"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2000" dirty="0">
                <a:solidFill>
                  <a:schemeClr val="dk1"/>
                </a:solidFill>
                <a:latin typeface="Calibri"/>
                <a:ea typeface="Calibri"/>
                <a:cs typeface="Calibri"/>
                <a:sym typeface="Calibri"/>
              </a:rPr>
              <a:t>GENDER</a:t>
            </a:r>
            <a:endParaRPr sz="2000"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2000" dirty="0">
                <a:solidFill>
                  <a:schemeClr val="dk1"/>
                </a:solidFill>
                <a:latin typeface="Calibri"/>
                <a:ea typeface="Calibri"/>
                <a:cs typeface="Calibri"/>
                <a:sym typeface="Calibri"/>
              </a:rPr>
              <a:t>PERFORMANCE SCORE</a:t>
            </a:r>
            <a:endParaRPr sz="2000"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2000" dirty="0">
                <a:solidFill>
                  <a:schemeClr val="dk1"/>
                </a:solidFill>
                <a:latin typeface="Calibri"/>
                <a:ea typeface="Calibri"/>
                <a:cs typeface="Calibri"/>
                <a:sym typeface="Calibri"/>
              </a:rPr>
              <a:t>CURRENT EMPLOYEE RATING</a:t>
            </a:r>
            <a:endParaRPr sz="2000" dirty="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1" name="Google Shape;181;p9"/>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82" name="Google Shape;182;p9"/>
          <p:cNvSpPr/>
          <p:nvPr/>
        </p:nvSpPr>
        <p:spPr>
          <a:xfrm>
            <a:off x="3070080" y="5591175"/>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83" name="Google Shape;183;p9"/>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84" name="Google Shape;184;p9"/>
          <p:cNvSpPr/>
          <p:nvPr/>
        </p:nvSpPr>
        <p:spPr>
          <a:xfrm>
            <a:off x="45289" y="4763599"/>
            <a:ext cx="2466975" cy="3419475"/>
          </a:xfrm>
          <a:prstGeom prst="rect">
            <a:avLst/>
          </a:prstGeom>
          <a:noFill/>
          <a:ln>
            <a:noFill/>
          </a:ln>
        </p:spPr>
      </p:sp>
      <p:sp>
        <p:nvSpPr>
          <p:cNvPr id="185" name="Google Shape;185;p9"/>
          <p:cNvSpPr txBox="1">
            <a:spLocks noGrp="1"/>
          </p:cNvSpPr>
          <p:nvPr>
            <p:ph type="title"/>
          </p:nvPr>
        </p:nvSpPr>
        <p:spPr>
          <a:xfrm>
            <a:off x="739775" y="654938"/>
            <a:ext cx="8480400" cy="6708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Clr>
                <a:schemeClr val="dk1"/>
              </a:buClr>
              <a:buSzPts val="4250"/>
              <a:buFont typeface="Trebuchet MS"/>
              <a:buNone/>
            </a:pPr>
            <a:r>
              <a:rPr lang="en-US" sz="4250"/>
              <a:t>THE "WOW" IN OUR SOLUTION</a:t>
            </a:r>
            <a:endParaRPr sz="4250"/>
          </a:p>
        </p:txBody>
      </p:sp>
      <p:sp>
        <p:nvSpPr>
          <p:cNvPr id="186" name="Google Shape;186;p9"/>
          <p:cNvSpPr txBox="1"/>
          <p:nvPr/>
        </p:nvSpPr>
        <p:spPr>
          <a:xfrm>
            <a:off x="11277218" y="6473337"/>
            <a:ext cx="228600" cy="19170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Clr>
                <a:srgbClr val="2D936B"/>
              </a:buClr>
              <a:buSzPts val="1100"/>
              <a:buFont typeface="Trebuchet MS"/>
              <a:buNone/>
            </a:pPr>
            <a:fld id="{00000000-1234-1234-1234-123412341234}" type="slidenum">
              <a:rPr lang="en-US" sz="1100">
                <a:solidFill>
                  <a:srgbClr val="2D936B"/>
                </a:solidFill>
                <a:latin typeface="Trebuchet MS"/>
                <a:ea typeface="Trebuchet MS"/>
                <a:cs typeface="Trebuchet MS"/>
                <a:sym typeface="Trebuchet MS"/>
              </a:rPr>
              <a:t>9</a:t>
            </a:fld>
            <a:endParaRPr sz="1100">
              <a:solidFill>
                <a:schemeClr val="dk1"/>
              </a:solidFill>
              <a:latin typeface="Trebuchet MS"/>
              <a:ea typeface="Trebuchet MS"/>
              <a:cs typeface="Trebuchet MS"/>
              <a:sym typeface="Trebuchet MS"/>
            </a:endParaRPr>
          </a:p>
        </p:txBody>
      </p:sp>
      <p:sp>
        <p:nvSpPr>
          <p:cNvPr id="187" name="Google Shape;187;p9"/>
          <p:cNvSpPr txBox="1"/>
          <p:nvPr/>
        </p:nvSpPr>
        <p:spPr>
          <a:xfrm>
            <a:off x="1191491" y="2459466"/>
            <a:ext cx="8343034" cy="64629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800"/>
              <a:buFont typeface="Calibri"/>
              <a:buNone/>
            </a:pPr>
            <a:r>
              <a:rPr lang="en-US" sz="1800" dirty="0" smtClean="0">
                <a:solidFill>
                  <a:schemeClr val="dk1"/>
                </a:solidFill>
                <a:latin typeface="Calibri"/>
                <a:ea typeface="Calibri"/>
                <a:cs typeface="Calibri"/>
                <a:sym typeface="Calibri"/>
              </a:rPr>
              <a:t>*Performance level=IFS(J2</a:t>
            </a:r>
            <a:r>
              <a:rPr lang="en-US" sz="1800" dirty="0">
                <a:solidFill>
                  <a:schemeClr val="dk1"/>
                </a:solidFill>
                <a:latin typeface="Calibri"/>
                <a:ea typeface="Calibri"/>
                <a:cs typeface="Calibri"/>
                <a:sym typeface="Calibri"/>
              </a:rPr>
              <a:t>&gt;=5, "</a:t>
            </a:r>
            <a:r>
              <a:rPr lang="en-US" sz="1800" dirty="0" smtClean="0">
                <a:solidFill>
                  <a:schemeClr val="dk1"/>
                </a:solidFill>
                <a:latin typeface="Calibri"/>
                <a:ea typeface="Calibri"/>
                <a:cs typeface="Calibri"/>
                <a:sym typeface="Calibri"/>
              </a:rPr>
              <a:t>VERYHIGH",J2</a:t>
            </a:r>
            <a:r>
              <a:rPr lang="en-US" sz="1800" dirty="0">
                <a:solidFill>
                  <a:schemeClr val="dk1"/>
                </a:solidFill>
                <a:latin typeface="Calibri"/>
                <a:ea typeface="Calibri"/>
                <a:cs typeface="Calibri"/>
                <a:sym typeface="Calibri"/>
              </a:rPr>
              <a:t>&gt;=4, " HIGH", J2&gt;=</a:t>
            </a:r>
            <a:r>
              <a:rPr lang="en-US" sz="1800" dirty="0" smtClean="0">
                <a:solidFill>
                  <a:schemeClr val="dk1"/>
                </a:solidFill>
                <a:latin typeface="Calibri"/>
                <a:ea typeface="Calibri"/>
                <a:cs typeface="Calibri"/>
                <a:sym typeface="Calibri"/>
              </a:rPr>
              <a:t>3,</a:t>
            </a:r>
          </a:p>
          <a:p>
            <a:pPr marL="0" marR="0" lvl="0" indent="0" algn="l" rtl="0">
              <a:spcBef>
                <a:spcPts val="0"/>
              </a:spcBef>
              <a:spcAft>
                <a:spcPts val="0"/>
              </a:spcAft>
              <a:buClr>
                <a:schemeClr val="dk1"/>
              </a:buClr>
              <a:buSzPts val="1800"/>
              <a:buFont typeface="Calibri"/>
              <a:buNone/>
            </a:pPr>
            <a:r>
              <a:rPr lang="en-US" sz="1800" dirty="0" smtClean="0">
                <a:solidFill>
                  <a:schemeClr val="dk1"/>
                </a:solidFill>
                <a:latin typeface="Calibri"/>
                <a:ea typeface="Calibri"/>
                <a:cs typeface="Calibri"/>
                <a:sym typeface="Calibri"/>
              </a:rPr>
              <a:t>                                     " </a:t>
            </a:r>
            <a:r>
              <a:rPr lang="en-US" sz="1800" dirty="0">
                <a:solidFill>
                  <a:schemeClr val="dk1"/>
                </a:solidFill>
                <a:latin typeface="Calibri"/>
                <a:ea typeface="Calibri"/>
                <a:cs typeface="Calibri"/>
                <a:sym typeface="Calibri"/>
              </a:rPr>
              <a:t>MED","TRUE", "</a:t>
            </a:r>
            <a:r>
              <a:rPr lang="en-US" sz="1800" dirty="0" smtClean="0">
                <a:solidFill>
                  <a:schemeClr val="dk1"/>
                </a:solidFill>
                <a:latin typeface="Calibri"/>
                <a:ea typeface="Calibri"/>
                <a:cs typeface="Calibri"/>
                <a:sym typeface="Calibri"/>
              </a:rPr>
              <a:t>LOW“)</a:t>
            </a:r>
            <a:endParaRPr sz="1800" dirty="0">
              <a:solidFill>
                <a:schemeClr val="dk1"/>
              </a:solidFill>
              <a:latin typeface="Calibri"/>
              <a:ea typeface="Calibri"/>
              <a:cs typeface="Calibri"/>
              <a:sym typeface="Calibri"/>
            </a:endParaRPr>
          </a:p>
        </p:txBody>
      </p:sp>
      <p:pic>
        <p:nvPicPr>
          <p:cNvPr id="1026" name="Picture 2" descr="Motivation logo with hand fist holding a pencil Line vector icon. Vector EPS 10, HD JPEG 4000 x 4000 px Pencil stock vect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6200000">
            <a:off x="5513776" y="3547418"/>
            <a:ext cx="3367322" cy="344978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