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Lobster"/>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Lobster-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d177208c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d177208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d177208c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d177208c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d177208c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d177208c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d177208c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d177208c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d177208c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d177208c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d177208c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d177208c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d177208c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d177208c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d177208c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d177208c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d177208c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d177208c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d177208c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d177208c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d177208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d177208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d177208c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d177208c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d177208c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d177208c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d177208c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d177208c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d177208c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d177208c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d177208c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d177208c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d177208c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d177208c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d177208c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d177208c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d177208c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d177208c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d177208c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d177208c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d177208c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d177208c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d177208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d177208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d177208c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d177208c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d177208c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d177208c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d177208c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d177208c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1d177208c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1d177208c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d177208c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d177208c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d4525e9a9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1d4525e9a9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d177208c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1d177208c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c91fed15eaa28d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c91fed15eaa28d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1d4525e9a9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1d4525e9a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d177208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d177208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d4525e9a9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d4525e9a9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d177208c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d177208c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d177208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d177208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d177208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d177208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d177208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d177208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32.png"/><Relationship Id="rId3" Type="http://schemas.openxmlformats.org/officeDocument/2006/relationships/image" Target="../media/image38.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9.png"/><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60" name="Google Shape;60;p13"/>
          <p:cNvPicPr preferRelativeResize="0"/>
          <p:nvPr/>
        </p:nvPicPr>
        <p:blipFill rotWithShape="1">
          <a:blip r:embed="rId4">
            <a:alphaModFix/>
          </a:blip>
          <a:srcRect b="30976" l="0" r="0" t="30619"/>
          <a:stretch/>
        </p:blipFill>
        <p:spPr>
          <a:xfrm>
            <a:off x="198375" y="1922254"/>
            <a:ext cx="3406871" cy="1011000"/>
          </a:xfrm>
          <a:prstGeom prst="rect">
            <a:avLst/>
          </a:prstGeom>
          <a:noFill/>
          <a:ln>
            <a:noFill/>
          </a:ln>
        </p:spPr>
      </p:pic>
      <p:sp>
        <p:nvSpPr>
          <p:cNvPr id="61" name="Google Shape;61;p13"/>
          <p:cNvSpPr txBox="1"/>
          <p:nvPr/>
        </p:nvSpPr>
        <p:spPr>
          <a:xfrm>
            <a:off x="3946300" y="2125900"/>
            <a:ext cx="5242800" cy="12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50">
                <a:solidFill>
                  <a:srgbClr val="222222"/>
                </a:solidFill>
                <a:highlight>
                  <a:srgbClr val="FDB515"/>
                </a:highlight>
                <a:latin typeface="Times New Roman"/>
                <a:ea typeface="Times New Roman"/>
                <a:cs typeface="Times New Roman"/>
                <a:sym typeface="Times New Roman"/>
              </a:rPr>
              <a:t>TIME SERIES FORECASTING OF SECTOR-WISE STOCK PERFORMANCE</a:t>
            </a:r>
            <a:endParaRPr sz="3800">
              <a:solidFill>
                <a:schemeClr val="dk1"/>
              </a:solidFill>
              <a:highlight>
                <a:srgbClr val="FDB515"/>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62" name="Google Shape;62;p13"/>
          <p:cNvSpPr txBox="1"/>
          <p:nvPr/>
        </p:nvSpPr>
        <p:spPr>
          <a:xfrm>
            <a:off x="2984525" y="4602375"/>
            <a:ext cx="58479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Data 690 :Financial Data Science</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667750" y="638225"/>
            <a:ext cx="7517150" cy="4422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RESULTS ON SARIMAX FORECAST</a:t>
            </a:r>
            <a:endParaRPr b="1">
              <a:latin typeface="Times New Roman"/>
              <a:ea typeface="Times New Roman"/>
              <a:cs typeface="Times New Roman"/>
              <a:sym typeface="Times New Roman"/>
            </a:endParaRPr>
          </a:p>
        </p:txBody>
      </p:sp>
      <p:sp>
        <p:nvSpPr>
          <p:cNvPr id="126" name="Google Shape;126;p23"/>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SARIMAX forecast for the </a:t>
            </a:r>
            <a:r>
              <a:rPr b="1" lang="en" sz="1400">
                <a:solidFill>
                  <a:schemeClr val="dk1"/>
                </a:solidFill>
                <a:latin typeface="Times New Roman"/>
                <a:ea typeface="Times New Roman"/>
                <a:cs typeface="Times New Roman"/>
                <a:sym typeface="Times New Roman"/>
              </a:rPr>
              <a:t>Technology sector</a:t>
            </a:r>
            <a:r>
              <a:rPr lang="en" sz="1400">
                <a:solidFill>
                  <a:schemeClr val="dk1"/>
                </a:solidFill>
                <a:latin typeface="Times New Roman"/>
                <a:ea typeface="Times New Roman"/>
                <a:cs typeface="Times New Roman"/>
                <a:sym typeface="Times New Roman"/>
              </a:rPr>
              <a:t> shows a significant discrepancy between the actual and predicted performance. The actual data (blue) experiences substantial fluctuations, with a clear upward trend followed by sharp declines in mid-2024. In contrast, the forecast (orange) remains relatively steady, indicating a gradual increase. This inconsistency highlights the SARIMAX model's struggle to capture the high volatility inherent in this sector, as reflected in the MAE of 0.0933, RMSE of 0.1022, and a negative R-squared value of -3.3525.</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For the </a:t>
            </a:r>
            <a:r>
              <a:rPr b="1" lang="en" sz="1400">
                <a:solidFill>
                  <a:schemeClr val="dk1"/>
                </a:solidFill>
                <a:latin typeface="Times New Roman"/>
                <a:ea typeface="Times New Roman"/>
                <a:cs typeface="Times New Roman"/>
                <a:sym typeface="Times New Roman"/>
              </a:rPr>
              <a:t>Healthcare sector</a:t>
            </a:r>
            <a:r>
              <a:rPr lang="en" sz="1400">
                <a:solidFill>
                  <a:schemeClr val="dk1"/>
                </a:solidFill>
                <a:latin typeface="Times New Roman"/>
                <a:ea typeface="Times New Roman"/>
                <a:cs typeface="Times New Roman"/>
                <a:sym typeface="Times New Roman"/>
              </a:rPr>
              <a:t>, the SARIMAX model also fails to accurately predict the sharp fluctuations in the latter half of 2024. While the forecast remains stable, actual performance shows significant variation. The model performs slightly better than in the Technology sector, with an MAE of 0.0490, RMSE of 0.0572, and an R-squared value of -0.4798, but still struggles with volatility. The </a:t>
            </a:r>
            <a:r>
              <a:rPr b="1" lang="en" sz="1400">
                <a:solidFill>
                  <a:schemeClr val="dk1"/>
                </a:solidFill>
                <a:latin typeface="Times New Roman"/>
                <a:ea typeface="Times New Roman"/>
                <a:cs typeface="Times New Roman"/>
                <a:sym typeface="Times New Roman"/>
              </a:rPr>
              <a:t>Energy sector</a:t>
            </a:r>
            <a:r>
              <a:rPr lang="en" sz="1400">
                <a:solidFill>
                  <a:schemeClr val="dk1"/>
                </a:solidFill>
                <a:latin typeface="Times New Roman"/>
                <a:ea typeface="Times New Roman"/>
                <a:cs typeface="Times New Roman"/>
                <a:sym typeface="Times New Roman"/>
              </a:rPr>
              <a:t> forecast is closer to actual performance, although it misses some of the high and low points, especially in mid-2024. The model shows better accuracy with an MAE of 0.0282, RMSE of 0.0357, and an R-squared value of -0.2767. Overall, while SARIMAX offers useful insights, further improvements are needed for more accurate predictions across all sectors.</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16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LSTM IMPLEMENTATION</a:t>
            </a:r>
            <a:endParaRPr b="1">
              <a:latin typeface="Times New Roman"/>
              <a:ea typeface="Times New Roman"/>
              <a:cs typeface="Times New Roman"/>
              <a:sym typeface="Times New Roman"/>
            </a:endParaRPr>
          </a:p>
        </p:txBody>
      </p:sp>
      <p:pic>
        <p:nvPicPr>
          <p:cNvPr id="132" name="Google Shape;132;p24"/>
          <p:cNvPicPr preferRelativeResize="0"/>
          <p:nvPr/>
        </p:nvPicPr>
        <p:blipFill>
          <a:blip r:embed="rId3">
            <a:alphaModFix/>
          </a:blip>
          <a:stretch>
            <a:fillRect/>
          </a:stretch>
        </p:blipFill>
        <p:spPr>
          <a:xfrm>
            <a:off x="73125" y="1222450"/>
            <a:ext cx="4566926" cy="3616250"/>
          </a:xfrm>
          <a:prstGeom prst="rect">
            <a:avLst/>
          </a:prstGeom>
          <a:noFill/>
          <a:ln>
            <a:noFill/>
          </a:ln>
        </p:spPr>
      </p:pic>
      <p:pic>
        <p:nvPicPr>
          <p:cNvPr id="133" name="Google Shape;133;p24"/>
          <p:cNvPicPr preferRelativeResize="0"/>
          <p:nvPr/>
        </p:nvPicPr>
        <p:blipFill>
          <a:blip r:embed="rId4">
            <a:alphaModFix/>
          </a:blip>
          <a:stretch>
            <a:fillRect/>
          </a:stretch>
        </p:blipFill>
        <p:spPr>
          <a:xfrm>
            <a:off x="4572000" y="1354025"/>
            <a:ext cx="4491174" cy="3484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905488" y="717500"/>
            <a:ext cx="7333026" cy="4204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RESULTS ON LSTM</a:t>
            </a:r>
            <a:endParaRPr b="1">
              <a:latin typeface="Times New Roman"/>
              <a:ea typeface="Times New Roman"/>
              <a:cs typeface="Times New Roman"/>
              <a:sym typeface="Times New Roman"/>
            </a:endParaRPr>
          </a:p>
        </p:txBody>
      </p:sp>
      <p:sp>
        <p:nvSpPr>
          <p:cNvPr id="144" name="Google Shape;144;p2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a:t>
            </a:r>
            <a:r>
              <a:rPr b="1" lang="en" sz="1300">
                <a:solidFill>
                  <a:schemeClr val="dk1"/>
                </a:solidFill>
                <a:latin typeface="Times New Roman"/>
                <a:ea typeface="Times New Roman"/>
                <a:cs typeface="Times New Roman"/>
                <a:sym typeface="Times New Roman"/>
              </a:rPr>
              <a:t>LSTM model</a:t>
            </a:r>
            <a:r>
              <a:rPr lang="en" sz="1300">
                <a:solidFill>
                  <a:schemeClr val="dk1"/>
                </a:solidFill>
                <a:latin typeface="Times New Roman"/>
                <a:ea typeface="Times New Roman"/>
                <a:cs typeface="Times New Roman"/>
                <a:sym typeface="Times New Roman"/>
              </a:rPr>
              <a:t> provides a significantly better forecast for the </a:t>
            </a:r>
            <a:r>
              <a:rPr b="1" lang="en" sz="1300">
                <a:solidFill>
                  <a:schemeClr val="dk1"/>
                </a:solidFill>
                <a:latin typeface="Times New Roman"/>
                <a:ea typeface="Times New Roman"/>
                <a:cs typeface="Times New Roman"/>
                <a:sym typeface="Times New Roman"/>
              </a:rPr>
              <a:t>Technology sector</a:t>
            </a:r>
            <a:r>
              <a:rPr lang="en" sz="1300">
                <a:solidFill>
                  <a:schemeClr val="dk1"/>
                </a:solidFill>
                <a:latin typeface="Times New Roman"/>
                <a:ea typeface="Times New Roman"/>
                <a:cs typeface="Times New Roman"/>
                <a:sym typeface="Times New Roman"/>
              </a:rPr>
              <a:t> compared to the SARIMAX model. The predicted (orange) and actual (blue) performance trends align closely, with both lines showing a gradual upward movement over time. While the forecast is slightly smoother, omitting some of the extreme fluctuations present in the real data, the model captures the general trend effectively. The LSTM model excels in this sector with an MAE of 0.0358, an RMSE of 0.0448, and a high R-squared value of 0.9330, indicating its strong predictive capability.</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For the </a:t>
            </a:r>
            <a:r>
              <a:rPr b="1" lang="en" sz="1300">
                <a:solidFill>
                  <a:schemeClr val="dk1"/>
                </a:solidFill>
                <a:latin typeface="Times New Roman"/>
                <a:ea typeface="Times New Roman"/>
                <a:cs typeface="Times New Roman"/>
                <a:sym typeface="Times New Roman"/>
              </a:rPr>
              <a:t>Healthcare sector</a:t>
            </a:r>
            <a:r>
              <a:rPr lang="en" sz="1300">
                <a:solidFill>
                  <a:schemeClr val="dk1"/>
                </a:solidFill>
                <a:latin typeface="Times New Roman"/>
                <a:ea typeface="Times New Roman"/>
                <a:cs typeface="Times New Roman"/>
                <a:sym typeface="Times New Roman"/>
              </a:rPr>
              <a:t>, the LSTM model’s forecast closely follows the actual performance, though the prediction line is smoother and lags behind some of the real data's peaks and valleys. Despite this, the overall trend is accurately captured. The model performs well, with an MAE of 0.0427, an RMSE of 0.0555, and an R-squared value of 0.7535, showing a good fit but not as strong as in the Technology sector. The </a:t>
            </a:r>
            <a:r>
              <a:rPr b="1" lang="en" sz="1300">
                <a:solidFill>
                  <a:schemeClr val="dk1"/>
                </a:solidFill>
                <a:latin typeface="Times New Roman"/>
                <a:ea typeface="Times New Roman"/>
                <a:cs typeface="Times New Roman"/>
                <a:sym typeface="Times New Roman"/>
              </a:rPr>
              <a:t>Energy sector</a:t>
            </a:r>
            <a:r>
              <a:rPr lang="en" sz="1300">
                <a:solidFill>
                  <a:schemeClr val="dk1"/>
                </a:solidFill>
                <a:latin typeface="Times New Roman"/>
                <a:ea typeface="Times New Roman"/>
                <a:cs typeface="Times New Roman"/>
                <a:sym typeface="Times New Roman"/>
              </a:rPr>
              <a:t> benefits the most from the LSTM model, with the forecast line staying very close to the actual performance, reflecting both large trends and small fluctuations. With an MAE of 0.0213, an RMSE of 0.0255, and an R-squared value of 0.8893, the model is highly accurate, making it the most reliable of the three sectors. Overall, the LSTM model demonstrates superior performance with lower error metrics and higher accuracy than the SARIMAX model across all sectors.</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4100" y="4614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150">
                <a:solidFill>
                  <a:srgbClr val="1F1F1F"/>
                </a:solidFill>
                <a:highlight>
                  <a:srgbClr val="FFFFFF"/>
                </a:highlight>
                <a:latin typeface="Times New Roman"/>
                <a:ea typeface="Times New Roman"/>
                <a:cs typeface="Times New Roman"/>
                <a:sym typeface="Times New Roman"/>
              </a:rPr>
              <a:t>LSTM IMPLEMENTATION(SAME INTERVAL ON X AXIS)</a:t>
            </a:r>
            <a:endParaRPr b="1" sz="2150">
              <a:solidFill>
                <a:srgbClr val="1F1F1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50" name="Google Shape;150;p27"/>
          <p:cNvSpPr txBox="1"/>
          <p:nvPr>
            <p:ph idx="1" type="body"/>
          </p:nvPr>
        </p:nvSpPr>
        <p:spPr>
          <a:xfrm>
            <a:off x="111125" y="1139975"/>
            <a:ext cx="8721300" cy="349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27"/>
          <p:cNvPicPr preferRelativeResize="0"/>
          <p:nvPr/>
        </p:nvPicPr>
        <p:blipFill>
          <a:blip r:embed="rId3">
            <a:alphaModFix/>
          </a:blip>
          <a:stretch>
            <a:fillRect/>
          </a:stretch>
        </p:blipFill>
        <p:spPr>
          <a:xfrm>
            <a:off x="111125" y="1099087"/>
            <a:ext cx="4460874" cy="3663125"/>
          </a:xfrm>
          <a:prstGeom prst="rect">
            <a:avLst/>
          </a:prstGeom>
          <a:noFill/>
          <a:ln>
            <a:noFill/>
          </a:ln>
        </p:spPr>
      </p:pic>
      <p:pic>
        <p:nvPicPr>
          <p:cNvPr id="152" name="Google Shape;152;p27"/>
          <p:cNvPicPr preferRelativeResize="0"/>
          <p:nvPr/>
        </p:nvPicPr>
        <p:blipFill>
          <a:blip r:embed="rId4">
            <a:alphaModFix/>
          </a:blip>
          <a:stretch>
            <a:fillRect/>
          </a:stretch>
        </p:blipFill>
        <p:spPr>
          <a:xfrm>
            <a:off x="4640075" y="1099075"/>
            <a:ext cx="4460876" cy="3622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8"/>
          <p:cNvPicPr preferRelativeResize="0"/>
          <p:nvPr/>
        </p:nvPicPr>
        <p:blipFill>
          <a:blip r:embed="rId3">
            <a:alphaModFix/>
          </a:blip>
          <a:stretch>
            <a:fillRect/>
          </a:stretch>
        </p:blipFill>
        <p:spPr>
          <a:xfrm>
            <a:off x="1322263" y="759325"/>
            <a:ext cx="6499474" cy="427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63" name="Google Shape;163;p2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the </a:t>
            </a:r>
            <a:r>
              <a:rPr b="1" lang="en" sz="1400">
                <a:solidFill>
                  <a:schemeClr val="dk1"/>
                </a:solidFill>
                <a:latin typeface="Times New Roman"/>
                <a:ea typeface="Times New Roman"/>
                <a:cs typeface="Times New Roman"/>
                <a:sym typeface="Times New Roman"/>
              </a:rPr>
              <a:t>Technology sector</a:t>
            </a:r>
            <a:r>
              <a:rPr lang="en" sz="1400">
                <a:solidFill>
                  <a:schemeClr val="dk1"/>
                </a:solidFill>
                <a:latin typeface="Times New Roman"/>
                <a:ea typeface="Times New Roman"/>
                <a:cs typeface="Times New Roman"/>
                <a:sym typeface="Times New Roman"/>
              </a:rPr>
              <a:t>, the LSTM model's forecast (orange) closely follows the actual performance (blue), though some smoothing occurs, and sharp changes are not fully captured. The forecast suggests a general upward trend starting mid-2024, with slight delays in predicting changes, especially in the later months. The model performs fairly well with an MAE of 0.0259, an RMSE of 0.0303, and an R-squared value of 0.5654, indicating good general accuracy, but it struggles to capture all the fluctuations in this sector.</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For the </a:t>
            </a:r>
            <a:r>
              <a:rPr b="1" lang="en" sz="1400">
                <a:solidFill>
                  <a:schemeClr val="dk1"/>
                </a:solidFill>
                <a:latin typeface="Times New Roman"/>
                <a:ea typeface="Times New Roman"/>
                <a:cs typeface="Times New Roman"/>
                <a:sym typeface="Times New Roman"/>
              </a:rPr>
              <a:t>Healthcare sector</a:t>
            </a:r>
            <a:r>
              <a:rPr lang="en" sz="1400">
                <a:solidFill>
                  <a:schemeClr val="dk1"/>
                </a:solidFill>
                <a:latin typeface="Times New Roman"/>
                <a:ea typeface="Times New Roman"/>
                <a:cs typeface="Times New Roman"/>
                <a:sym typeface="Times New Roman"/>
              </a:rPr>
              <a:t>, the LSTM prediction (orange) deviates notably from the real performance (blue), especially around October 2024, where a sharp decline is not reflected in the forecast. While the model captures the general trend, it fails to track quick changes, leading to a less accurate fit with an MAE of 0.0354, RMSE of 0.0411, and an R-squared value of 0.3048. The </a:t>
            </a:r>
            <a:r>
              <a:rPr b="1" lang="en" sz="1400">
                <a:solidFill>
                  <a:schemeClr val="dk1"/>
                </a:solidFill>
                <a:latin typeface="Times New Roman"/>
                <a:ea typeface="Times New Roman"/>
                <a:cs typeface="Times New Roman"/>
                <a:sym typeface="Times New Roman"/>
              </a:rPr>
              <a:t>Energy sector</a:t>
            </a:r>
            <a:r>
              <a:rPr lang="en" sz="1400">
                <a:solidFill>
                  <a:schemeClr val="dk1"/>
                </a:solidFill>
                <a:latin typeface="Times New Roman"/>
                <a:ea typeface="Times New Roman"/>
                <a:cs typeface="Times New Roman"/>
                <a:sym typeface="Times New Roman"/>
              </a:rPr>
              <a:t> shows the poorest performance, with the forecast line missing significant highs and lows, particularly in the second half of 2024. The model’s MAE of 0.0393, RMSE of 0.0454, and negative R-squared value of -1.5208 indicate that the LSTM model is not suitable for this volatile sector. Overall, the LSTM model requires tuning to better capture fluctuations, especially in sectors like Energy that exhibit high volatility.</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16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242325" y="501375"/>
            <a:ext cx="8520600" cy="641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050">
                <a:solidFill>
                  <a:srgbClr val="1F1F1F"/>
                </a:solidFill>
                <a:highlight>
                  <a:srgbClr val="FFFFFF"/>
                </a:highlight>
                <a:latin typeface="Times New Roman"/>
                <a:ea typeface="Times New Roman"/>
                <a:cs typeface="Times New Roman"/>
                <a:sym typeface="Times New Roman"/>
              </a:rPr>
              <a:t>COMPARING RMSE, MAE, AND R2 SCORE FOR SARIMAX, LSTM</a:t>
            </a:r>
            <a:endParaRPr b="1" sz="2050">
              <a:solidFill>
                <a:srgbClr val="1F1F1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69" name="Google Shape;169;p30"/>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30"/>
          <p:cNvPicPr preferRelativeResize="0"/>
          <p:nvPr/>
        </p:nvPicPr>
        <p:blipFill>
          <a:blip r:embed="rId3">
            <a:alphaModFix/>
          </a:blip>
          <a:stretch>
            <a:fillRect/>
          </a:stretch>
        </p:blipFill>
        <p:spPr>
          <a:xfrm>
            <a:off x="0" y="1143175"/>
            <a:ext cx="4864299" cy="3871000"/>
          </a:xfrm>
          <a:prstGeom prst="rect">
            <a:avLst/>
          </a:prstGeom>
          <a:noFill/>
          <a:ln>
            <a:noFill/>
          </a:ln>
        </p:spPr>
      </p:pic>
      <p:pic>
        <p:nvPicPr>
          <p:cNvPr id="171" name="Google Shape;171;p30"/>
          <p:cNvPicPr preferRelativeResize="0"/>
          <p:nvPr/>
        </p:nvPicPr>
        <p:blipFill>
          <a:blip r:embed="rId4">
            <a:alphaModFix/>
          </a:blip>
          <a:stretch>
            <a:fillRect/>
          </a:stretch>
        </p:blipFill>
        <p:spPr>
          <a:xfrm>
            <a:off x="4758975" y="1143175"/>
            <a:ext cx="4385026" cy="387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1"/>
          <p:cNvPicPr preferRelativeResize="0"/>
          <p:nvPr/>
        </p:nvPicPr>
        <p:blipFill>
          <a:blip r:embed="rId3">
            <a:alphaModFix/>
          </a:blip>
          <a:stretch>
            <a:fillRect/>
          </a:stretch>
        </p:blipFill>
        <p:spPr>
          <a:xfrm>
            <a:off x="564825" y="757150"/>
            <a:ext cx="8014349" cy="4174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 name="Google Shape;69;p14"/>
          <p:cNvPicPr preferRelativeResize="0"/>
          <p:nvPr/>
        </p:nvPicPr>
        <p:blipFill>
          <a:blip r:embed="rId3">
            <a:alphaModFix/>
          </a:blip>
          <a:stretch>
            <a:fillRect/>
          </a:stretch>
        </p:blipFill>
        <p:spPr>
          <a:xfrm>
            <a:off x="0" y="587850"/>
            <a:ext cx="9143999" cy="43704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182" name="Google Shape;182;p32"/>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comparison of </a:t>
            </a:r>
            <a:r>
              <a:rPr b="1" lang="en" sz="1400">
                <a:solidFill>
                  <a:schemeClr val="dk1"/>
                </a:solidFill>
                <a:latin typeface="Times New Roman"/>
                <a:ea typeface="Times New Roman"/>
                <a:cs typeface="Times New Roman"/>
                <a:sym typeface="Times New Roman"/>
              </a:rPr>
              <a:t>Mean Absolute Error (MAE)</a:t>
            </a:r>
            <a:r>
              <a:rPr lang="en" sz="1400">
                <a:solidFill>
                  <a:schemeClr val="dk1"/>
                </a:solidFill>
                <a:latin typeface="Times New Roman"/>
                <a:ea typeface="Times New Roman"/>
                <a:cs typeface="Times New Roman"/>
                <a:sym typeface="Times New Roman"/>
              </a:rPr>
              <a:t> and </a:t>
            </a:r>
            <a:r>
              <a:rPr b="1" lang="en" sz="1400">
                <a:solidFill>
                  <a:schemeClr val="dk1"/>
                </a:solidFill>
                <a:latin typeface="Times New Roman"/>
                <a:ea typeface="Times New Roman"/>
                <a:cs typeface="Times New Roman"/>
                <a:sym typeface="Times New Roman"/>
              </a:rPr>
              <a:t>Root Mean Squared Error (RMSE)</a:t>
            </a:r>
            <a:r>
              <a:rPr lang="en" sz="1400">
                <a:solidFill>
                  <a:schemeClr val="dk1"/>
                </a:solidFill>
                <a:latin typeface="Times New Roman"/>
                <a:ea typeface="Times New Roman"/>
                <a:cs typeface="Times New Roman"/>
                <a:sym typeface="Times New Roman"/>
              </a:rPr>
              <a:t> between the SARIMAX and LSTM models clearly shows that LSTM performs better in all sectors, especially in the </a:t>
            </a:r>
            <a:r>
              <a:rPr b="1" lang="en" sz="1400">
                <a:solidFill>
                  <a:schemeClr val="dk1"/>
                </a:solidFill>
                <a:latin typeface="Times New Roman"/>
                <a:ea typeface="Times New Roman"/>
                <a:cs typeface="Times New Roman"/>
                <a:sym typeface="Times New Roman"/>
              </a:rPr>
              <a:t>Technology</a:t>
            </a:r>
            <a:r>
              <a:rPr lang="en" sz="1400">
                <a:solidFill>
                  <a:schemeClr val="dk1"/>
                </a:solidFill>
                <a:latin typeface="Times New Roman"/>
                <a:ea typeface="Times New Roman"/>
                <a:cs typeface="Times New Roman"/>
                <a:sym typeface="Times New Roman"/>
              </a:rPr>
              <a:t> and </a:t>
            </a:r>
            <a:r>
              <a:rPr b="1" lang="en" sz="1400">
                <a:solidFill>
                  <a:schemeClr val="dk1"/>
                </a:solidFill>
                <a:latin typeface="Times New Roman"/>
                <a:ea typeface="Times New Roman"/>
                <a:cs typeface="Times New Roman"/>
                <a:sym typeface="Times New Roman"/>
              </a:rPr>
              <a:t>Healthcare sectors</a:t>
            </a:r>
            <a:r>
              <a:rPr lang="en" sz="1400">
                <a:solidFill>
                  <a:schemeClr val="dk1"/>
                </a:solidFill>
                <a:latin typeface="Times New Roman"/>
                <a:ea typeface="Times New Roman"/>
                <a:cs typeface="Times New Roman"/>
                <a:sym typeface="Times New Roman"/>
              </a:rPr>
              <a:t>. LSTM consistently has lower MAE and RMSE values, indicating more accurate predictions. In the </a:t>
            </a:r>
            <a:r>
              <a:rPr b="1" lang="en" sz="1400">
                <a:solidFill>
                  <a:schemeClr val="dk1"/>
                </a:solidFill>
                <a:latin typeface="Times New Roman"/>
                <a:ea typeface="Times New Roman"/>
                <a:cs typeface="Times New Roman"/>
                <a:sym typeface="Times New Roman"/>
              </a:rPr>
              <a:t>Energy sector</a:t>
            </a:r>
            <a:r>
              <a:rPr lang="en" sz="1400">
                <a:solidFill>
                  <a:schemeClr val="dk1"/>
                </a:solidFill>
                <a:latin typeface="Times New Roman"/>
                <a:ea typeface="Times New Roman"/>
                <a:cs typeface="Times New Roman"/>
                <a:sym typeface="Times New Roman"/>
              </a:rPr>
              <a:t>, both models show similar RMSE values, but LSTM still slightly outperforms SARIMAX. This suggests that LSTM is generally better at handling the volatility and changes in sector performance, especially in the Technology sector where SARIMAX shows a much higher MAE.</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When comparing the </a:t>
            </a:r>
            <a:r>
              <a:rPr b="1" lang="en" sz="1400">
                <a:solidFill>
                  <a:schemeClr val="dk1"/>
                </a:solidFill>
                <a:latin typeface="Times New Roman"/>
                <a:ea typeface="Times New Roman"/>
                <a:cs typeface="Times New Roman"/>
                <a:sym typeface="Times New Roman"/>
              </a:rPr>
              <a:t>R-squared (R2)</a:t>
            </a:r>
            <a:r>
              <a:rPr lang="en" sz="1400">
                <a:solidFill>
                  <a:schemeClr val="dk1"/>
                </a:solidFill>
                <a:latin typeface="Times New Roman"/>
                <a:ea typeface="Times New Roman"/>
                <a:cs typeface="Times New Roman"/>
                <a:sym typeface="Times New Roman"/>
              </a:rPr>
              <a:t> values, LSTM again proves superior in explaining the variance in the data, particularly in the Technology sector, where it achieves a higher R2 of 0.6467 compared to SARIMAX’s negative value of -3.3525. Although LSTM provides a moderate fit for the Energy and Healthcare sectors, neither model performs exceptionally well in explaining the data’s variability. Overall, the results from the comparison table confirm that LSTM is a more effective model for forecasting sector trends, with better prediction accuracy and lower error rates across the board</a:t>
            </a:r>
            <a:r>
              <a:rPr lang="en" sz="1100">
                <a:solidFill>
                  <a:schemeClr val="dk1"/>
                </a:solidFill>
              </a:rPr>
              <a:t>.</a:t>
            </a:r>
            <a:endParaRPr sz="1100">
              <a:solidFill>
                <a:schemeClr val="dk1"/>
              </a:solidFill>
            </a:endParaRPr>
          </a:p>
          <a:p>
            <a:pPr indent="0" lvl="0" marL="0" rtl="0" algn="just">
              <a:spcBef>
                <a:spcPts val="12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5605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150">
                <a:solidFill>
                  <a:srgbClr val="1F1F1F"/>
                </a:solidFill>
                <a:highlight>
                  <a:srgbClr val="FFFFFF"/>
                </a:highlight>
                <a:latin typeface="Times New Roman"/>
                <a:ea typeface="Times New Roman"/>
                <a:cs typeface="Times New Roman"/>
                <a:sym typeface="Times New Roman"/>
              </a:rPr>
              <a:t>HYBRID MODEL(COMBINING SARIMAX AND LSTM)</a:t>
            </a:r>
            <a:endParaRPr b="1" sz="2150">
              <a:solidFill>
                <a:srgbClr val="1F1F1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88" name="Google Shape;188;p33"/>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33"/>
          <p:cNvPicPr preferRelativeResize="0"/>
          <p:nvPr/>
        </p:nvPicPr>
        <p:blipFill>
          <a:blip r:embed="rId3">
            <a:alphaModFix/>
          </a:blip>
          <a:stretch>
            <a:fillRect/>
          </a:stretch>
        </p:blipFill>
        <p:spPr>
          <a:xfrm>
            <a:off x="1" y="1158675"/>
            <a:ext cx="4572000" cy="3543950"/>
          </a:xfrm>
          <a:prstGeom prst="rect">
            <a:avLst/>
          </a:prstGeom>
          <a:noFill/>
          <a:ln>
            <a:noFill/>
          </a:ln>
        </p:spPr>
      </p:pic>
      <p:pic>
        <p:nvPicPr>
          <p:cNvPr id="190" name="Google Shape;190;p33"/>
          <p:cNvPicPr preferRelativeResize="0"/>
          <p:nvPr/>
        </p:nvPicPr>
        <p:blipFill>
          <a:blip r:embed="rId4">
            <a:alphaModFix/>
          </a:blip>
          <a:stretch>
            <a:fillRect/>
          </a:stretch>
        </p:blipFill>
        <p:spPr>
          <a:xfrm>
            <a:off x="4572000" y="1158675"/>
            <a:ext cx="4572000" cy="354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4"/>
          <p:cNvPicPr preferRelativeResize="0"/>
          <p:nvPr/>
        </p:nvPicPr>
        <p:blipFill>
          <a:blip r:embed="rId3">
            <a:alphaModFix/>
          </a:blip>
          <a:stretch>
            <a:fillRect/>
          </a:stretch>
        </p:blipFill>
        <p:spPr>
          <a:xfrm>
            <a:off x="763850" y="677875"/>
            <a:ext cx="7616301" cy="4243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201" name="Google Shape;201;p3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a:t>
            </a:r>
            <a:r>
              <a:rPr b="1" lang="en" sz="1300">
                <a:solidFill>
                  <a:schemeClr val="dk1"/>
                </a:solidFill>
                <a:latin typeface="Times New Roman"/>
                <a:ea typeface="Times New Roman"/>
                <a:cs typeface="Times New Roman"/>
                <a:sym typeface="Times New Roman"/>
              </a:rPr>
              <a:t>Hybrid model</a:t>
            </a:r>
            <a:r>
              <a:rPr lang="en" sz="1300">
                <a:solidFill>
                  <a:schemeClr val="dk1"/>
                </a:solidFill>
                <a:latin typeface="Times New Roman"/>
                <a:ea typeface="Times New Roman"/>
                <a:cs typeface="Times New Roman"/>
                <a:sym typeface="Times New Roman"/>
              </a:rPr>
              <a:t> for the </a:t>
            </a:r>
            <a:r>
              <a:rPr b="1" lang="en" sz="1300">
                <a:solidFill>
                  <a:schemeClr val="dk1"/>
                </a:solidFill>
                <a:latin typeface="Times New Roman"/>
                <a:ea typeface="Times New Roman"/>
                <a:cs typeface="Times New Roman"/>
                <a:sym typeface="Times New Roman"/>
              </a:rPr>
              <a:t>Technology sector</a:t>
            </a:r>
            <a:r>
              <a:rPr lang="en" sz="1300">
                <a:solidFill>
                  <a:schemeClr val="dk1"/>
                </a:solidFill>
                <a:latin typeface="Times New Roman"/>
                <a:ea typeface="Times New Roman"/>
                <a:cs typeface="Times New Roman"/>
                <a:sym typeface="Times New Roman"/>
              </a:rPr>
              <a:t> (in red) provides a better fit to the real data (blue) than either the SARIMAX (orange) or LSTM (green) models, especially in the latter half of 2024. While it captures the overall trend, it still struggles with sharp fluctuations. With an MAE of 0.0855 and an RMSE of 0.0964, the hybrid model outperforms both individual models in terms of error measures. However, its negative R2 value of -3.4047 indicates that it does not fit the data well overall. Similarly, the </a:t>
            </a:r>
            <a:r>
              <a:rPr b="1" lang="en" sz="1300">
                <a:solidFill>
                  <a:schemeClr val="dk1"/>
                </a:solidFill>
                <a:latin typeface="Times New Roman"/>
                <a:ea typeface="Times New Roman"/>
                <a:cs typeface="Times New Roman"/>
                <a:sym typeface="Times New Roman"/>
              </a:rPr>
              <a:t>Healthcare sector</a:t>
            </a:r>
            <a:r>
              <a:rPr lang="en" sz="1300">
                <a:solidFill>
                  <a:schemeClr val="dk1"/>
                </a:solidFill>
                <a:latin typeface="Times New Roman"/>
                <a:ea typeface="Times New Roman"/>
                <a:cs typeface="Times New Roman"/>
                <a:sym typeface="Times New Roman"/>
              </a:rPr>
              <a:t> hybrid forecast (red) closely follows the general trend of the real data but does not capture the sharp rises and drops as effectively as the LSTM model. It performs better than both individual models, but </a:t>
            </a:r>
            <a:r>
              <a:rPr lang="en" sz="1300">
                <a:solidFill>
                  <a:schemeClr val="dk1"/>
                </a:solidFill>
                <a:latin typeface="Times New Roman"/>
                <a:ea typeface="Times New Roman"/>
                <a:cs typeface="Times New Roman"/>
                <a:sym typeface="Times New Roman"/>
              </a:rPr>
              <a:t>it's</a:t>
            </a:r>
            <a:r>
              <a:rPr lang="en" sz="1300">
                <a:solidFill>
                  <a:schemeClr val="dk1"/>
                </a:solidFill>
                <a:latin typeface="Times New Roman"/>
                <a:ea typeface="Times New Roman"/>
                <a:cs typeface="Times New Roman"/>
                <a:sym typeface="Times New Roman"/>
              </a:rPr>
              <a:t> R2 of -3.1383 suggests a lack of fit, similar to the SARIMAX model.</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In the </a:t>
            </a:r>
            <a:r>
              <a:rPr b="1" lang="en" sz="1300">
                <a:solidFill>
                  <a:schemeClr val="dk1"/>
                </a:solidFill>
                <a:latin typeface="Times New Roman"/>
                <a:ea typeface="Times New Roman"/>
                <a:cs typeface="Times New Roman"/>
                <a:sym typeface="Times New Roman"/>
              </a:rPr>
              <a:t>Energy sector</a:t>
            </a:r>
            <a:r>
              <a:rPr lang="en" sz="1300">
                <a:solidFill>
                  <a:schemeClr val="dk1"/>
                </a:solidFill>
                <a:latin typeface="Times New Roman"/>
                <a:ea typeface="Times New Roman"/>
                <a:cs typeface="Times New Roman"/>
                <a:sym typeface="Times New Roman"/>
              </a:rPr>
              <a:t>, the </a:t>
            </a:r>
            <a:r>
              <a:rPr b="1" lang="en" sz="1300">
                <a:solidFill>
                  <a:schemeClr val="dk1"/>
                </a:solidFill>
                <a:latin typeface="Times New Roman"/>
                <a:ea typeface="Times New Roman"/>
                <a:cs typeface="Times New Roman"/>
                <a:sym typeface="Times New Roman"/>
              </a:rPr>
              <a:t>Hybrid model</a:t>
            </a:r>
            <a:r>
              <a:rPr lang="en" sz="1300">
                <a:solidFill>
                  <a:schemeClr val="dk1"/>
                </a:solidFill>
                <a:latin typeface="Times New Roman"/>
                <a:ea typeface="Times New Roman"/>
                <a:cs typeface="Times New Roman"/>
                <a:sym typeface="Times New Roman"/>
              </a:rPr>
              <a:t> performs best, with its forecast (red) closely tracking the real data (blue) compared to the more variable SARIMAX (orange) and LSTM (green) forecasts. The hybrid model smooths out the fluctuations, achieving an MAE of 0.0215 and an RMSE of 0.0257. It offers a better fit than both individual models, as reflected in its R2 value of 0.1901, though this is still modest. Overall, the hybrid model improves prediction accuracy, particularly for the Energy sector, but its low or negative R2 values across all sectors indicate that further refinement or alternative approaches are needed for better fits in the Healthcare and Technology sectors.</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583075"/>
            <a:ext cx="8520600" cy="817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950">
                <a:solidFill>
                  <a:srgbClr val="1F1F1F"/>
                </a:solidFill>
                <a:highlight>
                  <a:srgbClr val="FFFFFF"/>
                </a:highlight>
                <a:latin typeface="Times New Roman"/>
                <a:ea typeface="Times New Roman"/>
                <a:cs typeface="Times New Roman"/>
                <a:sym typeface="Times New Roman"/>
              </a:rPr>
              <a:t>MONTE CARLO SIMULATION WITH ANNUALISED</a:t>
            </a:r>
            <a:r>
              <a:rPr b="1" lang="en" sz="2250">
                <a:solidFill>
                  <a:srgbClr val="1F1F1F"/>
                </a:solidFill>
                <a:highlight>
                  <a:srgbClr val="FFFFFF"/>
                </a:highlight>
                <a:latin typeface="Times New Roman"/>
                <a:ea typeface="Times New Roman"/>
                <a:cs typeface="Times New Roman"/>
                <a:sym typeface="Times New Roman"/>
              </a:rPr>
              <a:t> </a:t>
            </a:r>
            <a:r>
              <a:rPr b="1" lang="en" sz="1950">
                <a:solidFill>
                  <a:srgbClr val="1F1F1F"/>
                </a:solidFill>
                <a:highlight>
                  <a:srgbClr val="FFFFFF"/>
                </a:highlight>
                <a:latin typeface="Times New Roman"/>
                <a:ea typeface="Times New Roman"/>
                <a:cs typeface="Times New Roman"/>
                <a:sym typeface="Times New Roman"/>
              </a:rPr>
              <a:t>VOLATILITY</a:t>
            </a:r>
            <a:r>
              <a:rPr b="1" lang="en" sz="2250">
                <a:solidFill>
                  <a:srgbClr val="1F1F1F"/>
                </a:solidFill>
                <a:highlight>
                  <a:srgbClr val="FFFFFF"/>
                </a:highlight>
                <a:latin typeface="Times New Roman"/>
                <a:ea typeface="Times New Roman"/>
                <a:cs typeface="Times New Roman"/>
                <a:sym typeface="Times New Roman"/>
              </a:rPr>
              <a:t> VOLAVOLATILITY</a:t>
            </a:r>
            <a:endParaRPr b="1" sz="2250">
              <a:solidFill>
                <a:srgbClr val="1F1F1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07" name="Google Shape;207;p3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8" name="Google Shape;208;p36"/>
          <p:cNvPicPr preferRelativeResize="0"/>
          <p:nvPr/>
        </p:nvPicPr>
        <p:blipFill>
          <a:blip r:embed="rId3">
            <a:alphaModFix/>
          </a:blip>
          <a:stretch>
            <a:fillRect/>
          </a:stretch>
        </p:blipFill>
        <p:spPr>
          <a:xfrm>
            <a:off x="51525" y="1222450"/>
            <a:ext cx="4520474" cy="3855424"/>
          </a:xfrm>
          <a:prstGeom prst="rect">
            <a:avLst/>
          </a:prstGeom>
          <a:noFill/>
          <a:ln>
            <a:noFill/>
          </a:ln>
        </p:spPr>
      </p:pic>
      <p:pic>
        <p:nvPicPr>
          <p:cNvPr id="209" name="Google Shape;209;p36"/>
          <p:cNvPicPr preferRelativeResize="0"/>
          <p:nvPr/>
        </p:nvPicPr>
        <p:blipFill>
          <a:blip r:embed="rId4">
            <a:alphaModFix/>
          </a:blip>
          <a:stretch>
            <a:fillRect/>
          </a:stretch>
        </p:blipFill>
        <p:spPr>
          <a:xfrm>
            <a:off x="4572000" y="1222450"/>
            <a:ext cx="4572001" cy="38554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7"/>
          <p:cNvPicPr preferRelativeResize="0"/>
          <p:nvPr/>
        </p:nvPicPr>
        <p:blipFill>
          <a:blip r:embed="rId3">
            <a:alphaModFix/>
          </a:blip>
          <a:stretch>
            <a:fillRect/>
          </a:stretch>
        </p:blipFill>
        <p:spPr>
          <a:xfrm>
            <a:off x="0" y="895875"/>
            <a:ext cx="4572001" cy="3855175"/>
          </a:xfrm>
          <a:prstGeom prst="rect">
            <a:avLst/>
          </a:prstGeom>
          <a:noFill/>
          <a:ln>
            <a:noFill/>
          </a:ln>
        </p:spPr>
      </p:pic>
      <p:pic>
        <p:nvPicPr>
          <p:cNvPr id="215" name="Google Shape;215;p37"/>
          <p:cNvPicPr preferRelativeResize="0"/>
          <p:nvPr/>
        </p:nvPicPr>
        <p:blipFill>
          <a:blip r:embed="rId4">
            <a:alphaModFix/>
          </a:blip>
          <a:stretch>
            <a:fillRect/>
          </a:stretch>
        </p:blipFill>
        <p:spPr>
          <a:xfrm>
            <a:off x="4735476" y="438150"/>
            <a:ext cx="4267199" cy="42671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221" name="Google Shape;221;p38"/>
          <p:cNvSpPr txBox="1"/>
          <p:nvPr>
            <p:ph idx="1" type="body"/>
          </p:nvPr>
        </p:nvSpPr>
        <p:spPr>
          <a:xfrm>
            <a:off x="133300" y="1103525"/>
            <a:ext cx="8453100" cy="39390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200">
                <a:solidFill>
                  <a:schemeClr val="dk1"/>
                </a:solidFill>
                <a:latin typeface="Times New Roman"/>
                <a:ea typeface="Times New Roman"/>
                <a:cs typeface="Times New Roman"/>
                <a:sym typeface="Times New Roman"/>
              </a:rPr>
              <a:t>The </a:t>
            </a:r>
            <a:r>
              <a:rPr b="1" lang="en" sz="1200">
                <a:solidFill>
                  <a:schemeClr val="dk1"/>
                </a:solidFill>
                <a:latin typeface="Times New Roman"/>
                <a:ea typeface="Times New Roman"/>
                <a:cs typeface="Times New Roman"/>
                <a:sym typeface="Times New Roman"/>
              </a:rPr>
              <a:t>Monte Carlo simulation</a:t>
            </a:r>
            <a:r>
              <a:rPr lang="en" sz="1200">
                <a:solidFill>
                  <a:schemeClr val="dk1"/>
                </a:solidFill>
                <a:latin typeface="Times New Roman"/>
                <a:ea typeface="Times New Roman"/>
                <a:cs typeface="Times New Roman"/>
                <a:sym typeface="Times New Roman"/>
              </a:rPr>
              <a:t> for the </a:t>
            </a:r>
            <a:r>
              <a:rPr b="1" lang="en" sz="1200">
                <a:solidFill>
                  <a:schemeClr val="dk1"/>
                </a:solidFill>
                <a:latin typeface="Times New Roman"/>
                <a:ea typeface="Times New Roman"/>
                <a:cs typeface="Times New Roman"/>
                <a:sym typeface="Times New Roman"/>
              </a:rPr>
              <a:t>Technology sector</a:t>
            </a:r>
            <a:r>
              <a:rPr lang="en" sz="1200">
                <a:solidFill>
                  <a:schemeClr val="dk1"/>
                </a:solidFill>
                <a:latin typeface="Times New Roman"/>
                <a:ea typeface="Times New Roman"/>
                <a:cs typeface="Times New Roman"/>
                <a:sym typeface="Times New Roman"/>
              </a:rPr>
              <a:t> shows relatively stable performance, with the median price staying consistent around 200, despite larger fluctuations in the 5th-95th percentile range. By day 100, the price could range from low to as high as 700, indicating considerable uncertainty in potential outcomes. The </a:t>
            </a:r>
            <a:r>
              <a:rPr b="1" lang="en" sz="1200">
                <a:solidFill>
                  <a:schemeClr val="dk1"/>
                </a:solidFill>
                <a:latin typeface="Times New Roman"/>
                <a:ea typeface="Times New Roman"/>
                <a:cs typeface="Times New Roman"/>
                <a:sym typeface="Times New Roman"/>
              </a:rPr>
              <a:t>Healthcare sector</a:t>
            </a:r>
            <a:r>
              <a:rPr lang="en" sz="1200">
                <a:solidFill>
                  <a:schemeClr val="dk1"/>
                </a:solidFill>
                <a:latin typeface="Times New Roman"/>
                <a:ea typeface="Times New Roman"/>
                <a:cs typeface="Times New Roman"/>
                <a:sym typeface="Times New Roman"/>
              </a:rPr>
              <a:t>, in contrast, experiences more volatility, with the median price staying around 400 but the 5th-95th percentile spread widening significantly, showing that prices could reach over 1200 by day 100. This indicates a high degree of uncertainty in price predictions, reflecting the sector’s increased volatility. The </a:t>
            </a:r>
            <a:r>
              <a:rPr b="1" lang="en" sz="1200">
                <a:solidFill>
                  <a:schemeClr val="dk1"/>
                </a:solidFill>
                <a:latin typeface="Times New Roman"/>
                <a:ea typeface="Times New Roman"/>
                <a:cs typeface="Times New Roman"/>
                <a:sym typeface="Times New Roman"/>
              </a:rPr>
              <a:t>Energy sector</a:t>
            </a:r>
            <a:r>
              <a:rPr lang="en" sz="1200">
                <a:solidFill>
                  <a:schemeClr val="dk1"/>
                </a:solidFill>
                <a:latin typeface="Times New Roman"/>
                <a:ea typeface="Times New Roman"/>
                <a:cs typeface="Times New Roman"/>
                <a:sym typeface="Times New Roman"/>
              </a:rPr>
              <a:t> is relatively stable, with a smaller range between percentiles. Its median price grows slowly from 100 to around 300 by day 100, making its future more predictable than the other sectors.</a:t>
            </a:r>
            <a:endParaRPr sz="1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a:solidFill>
                  <a:schemeClr val="dk1"/>
                </a:solidFill>
                <a:latin typeface="Times New Roman"/>
                <a:ea typeface="Times New Roman"/>
                <a:cs typeface="Times New Roman"/>
                <a:sym typeface="Times New Roman"/>
              </a:rPr>
              <a:t>Comparing the </a:t>
            </a:r>
            <a:r>
              <a:rPr b="1" lang="en" sz="1200">
                <a:solidFill>
                  <a:schemeClr val="dk1"/>
                </a:solidFill>
                <a:latin typeface="Times New Roman"/>
                <a:ea typeface="Times New Roman"/>
                <a:cs typeface="Times New Roman"/>
                <a:sym typeface="Times New Roman"/>
              </a:rPr>
              <a:t>median forecasts</a:t>
            </a:r>
            <a:r>
              <a:rPr lang="en" sz="1200">
                <a:solidFill>
                  <a:schemeClr val="dk1"/>
                </a:solidFill>
                <a:latin typeface="Times New Roman"/>
                <a:ea typeface="Times New Roman"/>
                <a:cs typeface="Times New Roman"/>
                <a:sym typeface="Times New Roman"/>
              </a:rPr>
              <a:t> across all three sectors reveals that </a:t>
            </a:r>
            <a:r>
              <a:rPr b="1" lang="en" sz="1200">
                <a:solidFill>
                  <a:schemeClr val="dk1"/>
                </a:solidFill>
                <a:latin typeface="Times New Roman"/>
                <a:ea typeface="Times New Roman"/>
                <a:cs typeface="Times New Roman"/>
                <a:sym typeface="Times New Roman"/>
              </a:rPr>
              <a:t>Technology</a:t>
            </a:r>
            <a:r>
              <a:rPr lang="en" sz="1200">
                <a:solidFill>
                  <a:schemeClr val="dk1"/>
                </a:solidFill>
                <a:latin typeface="Times New Roman"/>
                <a:ea typeface="Times New Roman"/>
                <a:cs typeface="Times New Roman"/>
                <a:sym typeface="Times New Roman"/>
              </a:rPr>
              <a:t> and </a:t>
            </a:r>
            <a:r>
              <a:rPr b="1" lang="en" sz="1200">
                <a:solidFill>
                  <a:schemeClr val="dk1"/>
                </a:solidFill>
                <a:latin typeface="Times New Roman"/>
                <a:ea typeface="Times New Roman"/>
                <a:cs typeface="Times New Roman"/>
                <a:sym typeface="Times New Roman"/>
              </a:rPr>
              <a:t>Healthcare</a:t>
            </a:r>
            <a:r>
              <a:rPr lang="en" sz="1200">
                <a:solidFill>
                  <a:schemeClr val="dk1"/>
                </a:solidFill>
                <a:latin typeface="Times New Roman"/>
                <a:ea typeface="Times New Roman"/>
                <a:cs typeface="Times New Roman"/>
                <a:sym typeface="Times New Roman"/>
              </a:rPr>
              <a:t> show upward growth, with </a:t>
            </a:r>
            <a:r>
              <a:rPr b="1" lang="en" sz="1200">
                <a:solidFill>
                  <a:schemeClr val="dk1"/>
                </a:solidFill>
                <a:latin typeface="Times New Roman"/>
                <a:ea typeface="Times New Roman"/>
                <a:cs typeface="Times New Roman"/>
                <a:sym typeface="Times New Roman"/>
              </a:rPr>
              <a:t>Healthcare</a:t>
            </a:r>
            <a:r>
              <a:rPr lang="en" sz="1200">
                <a:solidFill>
                  <a:schemeClr val="dk1"/>
                </a:solidFill>
                <a:latin typeface="Times New Roman"/>
                <a:ea typeface="Times New Roman"/>
                <a:cs typeface="Times New Roman"/>
                <a:sym typeface="Times New Roman"/>
              </a:rPr>
              <a:t> outperforming </a:t>
            </a:r>
            <a:r>
              <a:rPr b="1" lang="en" sz="1200">
                <a:solidFill>
                  <a:schemeClr val="dk1"/>
                </a:solidFill>
                <a:latin typeface="Times New Roman"/>
                <a:ea typeface="Times New Roman"/>
                <a:cs typeface="Times New Roman"/>
                <a:sym typeface="Times New Roman"/>
              </a:rPr>
              <a:t>Technology</a:t>
            </a:r>
            <a:r>
              <a:rPr lang="en" sz="1200">
                <a:solidFill>
                  <a:schemeClr val="dk1"/>
                </a:solidFill>
                <a:latin typeface="Times New Roman"/>
                <a:ea typeface="Times New Roman"/>
                <a:cs typeface="Times New Roman"/>
                <a:sym typeface="Times New Roman"/>
              </a:rPr>
              <a:t>, while </a:t>
            </a:r>
            <a:r>
              <a:rPr b="1" lang="en" sz="1200">
                <a:solidFill>
                  <a:schemeClr val="dk1"/>
                </a:solidFill>
                <a:latin typeface="Times New Roman"/>
                <a:ea typeface="Times New Roman"/>
                <a:cs typeface="Times New Roman"/>
                <a:sym typeface="Times New Roman"/>
              </a:rPr>
              <a:t>Energy</a:t>
            </a:r>
            <a:r>
              <a:rPr lang="en" sz="1200">
                <a:solidFill>
                  <a:schemeClr val="dk1"/>
                </a:solidFill>
                <a:latin typeface="Times New Roman"/>
                <a:ea typeface="Times New Roman"/>
                <a:cs typeface="Times New Roman"/>
                <a:sym typeface="Times New Roman"/>
              </a:rPr>
              <a:t> remains flat with minimal growth. The </a:t>
            </a:r>
            <a:r>
              <a:rPr b="1" lang="en" sz="1200">
                <a:solidFill>
                  <a:schemeClr val="dk1"/>
                </a:solidFill>
                <a:latin typeface="Times New Roman"/>
                <a:ea typeface="Times New Roman"/>
                <a:cs typeface="Times New Roman"/>
                <a:sym typeface="Times New Roman"/>
              </a:rPr>
              <a:t>volatility analysis</a:t>
            </a:r>
            <a:r>
              <a:rPr lang="en" sz="1200">
                <a:solidFill>
                  <a:schemeClr val="dk1"/>
                </a:solidFill>
                <a:latin typeface="Times New Roman"/>
                <a:ea typeface="Times New Roman"/>
                <a:cs typeface="Times New Roman"/>
                <a:sym typeface="Times New Roman"/>
              </a:rPr>
              <a:t> further emphasizes this, with </a:t>
            </a:r>
            <a:r>
              <a:rPr b="1" lang="en" sz="1200">
                <a:solidFill>
                  <a:schemeClr val="dk1"/>
                </a:solidFill>
                <a:latin typeface="Times New Roman"/>
                <a:ea typeface="Times New Roman"/>
                <a:cs typeface="Times New Roman"/>
                <a:sym typeface="Times New Roman"/>
              </a:rPr>
              <a:t>Healthcare</a:t>
            </a:r>
            <a:r>
              <a:rPr lang="en" sz="1200">
                <a:solidFill>
                  <a:schemeClr val="dk1"/>
                </a:solidFill>
                <a:latin typeface="Times New Roman"/>
                <a:ea typeface="Times New Roman"/>
                <a:cs typeface="Times New Roman"/>
                <a:sym typeface="Times New Roman"/>
              </a:rPr>
              <a:t> showing the highest volatility (1.8891), followed by </a:t>
            </a:r>
            <a:r>
              <a:rPr b="1" lang="en" sz="1200">
                <a:solidFill>
                  <a:schemeClr val="dk1"/>
                </a:solidFill>
                <a:latin typeface="Times New Roman"/>
                <a:ea typeface="Times New Roman"/>
                <a:cs typeface="Times New Roman"/>
                <a:sym typeface="Times New Roman"/>
              </a:rPr>
              <a:t>Technology</a:t>
            </a:r>
            <a:r>
              <a:rPr lang="en" sz="1200">
                <a:solidFill>
                  <a:schemeClr val="dk1"/>
                </a:solidFill>
                <a:latin typeface="Times New Roman"/>
                <a:ea typeface="Times New Roman"/>
                <a:cs typeface="Times New Roman"/>
                <a:sym typeface="Times New Roman"/>
              </a:rPr>
              <a:t> (1.6238), and </a:t>
            </a:r>
            <a:r>
              <a:rPr b="1" lang="en" sz="1200">
                <a:solidFill>
                  <a:schemeClr val="dk1"/>
                </a:solidFill>
                <a:latin typeface="Times New Roman"/>
                <a:ea typeface="Times New Roman"/>
                <a:cs typeface="Times New Roman"/>
                <a:sym typeface="Times New Roman"/>
              </a:rPr>
              <a:t>Energy</a:t>
            </a:r>
            <a:r>
              <a:rPr lang="en" sz="1200">
                <a:solidFill>
                  <a:schemeClr val="dk1"/>
                </a:solidFill>
                <a:latin typeface="Times New Roman"/>
                <a:ea typeface="Times New Roman"/>
                <a:cs typeface="Times New Roman"/>
                <a:sym typeface="Times New Roman"/>
              </a:rPr>
              <a:t> with the lowest (1.1577). This suggests that the </a:t>
            </a:r>
            <a:r>
              <a:rPr b="1" lang="en" sz="1200">
                <a:solidFill>
                  <a:schemeClr val="dk1"/>
                </a:solidFill>
                <a:latin typeface="Times New Roman"/>
                <a:ea typeface="Times New Roman"/>
                <a:cs typeface="Times New Roman"/>
                <a:sym typeface="Times New Roman"/>
              </a:rPr>
              <a:t>Healthcare sector</a:t>
            </a:r>
            <a:r>
              <a:rPr lang="en" sz="1200">
                <a:solidFill>
                  <a:schemeClr val="dk1"/>
                </a:solidFill>
                <a:latin typeface="Times New Roman"/>
                <a:ea typeface="Times New Roman"/>
                <a:cs typeface="Times New Roman"/>
                <a:sym typeface="Times New Roman"/>
              </a:rPr>
              <a:t> carries higher risk, but potential for greater reward, while the </a:t>
            </a:r>
            <a:r>
              <a:rPr b="1" lang="en" sz="1200">
                <a:solidFill>
                  <a:schemeClr val="dk1"/>
                </a:solidFill>
                <a:latin typeface="Times New Roman"/>
                <a:ea typeface="Times New Roman"/>
                <a:cs typeface="Times New Roman"/>
                <a:sym typeface="Times New Roman"/>
              </a:rPr>
              <a:t>Energy sector</a:t>
            </a:r>
            <a:r>
              <a:rPr lang="en" sz="1200">
                <a:solidFill>
                  <a:schemeClr val="dk1"/>
                </a:solidFill>
                <a:latin typeface="Times New Roman"/>
                <a:ea typeface="Times New Roman"/>
                <a:cs typeface="Times New Roman"/>
                <a:sym typeface="Times New Roman"/>
              </a:rPr>
              <a:t> remains more stable and predictable.</a:t>
            </a:r>
            <a:endParaRPr sz="1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a:solidFill>
                  <a:schemeClr val="dk1"/>
                </a:solidFill>
                <a:latin typeface="Times New Roman"/>
                <a:ea typeface="Times New Roman"/>
                <a:cs typeface="Times New Roman"/>
                <a:sym typeface="Times New Roman"/>
              </a:rPr>
              <a:t>Overall, the </a:t>
            </a:r>
            <a:r>
              <a:rPr b="1" lang="en" sz="1200">
                <a:solidFill>
                  <a:schemeClr val="dk1"/>
                </a:solidFill>
                <a:latin typeface="Times New Roman"/>
                <a:ea typeface="Times New Roman"/>
                <a:cs typeface="Times New Roman"/>
                <a:sym typeface="Times New Roman"/>
              </a:rPr>
              <a:t>Monte Carlo simulations</a:t>
            </a:r>
            <a:r>
              <a:rPr lang="en" sz="1200">
                <a:solidFill>
                  <a:schemeClr val="dk1"/>
                </a:solidFill>
                <a:latin typeface="Times New Roman"/>
                <a:ea typeface="Times New Roman"/>
                <a:cs typeface="Times New Roman"/>
                <a:sym typeface="Times New Roman"/>
              </a:rPr>
              <a:t> highlight varying levels of volatility and uncertainty across the three sectors. While </a:t>
            </a:r>
            <a:r>
              <a:rPr b="1" lang="en" sz="1200">
                <a:solidFill>
                  <a:schemeClr val="dk1"/>
                </a:solidFill>
                <a:latin typeface="Times New Roman"/>
                <a:ea typeface="Times New Roman"/>
                <a:cs typeface="Times New Roman"/>
                <a:sym typeface="Times New Roman"/>
              </a:rPr>
              <a:t>Technology</a:t>
            </a:r>
            <a:r>
              <a:rPr lang="en" sz="1200">
                <a:solidFill>
                  <a:schemeClr val="dk1"/>
                </a:solidFill>
                <a:latin typeface="Times New Roman"/>
                <a:ea typeface="Times New Roman"/>
                <a:cs typeface="Times New Roman"/>
                <a:sym typeface="Times New Roman"/>
              </a:rPr>
              <a:t> remains relatively stable with some fluctuation, </a:t>
            </a:r>
            <a:r>
              <a:rPr b="1" lang="en" sz="1200">
                <a:solidFill>
                  <a:schemeClr val="dk1"/>
                </a:solidFill>
                <a:latin typeface="Times New Roman"/>
                <a:ea typeface="Times New Roman"/>
                <a:cs typeface="Times New Roman"/>
                <a:sym typeface="Times New Roman"/>
              </a:rPr>
              <a:t>Healthcare</a:t>
            </a:r>
            <a:r>
              <a:rPr lang="en" sz="1200">
                <a:solidFill>
                  <a:schemeClr val="dk1"/>
                </a:solidFill>
                <a:latin typeface="Times New Roman"/>
                <a:ea typeface="Times New Roman"/>
                <a:cs typeface="Times New Roman"/>
                <a:sym typeface="Times New Roman"/>
              </a:rPr>
              <a:t> faces larger price swings, increasing the risk but potentially higher returns. </a:t>
            </a:r>
            <a:r>
              <a:rPr b="1" lang="en" sz="1200">
                <a:solidFill>
                  <a:schemeClr val="dk1"/>
                </a:solidFill>
                <a:latin typeface="Times New Roman"/>
                <a:ea typeface="Times New Roman"/>
                <a:cs typeface="Times New Roman"/>
                <a:sym typeface="Times New Roman"/>
              </a:rPr>
              <a:t>Energy</a:t>
            </a:r>
            <a:r>
              <a:rPr lang="en" sz="1200">
                <a:solidFill>
                  <a:schemeClr val="dk1"/>
                </a:solidFill>
                <a:latin typeface="Times New Roman"/>
                <a:ea typeface="Times New Roman"/>
                <a:cs typeface="Times New Roman"/>
                <a:sym typeface="Times New Roman"/>
              </a:rPr>
              <a:t>, on the other hand, exhibits minimal price movement and lower risk. These simulations offer valuable insights into the uncertainty and potential outcomes in each sector, aiding in decision-making and risk management.</a:t>
            </a:r>
            <a:endParaRPr sz="1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spcBef>
                <a:spcPts val="1200"/>
              </a:spcBef>
              <a:spcAft>
                <a:spcPts val="16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171450" y="649750"/>
            <a:ext cx="9404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450">
                <a:solidFill>
                  <a:srgbClr val="1F1F1F"/>
                </a:solidFill>
                <a:highlight>
                  <a:srgbClr val="FFFFFF"/>
                </a:highlight>
                <a:latin typeface="Times New Roman"/>
                <a:ea typeface="Times New Roman"/>
                <a:cs typeface="Times New Roman"/>
                <a:sym typeface="Times New Roman"/>
              </a:rPr>
              <a:t>COMPARISON OF HISTORICAL AND SIMULATED ANNUALISED VOLATILITY FOR EACH SECTOR</a:t>
            </a:r>
            <a:endParaRPr b="1" sz="1450">
              <a:solidFill>
                <a:srgbClr val="1F1F1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2700"/>
          </a:p>
        </p:txBody>
      </p:sp>
      <p:sp>
        <p:nvSpPr>
          <p:cNvPr id="227" name="Google Shape;227;p3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28" name="Google Shape;228;p39"/>
          <p:cNvPicPr preferRelativeResize="0"/>
          <p:nvPr/>
        </p:nvPicPr>
        <p:blipFill>
          <a:blip r:embed="rId3">
            <a:alphaModFix/>
          </a:blip>
          <a:stretch>
            <a:fillRect/>
          </a:stretch>
        </p:blipFill>
        <p:spPr>
          <a:xfrm>
            <a:off x="4164225" y="1222450"/>
            <a:ext cx="4979776" cy="3921050"/>
          </a:xfrm>
          <a:prstGeom prst="rect">
            <a:avLst/>
          </a:prstGeom>
          <a:noFill/>
          <a:ln>
            <a:noFill/>
          </a:ln>
        </p:spPr>
      </p:pic>
      <p:sp>
        <p:nvSpPr>
          <p:cNvPr id="229" name="Google Shape;229;p39"/>
          <p:cNvSpPr txBox="1"/>
          <p:nvPr/>
        </p:nvSpPr>
        <p:spPr>
          <a:xfrm>
            <a:off x="41625" y="1298250"/>
            <a:ext cx="4122600" cy="3756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bar chart compares the simulated annualized volatility of the </a:t>
            </a:r>
            <a:r>
              <a:rPr b="1" lang="en" sz="1300">
                <a:solidFill>
                  <a:schemeClr val="dk1"/>
                </a:solidFill>
                <a:latin typeface="Times New Roman"/>
                <a:ea typeface="Times New Roman"/>
                <a:cs typeface="Times New Roman"/>
                <a:sym typeface="Times New Roman"/>
              </a:rPr>
              <a:t>Technology</a:t>
            </a:r>
            <a:r>
              <a:rPr lang="en" sz="1300">
                <a:solidFill>
                  <a:schemeClr val="dk1"/>
                </a:solidFill>
                <a:latin typeface="Times New Roman"/>
                <a:ea typeface="Times New Roman"/>
                <a:cs typeface="Times New Roman"/>
                <a:sym typeface="Times New Roman"/>
              </a:rPr>
              <a:t>, </a:t>
            </a:r>
            <a:r>
              <a:rPr b="1" lang="en" sz="1300">
                <a:solidFill>
                  <a:schemeClr val="dk1"/>
                </a:solidFill>
                <a:latin typeface="Times New Roman"/>
                <a:ea typeface="Times New Roman"/>
                <a:cs typeface="Times New Roman"/>
                <a:sym typeface="Times New Roman"/>
              </a:rPr>
              <a:t>Healthcare</a:t>
            </a:r>
            <a:r>
              <a:rPr lang="en" sz="1300">
                <a:solidFill>
                  <a:schemeClr val="dk1"/>
                </a:solidFill>
                <a:latin typeface="Times New Roman"/>
                <a:ea typeface="Times New Roman"/>
                <a:cs typeface="Times New Roman"/>
                <a:sym typeface="Times New Roman"/>
              </a:rPr>
              <a:t>, and </a:t>
            </a:r>
            <a:r>
              <a:rPr b="1" lang="en" sz="1300">
                <a:solidFill>
                  <a:schemeClr val="dk1"/>
                </a:solidFill>
                <a:latin typeface="Times New Roman"/>
                <a:ea typeface="Times New Roman"/>
                <a:cs typeface="Times New Roman"/>
                <a:sym typeface="Times New Roman"/>
              </a:rPr>
              <a:t>Energy</a:t>
            </a:r>
            <a:r>
              <a:rPr lang="en" sz="1300">
                <a:solidFill>
                  <a:schemeClr val="dk1"/>
                </a:solidFill>
                <a:latin typeface="Times New Roman"/>
                <a:ea typeface="Times New Roman"/>
                <a:cs typeface="Times New Roman"/>
                <a:sym typeface="Times New Roman"/>
              </a:rPr>
              <a:t> sectors with their historical volatility. In all three sectors, the simulated volatility is significantly higher than the historical volatility. For </a:t>
            </a:r>
            <a:r>
              <a:rPr b="1" lang="en" sz="1300">
                <a:solidFill>
                  <a:schemeClr val="dk1"/>
                </a:solidFill>
                <a:latin typeface="Times New Roman"/>
                <a:ea typeface="Times New Roman"/>
                <a:cs typeface="Times New Roman"/>
                <a:sym typeface="Times New Roman"/>
              </a:rPr>
              <a:t>Technology</a:t>
            </a:r>
            <a:r>
              <a:rPr lang="en" sz="1300">
                <a:solidFill>
                  <a:schemeClr val="dk1"/>
                </a:solidFill>
                <a:latin typeface="Times New Roman"/>
                <a:ea typeface="Times New Roman"/>
                <a:cs typeface="Times New Roman"/>
                <a:sym typeface="Times New Roman"/>
              </a:rPr>
              <a:t>, the predicted volatility (1.6238) is much greater than the past volatility (0.2481), indicating a higher level of future market risk. Similarly, </a:t>
            </a:r>
            <a:r>
              <a:rPr b="1" lang="en" sz="1300">
                <a:solidFill>
                  <a:schemeClr val="dk1"/>
                </a:solidFill>
                <a:latin typeface="Times New Roman"/>
                <a:ea typeface="Times New Roman"/>
                <a:cs typeface="Times New Roman"/>
                <a:sym typeface="Times New Roman"/>
              </a:rPr>
              <a:t>Healthcare</a:t>
            </a:r>
            <a:r>
              <a:rPr lang="en" sz="1300">
                <a:solidFill>
                  <a:schemeClr val="dk1"/>
                </a:solidFill>
                <a:latin typeface="Times New Roman"/>
                <a:ea typeface="Times New Roman"/>
                <a:cs typeface="Times New Roman"/>
                <a:sym typeface="Times New Roman"/>
              </a:rPr>
              <a:t> shows a predicted volatility of 1.8891, compared to 0.1763 historically, suggesting greater uncertainty ahead. The </a:t>
            </a:r>
            <a:r>
              <a:rPr b="1" lang="en" sz="1300">
                <a:solidFill>
                  <a:schemeClr val="dk1"/>
                </a:solidFill>
                <a:latin typeface="Times New Roman"/>
                <a:ea typeface="Times New Roman"/>
                <a:cs typeface="Times New Roman"/>
                <a:sym typeface="Times New Roman"/>
              </a:rPr>
              <a:t>Energy</a:t>
            </a:r>
            <a:r>
              <a:rPr lang="en" sz="1300">
                <a:solidFill>
                  <a:schemeClr val="dk1"/>
                </a:solidFill>
                <a:latin typeface="Times New Roman"/>
                <a:ea typeface="Times New Roman"/>
                <a:cs typeface="Times New Roman"/>
                <a:sym typeface="Times New Roman"/>
              </a:rPr>
              <a:t> sector also shows increased volatility, with a simulated value of 1.1577, far exceeding its historical volatility of 0.3041. Overall, the simulation indicates that all sectors are expected to experience more volatility in the future than they have in the past, suggesting that future market trends may be more unpredictable and less stable.</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EFFICIENT FRONTIER</a:t>
            </a:r>
            <a:endParaRPr b="1">
              <a:latin typeface="Times New Roman"/>
              <a:ea typeface="Times New Roman"/>
              <a:cs typeface="Times New Roman"/>
              <a:sym typeface="Times New Roman"/>
            </a:endParaRPr>
          </a:p>
        </p:txBody>
      </p:sp>
      <p:sp>
        <p:nvSpPr>
          <p:cNvPr id="235" name="Google Shape;235;p40"/>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36" name="Google Shape;236;p40"/>
          <p:cNvPicPr preferRelativeResize="0"/>
          <p:nvPr/>
        </p:nvPicPr>
        <p:blipFill>
          <a:blip r:embed="rId3">
            <a:alphaModFix/>
          </a:blip>
          <a:stretch>
            <a:fillRect/>
          </a:stretch>
        </p:blipFill>
        <p:spPr>
          <a:xfrm>
            <a:off x="4572000" y="1222450"/>
            <a:ext cx="4572001" cy="3726800"/>
          </a:xfrm>
          <a:prstGeom prst="rect">
            <a:avLst/>
          </a:prstGeom>
          <a:noFill/>
          <a:ln>
            <a:noFill/>
          </a:ln>
        </p:spPr>
      </p:pic>
      <p:sp>
        <p:nvSpPr>
          <p:cNvPr id="237" name="Google Shape;237;p40"/>
          <p:cNvSpPr txBox="1"/>
          <p:nvPr/>
        </p:nvSpPr>
        <p:spPr>
          <a:xfrm>
            <a:off x="130825" y="1331950"/>
            <a:ext cx="4441200" cy="3657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bar chart highlights a significant increase in simulated annualized volatility compared to historical volatility across the Technology, Healthcare, and Energy sectors, suggesting higher future market risks. For the </a:t>
            </a:r>
            <a:r>
              <a:rPr b="1" lang="en">
                <a:solidFill>
                  <a:schemeClr val="dk1"/>
                </a:solidFill>
                <a:latin typeface="Times New Roman"/>
                <a:ea typeface="Times New Roman"/>
                <a:cs typeface="Times New Roman"/>
                <a:sym typeface="Times New Roman"/>
              </a:rPr>
              <a:t>Technology sector</a:t>
            </a:r>
            <a:r>
              <a:rPr lang="en">
                <a:solidFill>
                  <a:schemeClr val="dk1"/>
                </a:solidFill>
                <a:latin typeface="Times New Roman"/>
                <a:ea typeface="Times New Roman"/>
                <a:cs typeface="Times New Roman"/>
                <a:sym typeface="Times New Roman"/>
              </a:rPr>
              <a:t>, the simulated volatility (1.6238) far exceeds the historical value (0.2481), indicating a more uncertain market ahead. Similarly, the </a:t>
            </a:r>
            <a:r>
              <a:rPr b="1" lang="en">
                <a:solidFill>
                  <a:schemeClr val="dk1"/>
                </a:solidFill>
                <a:latin typeface="Times New Roman"/>
                <a:ea typeface="Times New Roman"/>
                <a:cs typeface="Times New Roman"/>
                <a:sym typeface="Times New Roman"/>
              </a:rPr>
              <a:t>Healthcare sector</a:t>
            </a:r>
            <a:r>
              <a:rPr lang="en">
                <a:solidFill>
                  <a:schemeClr val="dk1"/>
                </a:solidFill>
                <a:latin typeface="Times New Roman"/>
                <a:ea typeface="Times New Roman"/>
                <a:cs typeface="Times New Roman"/>
                <a:sym typeface="Times New Roman"/>
              </a:rPr>
              <a:t> shows a large jump in simulated volatility (1.8891) compared to its historical level (0.1763), reflecting greater uncertainty in future price movements. The </a:t>
            </a:r>
            <a:r>
              <a:rPr b="1" lang="en">
                <a:solidFill>
                  <a:schemeClr val="dk1"/>
                </a:solidFill>
                <a:latin typeface="Times New Roman"/>
                <a:ea typeface="Times New Roman"/>
                <a:cs typeface="Times New Roman"/>
                <a:sym typeface="Times New Roman"/>
              </a:rPr>
              <a:t>Energy sector</a:t>
            </a:r>
            <a:r>
              <a:rPr lang="en">
                <a:solidFill>
                  <a:schemeClr val="dk1"/>
                </a:solidFill>
                <a:latin typeface="Times New Roman"/>
                <a:ea typeface="Times New Roman"/>
                <a:cs typeface="Times New Roman"/>
                <a:sym typeface="Times New Roman"/>
              </a:rPr>
              <a:t> also experiences a notable rise in predicted volatility (1.1577) versus historical volatility (0.3041), signaling potential for larger price fluctuations. Overall, the simulation suggests that future market trends across all sectors may be significantly more volatile and less stable than in the past.</a:t>
            </a:r>
            <a:endParaRPr>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2100">
              <a:solidFill>
                <a:schemeClr val="dk2"/>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5200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050">
                <a:solidFill>
                  <a:srgbClr val="1F1F1F"/>
                </a:solidFill>
                <a:highlight>
                  <a:srgbClr val="FFFFFF"/>
                </a:highlight>
                <a:latin typeface="Times New Roman"/>
                <a:ea typeface="Times New Roman"/>
                <a:cs typeface="Times New Roman"/>
                <a:sym typeface="Times New Roman"/>
              </a:rPr>
              <a:t>COMBINING SARIMAX AND MONTE CARLO SIMULATIONS</a:t>
            </a:r>
            <a:endParaRPr b="1" sz="2050">
              <a:solidFill>
                <a:srgbClr val="1F1F1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43" name="Google Shape;243;p4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41"/>
          <p:cNvPicPr preferRelativeResize="0"/>
          <p:nvPr/>
        </p:nvPicPr>
        <p:blipFill>
          <a:blip r:embed="rId3">
            <a:alphaModFix/>
          </a:blip>
          <a:stretch>
            <a:fillRect/>
          </a:stretch>
        </p:blipFill>
        <p:spPr>
          <a:xfrm>
            <a:off x="59450" y="1163600"/>
            <a:ext cx="4572001" cy="3884750"/>
          </a:xfrm>
          <a:prstGeom prst="rect">
            <a:avLst/>
          </a:prstGeom>
          <a:noFill/>
          <a:ln>
            <a:noFill/>
          </a:ln>
        </p:spPr>
      </p:pic>
      <p:pic>
        <p:nvPicPr>
          <p:cNvPr id="245" name="Google Shape;245;p41"/>
          <p:cNvPicPr preferRelativeResize="0"/>
          <p:nvPr/>
        </p:nvPicPr>
        <p:blipFill>
          <a:blip r:embed="rId4">
            <a:alphaModFix/>
          </a:blip>
          <a:stretch>
            <a:fillRect/>
          </a:stretch>
        </p:blipFill>
        <p:spPr>
          <a:xfrm>
            <a:off x="4631450" y="1171725"/>
            <a:ext cx="4512551" cy="388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75" name="Google Shape;75;p1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Our Project, </a:t>
            </a:r>
            <a:r>
              <a:rPr b="1" lang="en" sz="1500">
                <a:solidFill>
                  <a:schemeClr val="dk1"/>
                </a:solidFill>
                <a:latin typeface="Times New Roman"/>
                <a:ea typeface="Times New Roman"/>
                <a:cs typeface="Times New Roman"/>
                <a:sym typeface="Times New Roman"/>
              </a:rPr>
              <a:t>Time Series Forecasting of Sector-Wise Stock Performance</a:t>
            </a:r>
            <a:r>
              <a:rPr lang="en" sz="1500">
                <a:solidFill>
                  <a:schemeClr val="dk1"/>
                </a:solidFill>
                <a:latin typeface="Times New Roman"/>
                <a:ea typeface="Times New Roman"/>
                <a:cs typeface="Times New Roman"/>
                <a:sym typeface="Times New Roman"/>
              </a:rPr>
              <a:t>, aims to analyze and predict the stock performance of various economic sectors, including </a:t>
            </a:r>
            <a:r>
              <a:rPr b="1" lang="en" sz="1500">
                <a:solidFill>
                  <a:schemeClr val="dk1"/>
                </a:solidFill>
                <a:latin typeface="Times New Roman"/>
                <a:ea typeface="Times New Roman"/>
                <a:cs typeface="Times New Roman"/>
                <a:sym typeface="Times New Roman"/>
              </a:rPr>
              <a:t>Technology</a:t>
            </a:r>
            <a:r>
              <a:rPr lang="en" sz="1500">
                <a:solidFill>
                  <a:schemeClr val="dk1"/>
                </a:solidFill>
                <a:latin typeface="Times New Roman"/>
                <a:ea typeface="Times New Roman"/>
                <a:cs typeface="Times New Roman"/>
                <a:sym typeface="Times New Roman"/>
              </a:rPr>
              <a:t>, </a:t>
            </a:r>
            <a:r>
              <a:rPr b="1" lang="en" sz="1500">
                <a:solidFill>
                  <a:schemeClr val="dk1"/>
                </a:solidFill>
                <a:latin typeface="Times New Roman"/>
                <a:ea typeface="Times New Roman"/>
                <a:cs typeface="Times New Roman"/>
                <a:sym typeface="Times New Roman"/>
              </a:rPr>
              <a:t>Healthcare</a:t>
            </a:r>
            <a:r>
              <a:rPr lang="en" sz="1500">
                <a:solidFill>
                  <a:schemeClr val="dk1"/>
                </a:solidFill>
                <a:latin typeface="Times New Roman"/>
                <a:ea typeface="Times New Roman"/>
                <a:cs typeface="Times New Roman"/>
                <a:sym typeface="Times New Roman"/>
              </a:rPr>
              <a:t>, and </a:t>
            </a:r>
            <a:r>
              <a:rPr b="1" lang="en" sz="1500">
                <a:solidFill>
                  <a:schemeClr val="dk1"/>
                </a:solidFill>
                <a:latin typeface="Times New Roman"/>
                <a:ea typeface="Times New Roman"/>
                <a:cs typeface="Times New Roman"/>
                <a:sym typeface="Times New Roman"/>
              </a:rPr>
              <a:t>Energy</a:t>
            </a:r>
            <a:r>
              <a:rPr lang="en" sz="1500">
                <a:solidFill>
                  <a:schemeClr val="dk1"/>
                </a:solidFill>
                <a:latin typeface="Times New Roman"/>
                <a:ea typeface="Times New Roman"/>
                <a:cs typeface="Times New Roman"/>
                <a:sym typeface="Times New Roman"/>
              </a:rPr>
              <a:t>. By leveraging advanced forecasting models such as </a:t>
            </a:r>
            <a:r>
              <a:rPr b="1" lang="en" sz="1500">
                <a:solidFill>
                  <a:schemeClr val="dk1"/>
                </a:solidFill>
                <a:latin typeface="Times New Roman"/>
                <a:ea typeface="Times New Roman"/>
                <a:cs typeface="Times New Roman"/>
                <a:sym typeface="Times New Roman"/>
              </a:rPr>
              <a:t>SARIMAX</a:t>
            </a:r>
            <a:r>
              <a:rPr lang="en" sz="1500">
                <a:solidFill>
                  <a:schemeClr val="dk1"/>
                </a:solidFill>
                <a:latin typeface="Times New Roman"/>
                <a:ea typeface="Times New Roman"/>
                <a:cs typeface="Times New Roman"/>
                <a:sym typeface="Times New Roman"/>
              </a:rPr>
              <a:t> and </a:t>
            </a:r>
            <a:r>
              <a:rPr b="1" lang="en" sz="1500">
                <a:solidFill>
                  <a:schemeClr val="dk1"/>
                </a:solidFill>
                <a:latin typeface="Times New Roman"/>
                <a:ea typeface="Times New Roman"/>
                <a:cs typeface="Times New Roman"/>
                <a:sym typeface="Times New Roman"/>
              </a:rPr>
              <a:t>LSTM</a:t>
            </a:r>
            <a:r>
              <a:rPr lang="en" sz="1500">
                <a:solidFill>
                  <a:schemeClr val="dk1"/>
                </a:solidFill>
                <a:latin typeface="Times New Roman"/>
                <a:ea typeface="Times New Roman"/>
                <a:cs typeface="Times New Roman"/>
                <a:sym typeface="Times New Roman"/>
              </a:rPr>
              <a:t>, this project seeks to uncover trends, patterns, and anomalies in sectoral stock data. Accurate time series forecasting is vital for understanding market dynamics, enabling stakeholders to make informed investment decisions and mitigate risks associated with volatile stock movements. Furthermore, </a:t>
            </a:r>
            <a:r>
              <a:rPr b="1" lang="en" sz="1500">
                <a:solidFill>
                  <a:schemeClr val="dk1"/>
                </a:solidFill>
                <a:latin typeface="Times New Roman"/>
                <a:ea typeface="Times New Roman"/>
                <a:cs typeface="Times New Roman"/>
                <a:sym typeface="Times New Roman"/>
              </a:rPr>
              <a:t>Monte Carlo simulations</a:t>
            </a:r>
            <a:r>
              <a:rPr lang="en" sz="1500">
                <a:solidFill>
                  <a:schemeClr val="dk1"/>
                </a:solidFill>
                <a:latin typeface="Times New Roman"/>
                <a:ea typeface="Times New Roman"/>
                <a:cs typeface="Times New Roman"/>
                <a:sym typeface="Times New Roman"/>
              </a:rPr>
              <a:t> are incorporated to model potential price movements, assess the impact of volatility, and simulate a range of future outcomes. This enables a deeper understanding of risk and return profiles, providing investors with a comprehensive view of possible market scenarios. This study highlights the importance of robust forecasting techniques in managing financial uncertainty and driving strategic decision-making in an ever-evolving economic landscape.</a:t>
            </a:r>
            <a:endParaRPr sz="1500">
              <a:solidFill>
                <a:schemeClr val="dk1"/>
              </a:solidFill>
              <a:latin typeface="Times New Roman"/>
              <a:ea typeface="Times New Roman"/>
              <a:cs typeface="Times New Roman"/>
              <a:sym typeface="Times New Roman"/>
            </a:endParaRPr>
          </a:p>
          <a:p>
            <a:pPr indent="0" lvl="0" marL="0" rtl="0" algn="just">
              <a:spcBef>
                <a:spcPts val="1200"/>
              </a:spcBef>
              <a:spcAft>
                <a:spcPts val="1600"/>
              </a:spcAft>
              <a:buNone/>
            </a:pPr>
            <a:r>
              <a:t/>
            </a:r>
            <a:endParaRPr b="1" sz="17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2"/>
          <p:cNvPicPr preferRelativeResize="0"/>
          <p:nvPr/>
        </p:nvPicPr>
        <p:blipFill>
          <a:blip r:embed="rId3">
            <a:alphaModFix/>
          </a:blip>
          <a:stretch>
            <a:fillRect/>
          </a:stretch>
        </p:blipFill>
        <p:spPr>
          <a:xfrm>
            <a:off x="4572000" y="608500"/>
            <a:ext cx="4572001" cy="4535001"/>
          </a:xfrm>
          <a:prstGeom prst="rect">
            <a:avLst/>
          </a:prstGeom>
          <a:noFill/>
          <a:ln>
            <a:noFill/>
          </a:ln>
        </p:spPr>
      </p:pic>
      <p:sp>
        <p:nvSpPr>
          <p:cNvPr id="251" name="Google Shape;251;p42"/>
          <p:cNvSpPr txBox="1"/>
          <p:nvPr/>
        </p:nvSpPr>
        <p:spPr>
          <a:xfrm>
            <a:off x="0" y="608500"/>
            <a:ext cx="4510500" cy="4350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SARIMAX forecast with Monte Carlo simulations for Technology, the forecast closely matches actual data, though some deviations highlight uncertainty, represented by the shaded area from the Monte Carlo simulations. Similarly, the Healthcare sector shows greater deviations, especially toward the end of the forecast period, indicating higher unpredictability. The Energy sector follows a similar pattern, with occasional significant deviations, suggesting that external factors influence its performance. The shaded areas for each sector indicate the range of potential outcomes, emphasizing the value of Monte Carlo simulations in risk assessment.</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Summary of sector-wise performance using SARIMAX with Monte Carlo simulations reveals that the Energy sector has the lowest MAE (0.0282) and RMSE (0.0357), making it the best performer in terms of error metrics. However, the negative R-squared values for all sectors indicate poor predictive accuracy, as the model struggles to capture variance in the actual data. The Technology and Healthcare sectors have higher errors (MAE of 0.0933 and RMSE of 0.1022 for Technology), indicating that while the model tracks trends, it faces challenges in precise forecasting, particularly in volatile sectors.</a:t>
            </a:r>
            <a:endParaRPr sz="12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250">
                <a:solidFill>
                  <a:srgbClr val="1F1F1F"/>
                </a:solidFill>
                <a:highlight>
                  <a:srgbClr val="FFFFFF"/>
                </a:highlight>
                <a:latin typeface="Times New Roman"/>
                <a:ea typeface="Times New Roman"/>
                <a:cs typeface="Times New Roman"/>
                <a:sym typeface="Times New Roman"/>
              </a:rPr>
              <a:t>COMBINING LSTM AND MONTE CARLO SIMULATION</a:t>
            </a:r>
            <a:endParaRPr b="1" sz="2250">
              <a:solidFill>
                <a:srgbClr val="1F1F1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57" name="Google Shape;257;p43"/>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8" name="Google Shape;258;p43"/>
          <p:cNvPicPr preferRelativeResize="0"/>
          <p:nvPr/>
        </p:nvPicPr>
        <p:blipFill>
          <a:blip r:embed="rId3">
            <a:alphaModFix/>
          </a:blip>
          <a:stretch>
            <a:fillRect/>
          </a:stretch>
        </p:blipFill>
        <p:spPr>
          <a:xfrm>
            <a:off x="76950" y="1298400"/>
            <a:ext cx="4495050" cy="3795075"/>
          </a:xfrm>
          <a:prstGeom prst="rect">
            <a:avLst/>
          </a:prstGeom>
          <a:noFill/>
          <a:ln>
            <a:noFill/>
          </a:ln>
        </p:spPr>
      </p:pic>
      <p:pic>
        <p:nvPicPr>
          <p:cNvPr id="259" name="Google Shape;259;p43"/>
          <p:cNvPicPr preferRelativeResize="0"/>
          <p:nvPr/>
        </p:nvPicPr>
        <p:blipFill>
          <a:blip r:embed="rId4">
            <a:alphaModFix/>
          </a:blip>
          <a:stretch>
            <a:fillRect/>
          </a:stretch>
        </p:blipFill>
        <p:spPr>
          <a:xfrm>
            <a:off x="4572000" y="1298400"/>
            <a:ext cx="4260300" cy="3845100"/>
          </a:xfrm>
          <a:prstGeom prst="rect">
            <a:avLst/>
          </a:prstGeom>
          <a:noFill/>
          <a:ln>
            <a:noFill/>
          </a:ln>
        </p:spPr>
      </p:pic>
      <p:pic>
        <p:nvPicPr>
          <p:cNvPr id="260" name="Google Shape;260;p43"/>
          <p:cNvPicPr preferRelativeResize="0"/>
          <p:nvPr/>
        </p:nvPicPr>
        <p:blipFill>
          <a:blip r:embed="rId3">
            <a:alphaModFix/>
          </a:blip>
          <a:stretch>
            <a:fillRect/>
          </a:stretch>
        </p:blipFill>
        <p:spPr>
          <a:xfrm>
            <a:off x="69200" y="1222450"/>
            <a:ext cx="4502801" cy="3849724"/>
          </a:xfrm>
          <a:prstGeom prst="rect">
            <a:avLst/>
          </a:prstGeom>
          <a:noFill/>
          <a:ln>
            <a:noFill/>
          </a:ln>
        </p:spPr>
      </p:pic>
      <p:pic>
        <p:nvPicPr>
          <p:cNvPr id="261" name="Google Shape;261;p43"/>
          <p:cNvPicPr preferRelativeResize="0"/>
          <p:nvPr/>
        </p:nvPicPr>
        <p:blipFill>
          <a:blip r:embed="rId4">
            <a:alphaModFix/>
          </a:blip>
          <a:stretch>
            <a:fillRect/>
          </a:stretch>
        </p:blipFill>
        <p:spPr>
          <a:xfrm>
            <a:off x="4572000" y="1254875"/>
            <a:ext cx="4572000" cy="38497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4"/>
          <p:cNvPicPr preferRelativeResize="0"/>
          <p:nvPr/>
        </p:nvPicPr>
        <p:blipFill>
          <a:blip r:embed="rId3">
            <a:alphaModFix/>
          </a:blip>
          <a:stretch>
            <a:fillRect/>
          </a:stretch>
        </p:blipFill>
        <p:spPr>
          <a:xfrm>
            <a:off x="4572000" y="883675"/>
            <a:ext cx="4572000" cy="4091250"/>
          </a:xfrm>
          <a:prstGeom prst="rect">
            <a:avLst/>
          </a:prstGeom>
          <a:noFill/>
          <a:ln>
            <a:noFill/>
          </a:ln>
        </p:spPr>
      </p:pic>
      <p:sp>
        <p:nvSpPr>
          <p:cNvPr id="267" name="Google Shape;267;p44"/>
          <p:cNvSpPr txBox="1"/>
          <p:nvPr/>
        </p:nvSpPr>
        <p:spPr>
          <a:xfrm>
            <a:off x="45300" y="572700"/>
            <a:ext cx="4526700" cy="457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solidFill>
                  <a:schemeClr val="dk1"/>
                </a:solidFill>
                <a:latin typeface="Times New Roman"/>
                <a:ea typeface="Times New Roman"/>
                <a:cs typeface="Times New Roman"/>
                <a:sym typeface="Times New Roman"/>
              </a:rPr>
              <a:t>LSTM Forecast with Monte Carlo Simulations for Technology Sector</a:t>
            </a:r>
            <a:r>
              <a:rPr lang="en" sz="1300">
                <a:solidFill>
                  <a:schemeClr val="dk1"/>
                </a:solidFill>
                <a:latin typeface="Times New Roman"/>
                <a:ea typeface="Times New Roman"/>
                <a:cs typeface="Times New Roman"/>
                <a:sym typeface="Times New Roman"/>
              </a:rPr>
              <a:t>: The graph combining LSTM forecasts and Monte Carlo simulations shows that the model captures the broad trends of the technology sector well, with the LSTM predictions (orange line) aligning closely with actual data (blue line). However, the shaded area indicates the range of possible outcomes, reflecting the uncertainty in predictions. While LSTM can capture long-term trends, it struggles with short-term volatility, leading to discrepancies between predicted and actual values during fluctuations.</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LSTM Forecast with Monte Carlo Simulations for Healthcare and Energy Sectors</a:t>
            </a:r>
            <a:r>
              <a:rPr lang="en" sz="1300">
                <a:solidFill>
                  <a:schemeClr val="dk1"/>
                </a:solidFill>
                <a:latin typeface="Times New Roman"/>
                <a:ea typeface="Times New Roman"/>
                <a:cs typeface="Times New Roman"/>
                <a:sym typeface="Times New Roman"/>
              </a:rPr>
              <a:t>: For the healthcare sector, the LSTM forecast also follows the broad trend, but the model struggles to account for short-term variations, showing less accuracy in volatile periods. Similarly, the energy sector’s predictions capture the overall upward trend but fail to predict smaller short-term fluctuations accurately. The results show that technology had the best performance, with an MAE of 0.0244, RMSE of 0.0290, and R² of 0.6024. Healthcare had slightly higher errors and a lower R², reflecting its more challenging predictability. Energy performed the least with an R² of -0.1800, indicating poor predictive accuracy in this sector. Overall, the model is more effective for technology but faces challenges in capturing the volatility of the healthcare and energy sectors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117175" y="5093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350">
                <a:solidFill>
                  <a:srgbClr val="1F1F1F"/>
                </a:solidFill>
                <a:highlight>
                  <a:srgbClr val="FFFFFF"/>
                </a:highlight>
                <a:latin typeface="Times New Roman"/>
                <a:ea typeface="Times New Roman"/>
                <a:cs typeface="Times New Roman"/>
                <a:sym typeface="Times New Roman"/>
              </a:rPr>
              <a:t>SECTOR ALLOCATION STRATEGY</a:t>
            </a:r>
            <a:endParaRPr b="1" sz="2350">
              <a:solidFill>
                <a:srgbClr val="1F1F1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273" name="Google Shape;273;p4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74" name="Google Shape;274;p45"/>
          <p:cNvPicPr preferRelativeResize="0"/>
          <p:nvPr/>
        </p:nvPicPr>
        <p:blipFill>
          <a:blip r:embed="rId3">
            <a:alphaModFix/>
          </a:blip>
          <a:stretch>
            <a:fillRect/>
          </a:stretch>
        </p:blipFill>
        <p:spPr>
          <a:xfrm>
            <a:off x="4778275" y="1222450"/>
            <a:ext cx="4365725" cy="3921050"/>
          </a:xfrm>
          <a:prstGeom prst="rect">
            <a:avLst/>
          </a:prstGeom>
          <a:noFill/>
          <a:ln>
            <a:noFill/>
          </a:ln>
        </p:spPr>
      </p:pic>
      <p:sp>
        <p:nvSpPr>
          <p:cNvPr id="275" name="Google Shape;275;p45"/>
          <p:cNvSpPr txBox="1"/>
          <p:nvPr/>
        </p:nvSpPr>
        <p:spPr>
          <a:xfrm>
            <a:off x="56200" y="1225375"/>
            <a:ext cx="4624800" cy="4030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lang="en" sz="1600">
                <a:solidFill>
                  <a:schemeClr val="dk1"/>
                </a:solidFill>
                <a:latin typeface="Times New Roman"/>
                <a:ea typeface="Times New Roman"/>
                <a:cs typeface="Times New Roman"/>
                <a:sym typeface="Times New Roman"/>
              </a:rPr>
              <a:t>The graph illustrates the risk-return tradeoff across the energy, healthcare, and technology sectors. The technology sector offers the highest return (0.090%) but comes with higher volatility, making it riskier. The healthcare sector provides moderate returns (0.060%) with balanced risk and lower volatility. In contrast, the energy sector offers the lowest return (0.045%) but also the lowest volatility, appealing to risk-averse investors seeking stability. This visualization helps investors make informed decisions based on their risk tolerance and return expectations.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100">
                <a:latin typeface="Times New Roman"/>
                <a:ea typeface="Times New Roman"/>
                <a:cs typeface="Times New Roman"/>
                <a:sym typeface="Times New Roman"/>
              </a:rPr>
              <a:t>Cumulative Returns Over Time</a:t>
            </a:r>
            <a:r>
              <a:rPr lang="en" sz="21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81" name="Google Shape;281;p46"/>
          <p:cNvSpPr txBox="1"/>
          <p:nvPr>
            <p:ph idx="1" type="body"/>
          </p:nvPr>
        </p:nvSpPr>
        <p:spPr>
          <a:xfrm>
            <a:off x="311700" y="1222450"/>
            <a:ext cx="4267500" cy="3847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solidFill>
                  <a:schemeClr val="dk1"/>
                </a:solidFill>
                <a:latin typeface="Times New Roman"/>
                <a:ea typeface="Times New Roman"/>
                <a:cs typeface="Times New Roman"/>
                <a:sym typeface="Times New Roman"/>
              </a:rPr>
              <a:t>This graph illustrates the cumulative returns for the Technology, Healthcare, and Energy sectors from 2015 to 2024 end. The Technology sector shows the highest growth in cumulative returns, followed by Healthcare and then Energy. The Technology sector’s steep incline reflects higher return rates and the potential for higher rewards, but also higher risk. Healthcare grows steadily, with moderate returns, while Energy shows slower growth. The Sharpe ratios further explain this: Technology has a Sharpe ratio of 1.83, Healthcare is 2.40, and Energy stands at 3.57, showing that, although Energy has a lower return, its risk-adjusted return is superior.</a:t>
            </a:r>
            <a:endParaRPr sz="1900">
              <a:solidFill>
                <a:schemeClr val="dk1"/>
              </a:solidFill>
              <a:latin typeface="Times New Roman"/>
              <a:ea typeface="Times New Roman"/>
              <a:cs typeface="Times New Roman"/>
              <a:sym typeface="Times New Roman"/>
            </a:endParaRPr>
          </a:p>
        </p:txBody>
      </p:sp>
      <p:pic>
        <p:nvPicPr>
          <p:cNvPr id="282" name="Google Shape;282;p46"/>
          <p:cNvPicPr preferRelativeResize="0"/>
          <p:nvPr/>
        </p:nvPicPr>
        <p:blipFill>
          <a:blip r:embed="rId3">
            <a:alphaModFix/>
          </a:blip>
          <a:stretch>
            <a:fillRect/>
          </a:stretch>
        </p:blipFill>
        <p:spPr>
          <a:xfrm>
            <a:off x="4528775" y="1261875"/>
            <a:ext cx="4419600" cy="3768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Streamlit for UI</a:t>
            </a:r>
            <a:endParaRPr b="1">
              <a:latin typeface="Times New Roman"/>
              <a:ea typeface="Times New Roman"/>
              <a:cs typeface="Times New Roman"/>
              <a:sym typeface="Times New Roman"/>
            </a:endParaRPr>
          </a:p>
        </p:txBody>
      </p:sp>
      <p:pic>
        <p:nvPicPr>
          <p:cNvPr id="288" name="Google Shape;288;p47"/>
          <p:cNvPicPr preferRelativeResize="0"/>
          <p:nvPr/>
        </p:nvPicPr>
        <p:blipFill>
          <a:blip r:embed="rId3">
            <a:alphaModFix/>
          </a:blip>
          <a:stretch>
            <a:fillRect/>
          </a:stretch>
        </p:blipFill>
        <p:spPr>
          <a:xfrm>
            <a:off x="733425" y="1222450"/>
            <a:ext cx="7772401" cy="3673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94" name="Google Shape;294;p48"/>
          <p:cNvSpPr txBox="1"/>
          <p:nvPr>
            <p:ph idx="1" type="body"/>
          </p:nvPr>
        </p:nvSpPr>
        <p:spPr>
          <a:xfrm>
            <a:off x="311700" y="1222450"/>
            <a:ext cx="8520600" cy="3635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a:t>
            </a:r>
            <a:r>
              <a:rPr b="1" lang="en" sz="1400">
                <a:solidFill>
                  <a:schemeClr val="dk1"/>
                </a:solidFill>
                <a:latin typeface="Times New Roman"/>
                <a:ea typeface="Times New Roman"/>
                <a:cs typeface="Times New Roman"/>
                <a:sym typeface="Times New Roman"/>
              </a:rPr>
              <a:t>Energy sector</a:t>
            </a:r>
            <a:r>
              <a:rPr lang="en" sz="1400">
                <a:solidFill>
                  <a:schemeClr val="dk1"/>
                </a:solidFill>
                <a:latin typeface="Times New Roman"/>
                <a:ea typeface="Times New Roman"/>
                <a:cs typeface="Times New Roman"/>
                <a:sym typeface="Times New Roman"/>
              </a:rPr>
              <a:t> emerges as the best investment choice for </a:t>
            </a:r>
            <a:r>
              <a:rPr b="1" lang="en" sz="1400">
                <a:solidFill>
                  <a:schemeClr val="dk1"/>
                </a:solidFill>
                <a:latin typeface="Times New Roman"/>
                <a:ea typeface="Times New Roman"/>
                <a:cs typeface="Times New Roman"/>
                <a:sym typeface="Times New Roman"/>
              </a:rPr>
              <a:t>risk-averse</a:t>
            </a:r>
            <a:r>
              <a:rPr lang="en" sz="1400">
                <a:solidFill>
                  <a:schemeClr val="dk1"/>
                </a:solidFill>
                <a:latin typeface="Times New Roman"/>
                <a:ea typeface="Times New Roman"/>
                <a:cs typeface="Times New Roman"/>
                <a:sym typeface="Times New Roman"/>
              </a:rPr>
              <a:t> investors, offering </a:t>
            </a:r>
            <a:r>
              <a:rPr b="1" lang="en" sz="1400">
                <a:solidFill>
                  <a:schemeClr val="dk1"/>
                </a:solidFill>
                <a:latin typeface="Times New Roman"/>
                <a:ea typeface="Times New Roman"/>
                <a:cs typeface="Times New Roman"/>
                <a:sym typeface="Times New Roman"/>
              </a:rPr>
              <a:t>stability</a:t>
            </a:r>
            <a:r>
              <a:rPr lang="en" sz="1400">
                <a:solidFill>
                  <a:schemeClr val="dk1"/>
                </a:solidFill>
                <a:latin typeface="Times New Roman"/>
                <a:ea typeface="Times New Roman"/>
                <a:cs typeface="Times New Roman"/>
                <a:sym typeface="Times New Roman"/>
              </a:rPr>
              <a:t> and </a:t>
            </a:r>
            <a:r>
              <a:rPr b="1" lang="en" sz="1400">
                <a:solidFill>
                  <a:schemeClr val="dk1"/>
                </a:solidFill>
                <a:latin typeface="Times New Roman"/>
                <a:ea typeface="Times New Roman"/>
                <a:cs typeface="Times New Roman"/>
                <a:sym typeface="Times New Roman"/>
              </a:rPr>
              <a:t>low volatility</a:t>
            </a:r>
            <a:r>
              <a:rPr lang="en" sz="1400">
                <a:solidFill>
                  <a:schemeClr val="dk1"/>
                </a:solidFill>
                <a:latin typeface="Times New Roman"/>
                <a:ea typeface="Times New Roman"/>
                <a:cs typeface="Times New Roman"/>
                <a:sym typeface="Times New Roman"/>
              </a:rPr>
              <a:t>. Despite moderate returns, it boasts the highest Sharpe ratio (3.57) and shows consistent performance with low risk, making it ideal for those seeking steady, less volatile returns. </a:t>
            </a:r>
            <a:r>
              <a:rPr b="1" lang="en" sz="1400">
                <a:solidFill>
                  <a:schemeClr val="dk1"/>
                </a:solidFill>
                <a:latin typeface="Times New Roman"/>
                <a:ea typeface="Times New Roman"/>
                <a:cs typeface="Times New Roman"/>
                <a:sym typeface="Times New Roman"/>
              </a:rPr>
              <a:t>Technology</a:t>
            </a:r>
            <a:r>
              <a:rPr lang="en" sz="1400">
                <a:solidFill>
                  <a:schemeClr val="dk1"/>
                </a:solidFill>
                <a:latin typeface="Times New Roman"/>
                <a:ea typeface="Times New Roman"/>
                <a:cs typeface="Times New Roman"/>
                <a:sym typeface="Times New Roman"/>
              </a:rPr>
              <a:t>, on the other hand, presents high growth potential but comes with greater </a:t>
            </a:r>
            <a:r>
              <a:rPr b="1" lang="en" sz="1400">
                <a:solidFill>
                  <a:schemeClr val="dk1"/>
                </a:solidFill>
                <a:latin typeface="Times New Roman"/>
                <a:ea typeface="Times New Roman"/>
                <a:cs typeface="Times New Roman"/>
                <a:sym typeface="Times New Roman"/>
              </a:rPr>
              <a:t>volatility</a:t>
            </a:r>
            <a:r>
              <a:rPr lang="en" sz="1400">
                <a:solidFill>
                  <a:schemeClr val="dk1"/>
                </a:solidFill>
                <a:latin typeface="Times New Roman"/>
                <a:ea typeface="Times New Roman"/>
                <a:cs typeface="Times New Roman"/>
                <a:sym typeface="Times New Roman"/>
              </a:rPr>
              <a:t>. It is best suited for </a:t>
            </a:r>
            <a:r>
              <a:rPr b="1" lang="en" sz="1400">
                <a:solidFill>
                  <a:schemeClr val="dk1"/>
                </a:solidFill>
                <a:latin typeface="Times New Roman"/>
                <a:ea typeface="Times New Roman"/>
                <a:cs typeface="Times New Roman"/>
                <a:sym typeface="Times New Roman"/>
              </a:rPr>
              <a:t>growth-focused investors</a:t>
            </a:r>
            <a:r>
              <a:rPr lang="en" sz="1400">
                <a:solidFill>
                  <a:schemeClr val="dk1"/>
                </a:solidFill>
                <a:latin typeface="Times New Roman"/>
                <a:ea typeface="Times New Roman"/>
                <a:cs typeface="Times New Roman"/>
                <a:sym typeface="Times New Roman"/>
              </a:rPr>
              <a:t> who are willing to accept higher risks in exchange for potentially higher returns. </a:t>
            </a:r>
            <a:r>
              <a:rPr b="1" lang="en" sz="1400">
                <a:solidFill>
                  <a:schemeClr val="dk1"/>
                </a:solidFill>
                <a:latin typeface="Times New Roman"/>
                <a:ea typeface="Times New Roman"/>
                <a:cs typeface="Times New Roman"/>
                <a:sym typeface="Times New Roman"/>
              </a:rPr>
              <a:t>Healthcare</a:t>
            </a:r>
            <a:r>
              <a:rPr lang="en" sz="1400">
                <a:solidFill>
                  <a:schemeClr val="dk1"/>
                </a:solidFill>
                <a:latin typeface="Times New Roman"/>
                <a:ea typeface="Times New Roman"/>
                <a:cs typeface="Times New Roman"/>
                <a:sym typeface="Times New Roman"/>
              </a:rPr>
              <a:t> offers a balanced option, providing </a:t>
            </a:r>
            <a:r>
              <a:rPr b="1" lang="en" sz="1400">
                <a:solidFill>
                  <a:schemeClr val="dk1"/>
                </a:solidFill>
                <a:latin typeface="Times New Roman"/>
                <a:ea typeface="Times New Roman"/>
                <a:cs typeface="Times New Roman"/>
                <a:sym typeface="Times New Roman"/>
              </a:rPr>
              <a:t>moderate returns</a:t>
            </a:r>
            <a:r>
              <a:rPr lang="en" sz="1400">
                <a:solidFill>
                  <a:schemeClr val="dk1"/>
                </a:solidFill>
                <a:latin typeface="Times New Roman"/>
                <a:ea typeface="Times New Roman"/>
                <a:cs typeface="Times New Roman"/>
                <a:sym typeface="Times New Roman"/>
              </a:rPr>
              <a:t> with </a:t>
            </a:r>
            <a:r>
              <a:rPr b="1" lang="en" sz="1400">
                <a:solidFill>
                  <a:schemeClr val="dk1"/>
                </a:solidFill>
                <a:latin typeface="Times New Roman"/>
                <a:ea typeface="Times New Roman"/>
                <a:cs typeface="Times New Roman"/>
                <a:sym typeface="Times New Roman"/>
              </a:rPr>
              <a:t>moderate volatility</a:t>
            </a:r>
            <a:r>
              <a:rPr lang="en" sz="1400">
                <a:solidFill>
                  <a:schemeClr val="dk1"/>
                </a:solidFill>
                <a:latin typeface="Times New Roman"/>
                <a:ea typeface="Times New Roman"/>
                <a:cs typeface="Times New Roman"/>
                <a:sym typeface="Times New Roman"/>
              </a:rPr>
              <a:t>, making it ideal for those seeking a middle ground between risk and reward.</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For forecasting these sectors, the </a:t>
            </a:r>
            <a:r>
              <a:rPr b="1" lang="en" sz="1400">
                <a:solidFill>
                  <a:schemeClr val="dk1"/>
                </a:solidFill>
                <a:latin typeface="Times New Roman"/>
                <a:ea typeface="Times New Roman"/>
                <a:cs typeface="Times New Roman"/>
                <a:sym typeface="Times New Roman"/>
              </a:rPr>
              <a:t>Energy sector</a:t>
            </a:r>
            <a:r>
              <a:rPr lang="en" sz="1400">
                <a:solidFill>
                  <a:schemeClr val="dk1"/>
                </a:solidFill>
                <a:latin typeface="Times New Roman"/>
                <a:ea typeface="Times New Roman"/>
                <a:cs typeface="Times New Roman"/>
                <a:sym typeface="Times New Roman"/>
              </a:rPr>
              <a:t> benefited most from the </a:t>
            </a:r>
            <a:r>
              <a:rPr b="1" lang="en" sz="1400">
                <a:solidFill>
                  <a:schemeClr val="dk1"/>
                </a:solidFill>
                <a:latin typeface="Times New Roman"/>
                <a:ea typeface="Times New Roman"/>
                <a:cs typeface="Times New Roman"/>
                <a:sym typeface="Times New Roman"/>
              </a:rPr>
              <a:t>Hybrid SARIMAX + LSTM</a:t>
            </a:r>
            <a:r>
              <a:rPr lang="en" sz="1400">
                <a:solidFill>
                  <a:schemeClr val="dk1"/>
                </a:solidFill>
                <a:latin typeface="Times New Roman"/>
                <a:ea typeface="Times New Roman"/>
                <a:cs typeface="Times New Roman"/>
                <a:sym typeface="Times New Roman"/>
              </a:rPr>
              <a:t> model, which accurately captured its steady trends. Meanwhile, </a:t>
            </a:r>
            <a:r>
              <a:rPr b="1" lang="en" sz="1400">
                <a:solidFill>
                  <a:schemeClr val="dk1"/>
                </a:solidFill>
                <a:latin typeface="Times New Roman"/>
                <a:ea typeface="Times New Roman"/>
                <a:cs typeface="Times New Roman"/>
                <a:sym typeface="Times New Roman"/>
              </a:rPr>
              <a:t>Technology</a:t>
            </a:r>
            <a:r>
              <a:rPr lang="en" sz="1400">
                <a:solidFill>
                  <a:schemeClr val="dk1"/>
                </a:solidFill>
                <a:latin typeface="Times New Roman"/>
                <a:ea typeface="Times New Roman"/>
                <a:cs typeface="Times New Roman"/>
                <a:sym typeface="Times New Roman"/>
              </a:rPr>
              <a:t> and </a:t>
            </a:r>
            <a:r>
              <a:rPr b="1" lang="en" sz="1400">
                <a:solidFill>
                  <a:schemeClr val="dk1"/>
                </a:solidFill>
                <a:latin typeface="Times New Roman"/>
                <a:ea typeface="Times New Roman"/>
                <a:cs typeface="Times New Roman"/>
                <a:sym typeface="Times New Roman"/>
              </a:rPr>
              <a:t>Healthcare</a:t>
            </a:r>
            <a:r>
              <a:rPr lang="en" sz="1400">
                <a:solidFill>
                  <a:schemeClr val="dk1"/>
                </a:solidFill>
                <a:latin typeface="Times New Roman"/>
                <a:ea typeface="Times New Roman"/>
                <a:cs typeface="Times New Roman"/>
                <a:sym typeface="Times New Roman"/>
              </a:rPr>
              <a:t> sectors were best predicted using the </a:t>
            </a:r>
            <a:r>
              <a:rPr b="1" lang="en" sz="1400">
                <a:solidFill>
                  <a:schemeClr val="dk1"/>
                </a:solidFill>
                <a:latin typeface="Times New Roman"/>
                <a:ea typeface="Times New Roman"/>
                <a:cs typeface="Times New Roman"/>
                <a:sym typeface="Times New Roman"/>
              </a:rPr>
              <a:t>LSTM</a:t>
            </a:r>
            <a:r>
              <a:rPr lang="en" sz="1400">
                <a:solidFill>
                  <a:schemeClr val="dk1"/>
                </a:solidFill>
                <a:latin typeface="Times New Roman"/>
                <a:ea typeface="Times New Roman"/>
                <a:cs typeface="Times New Roman"/>
                <a:sym typeface="Times New Roman"/>
              </a:rPr>
              <a:t> model, which handled the general trends well but struggled with short-term fluctuations. Ultimately, </a:t>
            </a:r>
            <a:r>
              <a:rPr b="1" lang="en" sz="1400">
                <a:solidFill>
                  <a:schemeClr val="dk1"/>
                </a:solidFill>
                <a:latin typeface="Times New Roman"/>
                <a:ea typeface="Times New Roman"/>
                <a:cs typeface="Times New Roman"/>
                <a:sym typeface="Times New Roman"/>
              </a:rPr>
              <a:t>Energy</a:t>
            </a:r>
            <a:r>
              <a:rPr lang="en" sz="1400">
                <a:solidFill>
                  <a:schemeClr val="dk1"/>
                </a:solidFill>
                <a:latin typeface="Times New Roman"/>
                <a:ea typeface="Times New Roman"/>
                <a:cs typeface="Times New Roman"/>
                <a:sym typeface="Times New Roman"/>
              </a:rPr>
              <a:t> </a:t>
            </a:r>
            <a:r>
              <a:rPr b="1" lang="en" sz="1400">
                <a:solidFill>
                  <a:schemeClr val="dk1"/>
                </a:solidFill>
                <a:latin typeface="Times New Roman"/>
                <a:ea typeface="Times New Roman"/>
                <a:cs typeface="Times New Roman"/>
                <a:sym typeface="Times New Roman"/>
              </a:rPr>
              <a:t>sector</a:t>
            </a:r>
            <a:r>
              <a:rPr lang="en" sz="1400">
                <a:solidFill>
                  <a:schemeClr val="dk1"/>
                </a:solidFill>
                <a:latin typeface="Times New Roman"/>
                <a:ea typeface="Times New Roman"/>
                <a:cs typeface="Times New Roman"/>
                <a:sym typeface="Times New Roman"/>
              </a:rPr>
              <a:t> is recommended for those prioritizing </a:t>
            </a:r>
            <a:r>
              <a:rPr b="1" lang="en" sz="1400">
                <a:solidFill>
                  <a:schemeClr val="dk1"/>
                </a:solidFill>
                <a:latin typeface="Times New Roman"/>
                <a:ea typeface="Times New Roman"/>
                <a:cs typeface="Times New Roman"/>
                <a:sym typeface="Times New Roman"/>
              </a:rPr>
              <a:t>stability</a:t>
            </a:r>
            <a:r>
              <a:rPr lang="en" sz="1400">
                <a:solidFill>
                  <a:schemeClr val="dk1"/>
                </a:solidFill>
                <a:latin typeface="Times New Roman"/>
                <a:ea typeface="Times New Roman"/>
                <a:cs typeface="Times New Roman"/>
                <a:sym typeface="Times New Roman"/>
              </a:rPr>
              <a:t> and </a:t>
            </a:r>
            <a:r>
              <a:rPr b="1" lang="en" sz="1400">
                <a:solidFill>
                  <a:schemeClr val="dk1"/>
                </a:solidFill>
                <a:latin typeface="Times New Roman"/>
                <a:ea typeface="Times New Roman"/>
                <a:cs typeface="Times New Roman"/>
                <a:sym typeface="Times New Roman"/>
              </a:rPr>
              <a:t>moderate returns</a:t>
            </a:r>
            <a:r>
              <a:rPr lang="en" sz="1400">
                <a:solidFill>
                  <a:schemeClr val="dk1"/>
                </a:solidFill>
                <a:latin typeface="Times New Roman"/>
                <a:ea typeface="Times New Roman"/>
                <a:cs typeface="Times New Roman"/>
                <a:sym typeface="Times New Roman"/>
              </a:rPr>
              <a:t>, while </a:t>
            </a:r>
            <a:r>
              <a:rPr b="1" lang="en" sz="1400">
                <a:solidFill>
                  <a:schemeClr val="dk1"/>
                </a:solidFill>
                <a:latin typeface="Times New Roman"/>
                <a:ea typeface="Times New Roman"/>
                <a:cs typeface="Times New Roman"/>
                <a:sym typeface="Times New Roman"/>
              </a:rPr>
              <a:t>Technology sector</a:t>
            </a:r>
            <a:r>
              <a:rPr lang="en" sz="1400">
                <a:solidFill>
                  <a:schemeClr val="dk1"/>
                </a:solidFill>
                <a:latin typeface="Times New Roman"/>
                <a:ea typeface="Times New Roman"/>
                <a:cs typeface="Times New Roman"/>
                <a:sym typeface="Times New Roman"/>
              </a:rPr>
              <a:t> is best for those seeking high growth, and </a:t>
            </a:r>
            <a:r>
              <a:rPr b="1" lang="en" sz="1400">
                <a:solidFill>
                  <a:schemeClr val="dk1"/>
                </a:solidFill>
                <a:latin typeface="Times New Roman"/>
                <a:ea typeface="Times New Roman"/>
                <a:cs typeface="Times New Roman"/>
                <a:sym typeface="Times New Roman"/>
              </a:rPr>
              <a:t>Healthcare</a:t>
            </a:r>
            <a:r>
              <a:rPr lang="en" sz="1400">
                <a:solidFill>
                  <a:schemeClr val="dk1"/>
                </a:solidFill>
                <a:latin typeface="Times New Roman"/>
                <a:ea typeface="Times New Roman"/>
                <a:cs typeface="Times New Roman"/>
                <a:sym typeface="Times New Roman"/>
              </a:rPr>
              <a:t> </a:t>
            </a:r>
            <a:r>
              <a:rPr b="1" lang="en" sz="1400">
                <a:solidFill>
                  <a:schemeClr val="dk1"/>
                </a:solidFill>
                <a:latin typeface="Times New Roman"/>
                <a:ea typeface="Times New Roman"/>
                <a:cs typeface="Times New Roman"/>
                <a:sym typeface="Times New Roman"/>
              </a:rPr>
              <a:t>sector </a:t>
            </a:r>
            <a:r>
              <a:rPr lang="en" sz="1400">
                <a:solidFill>
                  <a:schemeClr val="dk1"/>
                </a:solidFill>
                <a:latin typeface="Times New Roman"/>
                <a:ea typeface="Times New Roman"/>
                <a:cs typeface="Times New Roman"/>
                <a:sym typeface="Times New Roman"/>
              </a:rPr>
              <a:t>offers a balanced option for moderate risk-takers.</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16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311700" y="554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FUTURE WORK</a:t>
            </a:r>
            <a:endParaRPr b="1">
              <a:latin typeface="Times New Roman"/>
              <a:ea typeface="Times New Roman"/>
              <a:cs typeface="Times New Roman"/>
              <a:sym typeface="Times New Roman"/>
            </a:endParaRPr>
          </a:p>
        </p:txBody>
      </p:sp>
      <p:sp>
        <p:nvSpPr>
          <p:cNvPr id="300" name="Google Shape;300;p49"/>
          <p:cNvSpPr txBox="1"/>
          <p:nvPr>
            <p:ph idx="1" type="body"/>
          </p:nvPr>
        </p:nvSpPr>
        <p:spPr>
          <a:xfrm>
            <a:off x="311700" y="927175"/>
            <a:ext cx="8520600" cy="3949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To enhance the project, </a:t>
            </a:r>
            <a:r>
              <a:rPr b="1" lang="en" sz="1300">
                <a:solidFill>
                  <a:schemeClr val="dk1"/>
                </a:solidFill>
                <a:latin typeface="Times New Roman"/>
                <a:ea typeface="Times New Roman"/>
                <a:cs typeface="Times New Roman"/>
                <a:sym typeface="Times New Roman"/>
              </a:rPr>
              <a:t>Large Language Models (LLMs)</a:t>
            </a:r>
            <a:r>
              <a:rPr lang="en" sz="1300">
                <a:solidFill>
                  <a:schemeClr val="dk1"/>
                </a:solidFill>
                <a:latin typeface="Times New Roman"/>
                <a:ea typeface="Times New Roman"/>
                <a:cs typeface="Times New Roman"/>
                <a:sym typeface="Times New Roman"/>
              </a:rPr>
              <a:t> like </a:t>
            </a:r>
            <a:r>
              <a:rPr b="1" lang="en" sz="1300">
                <a:solidFill>
                  <a:schemeClr val="dk1"/>
                </a:solidFill>
                <a:latin typeface="Times New Roman"/>
                <a:ea typeface="Times New Roman"/>
                <a:cs typeface="Times New Roman"/>
                <a:sym typeface="Times New Roman"/>
              </a:rPr>
              <a:t>GEMINI</a:t>
            </a:r>
            <a:r>
              <a:rPr lang="en" sz="1300">
                <a:solidFill>
                  <a:schemeClr val="dk1"/>
                </a:solidFill>
                <a:latin typeface="Times New Roman"/>
                <a:ea typeface="Times New Roman"/>
                <a:cs typeface="Times New Roman"/>
                <a:sym typeface="Times New Roman"/>
              </a:rPr>
              <a:t> can be integrated to generate personalized investment recommendations and provide textual insights based on market trends, news, and predictions. This will allow users to better understand complex data patterns and make informed decisions. Incorporating </a:t>
            </a:r>
            <a:r>
              <a:rPr b="1" lang="en" sz="1300">
                <a:solidFill>
                  <a:schemeClr val="dk1"/>
                </a:solidFill>
                <a:latin typeface="Times New Roman"/>
                <a:ea typeface="Times New Roman"/>
                <a:cs typeface="Times New Roman"/>
                <a:sym typeface="Times New Roman"/>
              </a:rPr>
              <a:t>real-time sentiment analysis</a:t>
            </a:r>
            <a:r>
              <a:rPr lang="en" sz="1300">
                <a:solidFill>
                  <a:schemeClr val="dk1"/>
                </a:solidFill>
                <a:latin typeface="Times New Roman"/>
                <a:ea typeface="Times New Roman"/>
                <a:cs typeface="Times New Roman"/>
                <a:sym typeface="Times New Roman"/>
              </a:rPr>
              <a:t> powered by LLMs will allow users to view sentiment trends from financial news and social media alongside market data, helping them gauge market sentiment and predict stock movements. Furthermore, enabling </a:t>
            </a:r>
            <a:r>
              <a:rPr b="1" lang="en" sz="1300">
                <a:solidFill>
                  <a:schemeClr val="dk1"/>
                </a:solidFill>
                <a:latin typeface="Times New Roman"/>
                <a:ea typeface="Times New Roman"/>
                <a:cs typeface="Times New Roman"/>
                <a:sym typeface="Times New Roman"/>
              </a:rPr>
              <a:t>natural language querying</a:t>
            </a:r>
            <a:r>
              <a:rPr lang="en" sz="1300">
                <a:solidFill>
                  <a:schemeClr val="dk1"/>
                </a:solidFill>
                <a:latin typeface="Times New Roman"/>
                <a:ea typeface="Times New Roman"/>
                <a:cs typeface="Times New Roman"/>
                <a:sym typeface="Times New Roman"/>
              </a:rPr>
              <a:t> will allow users to interact with the platform by asking questions like, "What is the forecast for the Technology sector?" with LLM-powered instant responses and visual graphs. Lastly, </a:t>
            </a:r>
            <a:r>
              <a:rPr b="1" lang="en" sz="1300">
                <a:solidFill>
                  <a:schemeClr val="dk1"/>
                </a:solidFill>
                <a:latin typeface="Times New Roman"/>
                <a:ea typeface="Times New Roman"/>
                <a:cs typeface="Times New Roman"/>
                <a:sym typeface="Times New Roman"/>
              </a:rPr>
              <a:t>interactive forecasting tools</a:t>
            </a:r>
            <a:r>
              <a:rPr lang="en" sz="1300">
                <a:solidFill>
                  <a:schemeClr val="dk1"/>
                </a:solidFill>
                <a:latin typeface="Times New Roman"/>
                <a:ea typeface="Times New Roman"/>
                <a:cs typeface="Times New Roman"/>
                <a:sym typeface="Times New Roman"/>
              </a:rPr>
              <a:t> can be developed, where users can adjust parameters like time frame and risk levels, with the LLM providing dynamic suggestions and visualizations of potential trends. This integration of LLMs and real-time visual tools will create an interactive, user-friendly platform that makes complex financial analysis more accessible and actionable. </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Additionally, in this project, we have used data from </a:t>
            </a:r>
            <a:r>
              <a:rPr b="1" lang="en" sz="1300">
                <a:solidFill>
                  <a:schemeClr val="dk1"/>
                </a:solidFill>
                <a:latin typeface="Times New Roman"/>
                <a:ea typeface="Times New Roman"/>
                <a:cs typeface="Times New Roman"/>
                <a:sym typeface="Times New Roman"/>
              </a:rPr>
              <a:t>only ten stocks per sector</a:t>
            </a:r>
            <a:r>
              <a:rPr lang="en" sz="1300">
                <a:solidFill>
                  <a:schemeClr val="dk1"/>
                </a:solidFill>
                <a:latin typeface="Times New Roman"/>
                <a:ea typeface="Times New Roman"/>
                <a:cs typeface="Times New Roman"/>
                <a:sym typeface="Times New Roman"/>
              </a:rPr>
              <a:t>, but in future work, we can expand the analysis by including </a:t>
            </a:r>
            <a:r>
              <a:rPr b="1" lang="en" sz="1300">
                <a:solidFill>
                  <a:schemeClr val="dk1"/>
                </a:solidFill>
                <a:latin typeface="Times New Roman"/>
                <a:ea typeface="Times New Roman"/>
                <a:cs typeface="Times New Roman"/>
                <a:sym typeface="Times New Roman"/>
              </a:rPr>
              <a:t>all stocks within a sector</a:t>
            </a:r>
            <a:r>
              <a:rPr lang="en" sz="1300">
                <a:solidFill>
                  <a:schemeClr val="dk1"/>
                </a:solidFill>
                <a:latin typeface="Times New Roman"/>
                <a:ea typeface="Times New Roman"/>
                <a:cs typeface="Times New Roman"/>
                <a:sym typeface="Times New Roman"/>
              </a:rPr>
              <a:t> and potentially covering </a:t>
            </a:r>
            <a:r>
              <a:rPr b="1" lang="en" sz="1300">
                <a:solidFill>
                  <a:schemeClr val="dk1"/>
                </a:solidFill>
                <a:latin typeface="Times New Roman"/>
                <a:ea typeface="Times New Roman"/>
                <a:cs typeface="Times New Roman"/>
                <a:sym typeface="Times New Roman"/>
              </a:rPr>
              <a:t>additional sectors</a:t>
            </a:r>
            <a:r>
              <a:rPr lang="en" sz="1300">
                <a:solidFill>
                  <a:schemeClr val="dk1"/>
                </a:solidFill>
                <a:latin typeface="Times New Roman"/>
                <a:ea typeface="Times New Roman"/>
                <a:cs typeface="Times New Roman"/>
                <a:sym typeface="Times New Roman"/>
              </a:rPr>
              <a:t> to provide a broader and more comprehensive market analysis. This would enhance the model's predictive accuracy and provide a more holistic view of the market. Furthermore, We can deploy this project </a:t>
            </a:r>
            <a:r>
              <a:rPr lang="en" sz="1300">
                <a:solidFill>
                  <a:schemeClr val="dk1"/>
                </a:solidFill>
                <a:latin typeface="Times New Roman"/>
                <a:ea typeface="Times New Roman"/>
                <a:cs typeface="Times New Roman"/>
                <a:sym typeface="Times New Roman"/>
              </a:rPr>
              <a:t>using</a:t>
            </a:r>
            <a:r>
              <a:rPr lang="en" sz="1300">
                <a:solidFill>
                  <a:schemeClr val="dk1"/>
                </a:solidFill>
                <a:latin typeface="Times New Roman"/>
                <a:ea typeface="Times New Roman"/>
                <a:cs typeface="Times New Roman"/>
                <a:sym typeface="Times New Roman"/>
              </a:rPr>
              <a:t> Hugging face spaces for all users to access in their own devices which </a:t>
            </a:r>
            <a:r>
              <a:rPr lang="en" sz="1300">
                <a:solidFill>
                  <a:schemeClr val="dk1"/>
                </a:solidFill>
                <a:latin typeface="Times New Roman"/>
                <a:ea typeface="Times New Roman"/>
                <a:cs typeface="Times New Roman"/>
                <a:sym typeface="Times New Roman"/>
              </a:rPr>
              <a:t>enables users to make decisions on their portfolio investments.</a:t>
            </a: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b="1">
              <a:solidFill>
                <a:schemeClr val="dk1"/>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sz="25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idx="1" type="body"/>
          </p:nvPr>
        </p:nvSpPr>
        <p:spPr>
          <a:xfrm>
            <a:off x="2928900" y="2209800"/>
            <a:ext cx="3286200" cy="110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5100">
                <a:solidFill>
                  <a:schemeClr val="dk1"/>
                </a:solidFill>
                <a:latin typeface="Lobster"/>
                <a:ea typeface="Lobster"/>
                <a:cs typeface="Lobster"/>
                <a:sym typeface="Lobster"/>
              </a:rPr>
              <a:t>Thank you !</a:t>
            </a:r>
            <a:endParaRPr b="1" sz="5100">
              <a:solidFill>
                <a:schemeClr val="dk1"/>
              </a:solidFill>
              <a:latin typeface="Lobster"/>
              <a:ea typeface="Lobster"/>
              <a:cs typeface="Lobster"/>
              <a:sym typeface="Lobster"/>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DATA OVERVIEW</a:t>
            </a:r>
            <a:endParaRPr b="1" sz="2900">
              <a:latin typeface="Times New Roman"/>
              <a:ea typeface="Times New Roman"/>
              <a:cs typeface="Times New Roman"/>
              <a:sym typeface="Times New Roman"/>
            </a:endParaRPr>
          </a:p>
        </p:txBody>
      </p:sp>
      <p:sp>
        <p:nvSpPr>
          <p:cNvPr id="81" name="Google Shape;81;p1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dataset for this project is collected from </a:t>
            </a:r>
            <a:r>
              <a:rPr b="1" lang="en" sz="1400">
                <a:solidFill>
                  <a:schemeClr val="dk1"/>
                </a:solidFill>
                <a:latin typeface="Times New Roman"/>
                <a:ea typeface="Times New Roman"/>
                <a:cs typeface="Times New Roman"/>
                <a:sym typeface="Times New Roman"/>
              </a:rPr>
              <a:t>Yahoo Financials</a:t>
            </a:r>
            <a:r>
              <a:rPr lang="en" sz="1400">
                <a:solidFill>
                  <a:schemeClr val="dk1"/>
                </a:solidFill>
                <a:latin typeface="Times New Roman"/>
                <a:ea typeface="Times New Roman"/>
                <a:cs typeface="Times New Roman"/>
                <a:sym typeface="Times New Roman"/>
              </a:rPr>
              <a:t>, offering a comprehensive view of sector-wise stock performance for Technology, Healthcare, and Energy sectors. Spanning multiple years, the data includes key metrics such as timestamps, sector performance indicators, trading volume, and price metrics like open, close, high, and low prices. These features provide a detailed understanding of historical stock trends and seasonal patterns across the sectors.</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Extensive preprocessing was undertaken to prepare the dataset for analysis. Missing values, common in financial datasets, were addressed through imputation or removal to ensure data consistency. To aid model accuracy, numerical values were normalized, bringing all variables to a uniform scale, which helped the models identify patterns more effectively. Outliers, such as extreme price fluctuations, were detected and removed to minimize skewed forecasting.</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This curated dataset forms the foundation for applying time series forecasting models like SARIMAX and LSTM. By leveraging this high-quality data, the project aims to uncover trends and provide actionable insights into sectoral stock behavior, offering valuable support for strategic decision-making in volatile financial markets.</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16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ANALYSED STOCKS - SECTOR WISE</a:t>
            </a:r>
            <a:r>
              <a:rPr lang="en"/>
              <a:t> </a:t>
            </a:r>
            <a:endParaRPr/>
          </a:p>
        </p:txBody>
      </p:sp>
      <p:sp>
        <p:nvSpPr>
          <p:cNvPr id="87" name="Google Shape;87;p17"/>
          <p:cNvSpPr txBox="1"/>
          <p:nvPr/>
        </p:nvSpPr>
        <p:spPr>
          <a:xfrm>
            <a:off x="390525" y="1285875"/>
            <a:ext cx="2762400" cy="27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Technology Sector:</a:t>
            </a:r>
            <a:endParaRPr b="1" sz="18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Apple Inc.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Microsoft Corporation</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Alphabet Inc.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Amazon.com Inc.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NVIDIA Corporation</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Taiwan Semiconductor</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Salesforce Inc.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Advanced Micro Devices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Intel Corporation</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Cisco Systems</a:t>
            </a:r>
            <a:endParaRPr sz="1500">
              <a:solidFill>
                <a:schemeClr val="dk1"/>
              </a:solidFill>
              <a:latin typeface="Times New Roman"/>
              <a:ea typeface="Times New Roman"/>
              <a:cs typeface="Times New Roman"/>
              <a:sym typeface="Times New Roman"/>
            </a:endParaRPr>
          </a:p>
        </p:txBody>
      </p:sp>
      <p:sp>
        <p:nvSpPr>
          <p:cNvPr id="88" name="Google Shape;88;p17"/>
          <p:cNvSpPr txBox="1"/>
          <p:nvPr/>
        </p:nvSpPr>
        <p:spPr>
          <a:xfrm>
            <a:off x="3362325" y="1285875"/>
            <a:ext cx="2562300" cy="27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1F1F1F"/>
                </a:solidFill>
                <a:latin typeface="Times New Roman"/>
                <a:ea typeface="Times New Roman"/>
                <a:cs typeface="Times New Roman"/>
                <a:sym typeface="Times New Roman"/>
              </a:rPr>
              <a:t>Health Care Sector:</a:t>
            </a:r>
            <a:endParaRPr b="1" sz="1800">
              <a:solidFill>
                <a:srgbClr val="1F1F1F"/>
              </a:solidFill>
              <a:latin typeface="Times New Roman"/>
              <a:ea typeface="Times New Roman"/>
              <a:cs typeface="Times New Roman"/>
              <a:sym typeface="Times New Roman"/>
            </a:endParaRPr>
          </a:p>
          <a:p>
            <a:pPr indent="-323850" lvl="0" marL="457200" rtl="0" algn="l">
              <a:spcBef>
                <a:spcPts val="0"/>
              </a:spcBef>
              <a:spcAft>
                <a:spcPts val="0"/>
              </a:spcAft>
              <a:buClr>
                <a:srgbClr val="1F1F1F"/>
              </a:buClr>
              <a:buSzPts val="1500"/>
              <a:buFont typeface="Times New Roman"/>
              <a:buChar char="●"/>
            </a:pPr>
            <a:r>
              <a:rPr lang="en" sz="1500">
                <a:solidFill>
                  <a:srgbClr val="1F1F1F"/>
                </a:solidFill>
                <a:latin typeface="Times New Roman"/>
                <a:ea typeface="Times New Roman"/>
                <a:cs typeface="Times New Roman"/>
                <a:sym typeface="Times New Roman"/>
              </a:rPr>
              <a:t>Johnson &amp; Johnson</a:t>
            </a:r>
            <a:endParaRPr sz="1500">
              <a:solidFill>
                <a:srgbClr val="1F1F1F"/>
              </a:solidFill>
              <a:latin typeface="Times New Roman"/>
              <a:ea typeface="Times New Roman"/>
              <a:cs typeface="Times New Roman"/>
              <a:sym typeface="Times New Roman"/>
            </a:endParaRPr>
          </a:p>
          <a:p>
            <a:pPr indent="-323850" lvl="0" marL="457200" rtl="0" algn="l">
              <a:spcBef>
                <a:spcPts val="0"/>
              </a:spcBef>
              <a:spcAft>
                <a:spcPts val="0"/>
              </a:spcAft>
              <a:buClr>
                <a:srgbClr val="1F1F1F"/>
              </a:buClr>
              <a:buSzPts val="1500"/>
              <a:buFont typeface="Times New Roman"/>
              <a:buChar char="●"/>
            </a:pPr>
            <a:r>
              <a:rPr lang="en" sz="1500">
                <a:solidFill>
                  <a:srgbClr val="1F1F1F"/>
                </a:solidFill>
                <a:latin typeface="Times New Roman"/>
                <a:ea typeface="Times New Roman"/>
                <a:cs typeface="Times New Roman"/>
                <a:sym typeface="Times New Roman"/>
              </a:rPr>
              <a:t>Pfizer Inc.</a:t>
            </a:r>
            <a:endParaRPr sz="1500">
              <a:solidFill>
                <a:srgbClr val="1F1F1F"/>
              </a:solidFill>
              <a:latin typeface="Times New Roman"/>
              <a:ea typeface="Times New Roman"/>
              <a:cs typeface="Times New Roman"/>
              <a:sym typeface="Times New Roman"/>
            </a:endParaRPr>
          </a:p>
          <a:p>
            <a:pPr indent="-323850" lvl="0" marL="457200" rtl="0" algn="l">
              <a:spcBef>
                <a:spcPts val="0"/>
              </a:spcBef>
              <a:spcAft>
                <a:spcPts val="0"/>
              </a:spcAft>
              <a:buClr>
                <a:srgbClr val="1F1F1F"/>
              </a:buClr>
              <a:buSzPts val="1500"/>
              <a:buFont typeface="Times New Roman"/>
              <a:buChar char="●"/>
            </a:pPr>
            <a:r>
              <a:rPr lang="en" sz="1500">
                <a:solidFill>
                  <a:srgbClr val="1F1F1F"/>
                </a:solidFill>
                <a:latin typeface="Times New Roman"/>
                <a:ea typeface="Times New Roman"/>
                <a:cs typeface="Times New Roman"/>
                <a:sym typeface="Times New Roman"/>
              </a:rPr>
              <a:t>AbbVie Inc.</a:t>
            </a:r>
            <a:endParaRPr sz="1500">
              <a:solidFill>
                <a:srgbClr val="1F1F1F"/>
              </a:solidFill>
              <a:latin typeface="Times New Roman"/>
              <a:ea typeface="Times New Roman"/>
              <a:cs typeface="Times New Roman"/>
              <a:sym typeface="Times New Roman"/>
            </a:endParaRPr>
          </a:p>
          <a:p>
            <a:pPr indent="-323850" lvl="0" marL="457200" rtl="0" algn="l">
              <a:spcBef>
                <a:spcPts val="0"/>
              </a:spcBef>
              <a:spcAft>
                <a:spcPts val="0"/>
              </a:spcAft>
              <a:buClr>
                <a:srgbClr val="1F1F1F"/>
              </a:buClr>
              <a:buSzPts val="1500"/>
              <a:buFont typeface="Times New Roman"/>
              <a:buChar char="●"/>
            </a:pPr>
            <a:r>
              <a:rPr lang="en" sz="1500">
                <a:solidFill>
                  <a:srgbClr val="1F1F1F"/>
                </a:solidFill>
                <a:latin typeface="Times New Roman"/>
                <a:ea typeface="Times New Roman"/>
                <a:cs typeface="Times New Roman"/>
                <a:sym typeface="Times New Roman"/>
              </a:rPr>
              <a:t>Merck &amp; Co.</a:t>
            </a:r>
            <a:endParaRPr sz="1500">
              <a:solidFill>
                <a:srgbClr val="1F1F1F"/>
              </a:solidFill>
              <a:latin typeface="Times New Roman"/>
              <a:ea typeface="Times New Roman"/>
              <a:cs typeface="Times New Roman"/>
              <a:sym typeface="Times New Roman"/>
            </a:endParaRPr>
          </a:p>
          <a:p>
            <a:pPr indent="-323850" lvl="0" marL="457200" rtl="0" algn="l">
              <a:spcBef>
                <a:spcPts val="0"/>
              </a:spcBef>
              <a:spcAft>
                <a:spcPts val="0"/>
              </a:spcAft>
              <a:buClr>
                <a:srgbClr val="1F1F1F"/>
              </a:buClr>
              <a:buSzPts val="1500"/>
              <a:buFont typeface="Times New Roman"/>
              <a:buChar char="●"/>
            </a:pPr>
            <a:r>
              <a:rPr lang="en" sz="1500">
                <a:solidFill>
                  <a:srgbClr val="1F1F1F"/>
                </a:solidFill>
                <a:latin typeface="Times New Roman"/>
                <a:ea typeface="Times New Roman"/>
                <a:cs typeface="Times New Roman"/>
                <a:sym typeface="Times New Roman"/>
              </a:rPr>
              <a:t>Thermo Fisher Scientific </a:t>
            </a:r>
            <a:endParaRPr sz="1500">
              <a:solidFill>
                <a:srgbClr val="1F1F1F"/>
              </a:solidFill>
              <a:latin typeface="Times New Roman"/>
              <a:ea typeface="Times New Roman"/>
              <a:cs typeface="Times New Roman"/>
              <a:sym typeface="Times New Roman"/>
            </a:endParaRPr>
          </a:p>
          <a:p>
            <a:pPr indent="-323850" lvl="0" marL="457200" rtl="0" algn="l">
              <a:spcBef>
                <a:spcPts val="0"/>
              </a:spcBef>
              <a:spcAft>
                <a:spcPts val="0"/>
              </a:spcAft>
              <a:buClr>
                <a:srgbClr val="1F1F1F"/>
              </a:buClr>
              <a:buSzPts val="1500"/>
              <a:buFont typeface="Times New Roman"/>
              <a:buChar char="●"/>
            </a:pPr>
            <a:r>
              <a:rPr lang="en" sz="1500">
                <a:solidFill>
                  <a:srgbClr val="1F1F1F"/>
                </a:solidFill>
                <a:latin typeface="Times New Roman"/>
                <a:ea typeface="Times New Roman"/>
                <a:cs typeface="Times New Roman"/>
                <a:sym typeface="Times New Roman"/>
              </a:rPr>
              <a:t>UnitedHealth Group</a:t>
            </a:r>
            <a:endParaRPr sz="1500">
              <a:solidFill>
                <a:srgbClr val="1F1F1F"/>
              </a:solidFill>
              <a:latin typeface="Times New Roman"/>
              <a:ea typeface="Times New Roman"/>
              <a:cs typeface="Times New Roman"/>
              <a:sym typeface="Times New Roman"/>
            </a:endParaRPr>
          </a:p>
          <a:p>
            <a:pPr indent="-323850" lvl="0" marL="457200" rtl="0" algn="l">
              <a:spcBef>
                <a:spcPts val="0"/>
              </a:spcBef>
              <a:spcAft>
                <a:spcPts val="0"/>
              </a:spcAft>
              <a:buClr>
                <a:srgbClr val="1F1F1F"/>
              </a:buClr>
              <a:buSzPts val="1500"/>
              <a:buFont typeface="Times New Roman"/>
              <a:buChar char="●"/>
            </a:pPr>
            <a:r>
              <a:rPr lang="en" sz="1500">
                <a:solidFill>
                  <a:srgbClr val="1F1F1F"/>
                </a:solidFill>
                <a:latin typeface="Times New Roman"/>
                <a:ea typeface="Times New Roman"/>
                <a:cs typeface="Times New Roman"/>
                <a:sym typeface="Times New Roman"/>
              </a:rPr>
              <a:t>Abbott Laboratories </a:t>
            </a:r>
            <a:endParaRPr sz="1500">
              <a:solidFill>
                <a:srgbClr val="1F1F1F"/>
              </a:solidFill>
              <a:latin typeface="Times New Roman"/>
              <a:ea typeface="Times New Roman"/>
              <a:cs typeface="Times New Roman"/>
              <a:sym typeface="Times New Roman"/>
            </a:endParaRPr>
          </a:p>
          <a:p>
            <a:pPr indent="-323850" lvl="0" marL="457200" rtl="0" algn="l">
              <a:spcBef>
                <a:spcPts val="0"/>
              </a:spcBef>
              <a:spcAft>
                <a:spcPts val="0"/>
              </a:spcAft>
              <a:buClr>
                <a:srgbClr val="1F1F1F"/>
              </a:buClr>
              <a:buSzPts val="1500"/>
              <a:buFont typeface="Times New Roman"/>
              <a:buChar char="●"/>
            </a:pPr>
            <a:r>
              <a:rPr lang="en" sz="1500">
                <a:solidFill>
                  <a:srgbClr val="1F1F1F"/>
                </a:solidFill>
                <a:latin typeface="Times New Roman"/>
                <a:ea typeface="Times New Roman"/>
                <a:cs typeface="Times New Roman"/>
                <a:sym typeface="Times New Roman"/>
              </a:rPr>
              <a:t>Eli Lilly and Company</a:t>
            </a:r>
            <a:endParaRPr sz="1500">
              <a:solidFill>
                <a:srgbClr val="1F1F1F"/>
              </a:solidFill>
              <a:latin typeface="Times New Roman"/>
              <a:ea typeface="Times New Roman"/>
              <a:cs typeface="Times New Roman"/>
              <a:sym typeface="Times New Roman"/>
            </a:endParaRPr>
          </a:p>
          <a:p>
            <a:pPr indent="-323850" lvl="0" marL="457200" rtl="0" algn="l">
              <a:spcBef>
                <a:spcPts val="0"/>
              </a:spcBef>
              <a:spcAft>
                <a:spcPts val="0"/>
              </a:spcAft>
              <a:buClr>
                <a:srgbClr val="1F1F1F"/>
              </a:buClr>
              <a:buSzPts val="1500"/>
              <a:buFont typeface="Times New Roman"/>
              <a:buChar char="●"/>
            </a:pPr>
            <a:r>
              <a:rPr lang="en" sz="1500">
                <a:solidFill>
                  <a:srgbClr val="1F1F1F"/>
                </a:solidFill>
                <a:latin typeface="Times New Roman"/>
                <a:ea typeface="Times New Roman"/>
                <a:cs typeface="Times New Roman"/>
                <a:sym typeface="Times New Roman"/>
              </a:rPr>
              <a:t>Bristol-Myers Squibb</a:t>
            </a:r>
            <a:endParaRPr sz="1500">
              <a:solidFill>
                <a:srgbClr val="1F1F1F"/>
              </a:solidFill>
              <a:latin typeface="Times New Roman"/>
              <a:ea typeface="Times New Roman"/>
              <a:cs typeface="Times New Roman"/>
              <a:sym typeface="Times New Roman"/>
            </a:endParaRPr>
          </a:p>
          <a:p>
            <a:pPr indent="-323850" lvl="0" marL="457200" rtl="0" algn="l">
              <a:spcBef>
                <a:spcPts val="0"/>
              </a:spcBef>
              <a:spcAft>
                <a:spcPts val="0"/>
              </a:spcAft>
              <a:buClr>
                <a:srgbClr val="1F1F1F"/>
              </a:buClr>
              <a:buSzPts val="1500"/>
              <a:buFont typeface="Times New Roman"/>
              <a:buChar char="●"/>
            </a:pPr>
            <a:r>
              <a:rPr lang="en" sz="1500">
                <a:solidFill>
                  <a:srgbClr val="1F1F1F"/>
                </a:solidFill>
                <a:latin typeface="Times New Roman"/>
                <a:ea typeface="Times New Roman"/>
                <a:cs typeface="Times New Roman"/>
                <a:sym typeface="Times New Roman"/>
              </a:rPr>
              <a:t>CVS Health Corporation</a:t>
            </a:r>
            <a:endParaRPr sz="1500">
              <a:solidFill>
                <a:srgbClr val="1F1F1F"/>
              </a:solidFill>
              <a:latin typeface="Times New Roman"/>
              <a:ea typeface="Times New Roman"/>
              <a:cs typeface="Times New Roman"/>
              <a:sym typeface="Times New Roman"/>
            </a:endParaRPr>
          </a:p>
        </p:txBody>
      </p:sp>
      <p:sp>
        <p:nvSpPr>
          <p:cNvPr id="89" name="Google Shape;89;p17"/>
          <p:cNvSpPr txBox="1"/>
          <p:nvPr/>
        </p:nvSpPr>
        <p:spPr>
          <a:xfrm>
            <a:off x="6267375" y="1285875"/>
            <a:ext cx="2705100" cy="27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Energy Sector:</a:t>
            </a:r>
            <a:endParaRPr b="1" sz="18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Exxon Mobil Corporation</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Chevron Corporation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ConocoPhillips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Phillips 66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Schlumberger Limited</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Marathon Petroleum</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Valero Energy Corporation</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Kinder Morgan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Williams Companies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Hess Corporation</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SECTOR </a:t>
            </a:r>
            <a:r>
              <a:rPr b="1" lang="en">
                <a:latin typeface="Times New Roman"/>
                <a:ea typeface="Times New Roman"/>
                <a:cs typeface="Times New Roman"/>
                <a:sym typeface="Times New Roman"/>
              </a:rPr>
              <a:t>CORRELATION</a:t>
            </a:r>
            <a:r>
              <a:rPr b="1" lang="en">
                <a:latin typeface="Times New Roman"/>
                <a:ea typeface="Times New Roman"/>
                <a:cs typeface="Times New Roman"/>
                <a:sym typeface="Times New Roman"/>
              </a:rPr>
              <a:t> MATRIX</a:t>
            </a:r>
            <a:endParaRPr b="1">
              <a:latin typeface="Times New Roman"/>
              <a:ea typeface="Times New Roman"/>
              <a:cs typeface="Times New Roman"/>
              <a:sym typeface="Times New Roman"/>
            </a:endParaRPr>
          </a:p>
        </p:txBody>
      </p:sp>
      <p:sp>
        <p:nvSpPr>
          <p:cNvPr id="95" name="Google Shape;95;p18"/>
          <p:cNvSpPr txBox="1"/>
          <p:nvPr>
            <p:ph idx="1" type="body"/>
          </p:nvPr>
        </p:nvSpPr>
        <p:spPr>
          <a:xfrm>
            <a:off x="311700" y="1222450"/>
            <a:ext cx="4260300" cy="3778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solidFill>
                  <a:schemeClr val="dk1"/>
                </a:solidFill>
                <a:latin typeface="Times New Roman"/>
                <a:ea typeface="Times New Roman"/>
                <a:cs typeface="Times New Roman"/>
                <a:sym typeface="Times New Roman"/>
              </a:rPr>
              <a:t>The heatmap displays the correlation between the Technology, Healthcare, and Energy sectors. The correlation between Technology and Healthcare is extremely high at 0.96, indicating they move in sync. Healthcare and Energy have a moderate correlation of 0.71, while Technology and Energy have the weakest correlation at 0.57. This suggests that Technology and Energy can provide greater diversification benefits when combined in a portfolio.</a:t>
            </a:r>
            <a:endParaRPr sz="1500">
              <a:solidFill>
                <a:schemeClr val="dk1"/>
              </a:solidFill>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4572000" y="1247930"/>
            <a:ext cx="4419600" cy="36806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0" y="54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p:txBody>
      </p:sp>
      <p:sp>
        <p:nvSpPr>
          <p:cNvPr id="102" name="Google Shape;102;p19"/>
          <p:cNvSpPr txBox="1"/>
          <p:nvPr>
            <p:ph idx="1" type="body"/>
          </p:nvPr>
        </p:nvSpPr>
        <p:spPr>
          <a:xfrm>
            <a:off x="0" y="1024725"/>
            <a:ext cx="8832300" cy="3614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In this project, we employed advanced time series forecasting techniques to predict the stock performance of the Technology, Healthcare, and Energy sectors. The primary models used were </a:t>
            </a:r>
            <a:r>
              <a:rPr b="1" lang="en" sz="1300">
                <a:solidFill>
                  <a:schemeClr val="dk1"/>
                </a:solidFill>
                <a:latin typeface="Times New Roman"/>
                <a:ea typeface="Times New Roman"/>
                <a:cs typeface="Times New Roman"/>
                <a:sym typeface="Times New Roman"/>
              </a:rPr>
              <a:t>SARIMAX</a:t>
            </a:r>
            <a:r>
              <a:rPr lang="en" sz="1300">
                <a:solidFill>
                  <a:schemeClr val="dk1"/>
                </a:solidFill>
                <a:latin typeface="Times New Roman"/>
                <a:ea typeface="Times New Roman"/>
                <a:cs typeface="Times New Roman"/>
                <a:sym typeface="Times New Roman"/>
              </a:rPr>
              <a:t> (Seasonal Autoregressive Integrated Moving Average with eXogenous regressors) and </a:t>
            </a:r>
            <a:r>
              <a:rPr b="1" lang="en" sz="1300">
                <a:solidFill>
                  <a:schemeClr val="dk1"/>
                </a:solidFill>
                <a:latin typeface="Times New Roman"/>
                <a:ea typeface="Times New Roman"/>
                <a:cs typeface="Times New Roman"/>
                <a:sym typeface="Times New Roman"/>
              </a:rPr>
              <a:t>LSTM</a:t>
            </a:r>
            <a:r>
              <a:rPr lang="en" sz="1300">
                <a:solidFill>
                  <a:schemeClr val="dk1"/>
                </a:solidFill>
                <a:latin typeface="Times New Roman"/>
                <a:ea typeface="Times New Roman"/>
                <a:cs typeface="Times New Roman"/>
                <a:sym typeface="Times New Roman"/>
              </a:rPr>
              <a:t> (Long Short-Term Memory), each chosen for their ability to handle different aspects of time series data.</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SARIMAX Model:</a:t>
            </a:r>
            <a:br>
              <a:rPr b="1"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The SARIMAX model is a powerful tool for time series forecasting, incorporating autoregressive (AR) and moving average (MA) components along with seasonal factors. By capturing both short-term trends and seasonal patterns, SARIMAX provides valuable insights into the performance dynamics of each sector. It uses external regressors, such as economic factors or trading volume, to enhance its predictive capabilities.</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LSTM Model:</a:t>
            </a:r>
            <a:br>
              <a:rPr b="1"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The LSTM model, a type of recurrent neural network (RNN), was used to capture long-term dependencies in the data. LSTMs are particularly effective in modeling sequential data like stock prices, as they can retain information over extended periods. The model's ability to learn complex temporal relationships allows it to adapt to the highly volatile nature of financial markets.</a:t>
            </a:r>
            <a:endParaRPr sz="1300">
              <a:solidFill>
                <a:schemeClr val="dk1"/>
              </a:solidFill>
              <a:latin typeface="Times New Roman"/>
              <a:ea typeface="Times New Roman"/>
              <a:cs typeface="Times New Roman"/>
              <a:sym typeface="Times New Roman"/>
            </a:endParaRPr>
          </a:p>
          <a:p>
            <a:pPr indent="0" lvl="0" marL="0" rtl="0" algn="just">
              <a:spcBef>
                <a:spcPts val="120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67000" y="555400"/>
            <a:ext cx="8765400" cy="450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MONTE CARLO SIMULATION :</a:t>
            </a:r>
            <a:endParaRPr b="1"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Monte Carlo simulation model was employed to evaluate the uncertainty and potential future performance of sector-wise stock prices. By generating thousands of random scenarios based on historical volatility and trends, the model provides a range of possible outcomes, including median predictions and percentile spreads. This approach helps in quantifying risks and understanding the variability across the Technology, Healthcare, and Energy sectors, offering valuable insights into their future dynamics and volatility.</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HYBRID MODEL :</a:t>
            </a:r>
            <a:br>
              <a:rPr b="1" lang="en" sz="1400">
                <a:solidFill>
                  <a:schemeClr val="dk1"/>
                </a:solidFill>
                <a:latin typeface="Times New Roman"/>
                <a:ea typeface="Times New Roman"/>
                <a:cs typeface="Times New Roman"/>
                <a:sym typeface="Times New Roman"/>
              </a:rPr>
            </a:br>
            <a:r>
              <a:rPr lang="en" sz="1400">
                <a:solidFill>
                  <a:schemeClr val="dk1"/>
                </a:solidFill>
                <a:latin typeface="Times New Roman"/>
                <a:ea typeface="Times New Roman"/>
                <a:cs typeface="Times New Roman"/>
                <a:sym typeface="Times New Roman"/>
              </a:rPr>
              <a:t>To further improve forecasting accuracy, we combined the strengths of both models in a </a:t>
            </a:r>
            <a:r>
              <a:rPr b="1" lang="en" sz="1400">
                <a:solidFill>
                  <a:schemeClr val="dk1"/>
                </a:solidFill>
                <a:latin typeface="Times New Roman"/>
                <a:ea typeface="Times New Roman"/>
                <a:cs typeface="Times New Roman"/>
                <a:sym typeface="Times New Roman"/>
              </a:rPr>
              <a:t>hybrid approach</a:t>
            </a:r>
            <a:r>
              <a:rPr lang="en" sz="1400">
                <a:solidFill>
                  <a:schemeClr val="dk1"/>
                </a:solidFill>
                <a:latin typeface="Times New Roman"/>
                <a:ea typeface="Times New Roman"/>
                <a:cs typeface="Times New Roman"/>
                <a:sym typeface="Times New Roman"/>
              </a:rPr>
              <a:t>. By integrating SARIMAX's ability to model seasonality and trend with LSTM’s proficiency in capturing long-term dependencies, the hybrid model aimed to provide more robust predictions. This combination allowed the model to account for both short-term fluctuations and long-term trends, enhancing overall forecast accuracy.</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methodologies were applied to each sector, and the performance was evaluated using metrics like Mean Absolute Error (MAE), Root Mean Squared Error (RMSE), and R-squared. This multi-faceted approach aimed to provide a more accurate and comprehensive understanding of sectoral stock performance, particularly in the face of market volatility.</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16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83750" y="590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SARIMAX FORECAST</a:t>
            </a:r>
            <a:endParaRPr b="1">
              <a:latin typeface="Times New Roman"/>
              <a:ea typeface="Times New Roman"/>
              <a:cs typeface="Times New Roman"/>
              <a:sym typeface="Times New Roman"/>
            </a:endParaRPr>
          </a:p>
        </p:txBody>
      </p:sp>
      <p:sp>
        <p:nvSpPr>
          <p:cNvPr id="113" name="Google Shape;113;p2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21"/>
          <p:cNvPicPr preferRelativeResize="0"/>
          <p:nvPr/>
        </p:nvPicPr>
        <p:blipFill rotWithShape="1">
          <a:blip r:embed="rId3">
            <a:alphaModFix/>
          </a:blip>
          <a:srcRect b="0" l="0" r="0" t="2037"/>
          <a:stretch/>
        </p:blipFill>
        <p:spPr>
          <a:xfrm>
            <a:off x="0" y="1222450"/>
            <a:ext cx="4572000" cy="3687800"/>
          </a:xfrm>
          <a:prstGeom prst="rect">
            <a:avLst/>
          </a:prstGeom>
          <a:noFill/>
          <a:ln>
            <a:noFill/>
          </a:ln>
        </p:spPr>
      </p:pic>
      <p:pic>
        <p:nvPicPr>
          <p:cNvPr id="115" name="Google Shape;115;p21"/>
          <p:cNvPicPr preferRelativeResize="0"/>
          <p:nvPr/>
        </p:nvPicPr>
        <p:blipFill rotWithShape="1">
          <a:blip r:embed="rId4">
            <a:alphaModFix/>
          </a:blip>
          <a:srcRect b="0" l="4406" r="0" t="0"/>
          <a:stretch/>
        </p:blipFill>
        <p:spPr>
          <a:xfrm>
            <a:off x="4465250" y="1358150"/>
            <a:ext cx="4678751" cy="35614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