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entury Gothic" panose="020B060402020202020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Semibold" panose="020B0604020202020204" charset="0"/>
      <p:regular r:id="rId19"/>
      <p:bold r:id="rId20"/>
      <p:boldItalic r:id="rId21"/>
    </p:embeddedFont>
    <p:embeddedFont>
      <p:font typeface="Share Tech" panose="020B0604020202020204" charset="0"/>
      <p:regular r:id="rId22"/>
    </p:embeddedFont>
    <p:embeddedFont>
      <p:font typeface="Wingdings 3" panose="020B0604020202020204" charset="2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B7332-EA52-4E14-9D80-4D7C6663F236}" v="199" dt="2024-01-31T18:25:21.409"/>
    <p1510:client id="{C6730412-13BC-4F26-ABAE-EEE934209F17}" v="33" dt="2024-01-31T19:58:12.377"/>
    <p1510:client id="{CE462B67-BB19-492F-940C-FEC638E5C1FC}" v="300" dt="2024-01-31T19:47:49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os Nikolopoulos" userId="a56a47cf6e3aefab" providerId="Windows Live" clId="Web-{C6730412-13BC-4F26-ABAE-EEE934209F17}"/>
    <pc:docChg chg="modSld">
      <pc:chgData name="Konstantinos Nikolopoulos" userId="a56a47cf6e3aefab" providerId="Windows Live" clId="Web-{C6730412-13BC-4F26-ABAE-EEE934209F17}" dt="2024-01-31T19:58:12.377" v="31" actId="20577"/>
      <pc:docMkLst>
        <pc:docMk/>
      </pc:docMkLst>
      <pc:sldChg chg="modSp">
        <pc:chgData name="Konstantinos Nikolopoulos" userId="a56a47cf6e3aefab" providerId="Windows Live" clId="Web-{C6730412-13BC-4F26-ABAE-EEE934209F17}" dt="2024-01-31T19:57:15.282" v="29" actId="14100"/>
        <pc:sldMkLst>
          <pc:docMk/>
          <pc:sldMk cId="0" sldId="257"/>
        </pc:sldMkLst>
        <pc:spChg chg="mod">
          <ac:chgData name="Konstantinos Nikolopoulos" userId="a56a47cf6e3aefab" providerId="Windows Live" clId="Web-{C6730412-13BC-4F26-ABAE-EEE934209F17}" dt="2024-01-31T19:57:15.282" v="29" actId="14100"/>
          <ac:spMkLst>
            <pc:docMk/>
            <pc:sldMk cId="0" sldId="257"/>
            <ac:spMk id="67" creationId="{00000000-0000-0000-0000-000000000000}"/>
          </ac:spMkLst>
        </pc:spChg>
        <pc:spChg chg="mod">
          <ac:chgData name="Konstantinos Nikolopoulos" userId="a56a47cf6e3aefab" providerId="Windows Live" clId="Web-{C6730412-13BC-4F26-ABAE-EEE934209F17}" dt="2024-01-31T19:57:03.751" v="27" actId="20577"/>
          <ac:spMkLst>
            <pc:docMk/>
            <pc:sldMk cId="0" sldId="257"/>
            <ac:spMk id="71" creationId="{00000000-0000-0000-0000-000000000000}"/>
          </ac:spMkLst>
        </pc:spChg>
      </pc:sldChg>
      <pc:sldChg chg="modSp">
        <pc:chgData name="Konstantinos Nikolopoulos" userId="a56a47cf6e3aefab" providerId="Windows Live" clId="Web-{C6730412-13BC-4F26-ABAE-EEE934209F17}" dt="2024-01-31T19:58:12.377" v="31" actId="20577"/>
        <pc:sldMkLst>
          <pc:docMk/>
          <pc:sldMk cId="0" sldId="259"/>
        </pc:sldMkLst>
        <pc:spChg chg="mod">
          <ac:chgData name="Konstantinos Nikolopoulos" userId="a56a47cf6e3aefab" providerId="Windows Live" clId="Web-{C6730412-13BC-4F26-ABAE-EEE934209F17}" dt="2024-01-31T19:58:12.377" v="31" actId="20577"/>
          <ac:spMkLst>
            <pc:docMk/>
            <pc:sldMk cId="0" sldId="259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52ce56f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52ce56f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52ce56f2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2b52ce56f2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52ce56f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52ce56f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52ce56f2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52ce56f2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52ce56f2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52ce56f2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52ce56f2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52ce56f2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52ce56f2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52ce56f2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52ce56f2f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52ce56f2f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7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7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79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6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1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0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32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4279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6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4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4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4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3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44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apidapi.com/api-sports/api/api-football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-618577"/>
            <a:ext cx="8520600" cy="2046912"/>
          </a:xfrm>
          <a:prstGeom prst="rect">
            <a:avLst/>
          </a:prstGeom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l" sz="3600" b="1">
                <a:solidFill>
                  <a:srgbClr val="FF0000"/>
                </a:solidFill>
                <a:latin typeface="Share Tech"/>
                <a:ea typeface="Share Tech"/>
                <a:cs typeface="Share Tech"/>
                <a:sym typeface="Share Tech"/>
              </a:rPr>
              <a:t>LIVERPOOL</a:t>
            </a:r>
            <a:r>
              <a:rPr lang="el" sz="36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ANALYSIS:</a:t>
            </a:r>
            <a:br>
              <a:rPr lang="el" sz="3600" b="1">
                <a:latin typeface="Share Tech"/>
                <a:ea typeface="Share Tech"/>
                <a:cs typeface="Share Tech"/>
              </a:rPr>
            </a:br>
            <a:r>
              <a:rPr lang="el" sz="36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THE KLOPP ERA</a:t>
            </a:r>
            <a:endParaRPr lang="en-US" sz="3600" b="1">
              <a:solidFill>
                <a:schemeClr val="lt1"/>
              </a:solidFill>
              <a:latin typeface="Share Tech"/>
              <a:ea typeface="Share Tech"/>
              <a:cs typeface="Share Tech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82125" y="4000825"/>
            <a:ext cx="4182900" cy="9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l" err="1">
                <a:solidFill>
                  <a:schemeClr val="tx1"/>
                </a:solidFill>
                <a:latin typeface="Share Tech"/>
                <a:ea typeface="Share Tech"/>
                <a:cs typeface="Share Tech"/>
                <a:sym typeface="Share Tech"/>
              </a:rPr>
              <a:t>Elias</a:t>
            </a:r>
            <a:r>
              <a:rPr lang="el">
                <a:solidFill>
                  <a:schemeClr val="tx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l" err="1">
                <a:solidFill>
                  <a:schemeClr val="tx1"/>
                </a:solidFill>
                <a:latin typeface="Share Tech"/>
                <a:ea typeface="Share Tech"/>
                <a:cs typeface="Share Tech"/>
                <a:sym typeface="Share Tech"/>
              </a:rPr>
              <a:t>Sarousavvidis</a:t>
            </a:r>
            <a:r>
              <a:rPr lang="el">
                <a:solidFill>
                  <a:schemeClr val="tx1"/>
                </a:solidFill>
                <a:latin typeface="Share Tech"/>
                <a:ea typeface="Share Tech"/>
                <a:cs typeface="Share Tech"/>
                <a:sym typeface="Share Tech"/>
              </a:rPr>
              <a:t> &amp; </a:t>
            </a:r>
            <a:endParaRPr lang="en-US">
              <a:solidFill>
                <a:schemeClr val="tx1"/>
              </a:solidFill>
              <a:latin typeface="Share Tech"/>
              <a:ea typeface="Share Tech"/>
              <a:cs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err="1">
                <a:solidFill>
                  <a:schemeClr val="tx1"/>
                </a:solidFill>
                <a:latin typeface="Share Tech"/>
                <a:ea typeface="Share Tech"/>
                <a:cs typeface="Share Tech"/>
                <a:sym typeface="Share Tech"/>
              </a:rPr>
              <a:t>Konstantinos</a:t>
            </a:r>
            <a:r>
              <a:rPr lang="el">
                <a:solidFill>
                  <a:schemeClr val="tx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l" err="1">
                <a:solidFill>
                  <a:schemeClr val="tx1"/>
                </a:solidFill>
                <a:latin typeface="Share Tech"/>
                <a:ea typeface="Share Tech"/>
                <a:cs typeface="Share Tech"/>
                <a:sym typeface="Share Tech"/>
              </a:rPr>
              <a:t>Nikolopoulos</a:t>
            </a:r>
            <a:endParaRPr>
              <a:solidFill>
                <a:schemeClr val="tx1"/>
              </a:solidFill>
              <a:latin typeface="Share Tech"/>
              <a:ea typeface="Share Tech"/>
              <a:cs typeface="Share Te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subTitle" idx="4294967295"/>
          </p:nvPr>
        </p:nvSpPr>
        <p:spPr>
          <a:xfrm>
            <a:off x="267194" y="3249056"/>
            <a:ext cx="3980357" cy="123505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ts val="2800"/>
              <a:buFont typeface="Wingdings"/>
              <a:buChar char="ü"/>
            </a:pPr>
            <a:r>
              <a:rPr lang="el" sz="1100">
                <a:sym typeface="Arial"/>
              </a:rPr>
              <a:t>Shipping </a:t>
            </a:r>
            <a:r>
              <a:rPr lang="el" sz="1100" err="1">
                <a:sym typeface="Arial"/>
              </a:rPr>
              <a:t>Operator</a:t>
            </a:r>
            <a:r>
              <a:rPr lang="el" sz="1100">
                <a:sym typeface="Arial"/>
              </a:rPr>
              <a:t> / </a:t>
            </a:r>
            <a:r>
              <a:rPr lang="el" sz="1100" err="1">
                <a:sym typeface="Arial"/>
              </a:rPr>
              <a:t>Data</a:t>
            </a:r>
            <a:r>
              <a:rPr lang="el" sz="1100">
                <a:sym typeface="Arial"/>
              </a:rPr>
              <a:t> </a:t>
            </a:r>
            <a:r>
              <a:rPr lang="el" sz="1100" err="1">
                <a:sym typeface="Arial"/>
              </a:rPr>
              <a:t>Analyst</a:t>
            </a:r>
            <a:r>
              <a:rPr lang="el" sz="1100">
                <a:sym typeface="Arial"/>
              </a:rPr>
              <a:t> </a:t>
            </a:r>
            <a:r>
              <a:rPr lang="el" sz="1100" err="1">
                <a:sym typeface="Arial"/>
              </a:rPr>
              <a:t>with</a:t>
            </a:r>
            <a:r>
              <a:rPr lang="el" sz="1100">
                <a:sym typeface="Arial"/>
              </a:rPr>
              <a:t> </a:t>
            </a:r>
            <a:r>
              <a:rPr lang="el" sz="1100" err="1">
                <a:sym typeface="Arial"/>
              </a:rPr>
              <a:t>Finance</a:t>
            </a:r>
            <a:r>
              <a:rPr lang="el" sz="1100">
                <a:sym typeface="Arial"/>
              </a:rPr>
              <a:t> </a:t>
            </a:r>
            <a:r>
              <a:rPr lang="el" sz="1100" err="1">
                <a:sym typeface="Arial"/>
              </a:rPr>
              <a:t>background</a:t>
            </a:r>
            <a:r>
              <a:rPr lang="el" sz="1100">
                <a:sym typeface="Arial"/>
              </a:rPr>
              <a:t> </a:t>
            </a:r>
            <a:endParaRPr lang="en-US" sz="110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AD0D6"/>
              </a:buClr>
              <a:buSzPts val="2800"/>
              <a:buFont typeface="Wingdings"/>
              <a:buChar char="ü"/>
            </a:pPr>
            <a:endParaRPr lang="el" sz="110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AD0D6"/>
              </a:buClr>
              <a:buSzPts val="2800"/>
              <a:buFont typeface="Wingdings"/>
              <a:buChar char="ü"/>
            </a:pPr>
            <a:r>
              <a:rPr lang="el" sz="1100">
                <a:sym typeface="Arial"/>
              </a:rPr>
              <a:t>10+ </a:t>
            </a:r>
            <a:r>
              <a:rPr lang="el" sz="1100" err="1">
                <a:sym typeface="Arial"/>
              </a:rPr>
              <a:t>years</a:t>
            </a:r>
            <a:r>
              <a:rPr lang="el" sz="1100">
                <a:sym typeface="Arial"/>
              </a:rPr>
              <a:t> in Shipping Industry</a:t>
            </a:r>
            <a:endParaRPr lang="en-US" sz="110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AD0D6"/>
              </a:buClr>
              <a:buSzPts val="2800"/>
              <a:buFont typeface="Wingdings"/>
              <a:buChar char="ü"/>
            </a:pPr>
            <a:endParaRPr lang="el" sz="110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AD0D6"/>
              </a:buClr>
              <a:buSzPts val="2800"/>
              <a:buFont typeface="Wingdings"/>
              <a:buChar char="ü"/>
            </a:pPr>
            <a:r>
              <a:rPr lang="el" sz="1100" err="1">
                <a:sym typeface="Arial"/>
              </a:rPr>
              <a:t>Main</a:t>
            </a:r>
            <a:r>
              <a:rPr lang="el" sz="1100">
                <a:sym typeface="Arial"/>
              </a:rPr>
              <a:t> </a:t>
            </a:r>
            <a:r>
              <a:rPr lang="el" sz="1100" err="1">
                <a:sym typeface="Arial"/>
              </a:rPr>
              <a:t>goal</a:t>
            </a:r>
            <a:r>
              <a:rPr lang="el" sz="1100">
                <a:sym typeface="Arial"/>
              </a:rPr>
              <a:t> </a:t>
            </a:r>
            <a:r>
              <a:rPr lang="el" sz="1100" err="1">
                <a:sym typeface="Arial"/>
              </a:rPr>
              <a:t>is</a:t>
            </a:r>
            <a:r>
              <a:rPr lang="el" sz="1100">
                <a:sym typeface="Arial"/>
              </a:rPr>
              <a:t> </a:t>
            </a:r>
            <a:r>
              <a:rPr lang="el" sz="1100" err="1">
                <a:sym typeface="Arial"/>
              </a:rPr>
              <a:t>implementantion</a:t>
            </a:r>
            <a:r>
              <a:rPr lang="el" sz="1100">
                <a:sym typeface="Arial"/>
              </a:rPr>
              <a:t> of AI / </a:t>
            </a:r>
            <a:r>
              <a:rPr lang="el" sz="1100" err="1">
                <a:sym typeface="Arial"/>
              </a:rPr>
              <a:t>Big</a:t>
            </a:r>
            <a:r>
              <a:rPr lang="el" sz="1100">
                <a:sym typeface="Arial"/>
              </a:rPr>
              <a:t> </a:t>
            </a:r>
            <a:r>
              <a:rPr lang="el" sz="1100" err="1">
                <a:sym typeface="Arial"/>
              </a:rPr>
              <a:t>Data</a:t>
            </a:r>
            <a:r>
              <a:rPr lang="el" sz="1100">
                <a:sym typeface="Arial"/>
              </a:rPr>
              <a:t> for the </a:t>
            </a:r>
            <a:r>
              <a:rPr lang="el" sz="1100" err="1">
                <a:sym typeface="Arial"/>
              </a:rPr>
              <a:t>modernization</a:t>
            </a:r>
            <a:r>
              <a:rPr lang="el" sz="1100">
                <a:sym typeface="Arial"/>
              </a:rPr>
              <a:t> and </a:t>
            </a:r>
            <a:r>
              <a:rPr lang="el" sz="1100" err="1">
                <a:sym typeface="Arial"/>
              </a:rPr>
              <a:t>evolution</a:t>
            </a:r>
            <a:r>
              <a:rPr lang="el" sz="1100">
                <a:sym typeface="Arial"/>
              </a:rPr>
              <a:t> of the Shipping World.</a:t>
            </a:r>
            <a:endParaRPr lang="en-US" sz="11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675" y="947163"/>
            <a:ext cx="1408613" cy="178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08775" y="1103488"/>
            <a:ext cx="1684200" cy="6770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Nikolopoulos</a:t>
            </a:r>
          </a:p>
          <a:p>
            <a:r>
              <a:rPr lang="en-US" sz="1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Konstantinos</a:t>
            </a: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125" y="947781"/>
            <a:ext cx="1235549" cy="188871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933475" y="2918593"/>
            <a:ext cx="3308700" cy="13033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indent="-342900" defTabSz="457200">
              <a:lnSpc>
                <a:spcPct val="90000"/>
              </a:lnSpc>
              <a:buClr>
                <a:srgbClr val="8AD0D6"/>
              </a:buClr>
              <a:buSzPts val="2800"/>
              <a:buFont typeface="Wingdings"/>
              <a:buChar char="ü"/>
            </a:pPr>
            <a:r>
              <a:rPr lang="en-US" sz="1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Aspiring Data Analyst with an Accounting and Finance degree. </a:t>
            </a:r>
            <a:endParaRPr lang="en-US">
              <a:ea typeface="+mj-ea"/>
              <a:cs typeface="+mj-cs"/>
            </a:endParaRPr>
          </a:p>
          <a:p>
            <a:pPr marL="342900" indent="-342900" defTabSz="457200">
              <a:lnSpc>
                <a:spcPct val="90000"/>
              </a:lnSpc>
              <a:buClr>
                <a:srgbClr val="8AD0D6"/>
              </a:buClr>
              <a:buSzPts val="2800"/>
              <a:buFont typeface="Wingdings"/>
              <a:buChar char="ü"/>
            </a:pPr>
            <a:endParaRPr lang="en-US" sz="1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 defTabSz="457200">
              <a:lnSpc>
                <a:spcPct val="90000"/>
              </a:lnSpc>
              <a:buClr>
                <a:srgbClr val="8AD0D6"/>
              </a:buClr>
              <a:buSzPts val="2800"/>
              <a:buFont typeface="Wingdings"/>
              <a:buChar char="ü"/>
            </a:pPr>
            <a:r>
              <a:rPr lang="en-US" sz="1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Experience in accounting </a:t>
            </a:r>
          </a:p>
          <a:p>
            <a:pPr marL="342900" indent="-342900" defTabSz="457200">
              <a:lnSpc>
                <a:spcPct val="90000"/>
              </a:lnSpc>
              <a:buClr>
                <a:srgbClr val="8AD0D6"/>
              </a:buClr>
              <a:buSzPts val="2800"/>
              <a:buFont typeface="Wingdings"/>
              <a:buChar char="ü"/>
            </a:pPr>
            <a:endParaRPr lang="en-US" sz="1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 defTabSz="457200">
              <a:lnSpc>
                <a:spcPct val="90000"/>
              </a:lnSpc>
              <a:buClr>
                <a:srgbClr val="8AD0D6"/>
              </a:buClr>
              <a:buSzPts val="2800"/>
              <a:buFont typeface="Wingdings"/>
              <a:buChar char="ü"/>
            </a:pPr>
            <a:r>
              <a:rPr lang="en-US" sz="1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 years in retail market in spare car parts.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7257250" y="1069900"/>
            <a:ext cx="1684200" cy="806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Sarousavvidis</a:t>
            </a:r>
            <a:r>
              <a:rPr lang="en-US" sz="1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Elias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5056581" y="471949"/>
            <a:ext cx="2480808" cy="1231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1">
                <a:solidFill>
                  <a:schemeClr val="tx1"/>
                </a:solidFill>
                <a:sym typeface="Proxima Nova Semibold"/>
              </a:rPr>
              <a:t>Sports Analysis</a:t>
            </a:r>
            <a:endParaRPr lang="en-US" sz="3200" b="1">
              <a:solidFill>
                <a:schemeClr val="tx1"/>
              </a:solidFill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93333"/>
            </a:pPr>
            <a:endParaRPr lang="en-US" sz="3900">
              <a:sym typeface="Proxima Nova Semibold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endParaRPr lang="en-US" sz="3900"/>
          </a:p>
        </p:txBody>
      </p:sp>
      <p:pic>
        <p:nvPicPr>
          <p:cNvPr id="81" name="Picture 80" descr="Football ball in goal">
            <a:extLst>
              <a:ext uri="{FF2B5EF4-FFF2-40B4-BE49-F238E27FC236}">
                <a16:creationId xmlns:a16="http://schemas.microsoft.com/office/drawing/2014/main" id="{03679300-50D7-FA14-E00F-929100F4EE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658" r="30111" b="-3"/>
          <a:stretch/>
        </p:blipFill>
        <p:spPr>
          <a:xfrm>
            <a:off x="-1" y="10"/>
            <a:ext cx="4570804" cy="5143490"/>
          </a:xfrm>
          <a:prstGeom prst="rect">
            <a:avLst/>
          </a:prstGeom>
        </p:spPr>
      </p:pic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5056581" y="1828800"/>
            <a:ext cx="2681204" cy="285749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8575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>
                <a:sym typeface="Proxima Nova"/>
              </a:rPr>
              <a:t>Team Analysis - Liverpool FC </a:t>
            </a:r>
            <a:r>
              <a:rPr lang="en-US" sz="1400">
                <a:ea typeface="+mj-lt"/>
                <a:cs typeface="+mj-lt"/>
                <a:sym typeface="Proxima Nova"/>
              </a:rPr>
              <a:t>(2014- 2023)</a:t>
            </a:r>
            <a:endParaRPr lang="en-US" sz="1400">
              <a:ea typeface="+mj-lt"/>
              <a:cs typeface="+mj-lt"/>
            </a:endParaRPr>
          </a:p>
          <a:p>
            <a:pPr marL="0" indent="0"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1400"/>
          </a:p>
          <a:p>
            <a:pPr marL="0" lv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800" b="1">
              <a:solidFill>
                <a:schemeClr val="tx2"/>
              </a:solidFill>
              <a:latin typeface="Share Tech"/>
            </a:endParaRPr>
          </a:p>
          <a:p>
            <a:pPr mar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400">
                <a:sym typeface="Proxima Nova"/>
              </a:rPr>
              <a:t>    Klopp era in the English Premier League (2016 - 2023)</a:t>
            </a:r>
            <a:endParaRPr lang="en-US" sz="1400"/>
          </a:p>
          <a:p>
            <a:pPr marL="0" lv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>
              <a:sym typeface="Proxima Nova"/>
            </a:endParaRPr>
          </a:p>
          <a:p>
            <a:pPr marL="0" lvl="0" indent="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55" name="Oval 15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r">
              <a:spcBef>
                <a:spcPct val="0"/>
              </a:spcBef>
              <a:buClr>
                <a:schemeClr val="dk1"/>
              </a:buClr>
              <a:buSzPct val="81871"/>
            </a:pPr>
            <a:r>
              <a:rPr lang="en-US" sz="2800" b="1" i="0" kern="1200">
                <a:solidFill>
                  <a:schemeClr val="bg2"/>
                </a:solidFill>
                <a:latin typeface="+mj-lt"/>
                <a:ea typeface="+mj-ea"/>
                <a:cs typeface="+mj-cs"/>
                <a:sym typeface="Proxima Nova Semibold"/>
              </a:rPr>
              <a:t>Who is </a:t>
            </a:r>
            <a:br>
              <a:rPr lang="en-US" sz="2800" b="1" i="0" kern="1200">
                <a:latin typeface="+mj-lt"/>
                <a:ea typeface="+mj-ea"/>
                <a:cs typeface="+mj-cs"/>
              </a:rPr>
            </a:br>
            <a:r>
              <a:rPr lang="en-US" sz="2800" b="1" i="0" kern="1200">
                <a:solidFill>
                  <a:schemeClr val="bg2"/>
                </a:solidFill>
                <a:latin typeface="+mj-lt"/>
                <a:ea typeface="+mj-ea"/>
                <a:cs typeface="+mj-cs"/>
                <a:sym typeface="Proxima Nova Semibold"/>
              </a:rPr>
              <a:t>Jürgen  Klopp</a:t>
            </a:r>
            <a:endParaRPr lang="en-US" sz="2800" b="1" i="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903081" y="1234440"/>
            <a:ext cx="4702076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  Jürgen Norbert Klopp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  is a German professional football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manager 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of 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Liverpool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 </a:t>
            </a:r>
            <a:r>
              <a:rPr lang="en-US" sz="1200" kern="1200">
                <a:solidFill>
                  <a:schemeClr val="tx1"/>
                </a:solidFill>
                <a:latin typeface="Century Gothic"/>
                <a:ea typeface="+mj-ea"/>
                <a:sym typeface="Proxima Nova"/>
              </a:rPr>
              <a:t>club 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. </a:t>
            </a:r>
          </a:p>
          <a:p>
            <a:pPr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  Football philosophy known as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Gegenpressing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, </a:t>
            </a:r>
            <a:endParaRPr lang="en-US" sz="1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  Considered as one of the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best managers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 in the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world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.</a:t>
            </a:r>
            <a:endParaRPr lang="en-US" sz="1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lvl="0" indent="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  Inspiration 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for this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Project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:</a:t>
            </a:r>
            <a:endParaRPr lang="en-US" sz="1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  Klopp changed the way we see this sport, he is one of the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first manager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 who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implement analytics 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in football</a:t>
            </a:r>
            <a:endParaRPr lang="en-US" sz="1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  He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has 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his own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team 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with data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analysts 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and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scientists 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for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analyzing players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 and </a:t>
            </a:r>
            <a:r>
              <a:rPr lang="en-US" sz="1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team statistics</a:t>
            </a:r>
            <a:r>
              <a:rPr lang="en-US" sz="1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.</a:t>
            </a:r>
            <a:endParaRPr lang="en-US" sz="1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129629"/>
            </a:pPr>
            <a:r>
              <a: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  <a:sym typeface="Proxima Nova Semibold"/>
              </a:rPr>
              <a:t>Technical Analysis Methods</a:t>
            </a:r>
          </a:p>
          <a:p>
            <a:pPr marL="0" lvl="0" indent="0" algn="r">
              <a:spcBef>
                <a:spcPct val="0"/>
              </a:spcBef>
              <a:spcAft>
                <a:spcPts val="0"/>
              </a:spcAft>
            </a:pPr>
            <a:endParaRPr lang="en-US" sz="3900" b="0" i="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903081" y="1234440"/>
            <a:ext cx="4702076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indent="-3365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Retrieve data: API-FOOTBALL - By API-SPORTS</a:t>
            </a:r>
            <a:br>
              <a:rPr lang="en-US" kern="1200"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https://rapidapi.com/api-sports/api/api-football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3365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EDA in </a:t>
            </a:r>
            <a:r>
              <a:rPr lang="en-US" kern="1200" err="1">
                <a:solidFill>
                  <a:schemeClr val="tx1"/>
                </a:solidFill>
                <a:latin typeface="Century Gothic"/>
                <a:ea typeface="+mj-ea"/>
                <a:sym typeface="Proxima Nova"/>
              </a:rPr>
              <a:t>Jupyter</a:t>
            </a:r>
            <a:r>
              <a:rPr lang="en-US" kern="1200">
                <a:solidFill>
                  <a:schemeClr val="tx1"/>
                </a:solidFill>
                <a:latin typeface="Century Gothic"/>
                <a:ea typeface="+mj-ea"/>
                <a:sym typeface="Proxima Nova"/>
              </a:rPr>
              <a:t> 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 =&gt; Cleaning process =&gt;  Metrics Extracted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3365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kern="1200" err="1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PowerBi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Proxima Nova"/>
              </a:rPr>
              <a:t> Interactive Dashboard </a:t>
            </a:r>
            <a:r>
              <a:rPr lang="en-US" kern="1200">
                <a:solidFill>
                  <a:schemeClr val="tx1"/>
                </a:solidFill>
                <a:latin typeface="Century Gothic"/>
                <a:ea typeface="+mj-ea"/>
                <a:sym typeface="Proxima Nova"/>
              </a:rPr>
              <a:t> </a:t>
            </a:r>
            <a:endParaRPr lang="en-US" kern="120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25" name="Oval 12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89857" y="1234440"/>
            <a:ext cx="2642159" cy="3353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93333"/>
            </a:pPr>
            <a:r>
              <a:rPr lang="en-US" sz="2800" b="1">
                <a:solidFill>
                  <a:schemeClr val="bg2"/>
                </a:solidFill>
                <a:sym typeface="Proxima Nova Semibold"/>
              </a:rPr>
              <a:t>Overview of Klopp era</a:t>
            </a:r>
          </a:p>
          <a:p>
            <a:pPr marL="0" lvl="0" indent="0" algn="r">
              <a:spcBef>
                <a:spcPct val="0"/>
              </a:spcBef>
              <a:spcAft>
                <a:spcPts val="0"/>
              </a:spcAft>
            </a:pPr>
            <a:endParaRPr lang="en-US" b="0" i="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903081" y="1234440"/>
            <a:ext cx="4702076" cy="33531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33655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>
                <a:sym typeface="Proxima Nova"/>
              </a:rPr>
              <a:t>Won </a:t>
            </a:r>
            <a:r>
              <a:rPr lang="en-US" sz="1200" b="1">
                <a:sym typeface="Proxima Nova"/>
              </a:rPr>
              <a:t>7 titles</a:t>
            </a:r>
            <a:r>
              <a:rPr lang="en-US" sz="1200">
                <a:sym typeface="Proxima Nova"/>
              </a:rPr>
              <a:t> 2018-19 </a:t>
            </a:r>
            <a:r>
              <a:rPr lang="en-US" sz="1200" err="1">
                <a:sym typeface="Proxima Nova"/>
              </a:rPr>
              <a:t>Uefa</a:t>
            </a:r>
            <a:r>
              <a:rPr lang="en-US" sz="1200">
                <a:sym typeface="Proxima Nova"/>
              </a:rPr>
              <a:t> </a:t>
            </a:r>
            <a:r>
              <a:rPr lang="en-US" sz="1200" b="1">
                <a:sym typeface="Proxima Nova"/>
              </a:rPr>
              <a:t>Champions League</a:t>
            </a:r>
            <a:r>
              <a:rPr lang="en-US" sz="1200">
                <a:sym typeface="Proxima Nova"/>
              </a:rPr>
              <a:t> and the 2019-20 </a:t>
            </a:r>
            <a:r>
              <a:rPr lang="en-US" sz="1200" b="1">
                <a:sym typeface="Proxima Nova"/>
              </a:rPr>
              <a:t>English Premier League</a:t>
            </a:r>
            <a:r>
              <a:rPr lang="en-US" sz="1200">
                <a:sym typeface="Proxima Nova"/>
              </a:rPr>
              <a:t> after </a:t>
            </a:r>
            <a:r>
              <a:rPr lang="en-US" sz="1200" b="1">
                <a:sym typeface="Proxima Nova"/>
              </a:rPr>
              <a:t>30</a:t>
            </a:r>
            <a:r>
              <a:rPr lang="en-US" sz="1200">
                <a:sym typeface="Proxima Nova"/>
              </a:rPr>
              <a:t> years </a:t>
            </a:r>
            <a:endParaRPr lang="en-US" sz="1200"/>
          </a:p>
          <a:p>
            <a:pPr marL="457200" lvl="0" indent="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200"/>
          </a:p>
          <a:p>
            <a:pPr indent="-33655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1">
                <a:sym typeface="Proxima Nova"/>
              </a:rPr>
              <a:t>Comeback kings</a:t>
            </a:r>
            <a:r>
              <a:rPr lang="en-US" sz="1200">
                <a:sym typeface="Proxima Nova"/>
              </a:rPr>
              <a:t>:  won </a:t>
            </a:r>
            <a:r>
              <a:rPr lang="en-US" sz="1200" b="1">
                <a:sym typeface="Proxima Nova"/>
              </a:rPr>
              <a:t>148 points</a:t>
            </a:r>
            <a:r>
              <a:rPr lang="en-US" sz="1200">
                <a:sym typeface="Proxima Nova"/>
              </a:rPr>
              <a:t> from losing positions, </a:t>
            </a:r>
            <a:r>
              <a:rPr lang="en-US" sz="1200" b="1">
                <a:sym typeface="Proxima Nova"/>
              </a:rPr>
              <a:t>more </a:t>
            </a:r>
            <a:r>
              <a:rPr lang="en-US" sz="1200">
                <a:sym typeface="Proxima Nova"/>
              </a:rPr>
              <a:t>than anyone in </a:t>
            </a:r>
            <a:r>
              <a:rPr lang="en-US" sz="1200" b="1">
                <a:sym typeface="Proxima Nova"/>
              </a:rPr>
              <a:t>Europe's big-five leagues. </a:t>
            </a:r>
            <a:endParaRPr lang="en-US" sz="1200" b="1"/>
          </a:p>
          <a:p>
            <a:pPr marL="120650" indent="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None/>
            </a:pPr>
            <a:endParaRPr lang="en-US" sz="1200" b="1"/>
          </a:p>
          <a:p>
            <a:pPr indent="-33655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>
                <a:sym typeface="Proxima Nova"/>
              </a:rPr>
              <a:t>Debuted </a:t>
            </a:r>
            <a:r>
              <a:rPr lang="en-US" sz="1200" b="1">
                <a:sym typeface="Proxima Nova"/>
              </a:rPr>
              <a:t>42 </a:t>
            </a:r>
            <a:r>
              <a:rPr lang="en-US" sz="1200">
                <a:sym typeface="Proxima Nova"/>
              </a:rPr>
              <a:t>teenagers </a:t>
            </a:r>
            <a:r>
              <a:rPr lang="en-US" sz="1200" b="1">
                <a:sym typeface="Proxima Nova"/>
              </a:rPr>
              <a:t>more </a:t>
            </a:r>
            <a:r>
              <a:rPr lang="en-US" sz="1200">
                <a:sym typeface="Proxima Nova"/>
              </a:rPr>
              <a:t>than any manager in Liverpool’s </a:t>
            </a:r>
            <a:r>
              <a:rPr lang="en-US" sz="1200" b="1">
                <a:sym typeface="Proxima Nova"/>
              </a:rPr>
              <a:t>history</a:t>
            </a:r>
            <a:r>
              <a:rPr lang="en-US" sz="1200">
                <a:sym typeface="Proxima Nova"/>
              </a:rPr>
              <a:t>.  </a:t>
            </a:r>
            <a:endParaRPr lang="en-US" sz="1200"/>
          </a:p>
          <a:p>
            <a:pPr marL="457200" lvl="0" indent="-33655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1200"/>
          </a:p>
          <a:p>
            <a:pPr indent="-33655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1">
                <a:sym typeface="Proxima Nova"/>
              </a:rPr>
              <a:t>Most</a:t>
            </a:r>
            <a:r>
              <a:rPr lang="en-US" sz="1200">
                <a:sym typeface="Proxima Nova"/>
              </a:rPr>
              <a:t> points in a season </a:t>
            </a:r>
            <a:r>
              <a:rPr lang="en-US" sz="1200" b="1">
                <a:sym typeface="Proxima Nova"/>
              </a:rPr>
              <a:t>without winning</a:t>
            </a:r>
            <a:r>
              <a:rPr lang="en-US" sz="1200">
                <a:sym typeface="Proxima Nova"/>
              </a:rPr>
              <a:t> the title </a:t>
            </a:r>
            <a:r>
              <a:rPr lang="en-US" sz="1200" b="1">
                <a:sym typeface="Proxima Nova"/>
              </a:rPr>
              <a:t>97p</a:t>
            </a:r>
            <a:r>
              <a:rPr lang="en-US" sz="1200">
                <a:sym typeface="Proxima Nova"/>
              </a:rPr>
              <a:t> (2018/19)</a:t>
            </a:r>
            <a:r>
              <a:rPr lang="en-US" sz="1200">
                <a:highlight>
                  <a:srgbClr val="000000"/>
                </a:highlight>
                <a:sym typeface="Proxima Nova"/>
              </a:rPr>
              <a:t> </a:t>
            </a: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2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39" name="Oval 2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1" name="Picture 2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45" name="Rectangle 2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058948" y="339538"/>
            <a:ext cx="3479177" cy="105039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45832"/>
            </a:pPr>
            <a:r>
              <a:rPr lang="en-US" sz="2800" b="1">
                <a:sym typeface="Proxima Nova Semibold"/>
              </a:rPr>
              <a:t>..and some Records..</a:t>
            </a:r>
            <a:endParaRPr lang="en-US" sz="2800" b="1"/>
          </a:p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endParaRPr lang="en-US" sz="3300"/>
          </a:p>
        </p:txBody>
      </p:sp>
      <p:sp>
        <p:nvSpPr>
          <p:cNvPr id="24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179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9" name="Picture 228" descr="Metal tic-tac-toe game pieces">
            <a:extLst>
              <a:ext uri="{FF2B5EF4-FFF2-40B4-BE49-F238E27FC236}">
                <a16:creationId xmlns:a16="http://schemas.microsoft.com/office/drawing/2014/main" id="{FE946CC5-08C9-ABAA-FCB3-EE6580BF5F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024" r="29590"/>
          <a:stretch/>
        </p:blipFill>
        <p:spPr>
          <a:xfrm>
            <a:off x="2" y="10"/>
            <a:ext cx="3729824" cy="5143490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1" name="Rectangle 25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0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058212" y="1539688"/>
            <a:ext cx="3479177" cy="314661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3655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b="1">
                <a:sym typeface="Proxima Nova"/>
              </a:rPr>
              <a:t>Most </a:t>
            </a:r>
            <a:r>
              <a:rPr lang="en-US" sz="1300">
                <a:sym typeface="Proxima Nova"/>
              </a:rPr>
              <a:t>PL </a:t>
            </a:r>
            <a:r>
              <a:rPr lang="en-US" sz="1300" b="1">
                <a:sym typeface="Proxima Nova"/>
              </a:rPr>
              <a:t>wins </a:t>
            </a:r>
            <a:r>
              <a:rPr lang="en-US" sz="1300">
                <a:sym typeface="Proxima Nova"/>
              </a:rPr>
              <a:t>in a season - </a:t>
            </a:r>
            <a:r>
              <a:rPr lang="en-US" sz="1300" b="1">
                <a:sym typeface="Proxima Nova"/>
              </a:rPr>
              <a:t>32</a:t>
            </a:r>
            <a:r>
              <a:rPr lang="en-US" sz="1300">
                <a:sym typeface="Proxima Nova"/>
              </a:rPr>
              <a:t> - 2019/20</a:t>
            </a:r>
            <a:endParaRPr lang="en-US" sz="1300"/>
          </a:p>
          <a:p>
            <a:pPr indent="-33655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b="1">
                <a:sym typeface="Proxima Nova"/>
              </a:rPr>
              <a:t>Most consecutive </a:t>
            </a:r>
            <a:r>
              <a:rPr lang="en-US" sz="1300">
                <a:sym typeface="Proxima Nova"/>
              </a:rPr>
              <a:t>PL </a:t>
            </a:r>
            <a:r>
              <a:rPr lang="en-US" sz="1300" b="1">
                <a:sym typeface="Proxima Nova"/>
              </a:rPr>
              <a:t>wins </a:t>
            </a:r>
            <a:r>
              <a:rPr lang="en-US" sz="1300">
                <a:sym typeface="Proxima Nova"/>
              </a:rPr>
              <a:t>- </a:t>
            </a:r>
            <a:r>
              <a:rPr lang="en-US" sz="1300" b="1">
                <a:sym typeface="Proxima Nova"/>
              </a:rPr>
              <a:t>18 </a:t>
            </a:r>
            <a:r>
              <a:rPr lang="en-US" sz="1300">
                <a:sym typeface="Proxima Nova"/>
              </a:rPr>
              <a:t>- 2019/20</a:t>
            </a:r>
            <a:endParaRPr lang="en-US" sz="1300"/>
          </a:p>
          <a:p>
            <a:pPr marL="457200" lvl="0" indent="-33655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b="1">
                <a:sym typeface="Proxima Nova"/>
              </a:rPr>
              <a:t>Most </a:t>
            </a:r>
            <a:r>
              <a:rPr lang="en-US" sz="1300">
                <a:sym typeface="Proxima Nova"/>
              </a:rPr>
              <a:t>PL </a:t>
            </a:r>
            <a:r>
              <a:rPr lang="en-US" sz="1300" b="1">
                <a:sym typeface="Proxima Nova"/>
              </a:rPr>
              <a:t>home wins </a:t>
            </a:r>
            <a:r>
              <a:rPr lang="en-US" sz="1300">
                <a:sym typeface="Proxima Nova"/>
              </a:rPr>
              <a:t>in a season - </a:t>
            </a:r>
            <a:r>
              <a:rPr lang="en-US" sz="1300" b="1">
                <a:sym typeface="Proxima Nova"/>
              </a:rPr>
              <a:t>18 </a:t>
            </a:r>
            <a:r>
              <a:rPr lang="en-US" sz="1300">
                <a:sym typeface="Proxima Nova"/>
              </a:rPr>
              <a:t>- 2019/20</a:t>
            </a:r>
            <a:endParaRPr lang="en-US" sz="1300"/>
          </a:p>
          <a:p>
            <a:pPr indent="-33655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b="1">
                <a:sym typeface="Proxima Nova"/>
              </a:rPr>
              <a:t>Most consecutive </a:t>
            </a:r>
            <a:r>
              <a:rPr lang="en-US" sz="1300">
                <a:sym typeface="Proxima Nova"/>
              </a:rPr>
              <a:t>PL </a:t>
            </a:r>
            <a:r>
              <a:rPr lang="en-US" sz="1300" b="1">
                <a:sym typeface="Proxima Nova"/>
              </a:rPr>
              <a:t>home wins </a:t>
            </a:r>
            <a:r>
              <a:rPr lang="en-US" sz="1300">
                <a:sym typeface="Proxima Nova"/>
              </a:rPr>
              <a:t>- </a:t>
            </a:r>
            <a:r>
              <a:rPr lang="en-US" sz="1300" b="1">
                <a:sym typeface="Proxima Nova"/>
              </a:rPr>
              <a:t>24 </a:t>
            </a:r>
            <a:r>
              <a:rPr lang="en-US" sz="1300">
                <a:sym typeface="Proxima Nova"/>
              </a:rPr>
              <a:t>- 2019/20</a:t>
            </a:r>
            <a:endParaRPr lang="en-US" sz="1300"/>
          </a:p>
          <a:p>
            <a:pPr marL="457200" lvl="0" indent="-33655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300" b="1">
                <a:sym typeface="Proxima Nova"/>
              </a:rPr>
              <a:t>Most undefeated games</a:t>
            </a:r>
            <a:r>
              <a:rPr lang="en-US" sz="1300">
                <a:sym typeface="Proxima Nova"/>
              </a:rPr>
              <a:t> in a season - </a:t>
            </a:r>
            <a:r>
              <a:rPr lang="en-US" sz="1300" b="1">
                <a:sym typeface="Proxima Nova"/>
              </a:rPr>
              <a:t>27</a:t>
            </a:r>
            <a:r>
              <a:rPr lang="en-US" sz="1300">
                <a:sym typeface="Proxima Nova"/>
              </a:rPr>
              <a:t> - 2019/20 Only</a:t>
            </a:r>
            <a:r>
              <a:rPr lang="en-US" sz="1300" b="1">
                <a:sym typeface="Proxima Nova"/>
              </a:rPr>
              <a:t> 1 draw</a:t>
            </a:r>
            <a:r>
              <a:rPr lang="en-US" sz="1300">
                <a:sym typeface="Proxima Nova"/>
              </a:rPr>
              <a:t> in </a:t>
            </a:r>
            <a:r>
              <a:rPr lang="en-US" sz="1300" b="1">
                <a:sym typeface="Proxima Nova"/>
              </a:rPr>
              <a:t>between</a:t>
            </a:r>
            <a:endParaRPr lang="en-US" sz="1300" b="1"/>
          </a:p>
          <a:p>
            <a:pPr marL="120650" lvl="0" indent="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765700" y="1064750"/>
            <a:ext cx="3011700" cy="1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l" sz="3000">
                <a:solidFill>
                  <a:srgbClr val="FFFFFF"/>
                </a:solidFill>
              </a:rPr>
              <a:t>Thank you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778825" y="1064750"/>
            <a:ext cx="20469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l" sz="3000">
                <a:solidFill>
                  <a:schemeClr val="dk1"/>
                </a:solidFill>
              </a:rPr>
              <a:t>Q&amp;A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LIVERPOOL ANALYSIS: THE KLOPP ERA</vt:lpstr>
      <vt:lpstr>PowerPoint Presentation</vt:lpstr>
      <vt:lpstr>Sports Analysis  </vt:lpstr>
      <vt:lpstr>Who is  Jürgen  Klopp</vt:lpstr>
      <vt:lpstr>Technical Analysis Methods </vt:lpstr>
      <vt:lpstr>Overview of Klopp era </vt:lpstr>
      <vt:lpstr>..and some Records..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LIVERPOOL ANALYSIS: THE KLOPP ERA</dc:title>
  <cp:revision>1</cp:revision>
  <dcterms:modified xsi:type="dcterms:W3CDTF">2024-01-31T19:58:30Z</dcterms:modified>
</cp:coreProperties>
</file>