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7"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7970922-28BC-4EB2-AAD7-2A537AF9F8DE}">
          <p14:sldIdLst>
            <p14:sldId id="256"/>
            <p14:sldId id="258"/>
            <p14:sldId id="259"/>
            <p14:sldId id="260"/>
            <p14:sldId id="261"/>
            <p14:sldId id="263"/>
            <p14:sldId id="264"/>
            <p14:sldId id="265"/>
            <p14:sldId id="266"/>
            <p14:sldId id="267"/>
            <p14:sldId id="268"/>
            <p14:sldId id="269"/>
            <p14:sldId id="270"/>
            <p14:sldId id="271"/>
            <p14:sldId id="272"/>
            <p14:sldId id="273"/>
            <p14:sldId id="274"/>
            <p14:sldId id="275"/>
            <p14:sldId id="276"/>
            <p14:sldId id="278"/>
            <p14:sldId id="277"/>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5C11"/>
    <a:srgbClr val="000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2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B38F1-3C62-447F-BCD8-B1EA48E75B76}" type="datetimeFigureOut">
              <a:rPr lang="en-US" smtClean="0"/>
              <a:t>1/17/2025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5475B-75BB-4195-8A02-EC9ED25082A1}" type="slidenum">
              <a:rPr lang="en-US" smtClean="0"/>
              <a:t>‹#›</a:t>
            </a:fld>
            <a:endParaRPr lang="en-US"/>
          </a:p>
        </p:txBody>
      </p:sp>
    </p:spTree>
    <p:extLst>
      <p:ext uri="{BB962C8B-B14F-4D97-AF65-F5344CB8AC3E}">
        <p14:creationId xmlns:p14="http://schemas.microsoft.com/office/powerpoint/2010/main" val="375260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15475B-75BB-4195-8A02-EC9ED25082A1}" type="slidenum">
              <a:rPr lang="en-US" smtClean="0"/>
              <a:t>3</a:t>
            </a:fld>
            <a:endParaRPr lang="en-US"/>
          </a:p>
        </p:txBody>
      </p:sp>
    </p:spTree>
    <p:extLst>
      <p:ext uri="{BB962C8B-B14F-4D97-AF65-F5344CB8AC3E}">
        <p14:creationId xmlns:p14="http://schemas.microsoft.com/office/powerpoint/2010/main" val="210948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49863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E78FB-CE4E-46F8-A19F-D9E5842B4290}"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83333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200483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99102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2884849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4110034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844626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1761766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98075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294441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322501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E78FB-CE4E-46F8-A19F-D9E5842B4290}"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50823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E78FB-CE4E-46F8-A19F-D9E5842B4290}"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13442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102631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27906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DE78FB-CE4E-46F8-A19F-D9E5842B4290}" type="datetimeFigureOut">
              <a:rPr lang="en-US" smtClean="0"/>
              <a:t>1/17/2025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390325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E78FB-CE4E-46F8-A19F-D9E5842B4290}"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8FEA3-E376-4DE0-AF63-3EA50C689EC6}" type="slidenum">
              <a:rPr lang="en-US" smtClean="0"/>
              <a:t>‹#›</a:t>
            </a:fld>
            <a:endParaRPr lang="en-US"/>
          </a:p>
        </p:txBody>
      </p:sp>
    </p:spTree>
    <p:extLst>
      <p:ext uri="{BB962C8B-B14F-4D97-AF65-F5344CB8AC3E}">
        <p14:creationId xmlns:p14="http://schemas.microsoft.com/office/powerpoint/2010/main" val="72270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DE78FB-CE4E-46F8-A19F-D9E5842B4290}" type="datetimeFigureOut">
              <a:rPr lang="en-US" smtClean="0"/>
              <a:t>1/17/2025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AB8FEA3-E376-4DE0-AF63-3EA50C689EC6}" type="slidenum">
              <a:rPr lang="en-US" smtClean="0"/>
              <a:t>‹#›</a:t>
            </a:fld>
            <a:endParaRPr lang="en-US"/>
          </a:p>
        </p:txBody>
      </p:sp>
    </p:spTree>
    <p:extLst>
      <p:ext uri="{BB962C8B-B14F-4D97-AF65-F5344CB8AC3E}">
        <p14:creationId xmlns:p14="http://schemas.microsoft.com/office/powerpoint/2010/main" val="297029040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cve.mitre.org/"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1C7B3F-2E96-7E2C-7D14-C68C7CF52154}"/>
              </a:ext>
            </a:extLst>
          </p:cNvPr>
          <p:cNvSpPr>
            <a:spLocks noGrp="1"/>
          </p:cNvSpPr>
          <p:nvPr>
            <p:ph type="title"/>
          </p:nvPr>
        </p:nvSpPr>
        <p:spPr>
          <a:xfrm>
            <a:off x="646111" y="176981"/>
            <a:ext cx="9751502" cy="1887793"/>
          </a:xfrm>
          <a:prstGeom prst="round2DiagRect">
            <a:avLst/>
          </a:prstGeom>
          <a:gradFill>
            <a:gsLst>
              <a:gs pos="60000">
                <a:schemeClr val="accent2">
                  <a:tint val="64000"/>
                  <a:lumMod val="84000"/>
                  <a:lumOff val="16000"/>
                  <a:alpha val="80000"/>
                </a:schemeClr>
              </a:gs>
              <a:gs pos="100000">
                <a:schemeClr val="accent2">
                  <a:tint val="92000"/>
                  <a:alpha val="100000"/>
                  <a:lumMod val="110000"/>
                </a:schemeClr>
              </a:gs>
            </a:gsLst>
          </a:gradFill>
          <a:ln>
            <a:solidFill>
              <a:schemeClr val="accent2">
                <a:alpha val="68000"/>
              </a:schemeClr>
            </a:solidFill>
          </a:ln>
        </p:spPr>
        <p:style>
          <a:lnRef idx="1">
            <a:schemeClr val="accent2"/>
          </a:lnRef>
          <a:fillRef idx="2">
            <a:schemeClr val="accent2"/>
          </a:fillRef>
          <a:effectRef idx="1">
            <a:schemeClr val="accent2"/>
          </a:effectRef>
          <a:fontRef idx="minor">
            <a:schemeClr val="dk1"/>
          </a:fontRef>
        </p:style>
        <p:txBody>
          <a:bodyPr/>
          <a:lstStyle/>
          <a:p>
            <a:pPr algn="ctr"/>
            <a:r>
              <a:rPr lang="en-US" sz="4000" b="1" i="0" u="none" strike="noStrike" baseline="0" dirty="0">
                <a:solidFill>
                  <a:schemeClr val="bg1"/>
                </a:solidFill>
                <a:effectLst>
                  <a:outerShdw blurRad="38100" dist="38100" dir="2700000" algn="tl">
                    <a:srgbClr val="000000">
                      <a:alpha val="43137"/>
                    </a:srgbClr>
                  </a:outerShdw>
                </a:effectLst>
                <a:latin typeface="Times New Roman" panose="02020603050405020304" pitchFamily="18" charset="0"/>
              </a:rPr>
              <a:t>INTERCOM PROGRAMMING AND MANUFACTURING COMPANY </a:t>
            </a:r>
            <a:br>
              <a:rPr lang="en-US" sz="4000" b="1" i="0" u="none" strike="noStrike" baseline="0" dirty="0">
                <a:solidFill>
                  <a:srgbClr val="EE0000"/>
                </a:solidFill>
                <a:effectLst>
                  <a:outerShdw blurRad="38100" dist="38100" dir="2700000" algn="tl">
                    <a:srgbClr val="000000">
                      <a:alpha val="43137"/>
                    </a:srgbClr>
                  </a:outerShdw>
                </a:effectLst>
                <a:latin typeface="Times New Roman" panose="02020603050405020304" pitchFamily="18" charset="0"/>
              </a:rPr>
            </a:br>
            <a:r>
              <a:rPr lang="en-US" sz="4000" b="1" i="0" u="none" strike="noStrike" baseline="0" dirty="0">
                <a:solidFill>
                  <a:srgbClr val="EE0000"/>
                </a:solidFill>
                <a:effectLst>
                  <a:outerShdw blurRad="38100" dist="38100" dir="2700000" algn="tl">
                    <a:srgbClr val="000000">
                      <a:alpha val="43137"/>
                    </a:srgbClr>
                  </a:outerShdw>
                </a:effectLst>
                <a:latin typeface="Times New Roman" panose="02020603050405020304" pitchFamily="18" charset="0"/>
              </a:rPr>
              <a:t>(IPMC) </a:t>
            </a:r>
            <a:endParaRPr lang="en-US" sz="4000" b="1" dirty="0">
              <a:solidFill>
                <a:srgbClr val="EE0000"/>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D667D803-6C89-2192-0201-6DF904A250CB}"/>
              </a:ext>
            </a:extLst>
          </p:cNvPr>
          <p:cNvSpPr>
            <a:spLocks noGrp="1"/>
          </p:cNvSpPr>
          <p:nvPr>
            <p:ph idx="1"/>
          </p:nvPr>
        </p:nvSpPr>
        <p:spPr>
          <a:xfrm>
            <a:off x="645131" y="2197510"/>
            <a:ext cx="9751501" cy="3318387"/>
          </a:xfrm>
        </p:spPr>
        <p:txBody>
          <a:bodyPr>
            <a:noAutofit/>
          </a:bodyPr>
          <a:lstStyle/>
          <a:p>
            <a:pPr marL="0" indent="0" algn="ctr">
              <a:lnSpc>
                <a:spcPct val="150000"/>
              </a:lnSpc>
              <a:buNone/>
            </a:pPr>
            <a:r>
              <a:rPr lang="en-US" sz="3200" b="1" i="0" u="none" strike="noStrike" baseline="0" dirty="0">
                <a:solidFill>
                  <a:srgbClr val="EE0000"/>
                </a:solidFill>
                <a:latin typeface="Times New Roman" panose="02020603050405020304" pitchFamily="18" charset="0"/>
              </a:rPr>
              <a:t>SCHOOL OF CYBERSECURITY | EC-COUNCIL </a:t>
            </a:r>
            <a:endParaRPr lang="en-US" sz="3200" b="0" i="0" u="none" strike="noStrike" baseline="0" dirty="0">
              <a:solidFill>
                <a:srgbClr val="EE0000"/>
              </a:solidFill>
              <a:latin typeface="Times New Roman" panose="02020603050405020304" pitchFamily="18" charset="0"/>
            </a:endParaRPr>
          </a:p>
          <a:p>
            <a:pPr marL="0" indent="0" algn="ctr">
              <a:lnSpc>
                <a:spcPct val="150000"/>
              </a:lnSpc>
              <a:buNone/>
            </a:pPr>
            <a:r>
              <a:rPr lang="en-US" sz="3200" b="1" i="0" u="none" strike="noStrike" baseline="0" dirty="0">
                <a:solidFill>
                  <a:srgbClr val="EE0000"/>
                </a:solidFill>
                <a:latin typeface="Times New Roman" panose="02020603050405020304" pitchFamily="18" charset="0"/>
              </a:rPr>
              <a:t>C|CT 2023/2024 ACADEMIC YEAR </a:t>
            </a:r>
            <a:endParaRPr lang="en-US" sz="3200" b="0" i="0" u="none" strike="noStrike" baseline="0" dirty="0">
              <a:solidFill>
                <a:srgbClr val="EE0000"/>
              </a:solidFill>
              <a:latin typeface="Times New Roman" panose="02020603050405020304" pitchFamily="18" charset="0"/>
            </a:endParaRPr>
          </a:p>
          <a:p>
            <a:pPr marL="0" indent="0" algn="ctr">
              <a:lnSpc>
                <a:spcPct val="150000"/>
              </a:lnSpc>
              <a:buNone/>
            </a:pPr>
            <a:r>
              <a:rPr lang="en-US" sz="3200" b="1" i="0" u="none" strike="noStrike" baseline="0" dirty="0">
                <a:solidFill>
                  <a:srgbClr val="EE0000"/>
                </a:solidFill>
                <a:latin typeface="Times New Roman" panose="02020603050405020304" pitchFamily="18" charset="0"/>
              </a:rPr>
              <a:t>CERTIFIED CYBERSECURITY TECHNICIAN (C|CT) </a:t>
            </a:r>
            <a:endParaRPr lang="en-US" sz="3200" b="0" i="0" u="none" strike="noStrike" baseline="0" dirty="0">
              <a:solidFill>
                <a:srgbClr val="EE0000"/>
              </a:solidFill>
              <a:latin typeface="Times New Roman" panose="02020603050405020304" pitchFamily="18" charset="0"/>
            </a:endParaRPr>
          </a:p>
          <a:p>
            <a:pPr marL="0" indent="0" algn="ctr">
              <a:lnSpc>
                <a:spcPct val="150000"/>
              </a:lnSpc>
              <a:buNone/>
            </a:pPr>
            <a:r>
              <a:rPr lang="en-US" sz="3200" b="1" i="0" u="none" strike="noStrike" baseline="0" dirty="0">
                <a:solidFill>
                  <a:srgbClr val="EE0000"/>
                </a:solidFill>
                <a:latin typeface="Times New Roman" panose="02020603050405020304" pitchFamily="18" charset="0"/>
              </a:rPr>
              <a:t>DIPLOMA IN CYBERSECURITY </a:t>
            </a:r>
            <a:endParaRPr lang="en-US" sz="3200" b="0" i="0" u="none" strike="noStrike" baseline="0" dirty="0">
              <a:solidFill>
                <a:srgbClr val="EE0000"/>
              </a:solidFill>
              <a:latin typeface="Times New Roman" panose="02020603050405020304" pitchFamily="18" charset="0"/>
            </a:endParaRPr>
          </a:p>
        </p:txBody>
      </p:sp>
      <p:sp>
        <p:nvSpPr>
          <p:cNvPr id="8" name="TextBox 7">
            <a:extLst>
              <a:ext uri="{FF2B5EF4-FFF2-40B4-BE49-F238E27FC236}">
                <a16:creationId xmlns:a16="http://schemas.microsoft.com/office/drawing/2014/main" id="{BA5DEE56-F686-2B4F-FF17-157BA009D155}"/>
              </a:ext>
            </a:extLst>
          </p:cNvPr>
          <p:cNvSpPr txBox="1"/>
          <p:nvPr/>
        </p:nvSpPr>
        <p:spPr>
          <a:xfrm>
            <a:off x="9040761" y="5412658"/>
            <a:ext cx="3151239" cy="1569660"/>
          </a:xfrm>
          <a:prstGeom prst="rect">
            <a:avLst/>
          </a:prstGeom>
          <a:noFill/>
        </p:spPr>
        <p:txBody>
          <a:bodyPr wrap="square" rtlCol="0">
            <a:spAutoFit/>
            <a:scene3d>
              <a:camera prst="isometricOffAxis1Right"/>
              <a:lightRig rig="threePt" dir="t"/>
            </a:scene3d>
          </a:bodyPr>
          <a:lstStyle/>
          <a:p>
            <a:pPr algn="ctr"/>
            <a:r>
              <a:rPr lang="en-US" sz="2400"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SARPONG AMOH ALEXANDREG</a:t>
            </a:r>
          </a:p>
          <a:p>
            <a:pPr algn="ctr"/>
            <a:endParaRPr lang="en-US" sz="2400"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pPr algn="ctr"/>
            <a:r>
              <a:rPr lang="en-US" sz="2400"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JAN 16</a:t>
            </a:r>
            <a:r>
              <a:rPr lang="en-US" sz="2400" baseline="30000"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t>
            </a:r>
            <a:r>
              <a:rPr lang="en-US" sz="2400"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2025</a:t>
            </a:r>
            <a:endParaRPr lang="en-US" sz="2400" baseline="30000"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7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D50918-1FA3-F2F0-3608-7D2BD43CE26F}"/>
              </a:ext>
            </a:extLst>
          </p:cNvPr>
          <p:cNvSpPr txBox="1"/>
          <p:nvPr/>
        </p:nvSpPr>
        <p:spPr>
          <a:xfrm>
            <a:off x="619431" y="250723"/>
            <a:ext cx="10736827" cy="5909310"/>
          </a:xfrm>
          <a:prstGeom prst="rect">
            <a:avLst/>
          </a:prstGeom>
          <a:noFill/>
        </p:spPr>
        <p:txBody>
          <a:bodyPr wrap="square" rtlCol="0">
            <a:spAutoFit/>
          </a:bodyPr>
          <a:lstStyle/>
          <a:p>
            <a:pPr algn="just"/>
            <a:r>
              <a:rPr lang="en-US" sz="2700" b="1" i="0" u="none" strike="noStrike" baseline="0" dirty="0">
                <a:solidFill>
                  <a:srgbClr val="000000"/>
                </a:solidFill>
                <a:latin typeface="Times New Roman" panose="02020603050405020304" pitchFamily="18" charset="0"/>
              </a:rPr>
              <a:t>Workstation - Samsung Galaxy Tab S10 Ultra</a:t>
            </a:r>
          </a:p>
          <a:p>
            <a:pPr algn="just"/>
            <a:r>
              <a:rPr lang="en-US" sz="2700" dirty="0">
                <a:solidFill>
                  <a:srgbClr val="000000"/>
                </a:solidFill>
                <a:latin typeface="Times New Roman" panose="02020603050405020304" pitchFamily="18" charset="0"/>
              </a:rPr>
              <a:t>I</a:t>
            </a:r>
            <a:r>
              <a:rPr lang="en-US" sz="2700" b="0" i="0" u="none" strike="noStrike" baseline="0" dirty="0">
                <a:solidFill>
                  <a:srgbClr val="000000"/>
                </a:solidFill>
                <a:latin typeface="Times New Roman" panose="02020603050405020304" pitchFamily="18" charset="0"/>
              </a:rPr>
              <a:t>ts timely security patches and feature enhancements.</a:t>
            </a:r>
          </a:p>
          <a:p>
            <a:pPr algn="just"/>
            <a:r>
              <a:rPr lang="en-US" sz="2700" dirty="0">
                <a:solidFill>
                  <a:srgbClr val="000000"/>
                </a:solidFill>
                <a:latin typeface="Times New Roman" panose="02020603050405020304" pitchFamily="18" charset="0"/>
              </a:rPr>
              <a:t>G</a:t>
            </a:r>
            <a:r>
              <a:rPr lang="en-US" sz="2700" b="0" i="0" u="none" strike="noStrike" baseline="0" dirty="0">
                <a:solidFill>
                  <a:srgbClr val="000000"/>
                </a:solidFill>
                <a:latin typeface="Times New Roman" panose="02020603050405020304" pitchFamily="18" charset="0"/>
              </a:rPr>
              <a:t>lobal service centers and online resources ensure prompt support. </a:t>
            </a:r>
          </a:p>
          <a:p>
            <a:pPr algn="just"/>
            <a:endParaRPr lang="en-US" sz="270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Disaster Recovery Devices - CyberPower Cp600LCD 340W Backup </a:t>
            </a:r>
            <a:r>
              <a:rPr lang="en-US" sz="2700" b="1" dirty="0">
                <a:solidFill>
                  <a:srgbClr val="000000"/>
                </a:solidFill>
                <a:latin typeface="Times New Roman" panose="02020603050405020304" pitchFamily="18" charset="0"/>
              </a:rPr>
              <a:t>U</a:t>
            </a:r>
            <a:r>
              <a:rPr lang="en-US" sz="2700" b="1" i="0" u="none" strike="noStrike" baseline="0" dirty="0">
                <a:solidFill>
                  <a:srgbClr val="000000"/>
                </a:solidFill>
                <a:latin typeface="Times New Roman" panose="02020603050405020304" pitchFamily="18" charset="0"/>
              </a:rPr>
              <a:t>tilities  </a:t>
            </a:r>
          </a:p>
          <a:p>
            <a:pPr algn="just"/>
            <a:r>
              <a:rPr lang="en-US" sz="2700" dirty="0">
                <a:solidFill>
                  <a:srgbClr val="000000"/>
                </a:solidFill>
                <a:latin typeface="Times New Roman" panose="02020603050405020304" pitchFamily="18" charset="0"/>
              </a:rPr>
              <a:t>I</a:t>
            </a:r>
            <a:r>
              <a:rPr lang="en-US" sz="2700" b="0" i="0" u="none" strike="noStrike" baseline="0" dirty="0">
                <a:solidFill>
                  <a:srgbClr val="000000"/>
                </a:solidFill>
                <a:latin typeface="Times New Roman" panose="02020603050405020304" pitchFamily="18" charset="0"/>
              </a:rPr>
              <a:t>ts long battery life    </a:t>
            </a:r>
          </a:p>
          <a:p>
            <a:pPr algn="just"/>
            <a:endParaRPr lang="en-US" sz="270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Disaster Recovery Devices - Elite 100 kW Generator by Guardian  </a:t>
            </a:r>
          </a:p>
          <a:p>
            <a:pPr algn="just"/>
            <a:r>
              <a:rPr lang="en-US" sz="2700" dirty="0">
                <a:solidFill>
                  <a:srgbClr val="000000"/>
                </a:solidFill>
                <a:latin typeface="Times New Roman" panose="02020603050405020304" pitchFamily="18" charset="0"/>
              </a:rPr>
              <a:t>Reliability</a:t>
            </a:r>
            <a:r>
              <a:rPr lang="en-US" sz="2700" b="0" i="0" u="none" strike="noStrike" baseline="0" dirty="0">
                <a:solidFill>
                  <a:srgbClr val="000000"/>
                </a:solidFill>
                <a:latin typeface="Times New Roman" panose="02020603050405020304" pitchFamily="18" charset="0"/>
              </a:rPr>
              <a:t> </a:t>
            </a:r>
          </a:p>
          <a:p>
            <a:pPr algn="just"/>
            <a:r>
              <a:rPr lang="en-US" sz="2700" dirty="0">
                <a:solidFill>
                  <a:srgbClr val="000000"/>
                </a:solidFill>
                <a:latin typeface="Times New Roman" panose="02020603050405020304" pitchFamily="18" charset="0"/>
              </a:rPr>
              <a:t>Q</a:t>
            </a:r>
            <a:r>
              <a:rPr lang="en-US" sz="2700" b="0" i="0" u="none" strike="noStrike" baseline="0" dirty="0">
                <a:solidFill>
                  <a:srgbClr val="000000"/>
                </a:solidFill>
                <a:latin typeface="Times New Roman" panose="02020603050405020304" pitchFamily="18" charset="0"/>
              </a:rPr>
              <a:t>uick </a:t>
            </a:r>
          </a:p>
          <a:p>
            <a:pPr algn="just"/>
            <a:r>
              <a:rPr lang="en-US" sz="2700" dirty="0">
                <a:solidFill>
                  <a:srgbClr val="000000"/>
                </a:solidFill>
                <a:latin typeface="Times New Roman" panose="02020603050405020304" pitchFamily="18" charset="0"/>
              </a:rPr>
              <a:t>E</a:t>
            </a:r>
            <a:r>
              <a:rPr lang="en-US" sz="2700" b="0" i="0" u="none" strike="noStrike" baseline="0" dirty="0">
                <a:solidFill>
                  <a:srgbClr val="000000"/>
                </a:solidFill>
                <a:latin typeface="Times New Roman" panose="02020603050405020304" pitchFamily="18" charset="0"/>
              </a:rPr>
              <a:t>fficient</a:t>
            </a:r>
          </a:p>
          <a:p>
            <a:pPr algn="just"/>
            <a:r>
              <a:rPr lang="en-US" sz="2700" dirty="0">
                <a:solidFill>
                  <a:srgbClr val="000000"/>
                </a:solidFill>
                <a:latin typeface="Times New Roman" panose="02020603050405020304" pitchFamily="18" charset="0"/>
              </a:rPr>
              <a:t>S</a:t>
            </a:r>
            <a:r>
              <a:rPr lang="en-US" sz="2700" b="0" i="0" u="none" strike="noStrike" baseline="0" dirty="0">
                <a:solidFill>
                  <a:srgbClr val="000000"/>
                </a:solidFill>
                <a:latin typeface="Times New Roman" panose="02020603050405020304" pitchFamily="18" charset="0"/>
              </a:rPr>
              <a:t>upported electrical product </a:t>
            </a:r>
          </a:p>
          <a:p>
            <a:pPr algn="just"/>
            <a:endParaRPr lang="en-US" sz="2700" dirty="0"/>
          </a:p>
        </p:txBody>
      </p:sp>
    </p:spTree>
    <p:extLst>
      <p:ext uri="{BB962C8B-B14F-4D97-AF65-F5344CB8AC3E}">
        <p14:creationId xmlns:p14="http://schemas.microsoft.com/office/powerpoint/2010/main" val="243079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AF85649E-C7DD-38C4-3681-7E1DD7AECA83}"/>
              </a:ext>
            </a:extLst>
          </p:cNvPr>
          <p:cNvSpPr/>
          <p:nvPr/>
        </p:nvSpPr>
        <p:spPr>
          <a:xfrm>
            <a:off x="2153265" y="117988"/>
            <a:ext cx="7049729" cy="1297857"/>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PROPOSED NETWORK TOPOLOGY DIAGRAM </a:t>
            </a:r>
            <a:endParaRPr lang="en-US" sz="4000" dirty="0">
              <a:effectLst>
                <a:outerShdw blurRad="38100" dist="38100" dir="2700000" algn="tl">
                  <a:srgbClr val="000000">
                    <a:alpha val="43137"/>
                  </a:srgbClr>
                </a:outerShdw>
              </a:effectLst>
            </a:endParaRPr>
          </a:p>
        </p:txBody>
      </p:sp>
      <p:pic>
        <p:nvPicPr>
          <p:cNvPr id="4" name="Picture 3" descr="A floor plan of a room&#10;&#10;AI-generated content may be incorrect.">
            <a:extLst>
              <a:ext uri="{FF2B5EF4-FFF2-40B4-BE49-F238E27FC236}">
                <a16:creationId xmlns:a16="http://schemas.microsoft.com/office/drawing/2014/main" id="{0543C76C-B12B-10AA-8875-201EF773E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1" y="1563329"/>
            <a:ext cx="11769213" cy="5235677"/>
          </a:xfrm>
          <a:prstGeom prst="rect">
            <a:avLst/>
          </a:prstGeom>
        </p:spPr>
      </p:pic>
    </p:spTree>
    <p:extLst>
      <p:ext uri="{BB962C8B-B14F-4D97-AF65-F5344CB8AC3E}">
        <p14:creationId xmlns:p14="http://schemas.microsoft.com/office/powerpoint/2010/main" val="387883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88AB2CA0-C86A-5985-B2D1-F7E82414AEE1}"/>
              </a:ext>
            </a:extLst>
          </p:cNvPr>
          <p:cNvSpPr/>
          <p:nvPr/>
        </p:nvSpPr>
        <p:spPr>
          <a:xfrm>
            <a:off x="1651819" y="132736"/>
            <a:ext cx="8509820" cy="1489587"/>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SECURITY ISSUES IN EXISTING NETWORK INFRASTRUCTURE </a:t>
            </a:r>
            <a:endParaRPr lang="en-US" sz="40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5F121D39-FBBB-A17B-BCCE-6468A4C2BC94}"/>
              </a:ext>
            </a:extLst>
          </p:cNvPr>
          <p:cNvSpPr txBox="1"/>
          <p:nvPr/>
        </p:nvSpPr>
        <p:spPr>
          <a:xfrm>
            <a:off x="722671" y="1917290"/>
            <a:ext cx="11135032" cy="500284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700" i="0" u="none" strike="noStrike" baseline="0" dirty="0">
                <a:solidFill>
                  <a:srgbClr val="000000"/>
                </a:solidFill>
                <a:latin typeface="Times New Roman" panose="02020603050405020304" pitchFamily="18" charset="0"/>
              </a:rPr>
              <a:t>Absence of a firewall </a:t>
            </a:r>
          </a:p>
          <a:p>
            <a:pPr marL="457200" indent="-457200" algn="just">
              <a:lnSpc>
                <a:spcPct val="150000"/>
              </a:lnSpc>
              <a:buFont typeface="Wingdings" panose="05000000000000000000" pitchFamily="2" charset="2"/>
              <a:buChar char="Ø"/>
            </a:pPr>
            <a:r>
              <a:rPr lang="en-US" sz="2700" i="0" u="none" strike="noStrike" baseline="0" dirty="0">
                <a:solidFill>
                  <a:srgbClr val="000000"/>
                </a:solidFill>
                <a:latin typeface="Times New Roman" panose="02020603050405020304" pitchFamily="18" charset="0"/>
              </a:rPr>
              <a:t>No Information Technology (IT) Department </a:t>
            </a:r>
            <a:endParaRPr lang="en-US" sz="2700" dirty="0">
              <a:solidFill>
                <a:srgbClr val="000000"/>
              </a:solidFill>
              <a:latin typeface="Times New Roman" panose="02020603050405020304" pitchFamily="18" charset="0"/>
            </a:endParaRPr>
          </a:p>
          <a:p>
            <a:pPr marL="457200" indent="-457200" algn="just">
              <a:lnSpc>
                <a:spcPct val="150000"/>
              </a:lnSpc>
              <a:buFont typeface="Wingdings" panose="05000000000000000000" pitchFamily="2" charset="2"/>
              <a:buChar char="Ø"/>
            </a:pPr>
            <a:r>
              <a:rPr lang="en-US" sz="2700" i="0" u="none" strike="noStrike" baseline="0" dirty="0">
                <a:solidFill>
                  <a:srgbClr val="000000"/>
                </a:solidFill>
                <a:latin typeface="Times New Roman" panose="02020603050405020304" pitchFamily="18" charset="0"/>
              </a:rPr>
              <a:t>Lack of Segmentation and VLAN Technology </a:t>
            </a:r>
          </a:p>
          <a:p>
            <a:pPr marL="457200" indent="-457200" algn="just">
              <a:lnSpc>
                <a:spcPct val="150000"/>
              </a:lnSpc>
              <a:buFont typeface="Wingdings" panose="05000000000000000000" pitchFamily="2" charset="2"/>
              <a:buChar char="Ø"/>
            </a:pPr>
            <a:r>
              <a:rPr lang="en-US" sz="2700" i="0" u="none" strike="noStrike" baseline="0" dirty="0">
                <a:solidFill>
                  <a:srgbClr val="000000"/>
                </a:solidFill>
                <a:latin typeface="Times New Roman" panose="02020603050405020304" pitchFamily="18" charset="0"/>
              </a:rPr>
              <a:t>No Managed Access Switches </a:t>
            </a:r>
            <a:endParaRPr lang="en-US" sz="2700" dirty="0">
              <a:solidFill>
                <a:srgbClr val="000000"/>
              </a:solidFill>
              <a:latin typeface="Times New Roman" panose="02020603050405020304" pitchFamily="18" charset="0"/>
            </a:endParaRPr>
          </a:p>
          <a:p>
            <a:pPr marL="457200" indent="-457200" algn="just">
              <a:lnSpc>
                <a:spcPct val="150000"/>
              </a:lnSpc>
              <a:buFont typeface="Wingdings" panose="05000000000000000000" pitchFamily="2" charset="2"/>
              <a:buChar char="Ø"/>
            </a:pPr>
            <a:r>
              <a:rPr lang="en-US" sz="2700" i="0" u="none" strike="noStrike" baseline="0" dirty="0">
                <a:solidFill>
                  <a:srgbClr val="000000"/>
                </a:solidFill>
                <a:latin typeface="Times New Roman" panose="02020603050405020304" pitchFamily="18" charset="0"/>
              </a:rPr>
              <a:t>Insufficient Servers </a:t>
            </a:r>
          </a:p>
          <a:p>
            <a:pPr marL="457200" indent="-457200" algn="just">
              <a:lnSpc>
                <a:spcPct val="150000"/>
              </a:lnSpc>
              <a:buFont typeface="Wingdings" panose="05000000000000000000" pitchFamily="2" charset="2"/>
              <a:buChar char="Ø"/>
            </a:pPr>
            <a:r>
              <a:rPr lang="en-US" sz="2700" i="0" u="none" strike="noStrike" baseline="0" dirty="0">
                <a:solidFill>
                  <a:srgbClr val="000000"/>
                </a:solidFill>
                <a:latin typeface="Times New Roman" panose="02020603050405020304" pitchFamily="18" charset="0"/>
              </a:rPr>
              <a:t>Data Security (Insufficient Encryption) </a:t>
            </a:r>
            <a:endParaRPr lang="en-US" sz="2700" dirty="0">
              <a:solidFill>
                <a:srgbClr val="000000"/>
              </a:solidFill>
              <a:latin typeface="Times New Roman" panose="02020603050405020304" pitchFamily="18" charset="0"/>
            </a:endParaRPr>
          </a:p>
          <a:p>
            <a:pPr marL="457200" indent="-457200" algn="just">
              <a:lnSpc>
                <a:spcPct val="150000"/>
              </a:lnSpc>
              <a:buFont typeface="Wingdings" panose="05000000000000000000" pitchFamily="2" charset="2"/>
              <a:buChar char="Ø"/>
            </a:pPr>
            <a:r>
              <a:rPr lang="en-US" sz="2700" i="0" u="none" strike="noStrike" baseline="0" dirty="0">
                <a:solidFill>
                  <a:srgbClr val="000000"/>
                </a:solidFill>
                <a:latin typeface="Times New Roman" panose="02020603050405020304" pitchFamily="18" charset="0"/>
              </a:rPr>
              <a:t>Poor Physical Security </a:t>
            </a:r>
          </a:p>
          <a:p>
            <a:pPr marL="457200" indent="-457200" algn="just">
              <a:lnSpc>
                <a:spcPct val="150000"/>
              </a:lnSpc>
              <a:buFont typeface="Wingdings" panose="05000000000000000000" pitchFamily="2" charset="2"/>
              <a:buChar char="Ø"/>
            </a:pPr>
            <a:r>
              <a:rPr lang="en-US" sz="2700" i="0" u="none" strike="noStrike" baseline="0" dirty="0">
                <a:solidFill>
                  <a:srgbClr val="000000"/>
                </a:solidFill>
                <a:latin typeface="Times New Roman" panose="02020603050405020304" pitchFamily="18" charset="0"/>
              </a:rPr>
              <a:t>Insufficient Wireless Access Point (WAP) </a:t>
            </a:r>
            <a:endParaRPr lang="en-US" sz="2700" dirty="0"/>
          </a:p>
        </p:txBody>
      </p:sp>
    </p:spTree>
    <p:extLst>
      <p:ext uri="{BB962C8B-B14F-4D97-AF65-F5344CB8AC3E}">
        <p14:creationId xmlns:p14="http://schemas.microsoft.com/office/powerpoint/2010/main" val="246305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6202E1BA-FA2D-BC68-F00B-1D274B86D96D}"/>
              </a:ext>
            </a:extLst>
          </p:cNvPr>
          <p:cNvSpPr/>
          <p:nvPr/>
        </p:nvSpPr>
        <p:spPr>
          <a:xfrm>
            <a:off x="2492477" y="176981"/>
            <a:ext cx="6681020" cy="1165122"/>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PROPOSED PROTOTYPE NETWORK TOPOLOGY </a:t>
            </a:r>
            <a:endParaRPr lang="en-US" sz="4000" dirty="0">
              <a:effectLst>
                <a:outerShdw blurRad="38100" dist="38100" dir="2700000" algn="tl">
                  <a:srgbClr val="000000">
                    <a:alpha val="43137"/>
                  </a:srgbClr>
                </a:outerShdw>
              </a:effectLst>
            </a:endParaRPr>
          </a:p>
        </p:txBody>
      </p:sp>
      <p:pic>
        <p:nvPicPr>
          <p:cNvPr id="5" name="Picture 4" descr="A diagram of a room&#10;&#10;AI-generated content may be incorrect.">
            <a:extLst>
              <a:ext uri="{FF2B5EF4-FFF2-40B4-BE49-F238E27FC236}">
                <a16:creationId xmlns:a16="http://schemas.microsoft.com/office/drawing/2014/main" id="{96A489C6-EDAF-57EE-BAD0-4693FF99F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9083"/>
            <a:ext cx="12192000" cy="5707625"/>
          </a:xfrm>
          <a:prstGeom prst="rect">
            <a:avLst/>
          </a:prstGeom>
        </p:spPr>
      </p:pic>
    </p:spTree>
    <p:extLst>
      <p:ext uri="{BB962C8B-B14F-4D97-AF65-F5344CB8AC3E}">
        <p14:creationId xmlns:p14="http://schemas.microsoft.com/office/powerpoint/2010/main" val="474071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8BDA2442-548D-B6A0-BF97-D7847591DFBD}"/>
              </a:ext>
            </a:extLst>
          </p:cNvPr>
          <p:cNvSpPr/>
          <p:nvPr/>
        </p:nvSpPr>
        <p:spPr>
          <a:xfrm>
            <a:off x="3746091" y="191729"/>
            <a:ext cx="4409767" cy="78166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Authentication Method </a:t>
            </a:r>
            <a:endParaRPr lang="en-US" sz="2700"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59CD553-77C3-E030-8806-48BDEF1F6E80}"/>
              </a:ext>
            </a:extLst>
          </p:cNvPr>
          <p:cNvSpPr txBox="1"/>
          <p:nvPr/>
        </p:nvSpPr>
        <p:spPr>
          <a:xfrm>
            <a:off x="560439" y="1209368"/>
            <a:ext cx="11194026" cy="4662815"/>
          </a:xfrm>
          <a:prstGeom prst="rect">
            <a:avLst/>
          </a:prstGeom>
          <a:noFill/>
        </p:spPr>
        <p:txBody>
          <a:bodyPr wrap="square" rtlCol="0">
            <a:spAutoFit/>
          </a:bodyPr>
          <a:lstStyle/>
          <a:p>
            <a:pPr algn="just"/>
            <a:r>
              <a:rPr lang="en-US" sz="27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Active Directory</a:t>
            </a:r>
          </a:p>
          <a:p>
            <a:pPr algn="just"/>
            <a:r>
              <a:rPr lang="en-US" sz="2700" dirty="0">
                <a:solidFill>
                  <a:srgbClr val="000000"/>
                </a:solidFill>
                <a:latin typeface="Times New Roman" panose="02020603050405020304" pitchFamily="18" charset="0"/>
              </a:rPr>
              <a:t>It </a:t>
            </a:r>
            <a:r>
              <a:rPr lang="en-US" sz="2700" b="0" i="0" u="none" strike="noStrike" baseline="0" dirty="0">
                <a:solidFill>
                  <a:srgbClr val="000000"/>
                </a:solidFill>
                <a:latin typeface="Times New Roman" panose="02020603050405020304" pitchFamily="18" charset="0"/>
              </a:rPr>
              <a:t>manages the systems and users of the network. </a:t>
            </a:r>
          </a:p>
          <a:p>
            <a:pPr algn="just"/>
            <a:r>
              <a:rPr lang="en-US" sz="2700" dirty="0">
                <a:solidFill>
                  <a:srgbClr val="000000"/>
                </a:solidFill>
                <a:latin typeface="Times New Roman" panose="02020603050405020304" pitchFamily="18" charset="0"/>
              </a:rPr>
              <a:t>It is </a:t>
            </a:r>
            <a:r>
              <a:rPr lang="en-US" sz="2700" b="0" i="0" u="none" strike="noStrike" baseline="0" dirty="0">
                <a:solidFill>
                  <a:srgbClr val="000000"/>
                </a:solidFill>
                <a:latin typeface="Times New Roman" panose="02020603050405020304" pitchFamily="18" charset="0"/>
              </a:rPr>
              <a:t>developed by Microsoft that provides a centralized repository for storing information about objects on a network, such as users, groups, computers, and printers. </a:t>
            </a:r>
          </a:p>
          <a:p>
            <a:pPr algn="just"/>
            <a:r>
              <a:rPr lang="en-US" sz="2700" b="0" i="0" u="none" strike="noStrike" baseline="0" dirty="0">
                <a:solidFill>
                  <a:srgbClr val="000000"/>
                </a:solidFill>
                <a:latin typeface="Times New Roman" panose="02020603050405020304" pitchFamily="18" charset="0"/>
              </a:rPr>
              <a:t>It provides a centralized authentication and authorization to network resources. </a:t>
            </a:r>
          </a:p>
          <a:p>
            <a:pPr algn="just"/>
            <a:endParaRPr lang="en-US" sz="2700" dirty="0">
              <a:solidFill>
                <a:srgbClr val="000000"/>
              </a:solidFill>
              <a:latin typeface="Times New Roman" panose="02020603050405020304" pitchFamily="18" charset="0"/>
            </a:endParaRPr>
          </a:p>
          <a:p>
            <a:pPr algn="just"/>
            <a:r>
              <a:rPr lang="en-US" sz="2700" b="1" dirty="0">
                <a:solidFill>
                  <a:srgbClr val="000000"/>
                </a:solidFill>
                <a:latin typeface="Times New Roman" panose="02020603050405020304" pitchFamily="18" charset="0"/>
              </a:rPr>
              <a:t>Software Firewall – </a:t>
            </a:r>
            <a:r>
              <a:rPr lang="en-US" sz="2700" b="1" dirty="0" err="1">
                <a:solidFill>
                  <a:srgbClr val="000000"/>
                </a:solidFill>
                <a:latin typeface="Times New Roman" panose="02020603050405020304" pitchFamily="18" charset="0"/>
              </a:rPr>
              <a:t>Wazuh</a:t>
            </a:r>
            <a:r>
              <a:rPr lang="en-US" sz="2700" b="1" dirty="0">
                <a:solidFill>
                  <a:srgbClr val="000000"/>
                </a:solidFill>
                <a:latin typeface="Times New Roman" panose="02020603050405020304" pitchFamily="18" charset="0"/>
              </a:rPr>
              <a:t> Application Firewall</a:t>
            </a:r>
          </a:p>
          <a:p>
            <a:pPr algn="just"/>
            <a:r>
              <a:rPr lang="en-US" sz="2700" dirty="0">
                <a:solidFill>
                  <a:srgbClr val="000000"/>
                </a:solidFill>
                <a:latin typeface="Times New Roman" panose="02020603050405020304" pitchFamily="18" charset="0"/>
              </a:rPr>
              <a:t>I</a:t>
            </a:r>
            <a:r>
              <a:rPr lang="en-US" sz="2700" b="0" i="0" u="none" strike="noStrike" baseline="0" dirty="0">
                <a:solidFill>
                  <a:srgbClr val="000000"/>
                </a:solidFill>
                <a:latin typeface="Times New Roman" panose="02020603050405020304" pitchFamily="18" charset="0"/>
              </a:rPr>
              <a:t>ntrusion detection and prevention systems (IDPS)</a:t>
            </a:r>
          </a:p>
          <a:p>
            <a:pPr algn="just"/>
            <a:r>
              <a:rPr lang="en-US" sz="2700" dirty="0">
                <a:solidFill>
                  <a:srgbClr val="000000"/>
                </a:solidFill>
                <a:latin typeface="Times New Roman" panose="02020603050405020304" pitchFamily="18" charset="0"/>
              </a:rPr>
              <a:t>W</a:t>
            </a:r>
            <a:r>
              <a:rPr lang="en-US" sz="2700" b="0" i="0" u="none" strike="noStrike" baseline="0" dirty="0">
                <a:solidFill>
                  <a:srgbClr val="000000"/>
                </a:solidFill>
                <a:latin typeface="Times New Roman" panose="02020603050405020304" pitchFamily="18" charset="0"/>
              </a:rPr>
              <a:t>eb application firewall (WAF) capabilities </a:t>
            </a:r>
          </a:p>
          <a:p>
            <a:pPr algn="just"/>
            <a:r>
              <a:rPr lang="en-US" sz="2700" dirty="0">
                <a:solidFill>
                  <a:srgbClr val="000000"/>
                </a:solidFill>
                <a:latin typeface="Times New Roman" panose="02020603050405020304" pitchFamily="18" charset="0"/>
              </a:rPr>
              <a:t>I</a:t>
            </a:r>
            <a:r>
              <a:rPr lang="en-US" sz="2700" b="0" i="0" u="none" strike="noStrike" baseline="0" dirty="0">
                <a:solidFill>
                  <a:srgbClr val="000000"/>
                </a:solidFill>
                <a:latin typeface="Times New Roman" panose="02020603050405020304" pitchFamily="18" charset="0"/>
              </a:rPr>
              <a:t>ntegration with Security Information and Event Management (SIEM) systems </a:t>
            </a:r>
            <a:endParaRPr lang="en-US" sz="2700" dirty="0"/>
          </a:p>
        </p:txBody>
      </p:sp>
    </p:spTree>
    <p:extLst>
      <p:ext uri="{BB962C8B-B14F-4D97-AF65-F5344CB8AC3E}">
        <p14:creationId xmlns:p14="http://schemas.microsoft.com/office/powerpoint/2010/main" val="2688185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0318091D-5307-A384-E5D6-17B48FAB6662}"/>
              </a:ext>
            </a:extLst>
          </p:cNvPr>
          <p:cNvSpPr/>
          <p:nvPr/>
        </p:nvSpPr>
        <p:spPr>
          <a:xfrm>
            <a:off x="3967316" y="221227"/>
            <a:ext cx="3731342" cy="78166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STORAGE </a:t>
            </a:r>
          </a:p>
        </p:txBody>
      </p:sp>
      <p:sp>
        <p:nvSpPr>
          <p:cNvPr id="3" name="TextBox 2">
            <a:extLst>
              <a:ext uri="{FF2B5EF4-FFF2-40B4-BE49-F238E27FC236}">
                <a16:creationId xmlns:a16="http://schemas.microsoft.com/office/drawing/2014/main" id="{353D2145-7D45-7818-DEFA-DCF0534E3685}"/>
              </a:ext>
            </a:extLst>
          </p:cNvPr>
          <p:cNvSpPr txBox="1"/>
          <p:nvPr/>
        </p:nvSpPr>
        <p:spPr>
          <a:xfrm>
            <a:off x="457200" y="1002891"/>
            <a:ext cx="11488994" cy="5909310"/>
          </a:xfrm>
          <a:prstGeom prst="rect">
            <a:avLst/>
          </a:prstGeom>
          <a:noFill/>
        </p:spPr>
        <p:txBody>
          <a:bodyPr wrap="square" rtlCol="0">
            <a:spAutoFit/>
          </a:bodyPr>
          <a:lstStyle/>
          <a:p>
            <a:pPr algn="just"/>
            <a:r>
              <a:rPr lang="en-US" sz="2700" b="1" i="0" u="none" strike="noStrike" baseline="0" dirty="0">
                <a:solidFill>
                  <a:srgbClr val="000000"/>
                </a:solidFill>
                <a:latin typeface="Times New Roman" panose="02020603050405020304" pitchFamily="18" charset="0"/>
              </a:rPr>
              <a:t>Network-Attached Storage (NAS) - HPE 3PAR 9450 Device </a:t>
            </a:r>
            <a:endParaRPr lang="en-US" sz="2700" b="0" i="0" u="none" strike="noStrike" baseline="0" dirty="0">
              <a:solidFill>
                <a:srgbClr val="000000"/>
              </a:solidFill>
              <a:latin typeface="Times New Roman" panose="02020603050405020304" pitchFamily="18" charset="0"/>
            </a:endParaRPr>
          </a:p>
          <a:p>
            <a:pPr algn="just"/>
            <a:r>
              <a:rPr lang="en-US" sz="2700" b="0" i="0" u="none" strike="noStrike" baseline="0" dirty="0">
                <a:solidFill>
                  <a:srgbClr val="000000"/>
                </a:solidFill>
                <a:latin typeface="Times New Roman" panose="02020603050405020304" pitchFamily="18" charset="0"/>
              </a:rPr>
              <a:t>It support multiple protocols, including </a:t>
            </a:r>
            <a:r>
              <a:rPr lang="en-US" sz="2700" b="0" i="0" u="none" strike="noStrike" baseline="0" dirty="0" err="1">
                <a:solidFill>
                  <a:srgbClr val="000000"/>
                </a:solidFill>
                <a:latin typeface="Times New Roman" panose="02020603050405020304" pitchFamily="18" charset="0"/>
              </a:rPr>
              <a:t>Fibre</a:t>
            </a:r>
            <a:r>
              <a:rPr lang="en-US" sz="2700" b="0" i="0" u="none" strike="noStrike" baseline="0" dirty="0">
                <a:solidFill>
                  <a:srgbClr val="000000"/>
                </a:solidFill>
                <a:latin typeface="Times New Roman" panose="02020603050405020304" pitchFamily="18" charset="0"/>
              </a:rPr>
              <a:t> Channel </a:t>
            </a:r>
          </a:p>
          <a:p>
            <a:pPr algn="just"/>
            <a:r>
              <a:rPr lang="en-US" sz="2700" b="0" i="0" u="none" strike="noStrike" baseline="0" dirty="0">
                <a:solidFill>
                  <a:srgbClr val="000000"/>
                </a:solidFill>
                <a:latin typeface="Times New Roman" panose="02020603050405020304" pitchFamily="18" charset="0"/>
              </a:rPr>
              <a:t>Support data encryption </a:t>
            </a:r>
          </a:p>
          <a:p>
            <a:pPr algn="just"/>
            <a:r>
              <a:rPr lang="en-US" sz="2700" b="0" i="0" u="none" strike="noStrike" baseline="0" dirty="0">
                <a:solidFill>
                  <a:srgbClr val="000000"/>
                </a:solidFill>
                <a:latin typeface="Times New Roman" panose="02020603050405020304" pitchFamily="18" charset="0"/>
              </a:rPr>
              <a:t>It handles over two (2) million Input/output operations per second (IOPS) </a:t>
            </a:r>
          </a:p>
          <a:p>
            <a:pPr algn="just"/>
            <a:endParaRPr lang="en-US" sz="270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Virtual Private Network (VPN) Technology  </a:t>
            </a:r>
          </a:p>
          <a:p>
            <a:pPr algn="just"/>
            <a:r>
              <a:rPr lang="en-US" sz="2700" b="0" i="0" u="none" strike="noStrike" baseline="0" dirty="0">
                <a:solidFill>
                  <a:srgbClr val="000000"/>
                </a:solidFill>
                <a:latin typeface="Times New Roman" panose="02020603050405020304" pitchFamily="18" charset="0"/>
              </a:rPr>
              <a:t>In order for Government Health Service (GHS) to access the medical records of the old people in the nursing home. </a:t>
            </a:r>
          </a:p>
          <a:p>
            <a:pPr algn="just"/>
            <a:r>
              <a:rPr lang="en-US" sz="2700" dirty="0">
                <a:solidFill>
                  <a:srgbClr val="000000"/>
                </a:solidFill>
                <a:latin typeface="Times New Roman" panose="02020603050405020304" pitchFamily="18" charset="0"/>
              </a:rPr>
              <a:t>It uses protocols such as, </a:t>
            </a:r>
            <a:endParaRPr lang="en-US" sz="2700" b="0" i="0" u="none" strike="noStrike" baseline="0" dirty="0">
              <a:solidFill>
                <a:srgbClr val="000000"/>
              </a:solidFill>
              <a:latin typeface="Times New Roman" panose="02020603050405020304" pitchFamily="18" charset="0"/>
            </a:endParaRPr>
          </a:p>
          <a:p>
            <a:pPr algn="just"/>
            <a:r>
              <a:rPr lang="en-US" sz="2700" i="0" u="none" strike="noStrike" baseline="0" dirty="0">
                <a:solidFill>
                  <a:srgbClr val="000000"/>
                </a:solidFill>
                <a:latin typeface="Times New Roman" panose="02020603050405020304" pitchFamily="18" charset="0"/>
              </a:rPr>
              <a:t>Internet Protocol Security (IPsec) </a:t>
            </a:r>
          </a:p>
          <a:p>
            <a:pPr algn="just"/>
            <a:r>
              <a:rPr lang="en-US" sz="2700" i="0" u="none" strike="noStrike" baseline="0" dirty="0">
                <a:solidFill>
                  <a:srgbClr val="000000"/>
                </a:solidFill>
                <a:latin typeface="Times New Roman" panose="02020603050405020304" pitchFamily="18" charset="0"/>
              </a:rPr>
              <a:t>Generic Routing Encapsulation (GRE) </a:t>
            </a:r>
            <a:endParaRPr lang="en-US" sz="2700" dirty="0">
              <a:solidFill>
                <a:srgbClr val="000000"/>
              </a:solidFill>
              <a:latin typeface="Times New Roman" panose="02020603050405020304" pitchFamily="18" charset="0"/>
            </a:endParaRPr>
          </a:p>
          <a:p>
            <a:pPr algn="just"/>
            <a:r>
              <a:rPr lang="en-US" sz="2700" i="0" u="none" strike="noStrike" baseline="0" dirty="0">
                <a:solidFill>
                  <a:srgbClr val="000000"/>
                </a:solidFill>
                <a:latin typeface="Times New Roman" panose="02020603050405020304" pitchFamily="18" charset="0"/>
              </a:rPr>
              <a:t>Encapsulating Security Payload (ESP) – One of </a:t>
            </a:r>
            <a:r>
              <a:rPr lang="en-US" sz="2700" b="0" i="0" u="none" strike="noStrike" baseline="0" dirty="0">
                <a:solidFill>
                  <a:srgbClr val="000000"/>
                </a:solidFill>
                <a:latin typeface="Times New Roman" panose="02020603050405020304" pitchFamily="18" charset="0"/>
              </a:rPr>
              <a:t>IPsec protocols that uses encryption and encapsulation to protect the confidentiality of data. </a:t>
            </a:r>
            <a:endParaRPr lang="en-US" sz="2700" i="0" u="none" strike="noStrike" baseline="0" dirty="0">
              <a:solidFill>
                <a:srgbClr val="000000"/>
              </a:solidFill>
              <a:latin typeface="Times New Roman" panose="02020603050405020304" pitchFamily="18" charset="0"/>
            </a:endParaRPr>
          </a:p>
          <a:p>
            <a:pPr algn="just"/>
            <a:r>
              <a:rPr lang="en-US" sz="2700" i="0" u="none" strike="noStrike" baseline="0" dirty="0">
                <a:solidFill>
                  <a:srgbClr val="000000"/>
                </a:solidFill>
                <a:latin typeface="Times New Roman" panose="02020603050405020304" pitchFamily="18" charset="0"/>
              </a:rPr>
              <a:t>Internet Key Exchange (IKE) - Tool used in communicating in different protocols. </a:t>
            </a:r>
            <a:endParaRPr lang="en-US" sz="2700" dirty="0"/>
          </a:p>
        </p:txBody>
      </p:sp>
    </p:spTree>
    <p:extLst>
      <p:ext uri="{BB962C8B-B14F-4D97-AF65-F5344CB8AC3E}">
        <p14:creationId xmlns:p14="http://schemas.microsoft.com/office/powerpoint/2010/main" val="55086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D477A8DA-7C52-0993-C0D7-6310AB3D42DA}"/>
              </a:ext>
            </a:extLst>
          </p:cNvPr>
          <p:cNvSpPr/>
          <p:nvPr/>
        </p:nvSpPr>
        <p:spPr>
          <a:xfrm>
            <a:off x="3996814" y="132735"/>
            <a:ext cx="3893574" cy="75216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bg1"/>
                </a:solidFill>
                <a:latin typeface="Times New Roman" panose="02020603050405020304" pitchFamily="18" charset="0"/>
                <a:cs typeface="Times New Roman" panose="02020603050405020304" pitchFamily="18" charset="0"/>
              </a:rPr>
              <a:t>VPN TECHNIQUE</a:t>
            </a:r>
          </a:p>
        </p:txBody>
      </p:sp>
      <p:pic>
        <p:nvPicPr>
          <p:cNvPr id="4" name="Picture 3" descr="A diagram of a v-shaped network&#10;&#10;AI-generated content may be incorrect.">
            <a:extLst>
              <a:ext uri="{FF2B5EF4-FFF2-40B4-BE49-F238E27FC236}">
                <a16:creationId xmlns:a16="http://schemas.microsoft.com/office/drawing/2014/main" id="{061AC59A-F6B7-C2C8-26D5-23B200842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32388"/>
            <a:ext cx="8893277" cy="5692878"/>
          </a:xfrm>
          <a:prstGeom prst="rect">
            <a:avLst/>
          </a:prstGeom>
        </p:spPr>
      </p:pic>
    </p:spTree>
    <p:extLst>
      <p:ext uri="{BB962C8B-B14F-4D97-AF65-F5344CB8AC3E}">
        <p14:creationId xmlns:p14="http://schemas.microsoft.com/office/powerpoint/2010/main" val="420050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332F060C-BAD1-75B5-E2C2-F00D2E3D36B5}"/>
              </a:ext>
            </a:extLst>
          </p:cNvPr>
          <p:cNvSpPr/>
          <p:nvPr/>
        </p:nvSpPr>
        <p:spPr>
          <a:xfrm>
            <a:off x="3893574" y="280220"/>
            <a:ext cx="5560142" cy="67842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b="1" i="0" u="none" strike="noStrike" baseline="0" dirty="0">
                <a:solidFill>
                  <a:srgbClr val="000000"/>
                </a:solidFill>
                <a:latin typeface="Times New Roman" panose="02020603050405020304" pitchFamily="18" charset="0"/>
              </a:rPr>
              <a:t>IP Addressing System/Scheme </a:t>
            </a:r>
            <a:endParaRPr lang="en-US" sz="2700" dirty="0"/>
          </a:p>
        </p:txBody>
      </p:sp>
      <p:sp>
        <p:nvSpPr>
          <p:cNvPr id="3" name="TextBox 2">
            <a:extLst>
              <a:ext uri="{FF2B5EF4-FFF2-40B4-BE49-F238E27FC236}">
                <a16:creationId xmlns:a16="http://schemas.microsoft.com/office/drawing/2014/main" id="{66CE560B-CEF4-1A21-7638-D75D8B17068D}"/>
              </a:ext>
            </a:extLst>
          </p:cNvPr>
          <p:cNvSpPr txBox="1"/>
          <p:nvPr/>
        </p:nvSpPr>
        <p:spPr>
          <a:xfrm>
            <a:off x="870155" y="1179871"/>
            <a:ext cx="11120284" cy="3831818"/>
          </a:xfrm>
          <a:prstGeom prst="rect">
            <a:avLst/>
          </a:prstGeom>
          <a:noFill/>
        </p:spPr>
        <p:txBody>
          <a:bodyPr wrap="square" rtlCol="0">
            <a:spAutoFit/>
          </a:bodyPr>
          <a:lstStyle/>
          <a:p>
            <a:pPr algn="just"/>
            <a:r>
              <a:rPr lang="en-US" sz="2700" b="0" i="0" u="none" strike="noStrike" baseline="0" dirty="0">
                <a:solidFill>
                  <a:srgbClr val="000000"/>
                </a:solidFill>
                <a:latin typeface="Times New Roman" panose="02020603050405020304" pitchFamily="18" charset="0"/>
              </a:rPr>
              <a:t>The project uses IPv4 Class C IP address scheme, 192.168.1.0 (a private IP) due to the fact that a Class C contains enough hosts for all the connected clients in the nursing home.</a:t>
            </a:r>
          </a:p>
          <a:p>
            <a:pPr algn="ctr"/>
            <a:r>
              <a:rPr lang="en-US" sz="2700" b="1" i="0" u="none" strike="noStrike" baseline="0" dirty="0">
                <a:solidFill>
                  <a:srgbClr val="000000"/>
                </a:solidFill>
                <a:latin typeface="Times New Roman" panose="02020603050405020304" pitchFamily="18" charset="0"/>
              </a:rPr>
              <a:t>IP: </a:t>
            </a:r>
            <a:r>
              <a:rPr lang="en-US" sz="2700" b="0" i="0" u="none" strike="noStrike" baseline="0" dirty="0">
                <a:solidFill>
                  <a:srgbClr val="000000"/>
                </a:solidFill>
                <a:latin typeface="Times New Roman" panose="02020603050405020304" pitchFamily="18" charset="0"/>
              </a:rPr>
              <a:t>Class C - 192.168.1.1 </a:t>
            </a:r>
          </a:p>
          <a:p>
            <a:pPr algn="ctr"/>
            <a:r>
              <a:rPr lang="en-US" sz="2700" b="1" i="0" u="none" strike="noStrike" baseline="0" dirty="0">
                <a:solidFill>
                  <a:srgbClr val="000000"/>
                </a:solidFill>
                <a:latin typeface="Times New Roman" panose="02020603050405020304" pitchFamily="18" charset="0"/>
              </a:rPr>
              <a:t>Subnet Mask: </a:t>
            </a:r>
            <a:r>
              <a:rPr lang="en-US" sz="2700" b="0" i="0" u="none" strike="noStrike" baseline="0" dirty="0">
                <a:solidFill>
                  <a:srgbClr val="000000"/>
                </a:solidFill>
                <a:latin typeface="Times New Roman" panose="02020603050405020304" pitchFamily="18" charset="0"/>
              </a:rPr>
              <a:t>255.255.255.0 </a:t>
            </a:r>
          </a:p>
          <a:p>
            <a:pPr algn="ctr"/>
            <a:r>
              <a:rPr lang="en-US" sz="2700" b="1" i="0" u="none" strike="noStrike" baseline="0" dirty="0">
                <a:solidFill>
                  <a:srgbClr val="000000"/>
                </a:solidFill>
                <a:latin typeface="Times New Roman" panose="02020603050405020304" pitchFamily="18" charset="0"/>
              </a:rPr>
              <a:t>Total Available Hosts: </a:t>
            </a:r>
            <a:r>
              <a:rPr lang="en-US" sz="2700" b="0" i="0" u="none" strike="noStrike" baseline="0" dirty="0">
                <a:solidFill>
                  <a:srgbClr val="000000"/>
                </a:solidFill>
                <a:latin typeface="Times New Roman" panose="02020603050405020304" pitchFamily="18" charset="0"/>
              </a:rPr>
              <a:t>254 </a:t>
            </a:r>
          </a:p>
          <a:p>
            <a:pPr algn="ctr"/>
            <a:r>
              <a:rPr lang="en-US" sz="2700" b="1" i="0" u="none" strike="noStrike" baseline="0" dirty="0">
                <a:solidFill>
                  <a:srgbClr val="000000"/>
                </a:solidFill>
                <a:latin typeface="Times New Roman" panose="02020603050405020304" pitchFamily="18" charset="0"/>
              </a:rPr>
              <a:t>Network Address/ Base Network: </a:t>
            </a:r>
            <a:r>
              <a:rPr lang="en-US" sz="2700" b="0" i="0" u="none" strike="noStrike" baseline="0" dirty="0">
                <a:solidFill>
                  <a:srgbClr val="000000"/>
                </a:solidFill>
                <a:latin typeface="Times New Roman" panose="02020603050405020304" pitchFamily="18" charset="0"/>
              </a:rPr>
              <a:t>192.168.1.0 </a:t>
            </a:r>
          </a:p>
          <a:p>
            <a:pPr algn="ctr"/>
            <a:r>
              <a:rPr lang="en-US" sz="2700" b="1" i="0" u="none" strike="noStrike" baseline="0" dirty="0">
                <a:solidFill>
                  <a:srgbClr val="000000"/>
                </a:solidFill>
                <a:latin typeface="Times New Roman" panose="02020603050405020304" pitchFamily="18" charset="0"/>
              </a:rPr>
              <a:t>Range: </a:t>
            </a:r>
            <a:r>
              <a:rPr lang="en-US" sz="2700" b="0" i="0" u="none" strike="noStrike" baseline="0" dirty="0">
                <a:solidFill>
                  <a:srgbClr val="000000"/>
                </a:solidFill>
                <a:latin typeface="Times New Roman" panose="02020603050405020304" pitchFamily="18" charset="0"/>
              </a:rPr>
              <a:t>192.168.1.1 - 192.168.1.254 </a:t>
            </a:r>
          </a:p>
          <a:p>
            <a:pPr algn="ctr"/>
            <a:r>
              <a:rPr lang="en-US" sz="2700" b="1" i="0" u="none" strike="noStrike" baseline="0" dirty="0">
                <a:solidFill>
                  <a:srgbClr val="000000"/>
                </a:solidFill>
                <a:latin typeface="Times New Roman" panose="02020603050405020304" pitchFamily="18" charset="0"/>
              </a:rPr>
              <a:t>Broadcast: </a:t>
            </a:r>
            <a:r>
              <a:rPr lang="en-US" sz="2700" b="0" i="0" u="none" strike="noStrike" baseline="0" dirty="0">
                <a:solidFill>
                  <a:srgbClr val="000000"/>
                </a:solidFill>
                <a:latin typeface="Times New Roman" panose="02020603050405020304" pitchFamily="18" charset="0"/>
              </a:rPr>
              <a:t>192.168.1.255 </a:t>
            </a:r>
            <a:endParaRPr lang="en-US" sz="2700" dirty="0"/>
          </a:p>
        </p:txBody>
      </p:sp>
    </p:spTree>
    <p:extLst>
      <p:ext uri="{BB962C8B-B14F-4D97-AF65-F5344CB8AC3E}">
        <p14:creationId xmlns:p14="http://schemas.microsoft.com/office/powerpoint/2010/main" val="85152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8D2FB6BD-C3D3-1E0E-90A2-1A9BDC679BCA}"/>
              </a:ext>
            </a:extLst>
          </p:cNvPr>
          <p:cNvSpPr/>
          <p:nvPr/>
        </p:nvSpPr>
        <p:spPr>
          <a:xfrm>
            <a:off x="2227006" y="235975"/>
            <a:ext cx="7167717" cy="113562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000000"/>
                </a:solidFill>
                <a:latin typeface="Times New Roman" panose="02020603050405020304" pitchFamily="18" charset="0"/>
              </a:rPr>
              <a:t>SECURITY AND NETWORK POLICIES </a:t>
            </a:r>
            <a:endParaRPr lang="en-US" sz="4000" dirty="0"/>
          </a:p>
        </p:txBody>
      </p:sp>
      <p:sp>
        <p:nvSpPr>
          <p:cNvPr id="3" name="TextBox 2">
            <a:extLst>
              <a:ext uri="{FF2B5EF4-FFF2-40B4-BE49-F238E27FC236}">
                <a16:creationId xmlns:a16="http://schemas.microsoft.com/office/drawing/2014/main" id="{28F0FFC0-87FC-A1CE-7816-88840C30130E}"/>
              </a:ext>
            </a:extLst>
          </p:cNvPr>
          <p:cNvSpPr txBox="1"/>
          <p:nvPr/>
        </p:nvSpPr>
        <p:spPr>
          <a:xfrm>
            <a:off x="589935" y="1696065"/>
            <a:ext cx="11135033" cy="4801314"/>
          </a:xfrm>
          <a:prstGeom prst="rect">
            <a:avLst/>
          </a:prstGeom>
          <a:noFill/>
        </p:spPr>
        <p:txBody>
          <a:bodyPr wrap="square" rtlCol="0">
            <a:spAutoFit/>
          </a:bodyPr>
          <a:lstStyle/>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E-mail Policy </a:t>
            </a:r>
          </a:p>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Internet Equipment Policy </a:t>
            </a:r>
          </a:p>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Computer Network and Internet Access Policy </a:t>
            </a:r>
          </a:p>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Wireless Policy </a:t>
            </a:r>
          </a:p>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Wireless Network Security </a:t>
            </a:r>
          </a:p>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User Account Access </a:t>
            </a:r>
          </a:p>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Hardware Firewall </a:t>
            </a:r>
          </a:p>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Reporting of Incidents </a:t>
            </a:r>
          </a:p>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Physical Security </a:t>
            </a:r>
          </a:p>
          <a:p>
            <a:pPr marL="457200" indent="-457200" algn="just">
              <a:buFont typeface="Wingdings" panose="05000000000000000000" pitchFamily="2" charset="2"/>
              <a:buChar char="v"/>
            </a:pPr>
            <a:r>
              <a:rPr lang="en-US" sz="2700" i="0" u="none" strike="noStrike" baseline="0" dirty="0">
                <a:solidFill>
                  <a:srgbClr val="000000"/>
                </a:solidFill>
                <a:latin typeface="Times New Roman" panose="02020603050405020304" pitchFamily="18" charset="0"/>
              </a:rPr>
              <a:t>Disaster Recovery Policies </a:t>
            </a:r>
          </a:p>
          <a:p>
            <a:pPr algn="just"/>
            <a:r>
              <a:rPr lang="en-US" sz="1800" b="1"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83071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FD407970-6F8E-B70D-7BE5-E26C55333D42}"/>
              </a:ext>
            </a:extLst>
          </p:cNvPr>
          <p:cNvSpPr/>
          <p:nvPr/>
        </p:nvSpPr>
        <p:spPr>
          <a:xfrm>
            <a:off x="3274142" y="309715"/>
            <a:ext cx="6032090" cy="100289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SECURITY AND VULNERABILITY ASSESSMENT </a:t>
            </a:r>
            <a:endParaRPr lang="en-US" sz="27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FCBED5F-6326-46B5-1B1A-36AE7F73D991}"/>
              </a:ext>
            </a:extLst>
          </p:cNvPr>
          <p:cNvSpPr txBox="1"/>
          <p:nvPr/>
        </p:nvSpPr>
        <p:spPr>
          <a:xfrm>
            <a:off x="589936" y="1533832"/>
            <a:ext cx="11017045" cy="5078313"/>
          </a:xfrm>
          <a:prstGeom prst="rect">
            <a:avLst/>
          </a:prstGeom>
          <a:noFill/>
        </p:spPr>
        <p:txBody>
          <a:bodyPr wrap="square" rtlCol="0">
            <a:spAutoFit/>
          </a:bodyPr>
          <a:lstStyle/>
          <a:p>
            <a:pPr algn="just"/>
            <a:r>
              <a:rPr lang="en-US" sz="2700" dirty="0">
                <a:solidFill>
                  <a:srgbClr val="000000"/>
                </a:solidFill>
                <a:latin typeface="Times New Roman" panose="02020603050405020304" pitchFamily="18" charset="0"/>
              </a:rPr>
              <a:t>M</a:t>
            </a:r>
            <a:r>
              <a:rPr lang="en-US" sz="2700" b="0" i="0" u="none" strike="noStrike" baseline="0" dirty="0">
                <a:solidFill>
                  <a:srgbClr val="000000"/>
                </a:solidFill>
                <a:latin typeface="Times New Roman" panose="02020603050405020304" pitchFamily="18" charset="0"/>
              </a:rPr>
              <a:t>anual scan for the assessment using Network Mapper (NMAP) in order to examine the Common Vulnerability and Exposure (CVE) and Common Vulnerability Scoring System (CVSS) to enable us to gather the risk score. </a:t>
            </a:r>
          </a:p>
          <a:p>
            <a:r>
              <a:rPr lang="en-US" sz="2700" b="1" i="0" u="none" strike="noStrike" baseline="0" dirty="0">
                <a:solidFill>
                  <a:srgbClr val="000000"/>
                </a:solidFill>
                <a:latin typeface="Times New Roman" panose="02020603050405020304" pitchFamily="18" charset="0"/>
              </a:rPr>
              <a:t>Information of the systems </a:t>
            </a:r>
            <a:endParaRPr lang="en-US" sz="2700" b="0" i="0" u="none" strike="noStrike" baseline="0" dirty="0">
              <a:solidFill>
                <a:srgbClr val="000000"/>
              </a:solidFill>
              <a:latin typeface="Times New Roman" panose="02020603050405020304" pitchFamily="18" charset="0"/>
            </a:endParaRPr>
          </a:p>
          <a:p>
            <a:r>
              <a:rPr lang="en-US" sz="2700" b="0" i="0" u="none" strike="noStrike" baseline="0" dirty="0">
                <a:solidFill>
                  <a:srgbClr val="000000"/>
                </a:solidFill>
                <a:latin typeface="Times New Roman" panose="02020603050405020304" pitchFamily="18" charset="0"/>
              </a:rPr>
              <a:t>Target System: </a:t>
            </a:r>
            <a:r>
              <a:rPr lang="en-US" sz="2700" b="0" i="0" u="none" strike="noStrike" baseline="0" dirty="0" err="1">
                <a:solidFill>
                  <a:srgbClr val="000000"/>
                </a:solidFill>
                <a:latin typeface="Times New Roman" panose="02020603050405020304" pitchFamily="18" charset="0"/>
              </a:rPr>
              <a:t>Metasploitable</a:t>
            </a:r>
            <a:r>
              <a:rPr lang="en-US" sz="2700" b="0" i="0" u="none" strike="noStrike" baseline="0" dirty="0">
                <a:solidFill>
                  <a:srgbClr val="000000"/>
                </a:solidFill>
                <a:latin typeface="Times New Roman" panose="02020603050405020304" pitchFamily="18" charset="0"/>
              </a:rPr>
              <a:t>, IP Address 10.10.1.129 </a:t>
            </a:r>
          </a:p>
          <a:p>
            <a:r>
              <a:rPr lang="sv-SE" sz="2700" b="0" i="0" u="none" strike="noStrike" baseline="0" dirty="0">
                <a:solidFill>
                  <a:srgbClr val="000000"/>
                </a:solidFill>
                <a:latin typeface="Times New Roman" panose="02020603050405020304" pitchFamily="18" charset="0"/>
              </a:rPr>
              <a:t>Attacker System: KALI (v6.11.2), IP Address 10.10.1.38 </a:t>
            </a:r>
          </a:p>
          <a:p>
            <a:r>
              <a:rPr lang="en-US" sz="2700" b="0" i="0" u="none" strike="noStrike" baseline="0" dirty="0">
                <a:solidFill>
                  <a:srgbClr val="000000"/>
                </a:solidFill>
                <a:latin typeface="Times New Roman" panose="02020603050405020304" pitchFamily="18" charset="0"/>
              </a:rPr>
              <a:t>The vulnerability report should include information,</a:t>
            </a:r>
          </a:p>
          <a:p>
            <a:r>
              <a:rPr lang="en-US" sz="2700" dirty="0">
                <a:solidFill>
                  <a:srgbClr val="000000"/>
                </a:solidFill>
                <a:latin typeface="Times New Roman" panose="02020603050405020304" pitchFamily="18" charset="0"/>
              </a:rPr>
              <a:t>O</a:t>
            </a:r>
            <a:r>
              <a:rPr lang="en-US" sz="2700" b="0" i="0" u="none" strike="noStrike" baseline="0" dirty="0">
                <a:solidFill>
                  <a:srgbClr val="000000"/>
                </a:solidFill>
                <a:latin typeface="Times New Roman" panose="02020603050405020304" pitchFamily="18" charset="0"/>
              </a:rPr>
              <a:t>pen ports</a:t>
            </a:r>
          </a:p>
          <a:p>
            <a:r>
              <a:rPr lang="en-US" sz="2700" dirty="0">
                <a:solidFill>
                  <a:srgbClr val="000000"/>
                </a:solidFill>
                <a:latin typeface="Times New Roman" panose="02020603050405020304" pitchFamily="18" charset="0"/>
              </a:rPr>
              <a:t>S</a:t>
            </a:r>
            <a:r>
              <a:rPr lang="en-US" sz="2700" b="0" i="0" u="none" strike="noStrike" baseline="0" dirty="0">
                <a:solidFill>
                  <a:srgbClr val="000000"/>
                </a:solidFill>
                <a:latin typeface="Times New Roman" panose="02020603050405020304" pitchFamily="18" charset="0"/>
              </a:rPr>
              <a:t>ervice and </a:t>
            </a:r>
          </a:p>
          <a:p>
            <a:r>
              <a:rPr lang="en-US" sz="2700" dirty="0">
                <a:solidFill>
                  <a:srgbClr val="000000"/>
                </a:solidFill>
                <a:latin typeface="Times New Roman" panose="02020603050405020304" pitchFamily="18" charset="0"/>
              </a:rPr>
              <a:t>V</a:t>
            </a:r>
            <a:r>
              <a:rPr lang="en-US" sz="2700" b="0" i="0" u="none" strike="noStrike" baseline="0" dirty="0">
                <a:solidFill>
                  <a:srgbClr val="000000"/>
                </a:solidFill>
                <a:latin typeface="Times New Roman" panose="02020603050405020304" pitchFamily="18" charset="0"/>
              </a:rPr>
              <a:t>ersion. </a:t>
            </a:r>
          </a:p>
          <a:p>
            <a:r>
              <a:rPr lang="en-US" sz="2700" dirty="0">
                <a:solidFill>
                  <a:srgbClr val="000000"/>
                </a:solidFill>
                <a:latin typeface="Times New Roman" panose="02020603050405020304" pitchFamily="18" charset="0"/>
              </a:rPr>
              <a:t>You do the manual scanning using this command;</a:t>
            </a:r>
          </a:p>
          <a:p>
            <a:r>
              <a:rPr lang="nn-NO" sz="2700" b="1" i="0" u="none" strike="noStrike" baseline="0" dirty="0">
                <a:solidFill>
                  <a:srgbClr val="000000"/>
                </a:solidFill>
                <a:latin typeface="Times New Roman" panose="02020603050405020304" pitchFamily="18" charset="0"/>
              </a:rPr>
              <a:t>kali@kali:~$ nmap -sV 10.10.1.129 </a:t>
            </a:r>
            <a:endParaRPr lang="en-US" sz="27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7841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6E1E8766-C396-B441-F4ED-269F4A38F91A}"/>
              </a:ext>
            </a:extLst>
          </p:cNvPr>
          <p:cNvSpPr/>
          <p:nvPr/>
        </p:nvSpPr>
        <p:spPr>
          <a:xfrm>
            <a:off x="1887794" y="280221"/>
            <a:ext cx="7536425" cy="1150374"/>
          </a:xfrm>
          <a:prstGeom prst="round2DiagRect">
            <a:avLst/>
          </a:prstGeom>
          <a:gradFill flip="none" rotWithShape="1">
            <a:gsLst>
              <a:gs pos="2000">
                <a:schemeClr val="accent2">
                  <a:lumMod val="57000"/>
                  <a:lumOff val="43000"/>
                  <a:alpha val="30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i="0" u="none" strike="noStrike" baseline="0" dirty="0">
                <a:solidFill>
                  <a:schemeClr val="bg1"/>
                </a:solidFill>
                <a:effectLst>
                  <a:outerShdw blurRad="38100" dist="38100" dir="2700000" algn="tl">
                    <a:srgbClr val="000000">
                      <a:alpha val="43137"/>
                    </a:srgbClr>
                  </a:outerShdw>
                </a:effectLst>
                <a:latin typeface="Times New Roman" panose="02020603050405020304" pitchFamily="18" charset="0"/>
              </a:rPr>
              <a:t>EXECUTIVE SUMMARY </a:t>
            </a:r>
            <a:endParaRPr lang="en-US" sz="4000" dirty="0">
              <a:solidFill>
                <a:schemeClr val="bg1"/>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50AB87B1-F7E7-7314-1A27-43DC4899D93D}"/>
              </a:ext>
            </a:extLst>
          </p:cNvPr>
          <p:cNvSpPr txBox="1"/>
          <p:nvPr/>
        </p:nvSpPr>
        <p:spPr>
          <a:xfrm>
            <a:off x="914400" y="1740310"/>
            <a:ext cx="10825316" cy="5078313"/>
          </a:xfrm>
          <a:prstGeom prst="rect">
            <a:avLst/>
          </a:prstGeom>
          <a:noFill/>
        </p:spPr>
        <p:txBody>
          <a:bodyPr wrap="square" rtlCol="0">
            <a:spAutoFit/>
          </a:bodyPr>
          <a:lstStyle/>
          <a:p>
            <a:pPr algn="just"/>
            <a:r>
              <a:rPr lang="en-US" sz="2700" dirty="0">
                <a:solidFill>
                  <a:schemeClr val="bg1"/>
                </a:solidFill>
                <a:latin typeface="Times New Roman" panose="02020603050405020304" pitchFamily="18" charset="0"/>
                <a:cs typeface="Times New Roman" panose="02020603050405020304" pitchFamily="18" charset="0"/>
              </a:rPr>
              <a:t>The project provide, </a:t>
            </a:r>
          </a:p>
          <a:p>
            <a:pPr marL="457200" indent="-457200" algn="just">
              <a:buFont typeface="Wingdings" panose="05000000000000000000" pitchFamily="2" charset="2"/>
              <a:buChar char="v"/>
            </a:pPr>
            <a:r>
              <a:rPr lang="en-US" sz="2700" dirty="0">
                <a:solidFill>
                  <a:schemeClr val="bg1"/>
                </a:solidFill>
                <a:latin typeface="Times New Roman" panose="02020603050405020304" pitchFamily="18" charset="0"/>
                <a:cs typeface="Times New Roman" panose="02020603050405020304" pitchFamily="18" charset="0"/>
              </a:rPr>
              <a:t>Detection </a:t>
            </a:r>
          </a:p>
          <a:p>
            <a:pPr marL="457200" indent="-457200" algn="just">
              <a:buFont typeface="Wingdings" panose="05000000000000000000" pitchFamily="2" charset="2"/>
              <a:buChar char="v"/>
            </a:pPr>
            <a:r>
              <a:rPr lang="en-US" sz="2700" dirty="0">
                <a:solidFill>
                  <a:schemeClr val="bg1"/>
                </a:solidFill>
                <a:latin typeface="Times New Roman" panose="02020603050405020304" pitchFamily="18" charset="0"/>
                <a:cs typeface="Times New Roman" panose="02020603050405020304" pitchFamily="18" charset="0"/>
              </a:rPr>
              <a:t>Monitoring </a:t>
            </a:r>
          </a:p>
          <a:p>
            <a:pPr marL="457200" indent="-457200" algn="just">
              <a:buFont typeface="Wingdings" panose="05000000000000000000" pitchFamily="2" charset="2"/>
              <a:buChar char="v"/>
            </a:pPr>
            <a:r>
              <a:rPr lang="en-US" sz="2700" dirty="0">
                <a:solidFill>
                  <a:schemeClr val="bg1"/>
                </a:solidFill>
                <a:latin typeface="Times New Roman" panose="02020603050405020304" pitchFamily="18" charset="0"/>
                <a:cs typeface="Times New Roman" panose="02020603050405020304" pitchFamily="18" charset="0"/>
              </a:rPr>
              <a:t>Protection of systems </a:t>
            </a:r>
          </a:p>
          <a:p>
            <a:pPr algn="just"/>
            <a:endParaRPr lang="en-US" sz="2700" dirty="0">
              <a:solidFill>
                <a:schemeClr val="bg1"/>
              </a:solidFill>
              <a:latin typeface="Times New Roman" panose="02020603050405020304" pitchFamily="18" charset="0"/>
              <a:cs typeface="Times New Roman" panose="02020603050405020304" pitchFamily="18" charset="0"/>
            </a:endParaRPr>
          </a:p>
          <a:p>
            <a:pPr algn="just"/>
            <a:r>
              <a:rPr lang="en-US" sz="2700" dirty="0">
                <a:solidFill>
                  <a:schemeClr val="bg1"/>
                </a:solidFill>
                <a:latin typeface="Times New Roman" panose="02020603050405020304" pitchFamily="18" charset="0"/>
                <a:cs typeface="Times New Roman" panose="02020603050405020304" pitchFamily="18" charset="0"/>
              </a:rPr>
              <a:t>In reference to that, </a:t>
            </a:r>
          </a:p>
          <a:p>
            <a:pPr marL="457200" indent="-457200" algn="just">
              <a:buFont typeface="Wingdings" panose="05000000000000000000" pitchFamily="2" charset="2"/>
              <a:buChar char="v"/>
            </a:pPr>
            <a:r>
              <a:rPr lang="en-US" sz="2700" dirty="0">
                <a:solidFill>
                  <a:schemeClr val="bg1"/>
                </a:solidFill>
                <a:latin typeface="Times New Roman" panose="02020603050405020304" pitchFamily="18" charset="0"/>
                <a:cs typeface="Times New Roman" panose="02020603050405020304" pitchFamily="18" charset="0"/>
              </a:rPr>
              <a:t>The network should be well-planned to facilitate the needs of the Nursing Home.</a:t>
            </a:r>
          </a:p>
          <a:p>
            <a:pPr marL="457200" indent="-457200" algn="just">
              <a:buFont typeface="Wingdings" panose="05000000000000000000" pitchFamily="2" charset="2"/>
              <a:buChar char="v"/>
            </a:pPr>
            <a:r>
              <a:rPr lang="en-US" sz="2700" dirty="0">
                <a:solidFill>
                  <a:schemeClr val="bg1"/>
                </a:solidFill>
                <a:latin typeface="Times New Roman" panose="02020603050405020304" pitchFamily="18" charset="0"/>
                <a:cs typeface="Times New Roman" panose="02020603050405020304" pitchFamily="18" charset="0"/>
              </a:rPr>
              <a:t>The network should be simple to use, modify and troubleshoot. </a:t>
            </a:r>
          </a:p>
          <a:p>
            <a:pPr marL="457200" indent="-457200" algn="just">
              <a:buFont typeface="Wingdings" panose="05000000000000000000" pitchFamily="2" charset="2"/>
              <a:buChar char="v"/>
            </a:pPr>
            <a:r>
              <a:rPr lang="en-US" sz="2700" dirty="0">
                <a:solidFill>
                  <a:schemeClr val="bg1"/>
                </a:solidFill>
                <a:latin typeface="Times New Roman" panose="02020603050405020304" pitchFamily="18" charset="0"/>
                <a:cs typeface="Times New Roman" panose="02020603050405020304" pitchFamily="18" charset="0"/>
              </a:rPr>
              <a:t>The network should be governed by policies.</a:t>
            </a:r>
          </a:p>
          <a:p>
            <a:pPr marL="457200" indent="-457200" algn="just">
              <a:buFont typeface="Wingdings" panose="05000000000000000000" pitchFamily="2" charset="2"/>
              <a:buChar char="v"/>
            </a:pPr>
            <a:r>
              <a:rPr lang="en-US" sz="2700" dirty="0">
                <a:solidFill>
                  <a:schemeClr val="bg1"/>
                </a:solidFill>
                <a:latin typeface="Times New Roman" panose="02020603050405020304" pitchFamily="18" charset="0"/>
                <a:cs typeface="Times New Roman" panose="02020603050405020304" pitchFamily="18" charset="0"/>
              </a:rPr>
              <a:t>A recovery plan should be implemented incase of disaster/ hardware failure.  </a:t>
            </a:r>
          </a:p>
        </p:txBody>
      </p:sp>
    </p:spTree>
    <p:extLst>
      <p:ext uri="{BB962C8B-B14F-4D97-AF65-F5344CB8AC3E}">
        <p14:creationId xmlns:p14="http://schemas.microsoft.com/office/powerpoint/2010/main" val="472273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8BFEBC-FD88-7F4C-4417-F4CBD2363F40}"/>
              </a:ext>
            </a:extLst>
          </p:cNvPr>
          <p:cNvPicPr>
            <a:picLocks noChangeAspect="1"/>
          </p:cNvPicPr>
          <p:nvPr/>
        </p:nvPicPr>
        <p:blipFill>
          <a:blip r:embed="rId2"/>
          <a:stretch>
            <a:fillRect/>
          </a:stretch>
        </p:blipFill>
        <p:spPr>
          <a:xfrm>
            <a:off x="855406" y="766916"/>
            <a:ext cx="10825316" cy="5810865"/>
          </a:xfrm>
          <a:prstGeom prst="rect">
            <a:avLst/>
          </a:prstGeom>
        </p:spPr>
      </p:pic>
      <p:sp>
        <p:nvSpPr>
          <p:cNvPr id="4" name="TextBox 3">
            <a:extLst>
              <a:ext uri="{FF2B5EF4-FFF2-40B4-BE49-F238E27FC236}">
                <a16:creationId xmlns:a16="http://schemas.microsoft.com/office/drawing/2014/main" id="{0844EB7D-D526-2648-5DBC-676D7A312770}"/>
              </a:ext>
            </a:extLst>
          </p:cNvPr>
          <p:cNvSpPr txBox="1"/>
          <p:nvPr/>
        </p:nvSpPr>
        <p:spPr>
          <a:xfrm>
            <a:off x="855406" y="280219"/>
            <a:ext cx="10633588" cy="507831"/>
          </a:xfrm>
          <a:prstGeom prst="rect">
            <a:avLst/>
          </a:prstGeom>
          <a:noFill/>
        </p:spPr>
        <p:txBody>
          <a:bodyPr wrap="square" rtlCol="0">
            <a:spAutoFit/>
          </a:bodyPr>
          <a:lstStyle/>
          <a:p>
            <a:pPr algn="just"/>
            <a:r>
              <a:rPr lang="en-US" sz="2700" b="1" dirty="0">
                <a:solidFill>
                  <a:schemeClr val="bg1"/>
                </a:solidFill>
                <a:latin typeface="Times New Roman" panose="02020603050405020304" pitchFamily="18" charset="0"/>
                <a:cs typeface="Times New Roman" panose="02020603050405020304" pitchFamily="18" charset="0"/>
              </a:rPr>
              <a:t>Results of scanning the targeted system</a:t>
            </a:r>
          </a:p>
        </p:txBody>
      </p:sp>
    </p:spTree>
    <p:extLst>
      <p:ext uri="{BB962C8B-B14F-4D97-AF65-F5344CB8AC3E}">
        <p14:creationId xmlns:p14="http://schemas.microsoft.com/office/powerpoint/2010/main" val="1959843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75F70A-902E-6B84-40D0-9024E979ADC2}"/>
              </a:ext>
            </a:extLst>
          </p:cNvPr>
          <p:cNvSpPr txBox="1"/>
          <p:nvPr/>
        </p:nvSpPr>
        <p:spPr>
          <a:xfrm>
            <a:off x="781665" y="265471"/>
            <a:ext cx="11002296" cy="6324808"/>
          </a:xfrm>
          <a:prstGeom prst="rect">
            <a:avLst/>
          </a:prstGeom>
          <a:noFill/>
        </p:spPr>
        <p:txBody>
          <a:bodyPr wrap="square" rtlCol="0">
            <a:spAutoFit/>
          </a:bodyPr>
          <a:lstStyle/>
          <a:p>
            <a:pPr marL="285750" indent="-285750" algn="just">
              <a:buFont typeface="Wingdings" panose="05000000000000000000" pitchFamily="2" charset="2"/>
              <a:buChar char="v"/>
            </a:pPr>
            <a:r>
              <a:rPr lang="en-US" sz="2700" dirty="0">
                <a:solidFill>
                  <a:srgbClr val="000000"/>
                </a:solidFill>
                <a:latin typeface="Times New Roman" panose="02020603050405020304" pitchFamily="18" charset="0"/>
              </a:rPr>
              <a:t>F</a:t>
            </a:r>
            <a:r>
              <a:rPr lang="en-US" sz="2700" b="0" i="0" u="none" strike="noStrike" baseline="0" dirty="0">
                <a:solidFill>
                  <a:srgbClr val="000000"/>
                </a:solidFill>
                <a:latin typeface="Times New Roman" panose="02020603050405020304" pitchFamily="18" charset="0"/>
              </a:rPr>
              <a:t>ind the Common Vulnerability Exploit (CVE) ID of </a:t>
            </a:r>
            <a:r>
              <a:rPr lang="en-US" sz="2700" b="1" i="0" u="none" strike="noStrike" baseline="0" dirty="0">
                <a:solidFill>
                  <a:srgbClr val="000000"/>
                </a:solidFill>
                <a:latin typeface="Times New Roman" panose="02020603050405020304" pitchFamily="18" charset="0"/>
              </a:rPr>
              <a:t>ftp </a:t>
            </a:r>
            <a:r>
              <a:rPr lang="en-US" sz="2700" b="1" i="0" u="none" strike="noStrike" baseline="0" dirty="0" err="1">
                <a:solidFill>
                  <a:srgbClr val="000000"/>
                </a:solidFill>
                <a:latin typeface="Times New Roman" panose="02020603050405020304" pitchFamily="18" charset="0"/>
              </a:rPr>
              <a:t>vsftpd</a:t>
            </a:r>
            <a:r>
              <a:rPr lang="en-US" sz="2700" b="1" i="0" u="none" strike="noStrike" baseline="0" dirty="0">
                <a:solidFill>
                  <a:srgbClr val="000000"/>
                </a:solidFill>
                <a:latin typeface="Times New Roman" panose="02020603050405020304" pitchFamily="18" charset="0"/>
              </a:rPr>
              <a:t> 2.3.4 </a:t>
            </a:r>
            <a:r>
              <a:rPr lang="en-US" sz="2700" b="0" i="0" u="none" strike="noStrike" baseline="0" dirty="0">
                <a:solidFill>
                  <a:srgbClr val="000000"/>
                </a:solidFill>
                <a:latin typeface="Times New Roman" panose="02020603050405020304" pitchFamily="18" charset="0"/>
              </a:rPr>
              <a:t>running on </a:t>
            </a:r>
            <a:r>
              <a:rPr lang="en-US" sz="2700" b="1" i="0" u="none" strike="noStrike" baseline="0" dirty="0">
                <a:solidFill>
                  <a:srgbClr val="000000"/>
                </a:solidFill>
                <a:latin typeface="Times New Roman" panose="02020603050405020304" pitchFamily="18" charset="0"/>
              </a:rPr>
              <a:t>port 21 </a:t>
            </a:r>
            <a:r>
              <a:rPr lang="en-US" sz="2700" b="0" i="0" u="none" strike="noStrike" baseline="0" dirty="0">
                <a:solidFill>
                  <a:srgbClr val="000000"/>
                </a:solidFill>
                <a:latin typeface="Times New Roman" panose="02020603050405020304" pitchFamily="18" charset="0"/>
              </a:rPr>
              <a:t>at  </a:t>
            </a:r>
            <a:r>
              <a:rPr lang="en-US" sz="2700" b="0" i="0" u="none" strike="noStrike" baseline="0" dirty="0">
                <a:solidFill>
                  <a:srgbClr val="000000"/>
                </a:solidFill>
                <a:latin typeface="Times New Roman" panose="02020603050405020304" pitchFamily="18" charset="0"/>
                <a:hlinkClick r:id="rId2"/>
              </a:rPr>
              <a:t>https://cve.mitre.org/</a:t>
            </a:r>
            <a:r>
              <a:rPr lang="en-US" sz="2700" b="0" i="0" u="none" strike="noStrike" baseline="0" dirty="0">
                <a:solidFill>
                  <a:srgbClr val="000000"/>
                </a:solidFill>
                <a:latin typeface="Times New Roman" panose="02020603050405020304" pitchFamily="18" charset="0"/>
              </a:rPr>
              <a:t> </a:t>
            </a:r>
          </a:p>
          <a:p>
            <a:pPr algn="just"/>
            <a:r>
              <a:rPr lang="en-US" sz="2700" b="0" i="0" u="none" strike="noStrike" baseline="0" dirty="0">
                <a:solidFill>
                  <a:srgbClr val="000000"/>
                </a:solidFill>
                <a:latin typeface="Times New Roman" panose="02020603050405020304" pitchFamily="18" charset="0"/>
              </a:rPr>
              <a:t>The CVE ID is </a:t>
            </a:r>
            <a:r>
              <a:rPr lang="en-US" sz="2700" b="0" i="0" u="none" strike="noStrike" baseline="0" dirty="0">
                <a:solidFill>
                  <a:srgbClr val="3277CC"/>
                </a:solidFill>
                <a:latin typeface="Times New Roman" panose="02020603050405020304" pitchFamily="18" charset="0"/>
              </a:rPr>
              <a:t>CVE-2011-2523 	</a:t>
            </a:r>
            <a:r>
              <a:rPr lang="en-US" sz="2700" b="0" i="0" u="none" strike="noStrike" baseline="0" dirty="0" err="1">
                <a:solidFill>
                  <a:srgbClr val="000000"/>
                </a:solidFill>
                <a:latin typeface="Times New Roman" panose="02020603050405020304" pitchFamily="18" charset="0"/>
              </a:rPr>
              <a:t>vsftpd</a:t>
            </a:r>
            <a:r>
              <a:rPr lang="en-US" sz="2700" b="0" i="0" u="none" strike="noStrike" baseline="0" dirty="0">
                <a:solidFill>
                  <a:srgbClr val="000000"/>
                </a:solidFill>
                <a:latin typeface="Times New Roman" panose="02020603050405020304" pitchFamily="18" charset="0"/>
              </a:rPr>
              <a:t> 2.3.4 downloaded between 20110630 and 20110703 contains a backdoor which opens a shell on port 6200/</a:t>
            </a:r>
            <a:r>
              <a:rPr lang="en-US" sz="2700" b="0" i="0" u="none" strike="noStrike" baseline="0" dirty="0" err="1">
                <a:solidFill>
                  <a:srgbClr val="000000"/>
                </a:solidFill>
                <a:latin typeface="Times New Roman" panose="02020603050405020304" pitchFamily="18" charset="0"/>
              </a:rPr>
              <a:t>tcp</a:t>
            </a:r>
            <a:r>
              <a:rPr lang="en-US" sz="2700" b="0" i="0" u="none" strike="noStrike" baseline="0" dirty="0">
                <a:solidFill>
                  <a:srgbClr val="000000"/>
                </a:solidFill>
                <a:latin typeface="Times New Roman" panose="02020603050405020304" pitchFamily="18" charset="0"/>
              </a:rPr>
              <a:t>. 	</a:t>
            </a:r>
          </a:p>
          <a:p>
            <a:pPr algn="just"/>
            <a:endParaRPr lang="en-US" sz="2700" b="1" i="0" u="none" strike="noStrike" baseline="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Findings </a:t>
            </a:r>
            <a:endParaRPr lang="en-US" sz="2700" b="0" i="0" u="none" strike="noStrike" baseline="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Backdoor Command Execution </a:t>
            </a:r>
            <a:endParaRPr lang="en-US" sz="2700" b="0" i="0" u="none" strike="noStrike" baseline="0" dirty="0">
              <a:solidFill>
                <a:srgbClr val="000000"/>
              </a:solidFill>
              <a:latin typeface="Times New Roman" panose="02020603050405020304" pitchFamily="18" charset="0"/>
            </a:endParaRPr>
          </a:p>
          <a:p>
            <a:pPr algn="just"/>
            <a:r>
              <a:rPr lang="en-US" sz="2700" b="0" i="0" u="none" strike="noStrike" baseline="0" dirty="0">
                <a:solidFill>
                  <a:srgbClr val="0070C0"/>
                </a:solidFill>
                <a:latin typeface="Times New Roman" panose="02020603050405020304" pitchFamily="18" charset="0"/>
              </a:rPr>
              <a:t>https://www.cve.org/CVERecord?id=CVE-2011-2523 </a:t>
            </a:r>
          </a:p>
          <a:p>
            <a:pPr algn="just"/>
            <a:r>
              <a:rPr lang="en-US" sz="2700" b="1" i="0" u="none" strike="noStrike" baseline="0" dirty="0">
                <a:solidFill>
                  <a:srgbClr val="000000"/>
                </a:solidFill>
                <a:latin typeface="Times New Roman" panose="02020603050405020304" pitchFamily="18" charset="0"/>
              </a:rPr>
              <a:t>Description: </a:t>
            </a:r>
            <a:endParaRPr lang="en-US" sz="2700" b="0" i="0" u="none" strike="noStrike" baseline="0" dirty="0">
              <a:solidFill>
                <a:srgbClr val="000000"/>
              </a:solidFill>
              <a:latin typeface="Times New Roman" panose="02020603050405020304" pitchFamily="18" charset="0"/>
            </a:endParaRPr>
          </a:p>
          <a:p>
            <a:pPr algn="just"/>
            <a:r>
              <a:rPr lang="en-US" sz="2700" b="0" i="0" u="none" strike="noStrike" baseline="0" dirty="0">
                <a:solidFill>
                  <a:srgbClr val="000000"/>
                </a:solidFill>
                <a:latin typeface="Times New Roman" panose="02020603050405020304" pitchFamily="18" charset="0"/>
              </a:rPr>
              <a:t>The vulnerability </a:t>
            </a:r>
            <a:r>
              <a:rPr lang="en-US" sz="2700" b="1" i="0" u="none" strike="noStrike" baseline="0" dirty="0" err="1">
                <a:solidFill>
                  <a:srgbClr val="000000"/>
                </a:solidFill>
                <a:latin typeface="Times New Roman" panose="02020603050405020304" pitchFamily="18" charset="0"/>
              </a:rPr>
              <a:t>vsftpd</a:t>
            </a:r>
            <a:r>
              <a:rPr lang="en-US" sz="2700" b="1" i="0" u="none" strike="noStrike" baseline="0" dirty="0">
                <a:solidFill>
                  <a:srgbClr val="000000"/>
                </a:solidFill>
                <a:latin typeface="Times New Roman" panose="02020603050405020304" pitchFamily="18" charset="0"/>
              </a:rPr>
              <a:t> 2.3.4 </a:t>
            </a:r>
            <a:r>
              <a:rPr lang="en-US" sz="2700" b="0" i="0" u="none" strike="noStrike" baseline="0" dirty="0">
                <a:solidFill>
                  <a:srgbClr val="000000"/>
                </a:solidFill>
                <a:latin typeface="Times New Roman" panose="02020603050405020304" pitchFamily="18" charset="0"/>
              </a:rPr>
              <a:t>downloaded between 2011/06/30 and 2011/07/03 contains a backdoor which opens a shell on port 6200/</a:t>
            </a:r>
            <a:r>
              <a:rPr lang="en-US" sz="2700" b="0" i="0" u="none" strike="noStrike" baseline="0" dirty="0" err="1">
                <a:solidFill>
                  <a:srgbClr val="000000"/>
                </a:solidFill>
                <a:latin typeface="Times New Roman" panose="02020603050405020304" pitchFamily="18" charset="0"/>
              </a:rPr>
              <a:t>tcp</a:t>
            </a:r>
            <a:r>
              <a:rPr lang="en-US" sz="2700" b="0" i="0" u="none" strike="noStrike" baseline="0" dirty="0">
                <a:solidFill>
                  <a:srgbClr val="000000"/>
                </a:solidFill>
                <a:latin typeface="Times New Roman" panose="02020603050405020304" pitchFamily="18" charset="0"/>
              </a:rPr>
              <a:t>. </a:t>
            </a:r>
          </a:p>
          <a:p>
            <a:pPr algn="just"/>
            <a:r>
              <a:rPr lang="en-US" sz="2700" b="1" i="0" u="none" strike="noStrike" baseline="0" dirty="0">
                <a:solidFill>
                  <a:srgbClr val="000000"/>
                </a:solidFill>
                <a:latin typeface="Times New Roman" panose="02020603050405020304" pitchFamily="18" charset="0"/>
              </a:rPr>
              <a:t>Publish Date: </a:t>
            </a:r>
            <a:r>
              <a:rPr lang="en-US" sz="2700" b="0" i="0" u="none" strike="noStrike" baseline="0" dirty="0">
                <a:solidFill>
                  <a:srgbClr val="000000"/>
                </a:solidFill>
                <a:latin typeface="Times New Roman" panose="02020603050405020304" pitchFamily="18" charset="0"/>
              </a:rPr>
              <a:t>2019-11-27 </a:t>
            </a:r>
            <a:r>
              <a:rPr lang="en-US" sz="2700" b="1" i="0" u="none" strike="noStrike" baseline="0" dirty="0">
                <a:solidFill>
                  <a:srgbClr val="000000"/>
                </a:solidFill>
                <a:latin typeface="Times New Roman" panose="02020603050405020304" pitchFamily="18" charset="0"/>
              </a:rPr>
              <a:t>Updated: </a:t>
            </a:r>
            <a:r>
              <a:rPr lang="en-US" sz="2700" b="0" i="0" u="none" strike="noStrike" baseline="0" dirty="0">
                <a:solidFill>
                  <a:srgbClr val="000000"/>
                </a:solidFill>
                <a:latin typeface="Times New Roman" panose="02020603050405020304" pitchFamily="18" charset="0"/>
              </a:rPr>
              <a:t>2021-04-12 </a:t>
            </a:r>
          </a:p>
          <a:p>
            <a:pPr algn="just"/>
            <a:endParaRPr lang="en-US" sz="2700" dirty="0">
              <a:solidFill>
                <a:srgbClr val="000000"/>
              </a:solidFill>
              <a:latin typeface="Times New Roman" panose="02020603050405020304" pitchFamily="18" charset="0"/>
            </a:endParaRPr>
          </a:p>
          <a:p>
            <a:pPr algn="just"/>
            <a:endParaRPr lang="en-US" sz="2700" b="0" i="0" u="none" strike="noStrike" baseline="0" dirty="0">
              <a:solidFill>
                <a:srgbClr val="000000"/>
              </a:solidFill>
              <a:latin typeface="Times New Roman" panose="02020603050405020304" pitchFamily="18" charset="0"/>
            </a:endParaRPr>
          </a:p>
          <a:p>
            <a:pPr marL="285750" indent="-285750" algn="just">
              <a:buFont typeface="Wingdings" panose="05000000000000000000" pitchFamily="2" charset="2"/>
              <a:buChar char="v"/>
            </a:pPr>
            <a:endParaRPr lang="en-US" sz="2700" dirty="0"/>
          </a:p>
        </p:txBody>
      </p:sp>
    </p:spTree>
    <p:extLst>
      <p:ext uri="{BB962C8B-B14F-4D97-AF65-F5344CB8AC3E}">
        <p14:creationId xmlns:p14="http://schemas.microsoft.com/office/powerpoint/2010/main" val="3163242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B65187-9CEA-DEA0-FFEF-B1222527386D}"/>
              </a:ext>
            </a:extLst>
          </p:cNvPr>
          <p:cNvSpPr txBox="1"/>
          <p:nvPr/>
        </p:nvSpPr>
        <p:spPr>
          <a:xfrm>
            <a:off x="752168" y="294968"/>
            <a:ext cx="11031793" cy="6324808"/>
          </a:xfrm>
          <a:prstGeom prst="rect">
            <a:avLst/>
          </a:prstGeom>
          <a:noFill/>
        </p:spPr>
        <p:txBody>
          <a:bodyPr wrap="square" rtlCol="0">
            <a:spAutoFit/>
          </a:bodyPr>
          <a:lstStyle/>
          <a:p>
            <a:pPr marL="285750" indent="-285750" algn="just">
              <a:buFont typeface="Wingdings" panose="05000000000000000000" pitchFamily="2" charset="2"/>
              <a:buChar char="v"/>
            </a:pPr>
            <a:r>
              <a:rPr lang="en-US" sz="2700" b="1" i="0" u="none" strike="noStrike" baseline="0" dirty="0">
                <a:solidFill>
                  <a:srgbClr val="000000"/>
                </a:solidFill>
                <a:latin typeface="Times New Roman" panose="02020603050405020304" pitchFamily="18" charset="0"/>
              </a:rPr>
              <a:t>Finding the Common Vulnerability Scoring System (CVSS) - Risk Score </a:t>
            </a:r>
          </a:p>
          <a:p>
            <a:pPr algn="just"/>
            <a:r>
              <a:rPr lang="en-US" sz="2700" b="0" i="0" u="none" strike="noStrike" baseline="0" dirty="0">
                <a:solidFill>
                  <a:srgbClr val="000000"/>
                </a:solidFill>
                <a:latin typeface="Times New Roman" panose="02020603050405020304" pitchFamily="18" charset="0"/>
              </a:rPr>
              <a:t>The </a:t>
            </a:r>
            <a:r>
              <a:rPr lang="en-US" sz="2700" b="1" i="0" u="none" strike="noStrike" baseline="0" dirty="0">
                <a:solidFill>
                  <a:srgbClr val="000000"/>
                </a:solidFill>
                <a:latin typeface="Times New Roman" panose="02020603050405020304" pitchFamily="18" charset="0"/>
              </a:rPr>
              <a:t>CVSS Scores </a:t>
            </a:r>
            <a:r>
              <a:rPr lang="en-US" sz="2700" b="0" i="0" u="none" strike="noStrike" baseline="0" dirty="0">
                <a:solidFill>
                  <a:srgbClr val="000000"/>
                </a:solidFill>
                <a:latin typeface="Times New Roman" panose="02020603050405020304" pitchFamily="18" charset="0"/>
              </a:rPr>
              <a:t>for CVE-2011-2523 </a:t>
            </a:r>
            <a:r>
              <a:rPr lang="en-US" sz="2700" b="0" i="0" u="none" strike="noStrike" baseline="0" dirty="0">
                <a:solidFill>
                  <a:srgbClr val="0070C0"/>
                </a:solidFill>
                <a:latin typeface="Times New Roman" panose="02020603050405020304" pitchFamily="18" charset="0"/>
              </a:rPr>
              <a:t>https://www.cvedetails.com/cve/CVE-2011-2523/ </a:t>
            </a:r>
            <a:r>
              <a:rPr lang="en-US" sz="2700" b="0" i="0" u="none" strike="noStrike" baseline="0" dirty="0">
                <a:solidFill>
                  <a:srgbClr val="000000"/>
                </a:solidFill>
                <a:latin typeface="Times New Roman" panose="02020603050405020304" pitchFamily="18" charset="0"/>
              </a:rPr>
              <a:t>is 9.8 and 10 which indicates </a:t>
            </a:r>
            <a:r>
              <a:rPr lang="en-US" sz="2700" b="1" i="0" u="none" strike="noStrike" baseline="0" dirty="0">
                <a:solidFill>
                  <a:schemeClr val="accent1"/>
                </a:solidFill>
                <a:latin typeface="Times New Roman" panose="02020603050405020304" pitchFamily="18" charset="0"/>
              </a:rPr>
              <a:t>Critical</a:t>
            </a:r>
            <a:r>
              <a:rPr lang="en-US" sz="2700" b="1" i="0" u="none" strike="noStrike" baseline="0" dirty="0">
                <a:solidFill>
                  <a:srgbClr val="000000"/>
                </a:solidFill>
                <a:latin typeface="Times New Roman" panose="02020603050405020304" pitchFamily="18" charset="0"/>
              </a:rPr>
              <a:t> </a:t>
            </a:r>
          </a:p>
          <a:p>
            <a:pPr algn="just"/>
            <a:endParaRPr lang="en-US" sz="2700" b="1"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Recommendation </a:t>
            </a:r>
            <a:endParaRPr lang="en-US" sz="2700" b="0" i="0" u="none" strike="noStrike" baseline="0" dirty="0">
              <a:solidFill>
                <a:srgbClr val="000000"/>
              </a:solidFill>
              <a:latin typeface="Times New Roman" panose="02020603050405020304" pitchFamily="18" charset="0"/>
            </a:endParaRPr>
          </a:p>
          <a:p>
            <a:pPr algn="just"/>
            <a:r>
              <a:rPr lang="en-US" sz="2700" b="0" i="0" u="none" strike="noStrike" baseline="0" dirty="0">
                <a:solidFill>
                  <a:srgbClr val="000000"/>
                </a:solidFill>
                <a:latin typeface="Times New Roman" panose="02020603050405020304" pitchFamily="18" charset="0"/>
              </a:rPr>
              <a:t>The System Administrators are strongly advised to update to the latest version VSFTPD 3.0.5-13 to protect their servers from exploitation. </a:t>
            </a:r>
          </a:p>
          <a:p>
            <a:pPr algn="just"/>
            <a:endParaRPr lang="en-US" sz="270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Conclusion </a:t>
            </a:r>
          </a:p>
          <a:p>
            <a:pPr algn="just"/>
            <a:r>
              <a:rPr lang="en-US" sz="2700" dirty="0">
                <a:solidFill>
                  <a:srgbClr val="000000"/>
                </a:solidFill>
                <a:latin typeface="Times New Roman" panose="02020603050405020304" pitchFamily="18" charset="0"/>
              </a:rPr>
              <a:t>T</a:t>
            </a:r>
            <a:r>
              <a:rPr lang="en-US" sz="2700" b="0" i="0" u="none" strike="noStrike" baseline="0" dirty="0">
                <a:solidFill>
                  <a:srgbClr val="000000"/>
                </a:solidFill>
                <a:latin typeface="Times New Roman" panose="02020603050405020304" pitchFamily="18" charset="0"/>
              </a:rPr>
              <a:t>his research work implemented VPN security </a:t>
            </a:r>
            <a:endParaRPr lang="en-US" sz="2700" b="1" dirty="0">
              <a:solidFill>
                <a:srgbClr val="000000"/>
              </a:solidFill>
              <a:latin typeface="Times New Roman" panose="02020603050405020304" pitchFamily="18" charset="0"/>
            </a:endParaRPr>
          </a:p>
          <a:p>
            <a:pPr algn="just"/>
            <a:r>
              <a:rPr lang="en-US" sz="2700" b="0" i="0" u="none" strike="noStrike" baseline="0" dirty="0">
                <a:solidFill>
                  <a:srgbClr val="000000"/>
                </a:solidFill>
                <a:latin typeface="Times New Roman" panose="02020603050405020304" pitchFamily="18" charset="0"/>
              </a:rPr>
              <a:t>The designed network used IPsec VPN and GRE to meet up the security measures as demanded by the client </a:t>
            </a:r>
            <a:r>
              <a:rPr lang="en-US" sz="2700" b="1" i="0" u="none" strike="noStrike" baseline="0" dirty="0">
                <a:solidFill>
                  <a:srgbClr val="000000"/>
                </a:solidFill>
                <a:latin typeface="Times New Roman" panose="02020603050405020304" pitchFamily="18" charset="0"/>
              </a:rPr>
              <a:t> </a:t>
            </a:r>
          </a:p>
          <a:p>
            <a:pPr algn="just"/>
            <a:r>
              <a:rPr lang="en-US" sz="2700" b="0" i="0" u="none" strike="noStrike" baseline="0" dirty="0">
                <a:solidFill>
                  <a:srgbClr val="000000"/>
                </a:solidFill>
                <a:latin typeface="Times New Roman" panose="02020603050405020304" pitchFamily="18" charset="0"/>
              </a:rPr>
              <a:t>combination of IPsec VPN + GRE will offer a better defense to attacks. </a:t>
            </a:r>
            <a:endParaRPr lang="en-US" sz="2700" b="1" i="0" u="none" strike="noStrike" baseline="0" dirty="0">
              <a:solidFill>
                <a:srgbClr val="000000"/>
              </a:solidFill>
              <a:latin typeface="Times New Roman" panose="02020603050405020304" pitchFamily="18" charset="0"/>
            </a:endParaRPr>
          </a:p>
          <a:p>
            <a:pPr algn="just"/>
            <a:endParaRPr lang="en-US" sz="2700" b="0" i="0" u="none" strike="noStrike" baseline="0" dirty="0">
              <a:solidFill>
                <a:srgbClr val="000000"/>
              </a:solidFill>
              <a:latin typeface="Times New Roman" panose="02020603050405020304" pitchFamily="18" charset="0"/>
            </a:endParaRPr>
          </a:p>
          <a:p>
            <a:pPr algn="just"/>
            <a:endParaRPr lang="en-US" sz="2700" dirty="0"/>
          </a:p>
        </p:txBody>
      </p:sp>
    </p:spTree>
    <p:extLst>
      <p:ext uri="{BB962C8B-B14F-4D97-AF65-F5344CB8AC3E}">
        <p14:creationId xmlns:p14="http://schemas.microsoft.com/office/powerpoint/2010/main" val="73308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2AF45F-E6C7-6CFD-EFF2-A2486ABE612E}"/>
              </a:ext>
            </a:extLst>
          </p:cNvPr>
          <p:cNvSpPr txBox="1"/>
          <p:nvPr/>
        </p:nvSpPr>
        <p:spPr>
          <a:xfrm>
            <a:off x="1312607" y="737419"/>
            <a:ext cx="9822426" cy="4708981"/>
          </a:xfrm>
          <a:prstGeom prst="rect">
            <a:avLst/>
          </a:prstGeom>
          <a:noFill/>
        </p:spPr>
        <p:txBody>
          <a:bodyPr wrap="square" rtlCol="0">
            <a:spAutoFit/>
            <a:scene3d>
              <a:camera prst="perspectiveHeroicExtremeRightFacing"/>
              <a:lightRig rig="threePt" dir="t"/>
            </a:scene3d>
          </a:bodyPr>
          <a:lstStyle/>
          <a:p>
            <a:pPr algn="ctr"/>
            <a:r>
              <a:rPr lang="en-US" sz="15000" b="1" i="1" dirty="0">
                <a:solidFill>
                  <a:srgbClr val="EE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6405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3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FBEC491-F6AF-D213-CBA9-452948A41CB4}"/>
              </a:ext>
            </a:extLst>
          </p:cNvPr>
          <p:cNvSpPr/>
          <p:nvPr/>
        </p:nvSpPr>
        <p:spPr>
          <a:xfrm>
            <a:off x="2846439" y="457199"/>
            <a:ext cx="5604388" cy="840659"/>
          </a:xfrm>
          <a:prstGeom prst="roundRect">
            <a:avLst/>
          </a:prstGeom>
          <a:solidFill>
            <a:srgbClr val="EE0000">
              <a:alpha val="30000"/>
            </a:srgbClr>
          </a:solidFill>
          <a:ln>
            <a:solidFill>
              <a:schemeClr val="accent1">
                <a:shade val="15000"/>
                <a:alpha val="9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800" b="0" i="0" u="none" strike="noStrike" baseline="0" dirty="0">
              <a:solidFill>
                <a:srgbClr val="000000"/>
              </a:solidFill>
              <a:latin typeface="Times New Roman" panose="02020603050405020304" pitchFamily="18" charset="0"/>
            </a:endParaRPr>
          </a:p>
          <a:p>
            <a:pPr algn="ctr"/>
            <a:r>
              <a:rPr lang="en-US" sz="4000" b="1" i="0" u="none" strike="noStrike" baseline="0" dirty="0">
                <a:solidFill>
                  <a:schemeClr val="bg1"/>
                </a:solidFill>
                <a:effectLst>
                  <a:outerShdw blurRad="38100" dist="38100" dir="2700000" algn="tl">
                    <a:srgbClr val="000000">
                      <a:alpha val="43137"/>
                    </a:srgbClr>
                  </a:outerShdw>
                </a:effectLst>
                <a:latin typeface="Times New Roman" panose="02020603050405020304" pitchFamily="18" charset="0"/>
              </a:rPr>
              <a:t>PROJECT SCOPE </a:t>
            </a:r>
            <a:endParaRPr lang="en-US" sz="4000" b="0" i="0" u="none" strike="noStrike" baseline="0" dirty="0">
              <a:solidFill>
                <a:schemeClr val="bg1"/>
              </a:solidFill>
              <a:effectLst>
                <a:outerShdw blurRad="38100" dist="38100" dir="2700000" algn="tl">
                  <a:srgbClr val="000000">
                    <a:alpha val="43137"/>
                  </a:srgbClr>
                </a:outerShdw>
              </a:effectLst>
              <a:latin typeface="Times New Roman" panose="02020603050405020304" pitchFamily="18" charset="0"/>
            </a:endParaRPr>
          </a:p>
        </p:txBody>
      </p:sp>
      <p:sp>
        <p:nvSpPr>
          <p:cNvPr id="3" name="TextBox 2">
            <a:extLst>
              <a:ext uri="{FF2B5EF4-FFF2-40B4-BE49-F238E27FC236}">
                <a16:creationId xmlns:a16="http://schemas.microsoft.com/office/drawing/2014/main" id="{9354B7DF-540B-25B3-85FB-8B30D7196A79}"/>
              </a:ext>
            </a:extLst>
          </p:cNvPr>
          <p:cNvSpPr txBox="1"/>
          <p:nvPr/>
        </p:nvSpPr>
        <p:spPr>
          <a:xfrm>
            <a:off x="589935" y="1297859"/>
            <a:ext cx="11602065" cy="5978560"/>
          </a:xfrm>
          <a:prstGeom prst="rect">
            <a:avLst/>
          </a:prstGeom>
          <a:noFill/>
        </p:spPr>
        <p:txBody>
          <a:bodyPr wrap="square" rtlCol="0">
            <a:spAutoFit/>
          </a:bodyPr>
          <a:lstStyle/>
          <a:p>
            <a:pPr>
              <a:lnSpc>
                <a:spcPct val="150000"/>
              </a:lnSpc>
            </a:pPr>
            <a:r>
              <a:rPr lang="en-US" sz="2700" dirty="0">
                <a:solidFill>
                  <a:schemeClr val="bg1"/>
                </a:solidFill>
                <a:latin typeface="Times New Roman" panose="02020603050405020304" pitchFamily="18" charset="0"/>
                <a:cs typeface="Times New Roman" panose="02020603050405020304" pitchFamily="18" charset="0"/>
              </a:rPr>
              <a:t>OBJECTIVES </a:t>
            </a:r>
          </a:p>
          <a:p>
            <a:pPr marL="457200" indent="-457200" algn="just">
              <a:lnSpc>
                <a:spcPct val="150000"/>
              </a:lnSpc>
              <a:buFont typeface="Wingdings" panose="05000000000000000000" pitchFamily="2" charset="2"/>
              <a:buChar char="v"/>
            </a:pPr>
            <a:r>
              <a:rPr lang="en-US" sz="2700" b="0" i="0" u="none" strike="noStrike" baseline="0" dirty="0">
                <a:solidFill>
                  <a:schemeClr val="bg1"/>
                </a:solidFill>
                <a:latin typeface="Times New Roman" panose="02020603050405020304" pitchFamily="18" charset="0"/>
                <a:cs typeface="Times New Roman" panose="02020603050405020304" pitchFamily="18" charset="0"/>
              </a:rPr>
              <a:t>Uninterrupted access to high-speed internet.  </a:t>
            </a:r>
          </a:p>
          <a:p>
            <a:pPr marL="457200" indent="-457200" algn="just">
              <a:lnSpc>
                <a:spcPct val="150000"/>
              </a:lnSpc>
              <a:buFont typeface="Wingdings" panose="05000000000000000000" pitchFamily="2" charset="2"/>
              <a:buChar char="v"/>
            </a:pPr>
            <a:r>
              <a:rPr lang="en-US" sz="2700" b="0" i="0" u="none" strike="noStrike" baseline="0" dirty="0">
                <a:solidFill>
                  <a:schemeClr val="bg1"/>
                </a:solidFill>
                <a:latin typeface="Times New Roman" panose="02020603050405020304" pitchFamily="18" charset="0"/>
                <a:cs typeface="Times New Roman" panose="02020603050405020304" pitchFamily="18" charset="0"/>
              </a:rPr>
              <a:t>Organized health records for future reference. </a:t>
            </a:r>
          </a:p>
          <a:p>
            <a:pPr marL="457200" indent="-457200" algn="just">
              <a:lnSpc>
                <a:spcPct val="150000"/>
              </a:lnSpc>
              <a:buFont typeface="Wingdings" panose="05000000000000000000" pitchFamily="2" charset="2"/>
              <a:buChar char="v"/>
            </a:pPr>
            <a:r>
              <a:rPr lang="en-US" sz="2700" b="0" i="0" u="none" strike="noStrike" baseline="0" dirty="0">
                <a:solidFill>
                  <a:schemeClr val="bg1"/>
                </a:solidFill>
                <a:latin typeface="Times New Roman" panose="02020603050405020304" pitchFamily="18" charset="0"/>
                <a:cs typeface="Times New Roman" panose="02020603050405020304" pitchFamily="18" charset="0"/>
              </a:rPr>
              <a:t>Continuous communication throughout the nursing home's departments that is network capability for end-to-end connectivity. </a:t>
            </a:r>
          </a:p>
          <a:p>
            <a:pPr marL="457200" indent="-457200" algn="just">
              <a:lnSpc>
                <a:spcPct val="150000"/>
              </a:lnSpc>
              <a:buFont typeface="Wingdings" panose="05000000000000000000" pitchFamily="2" charset="2"/>
              <a:buChar char="v"/>
            </a:pPr>
            <a:r>
              <a:rPr lang="en-US" sz="2700" b="0" i="0" u="none" strike="noStrike" baseline="0" dirty="0">
                <a:solidFill>
                  <a:schemeClr val="bg1"/>
                </a:solidFill>
                <a:latin typeface="Times New Roman" panose="02020603050405020304" pitchFamily="18" charset="0"/>
                <a:cs typeface="Times New Roman" panose="02020603050405020304" pitchFamily="18" charset="0"/>
              </a:rPr>
              <a:t>A network that demonstrates a secure network for protecting medical information and staff research projects. </a:t>
            </a:r>
          </a:p>
          <a:p>
            <a:pPr marL="457200" indent="-457200" algn="just">
              <a:lnSpc>
                <a:spcPct val="150000"/>
              </a:lnSpc>
              <a:buFont typeface="Wingdings" panose="05000000000000000000" pitchFamily="2" charset="2"/>
              <a:buChar char="v"/>
            </a:pPr>
            <a:r>
              <a:rPr lang="en-US" sz="2700" b="0" i="0" u="none" strike="noStrike" baseline="0" dirty="0">
                <a:solidFill>
                  <a:schemeClr val="bg1"/>
                </a:solidFill>
                <a:latin typeface="Times New Roman" panose="02020603050405020304" pitchFamily="18" charset="0"/>
                <a:cs typeface="Times New Roman" panose="02020603050405020304" pitchFamily="18" charset="0"/>
              </a:rPr>
              <a:t>Providing wireless limited internet access for the staff and visitors of the nursing home. </a:t>
            </a:r>
          </a:p>
          <a:p>
            <a:pPr algn="l"/>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4698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BC3C0CDF-56DA-4E79-8B99-EA5D29248592}"/>
              </a:ext>
            </a:extLst>
          </p:cNvPr>
          <p:cNvSpPr/>
          <p:nvPr/>
        </p:nvSpPr>
        <p:spPr>
          <a:xfrm>
            <a:off x="4085303" y="206478"/>
            <a:ext cx="3775588" cy="825909"/>
          </a:xfrm>
          <a:prstGeom prst="round2DiagRect">
            <a:avLst/>
          </a:prstGeom>
          <a:solidFill>
            <a:schemeClr val="accent1">
              <a:alpha val="5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Core Layer </a:t>
            </a:r>
            <a:endParaRPr lang="en-US" sz="4000" dirty="0">
              <a:effectLst>
                <a:outerShdw blurRad="38100" dist="38100" dir="2700000" algn="tl">
                  <a:srgbClr val="000000">
                    <a:alpha val="43137"/>
                  </a:srgbClr>
                </a:outerShdw>
              </a:effectLst>
            </a:endParaRPr>
          </a:p>
        </p:txBody>
      </p:sp>
      <p:pic>
        <p:nvPicPr>
          <p:cNvPr id="5" name="Picture 4" descr="A diagram of a firewall&#10;&#10;AI-generated content may be incorrect.">
            <a:extLst>
              <a:ext uri="{FF2B5EF4-FFF2-40B4-BE49-F238E27FC236}">
                <a16:creationId xmlns:a16="http://schemas.microsoft.com/office/drawing/2014/main" id="{1190AB6D-98E4-3510-20EE-C0397BCA3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62" y="1154521"/>
            <a:ext cx="9158748" cy="5374866"/>
          </a:xfrm>
          <a:prstGeom prst="rect">
            <a:avLst/>
          </a:prstGeom>
        </p:spPr>
      </p:pic>
    </p:spTree>
    <p:extLst>
      <p:ext uri="{BB962C8B-B14F-4D97-AF65-F5344CB8AC3E}">
        <p14:creationId xmlns:p14="http://schemas.microsoft.com/office/powerpoint/2010/main" val="413640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CDF9EB80-4D1D-3EDE-51BD-8C48B656D10E}"/>
              </a:ext>
            </a:extLst>
          </p:cNvPr>
          <p:cNvSpPr/>
          <p:nvPr/>
        </p:nvSpPr>
        <p:spPr>
          <a:xfrm>
            <a:off x="3790335" y="191730"/>
            <a:ext cx="5070987" cy="855405"/>
          </a:xfrm>
          <a:prstGeom prst="round2Diag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Distribution Layer </a:t>
            </a:r>
            <a:endParaRPr lang="en-US" sz="4000" dirty="0">
              <a:effectLst>
                <a:outerShdw blurRad="38100" dist="38100" dir="2700000" algn="tl">
                  <a:srgbClr val="000000">
                    <a:alpha val="43137"/>
                  </a:srgbClr>
                </a:outerShdw>
              </a:effectLst>
            </a:endParaRPr>
          </a:p>
        </p:txBody>
      </p:sp>
      <p:pic>
        <p:nvPicPr>
          <p:cNvPr id="4" name="Picture 3" descr="A diagram of a computer network&#10;&#10;AI-generated content may be incorrect.">
            <a:extLst>
              <a:ext uri="{FF2B5EF4-FFF2-40B4-BE49-F238E27FC236}">
                <a16:creationId xmlns:a16="http://schemas.microsoft.com/office/drawing/2014/main" id="{86D41C5D-7FF8-1405-9B23-73AAA30F5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071" y="1342103"/>
            <a:ext cx="8716297" cy="5147187"/>
          </a:xfrm>
          <a:prstGeom prst="rect">
            <a:avLst/>
          </a:prstGeom>
        </p:spPr>
      </p:pic>
    </p:spTree>
    <p:extLst>
      <p:ext uri="{BB962C8B-B14F-4D97-AF65-F5344CB8AC3E}">
        <p14:creationId xmlns:p14="http://schemas.microsoft.com/office/powerpoint/2010/main" val="401822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21B62627-010D-BAD0-2809-2F2FBF245514}"/>
              </a:ext>
            </a:extLst>
          </p:cNvPr>
          <p:cNvSpPr/>
          <p:nvPr/>
        </p:nvSpPr>
        <p:spPr>
          <a:xfrm>
            <a:off x="4277032" y="147484"/>
            <a:ext cx="4011562" cy="84065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000000"/>
                </a:solidFill>
                <a:latin typeface="Times New Roman" panose="02020603050405020304" pitchFamily="18" charset="0"/>
              </a:rPr>
              <a:t>Access Layer </a:t>
            </a:r>
            <a:endParaRPr lang="en-US" sz="4000" dirty="0"/>
          </a:p>
        </p:txBody>
      </p:sp>
      <p:pic>
        <p:nvPicPr>
          <p:cNvPr id="4" name="Picture 3" descr="A diagram of a computer network&#10;&#10;AI-generated content may be incorrect.">
            <a:extLst>
              <a:ext uri="{FF2B5EF4-FFF2-40B4-BE49-F238E27FC236}">
                <a16:creationId xmlns:a16="http://schemas.microsoft.com/office/drawing/2014/main" id="{EA8A647A-4EEF-3ACF-36F7-449C83156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052" y="1135626"/>
            <a:ext cx="8362335" cy="5338916"/>
          </a:xfrm>
          <a:prstGeom prst="rect">
            <a:avLst/>
          </a:prstGeom>
        </p:spPr>
      </p:pic>
    </p:spTree>
    <p:extLst>
      <p:ext uri="{BB962C8B-B14F-4D97-AF65-F5344CB8AC3E}">
        <p14:creationId xmlns:p14="http://schemas.microsoft.com/office/powerpoint/2010/main" val="382053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710EEDB6-9F62-F80C-E484-729C0B5F0B28}"/>
              </a:ext>
            </a:extLst>
          </p:cNvPr>
          <p:cNvSpPr/>
          <p:nvPr/>
        </p:nvSpPr>
        <p:spPr>
          <a:xfrm>
            <a:off x="2433484" y="131087"/>
            <a:ext cx="7359445" cy="783313"/>
          </a:xfrm>
          <a:prstGeom prst="round2DiagRect">
            <a:avLst/>
          </a:prstGeom>
          <a:solidFill>
            <a:srgbClr val="D55C11">
              <a:alpha val="8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NETWORK REQUIREMENTS </a:t>
            </a:r>
            <a:endParaRPr lang="en-US" sz="40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543791C-782B-C101-2F86-2C137A93EE65}"/>
              </a:ext>
            </a:extLst>
          </p:cNvPr>
          <p:cNvSpPr txBox="1"/>
          <p:nvPr/>
        </p:nvSpPr>
        <p:spPr>
          <a:xfrm>
            <a:off x="545690" y="1371601"/>
            <a:ext cx="11488993" cy="5493812"/>
          </a:xfrm>
          <a:prstGeom prst="rect">
            <a:avLst/>
          </a:prstGeom>
          <a:noFill/>
        </p:spPr>
        <p:txBody>
          <a:bodyPr wrap="square" rtlCol="0">
            <a:spAutoFit/>
          </a:bodyPr>
          <a:lstStyle/>
          <a:p>
            <a:pPr algn="just"/>
            <a:r>
              <a:rPr lang="en-US" sz="2700" b="1" i="0" u="none" strike="noStrike" baseline="0" dirty="0">
                <a:solidFill>
                  <a:schemeClr val="bg1"/>
                </a:solidFill>
                <a:latin typeface="Times New Roman" panose="02020603050405020304" pitchFamily="18" charset="0"/>
              </a:rPr>
              <a:t>INTERNET SERVICE PROVIDER (ISP)</a:t>
            </a:r>
            <a:r>
              <a:rPr lang="en-US" sz="2700" b="1" dirty="0">
                <a:solidFill>
                  <a:schemeClr val="bg1"/>
                </a:solidFill>
                <a:latin typeface="Times New Roman" panose="02020603050405020304" pitchFamily="18" charset="0"/>
              </a:rPr>
              <a:t> </a:t>
            </a:r>
          </a:p>
          <a:p>
            <a:pPr algn="just"/>
            <a:r>
              <a:rPr lang="en-US" sz="2700" dirty="0">
                <a:solidFill>
                  <a:schemeClr val="bg1"/>
                </a:solidFill>
                <a:latin typeface="Times New Roman" panose="02020603050405020304" pitchFamily="18" charset="0"/>
              </a:rPr>
              <a:t>H</a:t>
            </a:r>
            <a:r>
              <a:rPr lang="en-US" sz="2700" b="0" i="0" u="none" strike="noStrike" baseline="0" dirty="0">
                <a:solidFill>
                  <a:schemeClr val="bg1"/>
                </a:solidFill>
                <a:latin typeface="Times New Roman" panose="02020603050405020304" pitchFamily="18" charset="0"/>
              </a:rPr>
              <a:t>igh-speed internet service provider</a:t>
            </a:r>
          </a:p>
          <a:p>
            <a:pPr algn="just"/>
            <a:r>
              <a:rPr lang="en-US" sz="2700" dirty="0">
                <a:solidFill>
                  <a:schemeClr val="bg1"/>
                </a:solidFill>
                <a:latin typeface="Times New Roman" panose="02020603050405020304" pitchFamily="18" charset="0"/>
              </a:rPr>
              <a:t>The speed should be about 1gb/s</a:t>
            </a:r>
            <a:r>
              <a:rPr lang="en-US" sz="2700" b="0" i="0" u="none" strike="noStrike" baseline="0" dirty="0">
                <a:solidFill>
                  <a:schemeClr val="bg1"/>
                </a:solidFill>
                <a:latin typeface="Times New Roman" panose="02020603050405020304" pitchFamily="18" charset="0"/>
              </a:rPr>
              <a:t> </a:t>
            </a:r>
            <a:endParaRPr lang="en-US" sz="2700" b="1" i="0" u="none" strike="noStrike" baseline="0" dirty="0">
              <a:solidFill>
                <a:schemeClr val="bg1"/>
              </a:solidFill>
              <a:latin typeface="Times New Roman" panose="02020603050405020304" pitchFamily="18" charset="0"/>
            </a:endParaRPr>
          </a:p>
          <a:p>
            <a:pPr algn="just"/>
            <a:r>
              <a:rPr lang="en-US" sz="2700" b="1" dirty="0">
                <a:solidFill>
                  <a:schemeClr val="bg1"/>
                </a:solidFill>
                <a:latin typeface="Times New Roman" panose="02020603050405020304" pitchFamily="18" charset="0"/>
              </a:rPr>
              <a:t>Server - Dell PowerEdge Server Tower Model T560</a:t>
            </a:r>
            <a:endParaRPr lang="en-US" sz="2700" b="1" i="0" u="none" strike="noStrike" baseline="0" dirty="0">
              <a:solidFill>
                <a:schemeClr val="bg1"/>
              </a:solidFill>
              <a:latin typeface="Times New Roman" panose="02020603050405020304" pitchFamily="18" charset="0"/>
            </a:endParaRPr>
          </a:p>
          <a:p>
            <a:pPr algn="just"/>
            <a:r>
              <a:rPr lang="en-US" sz="2700" dirty="0">
                <a:solidFill>
                  <a:schemeClr val="bg1"/>
                </a:solidFill>
                <a:latin typeface="Times New Roman" panose="02020603050405020304" pitchFamily="18" charset="0"/>
              </a:rPr>
              <a:t>I</a:t>
            </a:r>
            <a:r>
              <a:rPr lang="en-US" sz="2700" b="0" i="0" u="none" strike="noStrike" baseline="0" dirty="0">
                <a:solidFill>
                  <a:schemeClr val="bg1"/>
                </a:solidFill>
                <a:latin typeface="Times New Roman" panose="02020603050405020304" pitchFamily="18" charset="0"/>
              </a:rPr>
              <a:t>t handles large amounts of data and complex calculations in conditions of limited rack space. </a:t>
            </a:r>
          </a:p>
          <a:p>
            <a:pPr algn="just"/>
            <a:r>
              <a:rPr lang="en-US" sz="2700" dirty="0">
                <a:solidFill>
                  <a:schemeClr val="bg1"/>
                </a:solidFill>
                <a:latin typeface="Times New Roman" panose="02020603050405020304" pitchFamily="18" charset="0"/>
              </a:rPr>
              <a:t>It</a:t>
            </a:r>
            <a:r>
              <a:rPr lang="en-US" sz="2700" b="0" i="0" u="none" strike="noStrike" baseline="0" dirty="0">
                <a:solidFill>
                  <a:schemeClr val="bg1"/>
                </a:solidFill>
                <a:latin typeface="Times New Roman" panose="02020603050405020304" pitchFamily="18" charset="0"/>
              </a:rPr>
              <a:t>s efficiency infrastructure, quick task completion. </a:t>
            </a:r>
          </a:p>
          <a:p>
            <a:pPr algn="just"/>
            <a:endParaRPr lang="en-US" sz="2700" b="0" i="0" u="none" strike="noStrike" baseline="0" dirty="0">
              <a:solidFill>
                <a:schemeClr val="bg1"/>
              </a:solidFill>
              <a:latin typeface="Times New Roman" panose="02020603050405020304" pitchFamily="18" charset="0"/>
            </a:endParaRPr>
          </a:p>
          <a:p>
            <a:pPr algn="just"/>
            <a:r>
              <a:rPr lang="en-US" sz="2700" b="1" i="0" u="none" strike="noStrike" baseline="0" dirty="0">
                <a:solidFill>
                  <a:schemeClr val="bg1"/>
                </a:solidFill>
                <a:latin typeface="Times New Roman" panose="02020603050405020304" pitchFamily="18" charset="0"/>
              </a:rPr>
              <a:t>Router - Cisco 8818 Route Processor</a:t>
            </a:r>
            <a:endParaRPr lang="en-US" sz="2700" b="1" dirty="0">
              <a:solidFill>
                <a:schemeClr val="bg1"/>
              </a:solidFill>
              <a:latin typeface="Times New Roman" panose="02020603050405020304" pitchFamily="18" charset="0"/>
            </a:endParaRPr>
          </a:p>
          <a:p>
            <a:pPr algn="just"/>
            <a:r>
              <a:rPr lang="en-US" sz="2700" dirty="0">
                <a:solidFill>
                  <a:schemeClr val="bg1"/>
                </a:solidFill>
                <a:latin typeface="Times New Roman" panose="02020603050405020304" pitchFamily="18" charset="0"/>
              </a:rPr>
              <a:t>I</a:t>
            </a:r>
            <a:r>
              <a:rPr lang="en-US" sz="2700" b="0" i="0" u="none" strike="noStrike" baseline="0" dirty="0">
                <a:solidFill>
                  <a:schemeClr val="bg1"/>
                </a:solidFill>
                <a:latin typeface="Times New Roman" panose="02020603050405020304" pitchFamily="18" charset="0"/>
              </a:rPr>
              <a:t>nbuilt firewall feature </a:t>
            </a:r>
          </a:p>
          <a:p>
            <a:pPr algn="just"/>
            <a:r>
              <a:rPr lang="en-US" sz="2700" dirty="0">
                <a:solidFill>
                  <a:schemeClr val="bg1"/>
                </a:solidFill>
                <a:latin typeface="Times New Roman" panose="02020603050405020304" pitchFamily="18" charset="0"/>
              </a:rPr>
              <a:t>E</a:t>
            </a:r>
            <a:r>
              <a:rPr lang="en-US" sz="2700" b="0" i="0" u="none" strike="noStrike" baseline="0" dirty="0">
                <a:solidFill>
                  <a:schemeClr val="bg1"/>
                </a:solidFill>
                <a:latin typeface="Times New Roman" panose="02020603050405020304" pitchFamily="18" charset="0"/>
              </a:rPr>
              <a:t>ncryption Feature </a:t>
            </a:r>
          </a:p>
          <a:p>
            <a:pPr algn="just"/>
            <a:r>
              <a:rPr lang="en-US" sz="2700" b="0" i="0" u="none" strike="noStrike" baseline="0" dirty="0">
                <a:solidFill>
                  <a:schemeClr val="bg1"/>
                </a:solidFill>
                <a:latin typeface="Times New Roman" panose="02020603050405020304" pitchFamily="18" charset="0"/>
              </a:rPr>
              <a:t>Intrusion </a:t>
            </a:r>
            <a:r>
              <a:rPr lang="en-US" sz="2700" dirty="0">
                <a:solidFill>
                  <a:schemeClr val="bg1"/>
                </a:solidFill>
                <a:latin typeface="Times New Roman" panose="02020603050405020304" pitchFamily="18" charset="0"/>
              </a:rPr>
              <a:t>D</a:t>
            </a:r>
            <a:r>
              <a:rPr lang="en-US" sz="2700" b="0" i="0" u="none" strike="noStrike" baseline="0" dirty="0">
                <a:solidFill>
                  <a:schemeClr val="bg1"/>
                </a:solidFill>
                <a:latin typeface="Times New Roman" panose="02020603050405020304" pitchFamily="18" charset="0"/>
              </a:rPr>
              <a:t>etection Service (IDS)</a:t>
            </a:r>
          </a:p>
          <a:p>
            <a:pPr algn="just"/>
            <a:r>
              <a:rPr lang="en-US" sz="2700" b="0" i="0" u="none" strike="noStrike" baseline="0" dirty="0">
                <a:solidFill>
                  <a:schemeClr val="bg1"/>
                </a:solidFill>
                <a:latin typeface="Times New Roman" panose="02020603050405020304" pitchFamily="18" charset="0"/>
              </a:rPr>
              <a:t>Accommodate an upgraded bandwidth of 518 </a:t>
            </a:r>
            <a:r>
              <a:rPr lang="en-US" sz="2700" b="0" i="0" u="none" strike="noStrike" baseline="0" dirty="0" err="1">
                <a:solidFill>
                  <a:schemeClr val="bg1"/>
                </a:solidFill>
                <a:latin typeface="Times New Roman" panose="02020603050405020304" pitchFamily="18" charset="0"/>
              </a:rPr>
              <a:t>Tbps</a:t>
            </a:r>
            <a:r>
              <a:rPr lang="en-US" sz="2700" b="0" i="0" u="none" strike="noStrike" baseline="0" dirty="0">
                <a:solidFill>
                  <a:schemeClr val="bg1"/>
                </a:solidFill>
                <a:latin typeface="Times New Roman" panose="02020603050405020304" pitchFamily="18" charset="0"/>
              </a:rPr>
              <a:t>   </a:t>
            </a:r>
            <a:r>
              <a:rPr lang="en-US" sz="2700" b="1" i="0" u="none" strike="noStrike" baseline="0" dirty="0">
                <a:latin typeface="Times New Roman" panose="02020603050405020304" pitchFamily="18" charset="0"/>
              </a:rPr>
              <a:t> </a:t>
            </a:r>
          </a:p>
        </p:txBody>
      </p:sp>
    </p:spTree>
    <p:extLst>
      <p:ext uri="{BB962C8B-B14F-4D97-AF65-F5344CB8AC3E}">
        <p14:creationId xmlns:p14="http://schemas.microsoft.com/office/powerpoint/2010/main" val="189130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extBox 1">
            <a:extLst>
              <a:ext uri="{FF2B5EF4-FFF2-40B4-BE49-F238E27FC236}">
                <a16:creationId xmlns:a16="http://schemas.microsoft.com/office/drawing/2014/main" id="{DF1A7A32-172A-7256-7575-25FFA3695CC6}"/>
              </a:ext>
            </a:extLst>
          </p:cNvPr>
          <p:cNvSpPr txBox="1"/>
          <p:nvPr/>
        </p:nvSpPr>
        <p:spPr>
          <a:xfrm>
            <a:off x="766916" y="221226"/>
            <a:ext cx="10884310" cy="9648795"/>
          </a:xfrm>
          <a:prstGeom prst="rect">
            <a:avLst/>
          </a:prstGeom>
        </p:spPr>
        <p:txBody>
          <a:bodyPr wrap="square" rtlCol="0">
            <a:spAutoFit/>
          </a:bodyPr>
          <a:lstStyle/>
          <a:p>
            <a:pPr algn="just"/>
            <a:r>
              <a:rPr lang="en-US" sz="2700" b="1" i="0" u="none" strike="noStrike" baseline="0" dirty="0">
                <a:solidFill>
                  <a:schemeClr val="bg1"/>
                </a:solidFill>
                <a:latin typeface="Times New Roman" panose="02020603050405020304" pitchFamily="18" charset="0"/>
              </a:rPr>
              <a:t>Hardware Firewall - </a:t>
            </a:r>
            <a:r>
              <a:rPr lang="en-US" sz="2700" b="1" i="0" u="none" strike="noStrike" baseline="0" dirty="0" err="1">
                <a:solidFill>
                  <a:schemeClr val="bg1"/>
                </a:solidFill>
                <a:latin typeface="Times New Roman" panose="02020603050405020304" pitchFamily="18" charset="0"/>
              </a:rPr>
              <a:t>Netgate</a:t>
            </a:r>
            <a:r>
              <a:rPr lang="en-US" sz="2700" b="1" i="0" u="none" strike="noStrike" baseline="0" dirty="0">
                <a:solidFill>
                  <a:schemeClr val="bg1"/>
                </a:solidFill>
                <a:latin typeface="Times New Roman" panose="02020603050405020304" pitchFamily="18" charset="0"/>
              </a:rPr>
              <a:t> 1541 1U Base </a:t>
            </a:r>
            <a:r>
              <a:rPr lang="en-US" sz="2700" b="1" i="0" u="none" strike="noStrike" baseline="0" dirty="0" err="1">
                <a:solidFill>
                  <a:schemeClr val="bg1"/>
                </a:solidFill>
                <a:latin typeface="Times New Roman" panose="02020603050405020304" pitchFamily="18" charset="0"/>
              </a:rPr>
              <a:t>pfSense</a:t>
            </a:r>
            <a:r>
              <a:rPr lang="en-US" sz="2700" b="1" i="0" u="none" strike="noStrike" baseline="0" dirty="0">
                <a:solidFill>
                  <a:schemeClr val="bg1"/>
                </a:solidFill>
                <a:latin typeface="Times New Roman" panose="02020603050405020304" pitchFamily="18" charset="0"/>
              </a:rPr>
              <a:t> Security Gateway</a:t>
            </a:r>
          </a:p>
          <a:p>
            <a:pPr algn="just"/>
            <a:r>
              <a:rPr lang="en-US" sz="2700" dirty="0">
                <a:solidFill>
                  <a:schemeClr val="bg1"/>
                </a:solidFill>
                <a:latin typeface="Times New Roman" panose="02020603050405020304" pitchFamily="18" charset="0"/>
              </a:rPr>
              <a:t>H</a:t>
            </a:r>
            <a:r>
              <a:rPr lang="en-US" sz="2700" b="0" i="0" u="none" strike="noStrike" baseline="0" dirty="0">
                <a:solidFill>
                  <a:schemeClr val="bg1"/>
                </a:solidFill>
                <a:latin typeface="Times New Roman" panose="02020603050405020304" pitchFamily="18" charset="0"/>
              </a:rPr>
              <a:t>igh performance and reliability </a:t>
            </a:r>
          </a:p>
          <a:p>
            <a:pPr algn="just"/>
            <a:r>
              <a:rPr lang="en-US" sz="2700" b="0" i="0" u="none" strike="noStrike" baseline="0" dirty="0">
                <a:solidFill>
                  <a:schemeClr val="bg1"/>
                </a:solidFill>
                <a:latin typeface="Times New Roman" panose="02020603050405020304" pitchFamily="18" charset="0"/>
              </a:rPr>
              <a:t>It manageable and ease to use that is user friendly interface</a:t>
            </a:r>
          </a:p>
          <a:p>
            <a:pPr algn="just"/>
            <a:r>
              <a:rPr lang="en-US" sz="2700" b="0" i="0" u="none" strike="noStrike" baseline="0" dirty="0">
                <a:solidFill>
                  <a:schemeClr val="bg1"/>
                </a:solidFill>
                <a:latin typeface="Times New Roman" panose="02020603050405020304" pitchFamily="18" charset="0"/>
              </a:rPr>
              <a:t>Its security features that is AES-NI encryption acceleration, Intrusion Detection and Prevention (IDP), VPN support (OpenVPN, IPsec, PPTP). </a:t>
            </a:r>
          </a:p>
          <a:p>
            <a:pPr algn="just"/>
            <a:r>
              <a:rPr lang="en-US" sz="2700" b="0" i="0" u="none" strike="noStrike" baseline="0" dirty="0">
                <a:solidFill>
                  <a:schemeClr val="bg1"/>
                </a:solidFill>
                <a:latin typeface="Times New Roman" panose="02020603050405020304" pitchFamily="18" charset="0"/>
              </a:rPr>
              <a:t> </a:t>
            </a:r>
          </a:p>
          <a:p>
            <a:pPr algn="just"/>
            <a:r>
              <a:rPr lang="en-US" sz="2700" b="1" i="0" u="none" strike="noStrike" baseline="0" dirty="0">
                <a:solidFill>
                  <a:schemeClr val="bg1"/>
                </a:solidFill>
                <a:latin typeface="Times New Roman" panose="02020603050405020304" pitchFamily="18" charset="0"/>
              </a:rPr>
              <a:t>Core Switch - Cisco Catalyst 9600 Series Switch</a:t>
            </a:r>
            <a:endParaRPr lang="en-US" sz="2700" b="1" dirty="0">
              <a:solidFill>
                <a:schemeClr val="bg1"/>
              </a:solidFill>
              <a:latin typeface="Times New Roman" panose="02020603050405020304" pitchFamily="18" charset="0"/>
            </a:endParaRPr>
          </a:p>
          <a:p>
            <a:pPr algn="just"/>
            <a:r>
              <a:rPr lang="en-US" sz="2700" b="0" i="0" u="none" strike="noStrike" baseline="0" dirty="0">
                <a:solidFill>
                  <a:schemeClr val="bg1"/>
                </a:solidFill>
                <a:latin typeface="Times New Roman" panose="02020603050405020304" pitchFamily="18" charset="0"/>
              </a:rPr>
              <a:t>It has very less rate of failure. </a:t>
            </a:r>
          </a:p>
          <a:p>
            <a:pPr algn="just"/>
            <a:r>
              <a:rPr lang="en-US" sz="2700" b="0" i="0" u="none" strike="noStrike" baseline="0" dirty="0">
                <a:solidFill>
                  <a:schemeClr val="bg1"/>
                </a:solidFill>
                <a:latin typeface="Times New Roman" panose="02020603050405020304" pitchFamily="18" charset="0"/>
              </a:rPr>
              <a:t>It has very high scalability.</a:t>
            </a:r>
          </a:p>
          <a:p>
            <a:pPr algn="just"/>
            <a:r>
              <a:rPr lang="en-US" sz="2700" b="0" i="0" u="none" strike="noStrike" baseline="0" dirty="0">
                <a:solidFill>
                  <a:schemeClr val="bg1"/>
                </a:solidFill>
                <a:latin typeface="Times New Roman" panose="02020603050405020304" pitchFamily="18" charset="0"/>
              </a:rPr>
              <a:t>It is ungradable. </a:t>
            </a:r>
          </a:p>
          <a:p>
            <a:pPr algn="just"/>
            <a:endParaRPr lang="en-US" sz="2700" b="0" i="0" u="none" strike="noStrike" baseline="0" dirty="0">
              <a:solidFill>
                <a:schemeClr val="bg1"/>
              </a:solidFill>
              <a:latin typeface="Times New Roman" panose="02020603050405020304" pitchFamily="18" charset="0"/>
            </a:endParaRPr>
          </a:p>
          <a:p>
            <a:pPr algn="just"/>
            <a:r>
              <a:rPr lang="en-US" sz="2700" b="1" i="0" u="none" strike="noStrike" baseline="0" dirty="0">
                <a:solidFill>
                  <a:schemeClr val="bg1"/>
                </a:solidFill>
                <a:latin typeface="Times New Roman" panose="02020603050405020304" pitchFamily="18" charset="0"/>
              </a:rPr>
              <a:t>Access Switches - Cisco Catalyst 4503 E-Series Switch</a:t>
            </a:r>
          </a:p>
          <a:p>
            <a:pPr algn="just"/>
            <a:r>
              <a:rPr lang="en-US" sz="2700" b="0" i="0" u="none" strike="noStrike" baseline="0" dirty="0">
                <a:solidFill>
                  <a:schemeClr val="bg1"/>
                </a:solidFill>
                <a:latin typeface="Times New Roman" panose="02020603050405020304" pitchFamily="18" charset="0"/>
              </a:rPr>
              <a:t>Number of ports (Maximum of 48 ports) </a:t>
            </a:r>
          </a:p>
          <a:p>
            <a:pPr algn="just"/>
            <a:r>
              <a:rPr lang="en-US" sz="2700" b="0" i="0" u="none" strike="noStrike" baseline="0" dirty="0">
                <a:solidFill>
                  <a:schemeClr val="bg1"/>
                </a:solidFill>
                <a:latin typeface="Times New Roman" panose="02020603050405020304" pitchFamily="18" charset="0"/>
              </a:rPr>
              <a:t>High performance </a:t>
            </a:r>
          </a:p>
          <a:p>
            <a:pPr algn="just"/>
            <a:r>
              <a:rPr lang="en-US" sz="2700" b="0" i="0" u="none" strike="noStrike" baseline="0" dirty="0">
                <a:solidFill>
                  <a:schemeClr val="bg1"/>
                </a:solidFill>
                <a:latin typeface="Times New Roman" panose="02020603050405020304" pitchFamily="18" charset="0"/>
              </a:rPr>
              <a:t>Great efficiency </a:t>
            </a:r>
          </a:p>
          <a:p>
            <a:pPr algn="just"/>
            <a:endParaRPr lang="en-US" sz="2700" b="0" i="0" u="none" strike="noStrike" baseline="0" dirty="0">
              <a:solidFill>
                <a:srgbClr val="000000"/>
              </a:solidFill>
              <a:latin typeface="Times New Roman" panose="02020603050405020304" pitchFamily="18" charset="0"/>
            </a:endParaRPr>
          </a:p>
          <a:p>
            <a:pPr algn="just"/>
            <a:r>
              <a:rPr lang="en-US" sz="2700" b="0" i="0" u="none" strike="noStrike" baseline="0" dirty="0">
                <a:solidFill>
                  <a:srgbClr val="000000"/>
                </a:solidFill>
                <a:latin typeface="Times New Roman" panose="02020603050405020304" pitchFamily="18" charset="0"/>
              </a:rPr>
              <a:t> </a:t>
            </a:r>
          </a:p>
          <a:p>
            <a:pPr algn="just"/>
            <a:r>
              <a:rPr lang="en-US" sz="2700" b="0" i="0" u="none" strike="noStrike" baseline="0" dirty="0">
                <a:solidFill>
                  <a:srgbClr val="000000"/>
                </a:solidFill>
                <a:latin typeface="Times New Roman" panose="02020603050405020304" pitchFamily="18" charset="0"/>
              </a:rPr>
              <a:t> </a:t>
            </a:r>
          </a:p>
          <a:p>
            <a:pPr marL="285750" indent="-285750" algn="just">
              <a:buFont typeface="Wingdings" panose="05000000000000000000" pitchFamily="2" charset="2"/>
              <a:buChar char="v"/>
            </a:pPr>
            <a:endParaRPr lang="en-US" sz="2700" b="0" i="0" u="none" strike="noStrike" baseline="0" dirty="0">
              <a:solidFill>
                <a:srgbClr val="000000"/>
              </a:solidFill>
              <a:latin typeface="Times New Roman" panose="02020603050405020304" pitchFamily="18" charset="0"/>
            </a:endParaRPr>
          </a:p>
          <a:p>
            <a:pPr marL="285750" indent="-285750" algn="just">
              <a:buFont typeface="Wingdings" panose="05000000000000000000" pitchFamily="2" charset="2"/>
              <a:buChar char="v"/>
            </a:pPr>
            <a:endParaRPr lang="en-US" sz="2700" b="1" i="0" u="none" strike="noStrike" baseline="0" dirty="0">
              <a:solidFill>
                <a:srgbClr val="000000"/>
              </a:solidFill>
              <a:latin typeface="Times New Roman" panose="02020603050405020304" pitchFamily="18" charset="0"/>
            </a:endParaRPr>
          </a:p>
          <a:p>
            <a:pPr algn="just"/>
            <a:endParaRPr lang="en-US" sz="2700" b="1" i="0" u="none" strike="noStrike" baseline="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 </a:t>
            </a:r>
          </a:p>
          <a:p>
            <a:pPr algn="just"/>
            <a:endParaRPr lang="en-US" sz="2700" dirty="0"/>
          </a:p>
        </p:txBody>
      </p:sp>
    </p:spTree>
    <p:extLst>
      <p:ext uri="{BB962C8B-B14F-4D97-AF65-F5344CB8AC3E}">
        <p14:creationId xmlns:p14="http://schemas.microsoft.com/office/powerpoint/2010/main" val="379239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9D2784-D2BD-D07D-A1E3-2B6C15DEC799}"/>
              </a:ext>
            </a:extLst>
          </p:cNvPr>
          <p:cNvSpPr txBox="1"/>
          <p:nvPr/>
        </p:nvSpPr>
        <p:spPr>
          <a:xfrm>
            <a:off x="663677" y="206477"/>
            <a:ext cx="11017046" cy="8402300"/>
          </a:xfrm>
          <a:prstGeom prst="rect">
            <a:avLst/>
          </a:prstGeom>
          <a:noFill/>
        </p:spPr>
        <p:txBody>
          <a:bodyPr wrap="square" rtlCol="0">
            <a:spAutoFit/>
          </a:bodyPr>
          <a:lstStyle/>
          <a:p>
            <a:pPr algn="just"/>
            <a:endParaRPr lang="en-US" sz="2700" b="1" i="0" u="none" strike="noStrike" baseline="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Wireless Access Point (WAP) - Cisco Catalyst Wireless 9163E</a:t>
            </a:r>
          </a:p>
          <a:p>
            <a:pPr algn="just"/>
            <a:r>
              <a:rPr lang="en-US" sz="2700" b="0" i="0" u="none" strike="noStrike" baseline="0" dirty="0">
                <a:solidFill>
                  <a:srgbClr val="000000"/>
                </a:solidFill>
                <a:latin typeface="Times New Roman" panose="02020603050405020304" pitchFamily="18" charset="0"/>
              </a:rPr>
              <a:t>It provides the flexibility to expand your 6-GHz wireless coverage</a:t>
            </a:r>
          </a:p>
          <a:p>
            <a:pPr algn="just"/>
            <a:r>
              <a:rPr lang="en-US" sz="2700" b="0" i="0" u="none" strike="noStrike" baseline="0" dirty="0">
                <a:solidFill>
                  <a:srgbClr val="000000"/>
                </a:solidFill>
                <a:latin typeface="Times New Roman" panose="02020603050405020304" pitchFamily="18" charset="0"/>
              </a:rPr>
              <a:t>It caters for a wide range and more spectrum of use </a:t>
            </a:r>
          </a:p>
          <a:p>
            <a:pPr algn="just"/>
            <a:r>
              <a:rPr lang="en-US" sz="2700" b="0" i="0" u="none" strike="noStrike" baseline="0" dirty="0">
                <a:solidFill>
                  <a:srgbClr val="000000"/>
                </a:solidFill>
                <a:latin typeface="Times New Roman" panose="02020603050405020304" pitchFamily="18" charset="0"/>
              </a:rPr>
              <a:t>It helps ensure uninterrupted wireless access </a:t>
            </a:r>
          </a:p>
          <a:p>
            <a:pPr algn="just"/>
            <a:endParaRPr lang="en-US" sz="2700" b="0" i="0" u="none" strike="noStrike" baseline="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Cables - CAT 6 graded Shielded Twisted Pair (STP) </a:t>
            </a:r>
          </a:p>
          <a:p>
            <a:pPr algn="just"/>
            <a:r>
              <a:rPr lang="en-US" sz="2700" dirty="0">
                <a:solidFill>
                  <a:srgbClr val="000000"/>
                </a:solidFill>
                <a:latin typeface="Times New Roman" panose="02020603050405020304" pitchFamily="18" charset="0"/>
              </a:rPr>
              <a:t>I</a:t>
            </a:r>
            <a:r>
              <a:rPr lang="en-US" sz="2700" b="0" i="0" u="none" strike="noStrike" baseline="0" dirty="0">
                <a:solidFill>
                  <a:srgbClr val="000000"/>
                </a:solidFill>
                <a:latin typeface="Times New Roman" panose="02020603050405020304" pitchFamily="18" charset="0"/>
              </a:rPr>
              <a:t>ts maximum transmission speed of 1000mbps/100 meters </a:t>
            </a:r>
          </a:p>
          <a:p>
            <a:pPr algn="just"/>
            <a:endParaRPr lang="en-US" sz="2700" b="0" i="0" u="none" strike="noStrike" baseline="0" dirty="0">
              <a:solidFill>
                <a:srgbClr val="000000"/>
              </a:solidFill>
              <a:latin typeface="Times New Roman" panose="02020603050405020304" pitchFamily="18" charset="0"/>
            </a:endParaRPr>
          </a:p>
          <a:p>
            <a:pPr algn="just"/>
            <a:r>
              <a:rPr lang="en-US" sz="2700" b="1" i="0" u="none" strike="noStrike" baseline="0" dirty="0">
                <a:solidFill>
                  <a:srgbClr val="000000"/>
                </a:solidFill>
                <a:latin typeface="Times New Roman" panose="02020603050405020304" pitchFamily="18" charset="0"/>
              </a:rPr>
              <a:t>Workstations </a:t>
            </a:r>
            <a:r>
              <a:rPr lang="en-US" sz="2700" b="1" dirty="0">
                <a:solidFill>
                  <a:srgbClr val="000000"/>
                </a:solidFill>
                <a:latin typeface="Times New Roman" panose="02020603050405020304" pitchFamily="18" charset="0"/>
              </a:rPr>
              <a:t> - </a:t>
            </a:r>
            <a:r>
              <a:rPr lang="en-US" sz="2700" b="1" i="0" u="none" strike="noStrike" baseline="0" dirty="0">
                <a:solidFill>
                  <a:srgbClr val="000000"/>
                </a:solidFill>
                <a:latin typeface="Times New Roman" panose="02020603050405020304" pitchFamily="18" charset="0"/>
              </a:rPr>
              <a:t>HP Envy x360 </a:t>
            </a:r>
            <a:r>
              <a:rPr lang="en-US" sz="2700" b="1" dirty="0">
                <a:solidFill>
                  <a:srgbClr val="000000"/>
                </a:solidFill>
                <a:latin typeface="Times New Roman" panose="02020603050405020304" pitchFamily="18" charset="0"/>
              </a:rPr>
              <a:t> </a:t>
            </a:r>
          </a:p>
          <a:p>
            <a:pPr algn="just"/>
            <a:r>
              <a:rPr lang="en-US" sz="2700" dirty="0">
                <a:solidFill>
                  <a:srgbClr val="000000"/>
                </a:solidFill>
                <a:latin typeface="Times New Roman" panose="02020603050405020304" pitchFamily="18" charset="0"/>
              </a:rPr>
              <a:t>I</a:t>
            </a:r>
            <a:r>
              <a:rPr lang="en-US" sz="2700" b="0" i="0" u="none" strike="noStrike" baseline="0" dirty="0">
                <a:solidFill>
                  <a:srgbClr val="000000"/>
                </a:solidFill>
                <a:latin typeface="Times New Roman" panose="02020603050405020304" pitchFamily="18" charset="0"/>
              </a:rPr>
              <a:t>ts Intel vPro technology for remote management</a:t>
            </a:r>
          </a:p>
          <a:p>
            <a:pPr algn="just"/>
            <a:r>
              <a:rPr lang="en-US" sz="2700" b="0" i="0" u="none" strike="noStrike" baseline="0" dirty="0">
                <a:solidFill>
                  <a:srgbClr val="000000"/>
                </a:solidFill>
                <a:latin typeface="Times New Roman" panose="02020603050405020304" pitchFamily="18" charset="0"/>
              </a:rPr>
              <a:t>Manageability integration kit for easy deployment</a:t>
            </a:r>
          </a:p>
          <a:p>
            <a:pPr algn="just"/>
            <a:r>
              <a:rPr lang="en-US" sz="2700" dirty="0">
                <a:solidFill>
                  <a:srgbClr val="000000"/>
                </a:solidFill>
                <a:latin typeface="Times New Roman" panose="02020603050405020304" pitchFamily="18" charset="0"/>
              </a:rPr>
              <a:t>S</a:t>
            </a:r>
            <a:r>
              <a:rPr lang="en-US" sz="2700" b="0" i="0" u="none" strike="noStrike" baseline="0" dirty="0">
                <a:solidFill>
                  <a:srgbClr val="000000"/>
                </a:solidFill>
                <a:latin typeface="Times New Roman" panose="02020603050405020304" pitchFamily="18" charset="0"/>
              </a:rPr>
              <a:t>ure start for secure boot protection </a:t>
            </a:r>
          </a:p>
          <a:p>
            <a:pPr algn="just"/>
            <a:r>
              <a:rPr lang="en-US" sz="2700" b="0" i="0" u="none" strike="noStrike" baseline="0" dirty="0" err="1">
                <a:solidFill>
                  <a:srgbClr val="000000"/>
                </a:solidFill>
                <a:latin typeface="Times New Roman" panose="02020603050405020304" pitchFamily="18" charset="0"/>
              </a:rPr>
              <a:t>BIOSphere</a:t>
            </a:r>
            <a:r>
              <a:rPr lang="en-US" sz="2700" b="0" i="0" u="none" strike="noStrike" baseline="0" dirty="0">
                <a:solidFill>
                  <a:srgbClr val="000000"/>
                </a:solidFill>
                <a:latin typeface="Times New Roman" panose="02020603050405020304" pitchFamily="18" charset="0"/>
              </a:rPr>
              <a:t> for firmware protection </a:t>
            </a:r>
            <a:endParaRPr lang="en-US" sz="2700" b="1" dirty="0">
              <a:solidFill>
                <a:srgbClr val="000000"/>
              </a:solidFill>
              <a:latin typeface="Times New Roman" panose="02020603050405020304" pitchFamily="18" charset="0"/>
            </a:endParaRPr>
          </a:p>
          <a:p>
            <a:pPr algn="just"/>
            <a:endParaRPr lang="en-US" sz="2700" b="1" dirty="0">
              <a:solidFill>
                <a:srgbClr val="000000"/>
              </a:solidFill>
              <a:latin typeface="Times New Roman" panose="02020603050405020304" pitchFamily="18" charset="0"/>
            </a:endParaRPr>
          </a:p>
          <a:p>
            <a:pPr algn="just"/>
            <a:endParaRPr lang="en-US" sz="2700" b="0" i="0" u="none" strike="noStrike" baseline="0" dirty="0">
              <a:solidFill>
                <a:srgbClr val="000000"/>
              </a:solidFill>
              <a:latin typeface="Times New Roman" panose="02020603050405020304" pitchFamily="18" charset="0"/>
            </a:endParaRPr>
          </a:p>
          <a:p>
            <a:pPr algn="just"/>
            <a:endParaRPr lang="en-US" sz="2700" b="0" i="0" u="none" strike="noStrike" baseline="0" dirty="0">
              <a:solidFill>
                <a:srgbClr val="000000"/>
              </a:solidFill>
              <a:latin typeface="Times New Roman" panose="02020603050405020304" pitchFamily="18" charset="0"/>
            </a:endParaRPr>
          </a:p>
          <a:p>
            <a:pPr algn="just"/>
            <a:r>
              <a:rPr lang="en-US" sz="2700" b="0" i="0" u="none" strike="noStrike" baseline="0" dirty="0">
                <a:solidFill>
                  <a:srgbClr val="000000"/>
                </a:solidFill>
                <a:latin typeface="Times New Roman" panose="02020603050405020304" pitchFamily="18" charset="0"/>
              </a:rPr>
              <a:t> </a:t>
            </a:r>
          </a:p>
          <a:p>
            <a:pPr algn="just"/>
            <a:endParaRPr lang="en-US" sz="2700" b="1" i="0" u="none" strike="noStrike" baseline="0" dirty="0">
              <a:solidFill>
                <a:srgbClr val="000000"/>
              </a:solidFill>
              <a:latin typeface="Times New Roman" panose="02020603050405020304" pitchFamily="18" charset="0"/>
            </a:endParaRPr>
          </a:p>
          <a:p>
            <a:pPr algn="just"/>
            <a:endParaRPr lang="en-US" sz="2700" dirty="0"/>
          </a:p>
        </p:txBody>
      </p:sp>
    </p:spTree>
    <p:extLst>
      <p:ext uri="{BB962C8B-B14F-4D97-AF65-F5344CB8AC3E}">
        <p14:creationId xmlns:p14="http://schemas.microsoft.com/office/powerpoint/2010/main" val="2998092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531</TotalTime>
  <Words>1166</Words>
  <Application>Microsoft Office PowerPoint</Application>
  <PresentationFormat>Widescreen</PresentationFormat>
  <Paragraphs>183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Century Gothic</vt:lpstr>
      <vt:lpstr>Times New Roman</vt:lpstr>
      <vt:lpstr>Wingdings</vt:lpstr>
      <vt:lpstr>Wingdings 3</vt:lpstr>
      <vt:lpstr>Ion</vt:lpstr>
      <vt:lpstr>INTERCOM PROGRAMMING AND MANUFACTURING COMPANY  (IPMC)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alexander sarpong</dc:creator>
  <cp:lastModifiedBy>alexander sarpong</cp:lastModifiedBy>
  <cp:revision>16</cp:revision>
  <dcterms:created xsi:type="dcterms:W3CDTF">2025-01-16T10:01:47Z</dcterms:created>
  <dcterms:modified xsi:type="dcterms:W3CDTF">2025-01-17T18:00:27Z</dcterms:modified>
</cp:coreProperties>
</file>