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  <p:embeddedFont>
      <p:font typeface="Playfair Display" panose="020B0604020202020204" charset="-52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83aa9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83aa9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3aa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3aa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3aa9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3aa9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3aa9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3aa9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076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83aa9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83aa9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ra-Firn/data-analytics-project-9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97188c17.us1a.app.preset.io/superset/dashboard/49/?native_filters_key=a3UvfOKuhUn61PZdjrxIkqUzqRDXXbS-MMOZ2M25nmqxYlnI4yNWiC0biUfmAWK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Online-school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16.03.2025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 проекте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 smtClean="0"/>
              <a:t>Проведенный анализ </a:t>
            </a:r>
            <a:r>
              <a:rPr lang="ru-RU" dirty="0"/>
              <a:t>помогает маркетологам передать </a:t>
            </a:r>
            <a:r>
              <a:rPr lang="ru-RU" dirty="0" smtClean="0"/>
              <a:t>результат SQL-запроса </a:t>
            </a:r>
            <a:r>
              <a:rPr lang="ru-RU" dirty="0"/>
              <a:t>в отдел </a:t>
            </a:r>
            <a:r>
              <a:rPr lang="ru-RU" dirty="0" smtClean="0"/>
              <a:t>продаж, </a:t>
            </a:r>
            <a:r>
              <a:rPr lang="ru-RU" dirty="0"/>
              <a:t>фокусируясь на кампаниях с высокой конверсией и </a:t>
            </a:r>
            <a:r>
              <a:rPr lang="ru-RU" dirty="0" smtClean="0"/>
              <a:t>доходностью</a:t>
            </a:r>
            <a:r>
              <a:rPr lang="ru" dirty="0" smtClean="0"/>
              <a:t>. 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ru" dirty="0" smtClean="0"/>
              <a:t>Анализ проводился </a:t>
            </a:r>
            <a:r>
              <a:rPr lang="ru-RU" dirty="0" smtClean="0"/>
              <a:t>только по платным маркетинговым каналам </a:t>
            </a:r>
            <a:r>
              <a:rPr lang="ru-RU" dirty="0"/>
              <a:t>( </a:t>
            </a:r>
            <a:r>
              <a:rPr lang="ru-RU" dirty="0" err="1"/>
              <a:t>cpc</a:t>
            </a:r>
            <a:r>
              <a:rPr lang="ru-RU" dirty="0"/>
              <a:t>, </a:t>
            </a:r>
            <a:r>
              <a:rPr lang="ru-RU" dirty="0" err="1"/>
              <a:t>cpm</a:t>
            </a:r>
            <a:r>
              <a:rPr lang="ru-RU" dirty="0"/>
              <a:t>, </a:t>
            </a:r>
            <a:r>
              <a:rPr lang="ru-RU" dirty="0" err="1"/>
              <a:t>youtube</a:t>
            </a:r>
            <a:r>
              <a:rPr lang="ru-RU" dirty="0"/>
              <a:t>, и т. д.).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Привязка </a:t>
            </a:r>
            <a:r>
              <a:rPr lang="ru-RU" dirty="0" err="1" smtClean="0"/>
              <a:t>лидов</a:t>
            </a: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*</a:t>
            </a:r>
            <a:r>
              <a:rPr lang="ru-RU" dirty="0" smtClean="0"/>
              <a:t> проводилась </a:t>
            </a:r>
            <a:r>
              <a:rPr lang="ru-RU" dirty="0"/>
              <a:t>к последнему клику ( </a:t>
            </a:r>
            <a:r>
              <a:rPr lang="ru-RU" dirty="0" err="1"/>
              <a:t>last_paid_click</a:t>
            </a:r>
            <a:r>
              <a:rPr lang="ru-RU" dirty="0" smtClean="0"/>
              <a:t>)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* </a:t>
            </a:r>
            <a:r>
              <a:rPr lang="ru-RU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Лид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— пользователь, который заинтересовался обучением и оставил свои контакты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Детали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Фокусные вопросы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Чтение: н</a:t>
            </a:r>
            <a:r>
              <a:rPr lang="ru" dirty="0" smtClean="0"/>
              <a:t>а 30 </a:t>
            </a:r>
            <a:r>
              <a:rPr lang="ru" dirty="0"/>
              <a:t>минут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•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Расчёт производился: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4–6 недель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Основные вопросы</a:t>
            </a:r>
            <a:endParaRPr b="1" dirty="0"/>
          </a:p>
          <a:p>
            <a:pPr lvl="0" indent="-323850">
              <a:spcBef>
                <a:spcPts val="800"/>
              </a:spcBef>
              <a:buSzPts val="1500"/>
            </a:pPr>
            <a:r>
              <a:rPr lang="ru-RU" sz="1200" dirty="0"/>
              <a:t>Есть ли окупаемые каналы? Если да, то какие?</a:t>
            </a:r>
          </a:p>
          <a:p>
            <a:pPr lvl="0" indent="-323850">
              <a:spcBef>
                <a:spcPts val="800"/>
              </a:spcBef>
              <a:buSzPts val="1500"/>
            </a:pPr>
            <a:r>
              <a:rPr lang="ru-RU" sz="1200" dirty="0"/>
              <a:t>Какие рекламные каналы стоит отключить, над какими нужно поработать и улучшить, а какие лучше не трогать потому что они прекрасно работают?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1200" b="1" dirty="0" smtClean="0"/>
              <a:t>Дополнительные</a:t>
            </a:r>
            <a:endParaRPr sz="1200" b="1" dirty="0"/>
          </a:p>
          <a:p>
            <a:pPr lvl="0" indent="-323850">
              <a:spcBef>
                <a:spcPts val="800"/>
              </a:spcBef>
              <a:buSzPts val="1500"/>
              <a:buAutoNum type="arabicPeriod"/>
            </a:pPr>
            <a:r>
              <a:rPr lang="ru-RU" sz="1200" dirty="0" smtClean="0"/>
              <a:t>Через </a:t>
            </a:r>
            <a:r>
              <a:rPr lang="ru-RU" sz="1200" dirty="0"/>
              <a:t>какое время после запуска компании маркетинг может анализировать компанию используя </a:t>
            </a:r>
            <a:r>
              <a:rPr lang="ru-RU" sz="1200" dirty="0" smtClean="0"/>
              <a:t>полученный </a:t>
            </a:r>
            <a:r>
              <a:rPr lang="ru-RU" sz="1200" dirty="0" err="1"/>
              <a:t>дашборд</a:t>
            </a:r>
            <a:r>
              <a:rPr lang="ru-RU" sz="1200" dirty="0"/>
              <a:t>? </a:t>
            </a:r>
            <a:endParaRPr lang="ru-RU" sz="1200" dirty="0" smtClean="0"/>
          </a:p>
          <a:p>
            <a:pPr lvl="0" indent="-323850">
              <a:spcBef>
                <a:spcPts val="800"/>
              </a:spcBef>
              <a:buSzPts val="1500"/>
              <a:buAutoNum type="arabicPeriod"/>
            </a:pPr>
            <a:r>
              <a:rPr lang="ru-RU" sz="1200" dirty="0" smtClean="0"/>
              <a:t>Как можно </a:t>
            </a:r>
            <a:r>
              <a:rPr lang="ru-RU" sz="1200" dirty="0"/>
              <a:t>посчитать за сколько дней с момента перехода по рекламе закрывается 90% </a:t>
            </a:r>
            <a:r>
              <a:rPr lang="ru-RU" sz="1200" dirty="0" err="1"/>
              <a:t>лидов</a:t>
            </a:r>
            <a:r>
              <a:rPr lang="ru-RU" sz="1200" dirty="0"/>
              <a:t>.</a:t>
            </a:r>
          </a:p>
          <a:p>
            <a:pPr lvl="0" indent="-323850">
              <a:spcBef>
                <a:spcPts val="800"/>
              </a:spcBef>
              <a:buSzPts val="1500"/>
              <a:buAutoNum type="arabicPeriod"/>
            </a:pPr>
            <a:r>
              <a:rPr lang="ru-RU" sz="1200" dirty="0"/>
              <a:t>Есть ли заметная корреляция между запуском рекламной компании и ростом органики?</a:t>
            </a:r>
          </a:p>
          <a:p>
            <a:pPr lvl="0" indent="-323850">
              <a:spcBef>
                <a:spcPts val="800"/>
              </a:spcBef>
              <a:buSzPts val="1500"/>
              <a:buAutoNum type="arabicPeriod"/>
            </a:pPr>
            <a:r>
              <a:rPr lang="ru-RU" sz="1200" dirty="0" smtClean="0"/>
              <a:t>И </a:t>
            </a:r>
            <a:r>
              <a:rPr lang="ru-RU" sz="1200" dirty="0"/>
              <a:t>другие </a:t>
            </a:r>
            <a:r>
              <a:rPr lang="ru-RU" sz="1200" dirty="0" err="1"/>
              <a:t>инсайты</a:t>
            </a:r>
            <a:r>
              <a:rPr lang="ru-RU" sz="1200" dirty="0"/>
              <a:t>, которые </a:t>
            </a:r>
            <a:r>
              <a:rPr lang="ru-RU" sz="1200" dirty="0" smtClean="0"/>
              <a:t>удалось найти в данных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ru" sz="3600" dirty="0"/>
              <a:t>Метрики</a:t>
            </a:r>
            <a:r>
              <a:rPr lang="ru" dirty="0"/>
              <a:t/>
            </a:r>
            <a:br>
              <a:rPr lang="ru" dirty="0"/>
            </a:b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76237"/>
            <a:ext cx="4079411" cy="4309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Ответы на фокусные вопросы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 b="1" dirty="0" smtClean="0"/>
              <a:t>Окупаемость каналов и какие из них можно оставить</a:t>
            </a:r>
            <a:endParaRPr sz="2100"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4294967295"/>
          </p:nvPr>
        </p:nvSpPr>
        <p:spPr>
          <a:xfrm>
            <a:off x="311700" y="2717347"/>
            <a:ext cx="24081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400" dirty="0" smtClean="0"/>
              <a:t>Оба окупаемы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400" dirty="0" smtClean="0"/>
              <a:t>Но по </a:t>
            </a:r>
            <a:r>
              <a:rPr lang="en-US" sz="1400" dirty="0" err="1" smtClean="0"/>
              <a:t>Yandex</a:t>
            </a:r>
            <a:r>
              <a:rPr lang="en-US" sz="1400" dirty="0" smtClean="0"/>
              <a:t> </a:t>
            </a:r>
            <a:r>
              <a:rPr lang="ru-RU" sz="1400" dirty="0" smtClean="0"/>
              <a:t>выше</a:t>
            </a:r>
            <a:endParaRPr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4294967295"/>
          </p:nvPr>
        </p:nvSpPr>
        <p:spPr>
          <a:xfrm>
            <a:off x="2825075" y="1152475"/>
            <a:ext cx="60072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ru-RU" sz="2400" dirty="0"/>
              <a:t>Рекомендации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 b="1" dirty="0" smtClean="0"/>
              <a:t>:</a:t>
            </a:r>
            <a:endParaRPr sz="2100" b="1" dirty="0"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294967295"/>
          </p:nvPr>
        </p:nvSpPr>
        <p:spPr>
          <a:xfrm>
            <a:off x="2825073" y="1769575"/>
            <a:ext cx="29586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400" dirty="0" smtClean="0"/>
              <a:t>VK</a:t>
            </a:r>
            <a:r>
              <a:rPr lang="ru-RU" sz="1400" dirty="0"/>
              <a:t>: Оставить, так как канал окупается, но рассмотреть возможность оптимизации рекламных кампаний для увеличения количества </a:t>
            </a:r>
            <a:r>
              <a:rPr lang="ru-RU" sz="1400" dirty="0" err="1"/>
              <a:t>лидов</a:t>
            </a:r>
            <a:r>
              <a:rPr lang="ru-RU" sz="1400" dirty="0"/>
              <a:t> и покупок</a:t>
            </a:r>
            <a:r>
              <a:rPr lang="ru-RU" sz="1400" dirty="0" smtClean="0"/>
              <a:t>.</a:t>
            </a:r>
            <a:endParaRPr lang="ru-RU" sz="1400" dirty="0"/>
          </a:p>
          <a:p>
            <a:pPr marL="0" lvl="0" indent="0">
              <a:buNone/>
            </a:pPr>
            <a:r>
              <a:rPr lang="ru-RU" sz="1400" dirty="0" err="1"/>
              <a:t>Yandex</a:t>
            </a:r>
            <a:r>
              <a:rPr lang="ru-RU" sz="1400" dirty="0"/>
              <a:t>: Оставить, так как канал также окупается, но рассмотреть возможность оптимизации рекламных кампаний для улучшения ROI.</a:t>
            </a:r>
            <a:endParaRPr sz="1400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4294967295"/>
          </p:nvPr>
        </p:nvSpPr>
        <p:spPr>
          <a:xfrm>
            <a:off x="5666610" y="1017450"/>
            <a:ext cx="3165791" cy="3874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sz="1400" dirty="0"/>
              <a:t>Анализ конверсий: Проверить конверсионные ставки для каждого канала, чтобы понять эффективность привлечения </a:t>
            </a:r>
            <a:r>
              <a:rPr lang="ru-RU" sz="1400" dirty="0" err="1"/>
              <a:t>лидов</a:t>
            </a:r>
            <a:r>
              <a:rPr lang="ru-RU" sz="1400" dirty="0"/>
              <a:t> и продаж.</a:t>
            </a:r>
          </a:p>
          <a:p>
            <a:pPr marL="0" lvl="0" indent="0">
              <a:buNone/>
            </a:pPr>
            <a:endParaRPr lang="ru-RU" sz="1400" dirty="0"/>
          </a:p>
          <a:p>
            <a:pPr marL="0" lvl="0" indent="0">
              <a:buNone/>
            </a:pPr>
            <a:r>
              <a:rPr lang="ru-RU" sz="1400" dirty="0"/>
              <a:t>Оптимизация рекламы: Для каналов с низким ROI или низким количеством </a:t>
            </a:r>
            <a:r>
              <a:rPr lang="ru-RU" sz="1400" dirty="0" err="1"/>
              <a:t>лидов</a:t>
            </a:r>
            <a:r>
              <a:rPr lang="ru-RU" sz="1400" dirty="0"/>
              <a:t> и покупок необходимо доработать рекламные объявления, целевую аудиторию или бюджет.</a:t>
            </a:r>
          </a:p>
          <a:p>
            <a:pPr marL="0" lvl="0" indent="0">
              <a:buNone/>
            </a:pPr>
            <a:endParaRPr lang="ru-RU" sz="1400" dirty="0"/>
          </a:p>
          <a:p>
            <a:pPr marL="0" lvl="0" indent="0">
              <a:buNone/>
            </a:pPr>
            <a:r>
              <a:rPr lang="ru-RU" sz="1400" dirty="0"/>
              <a:t>Мониторинг: Постоянно отслеживать показатели окупаемости и корректировать стратегию в зависимости от результатов.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Ответы на фокусные вопросы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24081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100" b="1" dirty="0" smtClean="0"/>
              <a:t>Другие инсайты</a:t>
            </a:r>
            <a:endParaRPr sz="2100" b="1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4294967295"/>
          </p:nvPr>
        </p:nvSpPr>
        <p:spPr>
          <a:xfrm>
            <a:off x="416975" y="1877000"/>
            <a:ext cx="24081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/>
              <a:t>Отключение каналов</a:t>
            </a:r>
          </a:p>
          <a:p>
            <a:r>
              <a:rPr lang="ru-RU" sz="1400" dirty="0"/>
              <a:t>Нет необходимости отключать какие-либо каналы, так как оба окупаемые.</a:t>
            </a:r>
          </a:p>
          <a:p>
            <a:r>
              <a:rPr lang="ru-RU" sz="1400" dirty="0"/>
              <a:t>Через какое время после запуска кампании маркетинг может анализировать кампанию?</a:t>
            </a:r>
            <a:endParaRPr lang="ru-RU" sz="1400"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4294967295"/>
          </p:nvPr>
        </p:nvSpPr>
        <p:spPr>
          <a:xfrm>
            <a:off x="2825074" y="1152475"/>
            <a:ext cx="6007225" cy="3646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 smtClean="0"/>
              <a:t>Для </a:t>
            </a:r>
            <a:r>
              <a:rPr lang="ru-RU" sz="1400" dirty="0"/>
              <a:t>анализа кампании рекомендуется:</a:t>
            </a:r>
          </a:p>
          <a:p>
            <a:r>
              <a:rPr lang="ru-RU" sz="1400" dirty="0"/>
              <a:t>Ожидать 14–30 дней после запуска, чтобы собрать достаточное количество данных о трафике, </a:t>
            </a:r>
            <a:r>
              <a:rPr lang="ru-RU" sz="1400" dirty="0" err="1"/>
              <a:t>лидах</a:t>
            </a:r>
            <a:r>
              <a:rPr lang="ru-RU" sz="1400" dirty="0"/>
              <a:t> и покупках.</a:t>
            </a:r>
          </a:p>
          <a:p>
            <a:r>
              <a:rPr lang="ru-RU" sz="1400" dirty="0"/>
              <a:t>Для точного анализа времени закрытия сделок можно рассчитать P90 (время закрытия 90% </a:t>
            </a:r>
            <a:r>
              <a:rPr lang="ru-RU" sz="1400" dirty="0" err="1"/>
              <a:t>лидов</a:t>
            </a:r>
            <a:r>
              <a:rPr lang="ru-RU" sz="1400" dirty="0"/>
              <a:t>). </a:t>
            </a:r>
          </a:p>
          <a:p>
            <a:pPr marL="114300" indent="0">
              <a:buNone/>
            </a:pPr>
            <a:r>
              <a:rPr lang="ru-RU" sz="1400" dirty="0"/>
              <a:t>Рекомендации</a:t>
            </a:r>
          </a:p>
          <a:p>
            <a:r>
              <a:rPr lang="ru-RU" sz="1400" dirty="0"/>
              <a:t>Продолжайте использовать VK и </a:t>
            </a:r>
            <a:r>
              <a:rPr lang="ru-RU" sz="1400" dirty="0" err="1"/>
              <a:t>Yandex</a:t>
            </a:r>
            <a:r>
              <a:rPr lang="ru-RU" sz="1400" dirty="0"/>
              <a:t> как основные каналы.</a:t>
            </a:r>
          </a:p>
          <a:p>
            <a:r>
              <a:rPr lang="ru-RU" sz="1400" dirty="0"/>
              <a:t>Рассмотрите Telegram как дополнительный канал для ускорения цикла продаж.</a:t>
            </a:r>
          </a:p>
          <a:p>
            <a:r>
              <a:rPr lang="ru-RU" sz="1400" dirty="0"/>
              <a:t>Оптимизируйте конверсии в VK и </a:t>
            </a:r>
            <a:r>
              <a:rPr lang="ru-RU" sz="1400" dirty="0" err="1"/>
              <a:t>Yandex</a:t>
            </a:r>
            <a:r>
              <a:rPr lang="ru-RU" sz="1400" dirty="0"/>
              <a:t> для увеличения числа покупок из </a:t>
            </a:r>
            <a:r>
              <a:rPr lang="ru-RU" sz="1400" dirty="0" err="1"/>
              <a:t>лидов</a:t>
            </a:r>
            <a:r>
              <a:rPr lang="ru-RU" sz="1400" dirty="0"/>
              <a:t>.</a:t>
            </a:r>
          </a:p>
          <a:p>
            <a:r>
              <a:rPr lang="ru-RU" sz="1400" dirty="0"/>
              <a:t>Проанализируйте динамику органического трафика после запуска рекламных кампаний для выявления скрытых эффектов.</a:t>
            </a:r>
          </a:p>
        </p:txBody>
      </p:sp>
    </p:spTree>
    <p:extLst>
      <p:ext uri="{BB962C8B-B14F-4D97-AF65-F5344CB8AC3E}">
        <p14:creationId xmlns:p14="http://schemas.microsoft.com/office/powerpoint/2010/main" val="15334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Контакты:</a:t>
            </a:r>
            <a:endParaRPr sz="300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" sz="1400" b="1" dirty="0" smtClean="0"/>
              <a:t>Ссылка на </a:t>
            </a:r>
            <a:r>
              <a:rPr lang="en-US" sz="1400" b="1" dirty="0" err="1" smtClean="0"/>
              <a:t>github</a:t>
            </a:r>
            <a:r>
              <a:rPr lang="ru" sz="1400" b="1" dirty="0"/>
              <a:t/>
            </a:r>
            <a:br>
              <a:rPr lang="ru" sz="1400" b="1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github.com/Sarra-Firn/data-analytics-project-96</a:t>
            </a:r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 smtClean="0"/>
              <a:t>С</a:t>
            </a:r>
            <a:r>
              <a:rPr lang="ru" dirty="0" smtClean="0"/>
              <a:t>сылка на дашборд</a:t>
            </a:r>
            <a:r>
              <a:rPr lang="ru" dirty="0"/>
              <a:t/>
            </a:r>
            <a:br>
              <a:rPr lang="ru" dirty="0"/>
            </a:br>
            <a:r>
              <a:rPr lang="en-US" dirty="0">
                <a:hlinkClick r:id="rId4"/>
              </a:rPr>
              <a:t>https://97188c17.us1a.app.preset.io/superset/dashboard/49/?</a:t>
            </a:r>
            <a:r>
              <a:rPr lang="en-US" dirty="0" smtClean="0">
                <a:hlinkClick r:id="rId4"/>
              </a:rPr>
              <a:t>native_filters_key=a3UvfOKuhUn61PZdjrxIkqUzqRDXXbS-MMOZ2M25nmqxYlnI4yNWiC0biUfmAWK5</a:t>
            </a:r>
            <a:endParaRPr lang="ru-RU" dirty="0" smtClean="0"/>
          </a:p>
          <a:p>
            <a:pPr marL="0" lvl="0" indent="0">
              <a:spcBef>
                <a:spcPts val="1600"/>
              </a:spcBef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3994" y="1478767"/>
            <a:ext cx="5152677" cy="2659394"/>
          </a:xfrm>
          <a:prstGeom prst="rect">
            <a:avLst/>
          </a:prstGeom>
        </p:spPr>
      </p:pic>
      <p:sp>
        <p:nvSpPr>
          <p:cNvPr id="6" name="Google Shape;107;p20"/>
          <p:cNvSpPr txBox="1">
            <a:spLocks/>
          </p:cNvSpPr>
          <p:nvPr/>
        </p:nvSpPr>
        <p:spPr>
          <a:xfrm>
            <a:off x="4120665" y="475506"/>
            <a:ext cx="3759334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"/>
              <a:buNone/>
              <a:defRPr sz="24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ru-RU" sz="1600" b="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О том что </a:t>
            </a:r>
            <a:r>
              <a:rPr lang="ru-RU" sz="1600" b="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можно </a:t>
            </a:r>
            <a:r>
              <a:rPr lang="ru-RU" sz="1600" b="0" dirty="0" smtClean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увидеть </a:t>
            </a:r>
            <a:r>
              <a:rPr lang="ru-RU" sz="1600" b="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в </a:t>
            </a:r>
            <a:r>
              <a:rPr lang="ru-RU" sz="1600" b="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дашборде</a:t>
            </a:r>
            <a:r>
              <a:rPr lang="ru-RU" sz="1600" b="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337</Words>
  <Application>Microsoft Office PowerPoint</Application>
  <PresentationFormat>Экран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Lato</vt:lpstr>
      <vt:lpstr>Verdana</vt:lpstr>
      <vt:lpstr>Arial</vt:lpstr>
      <vt:lpstr>Playfair Display</vt:lpstr>
      <vt:lpstr>Coral</vt:lpstr>
      <vt:lpstr>Online-school</vt:lpstr>
      <vt:lpstr>О проекте</vt:lpstr>
      <vt:lpstr>Детали</vt:lpstr>
      <vt:lpstr>Фокусные вопросы</vt:lpstr>
      <vt:lpstr>Презентация PowerPoint</vt:lpstr>
      <vt:lpstr>Ответы на фокусные вопросы</vt:lpstr>
      <vt:lpstr>Ответы на фокусные вопросы</vt:lpstr>
      <vt:lpstr>Контакты: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Online-school</dc:title>
  <dc:creator>Nadezhda</dc:creator>
  <cp:lastModifiedBy>Nadezhda</cp:lastModifiedBy>
  <cp:revision>31</cp:revision>
  <dcterms:modified xsi:type="dcterms:W3CDTF">2025-04-06T17:51:38Z</dcterms:modified>
</cp:coreProperties>
</file>