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758987" cy="103330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349920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2680" y="5269320"/>
            <a:ext cx="349920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90584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2680" y="526932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905840" y="526932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296000" y="127008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478960" y="127008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2680" y="526932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296000" y="526932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2478960" y="5269320"/>
            <a:ext cx="112644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2680" y="1270080"/>
            <a:ext cx="3499200" cy="76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3499200" cy="76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707480" cy="76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05840" y="1270080"/>
            <a:ext cx="1707480" cy="76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0000" y="-24840"/>
            <a:ext cx="14311440" cy="323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905840" y="1270080"/>
            <a:ext cx="1707480" cy="76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2680" y="526932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707480" cy="765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90584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905840" y="526932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268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905840" y="1270080"/>
            <a:ext cx="170748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2680" y="5269320"/>
            <a:ext cx="3499200" cy="3651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5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47520"/>
            <a:ext cx="14772960" cy="14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1109520"/>
            <a:ext cx="14772960" cy="14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12680" y="1270080"/>
            <a:ext cx="3499200" cy="7656120"/>
          </a:xfrm>
          <a:prstGeom prst="rect">
            <a:avLst/>
          </a:prstGeom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0000" y="-24840"/>
            <a:ext cx="14311440" cy="697680"/>
          </a:xfrm>
          <a:prstGeom prst="rect">
            <a:avLst/>
          </a:prstGeom>
        </p:spPr>
        <p:txBody>
          <a:bodyPr lIns="143280" rIns="143280" tIns="71640" bIns="71640" anchor="ctr"/>
          <a:p>
            <a:pPr algn="r"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271d65"/>
                </a:solidFill>
                <a:latin typeface="Bodoni MT"/>
                <a:ea typeface="Geneva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789360" y="1270080"/>
            <a:ext cx="3499200" cy="7656120"/>
          </a:xfrm>
          <a:prstGeom prst="rect">
            <a:avLst/>
          </a:prstGeom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7466400" y="1270080"/>
            <a:ext cx="3499200" cy="7656120"/>
          </a:xfrm>
          <a:prstGeom prst="rect">
            <a:avLst/>
          </a:prstGeom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1143440" y="1270080"/>
            <a:ext cx="3499200" cy="7656120"/>
          </a:xfrm>
          <a:prstGeom prst="rect">
            <a:avLst/>
          </a:prstGeom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Second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12680" y="1270080"/>
            <a:ext cx="3498480" cy="8836920"/>
          </a:xfrm>
          <a:prstGeom prst="rect">
            <a:avLst/>
          </a:prstGeom>
          <a:noFill/>
          <a:ln w="9360">
            <a:noFill/>
          </a:ln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Bodoni MT"/>
                <a:ea typeface="Geneva"/>
              </a:rPr>
              <a:t>PROJECT AIMS</a:t>
            </a:r>
            <a:endParaRPr b="0" lang="en-US" sz="18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Develop a car racing controller 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to assist with Human 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Rehabilitation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Games are a proven method to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help patients rehabilitate.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When rehabilitation requires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repetitive motions, keeping these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motions engaging improves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patient outcomes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Games have been shown to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improve both physical and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cognitive ability.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Interface with muscle sensors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In this project, muscle sensors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have been used to measure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dorsiflexion and plantarflexion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rehabilitation exercises.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Figure 1: Dorsiflexion and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plantarflexion exercises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(Cheprasov, 2018)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The users muscle activation will be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used to control the computer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game. 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Develop a reliable advanced </a:t>
            </a: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embedded system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The TI Sensortag’s accelerometer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and gyroscope will be used in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addition to the muscle sensors.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This sensor data will be combined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and machine learning will be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applied to produce a reliable game </a:t>
            </a: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controller.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49280" y="-25560"/>
            <a:ext cx="14312520" cy="698040"/>
          </a:xfrm>
          <a:prstGeom prst="rect">
            <a:avLst/>
          </a:prstGeom>
          <a:noFill/>
          <a:ln>
            <a:noFill/>
          </a:ln>
        </p:spPr>
        <p:txBody>
          <a:bodyPr lIns="143280" rIns="143280" tIns="71640" bIns="71640" anchor="ctr"/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271d65"/>
                </a:solidFill>
                <a:latin typeface="Bodoni MT"/>
                <a:ea typeface="Geneva"/>
              </a:rPr>
              <a:t>Gamification of Rehabilitation Using Muscle Sensors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3"/>
          <p:cNvSpPr txBox="1"/>
          <p:nvPr/>
        </p:nvSpPr>
        <p:spPr>
          <a:xfrm>
            <a:off x="4082040" y="673200"/>
            <a:ext cx="10652760" cy="441000"/>
          </a:xfrm>
          <a:prstGeom prst="rect">
            <a:avLst/>
          </a:prstGeom>
          <a:noFill/>
          <a:ln>
            <a:noFill/>
          </a:ln>
        </p:spPr>
        <p:txBody>
          <a:bodyPr lIns="143280" rIns="143280" tIns="0" bIns="71640"/>
          <a:p>
            <a:pPr algn="r">
              <a:lnSpc>
                <a:spcPct val="100000"/>
              </a:lnSpc>
            </a:pPr>
            <a:r>
              <a:rPr b="0" lang="en-AU" sz="2400" spc="-1" strike="noStrike">
                <a:solidFill>
                  <a:srgbClr val="271d65"/>
                </a:solidFill>
                <a:latin typeface="Helvetica Neue"/>
                <a:ea typeface="Geneva"/>
              </a:rPr>
              <a:t>Michael Redpath, Michael Garthe, Callum Sinclair, Athon Milane – Group L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46" name="TextShape 4"/>
          <p:cNvSpPr txBox="1"/>
          <p:nvPr/>
        </p:nvSpPr>
        <p:spPr>
          <a:xfrm>
            <a:off x="3789360" y="1270080"/>
            <a:ext cx="3499920" cy="7656120"/>
          </a:xfrm>
          <a:prstGeom prst="rect">
            <a:avLst/>
          </a:prstGeom>
          <a:noFill/>
          <a:ln w="9360">
            <a:noFill/>
          </a:ln>
        </p:spPr>
        <p:txBody>
          <a:bodyPr lIns="143280" rIns="143280" tIns="71640" bIns="7164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Bodoni MT"/>
                <a:ea typeface="Geneva"/>
              </a:rPr>
              <a:t>SYSTEM OVERVIEW</a:t>
            </a:r>
            <a:endParaRPr b="0" lang="en-US" sz="18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MyoWare Muscle Sensors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Detects muscle activation by measuring the electrical signals emitted by your muscles!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Provides an output from 0 to Vcc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[Possible graph of output waveform or sensor positioning]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Muscle sensors placed above each foot, one for accelerate and one for break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TI SensorTags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MPU9250 provides Accelerometer and Gyroscope measurements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[Mention on board Accelerometer and Gyro]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ADC configured to measure from 0 to Vbattery, corresponding to 0 to 4095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Sensortags placed on hands to measure “steering” and on wrists for redundancy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Wireless Communication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Each node collects either ADC or MPU data and sends it via UDP to the computer, with use of an RPL border router to link the two networks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Sensor Fusion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[Fusing Accelerometer and Gyro values?]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[Fusing Accelerometer and MYO values?]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Machine Learning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[ML on MYO Values]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Python Games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[Python program used to interface with a number of different games/ one specific game]</a:t>
            </a: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1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TextShape 5"/>
          <p:cNvSpPr txBox="1"/>
          <p:nvPr/>
        </p:nvSpPr>
        <p:spPr>
          <a:xfrm>
            <a:off x="7466040" y="1270080"/>
            <a:ext cx="3499920" cy="4530600"/>
          </a:xfrm>
          <a:prstGeom prst="rect">
            <a:avLst/>
          </a:prstGeom>
          <a:noFill/>
          <a:ln w="9360">
            <a:noFill/>
          </a:ln>
        </p:spPr>
        <p:txBody>
          <a:bodyPr lIns="143280" rIns="143280" tIns="71640" bIns="71640"/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RESULTS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Work had to be done to improve the packet-rate of the system to achieve a desirable rate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</p:txBody>
      </p:sp>
      <p:sp>
        <p:nvSpPr>
          <p:cNvPr id="48" name="TextShape 6"/>
          <p:cNvSpPr txBox="1"/>
          <p:nvPr/>
        </p:nvSpPr>
        <p:spPr>
          <a:xfrm>
            <a:off x="11142720" y="1270080"/>
            <a:ext cx="3499920" cy="4530600"/>
          </a:xfrm>
          <a:prstGeom prst="rect">
            <a:avLst/>
          </a:prstGeom>
          <a:noFill/>
          <a:ln w="9360">
            <a:noFill/>
          </a:ln>
        </p:spPr>
        <p:txBody>
          <a:bodyPr lIns="143280" rIns="143280" tIns="71640" bIns="71640"/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CONCLUSIONS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Sensortag not an effective wireless platform for this application (high rate data, low-power not a major concern)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Better platform would be an nrf24l01-enabled dev board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(nrf24l01/2.4GHz used in commercial wireless controllers like mice and gamepads)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  <a:p>
            <a:pPr indent="-324000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Helvetica Neue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Helvetica Neue"/>
              <a:ea typeface="Geneva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1080000" y="4685760"/>
            <a:ext cx="1356840" cy="1938240"/>
          </a:xfrm>
          <a:prstGeom prst="rect">
            <a:avLst/>
          </a:prstGeom>
          <a:ln>
            <a:noFill/>
          </a:ln>
        </p:spPr>
      </p:pic>
      <p:pic>
        <p:nvPicPr>
          <p:cNvPr id="50" name="Picture 1" descr=""/>
          <p:cNvPicPr/>
          <p:nvPr/>
        </p:nvPicPr>
        <p:blipFill>
          <a:blip r:embed="rId2"/>
          <a:stretch/>
        </p:blipFill>
        <p:spPr>
          <a:xfrm>
            <a:off x="7908480" y="6350400"/>
            <a:ext cx="6115680" cy="317268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11377800" y="9277920"/>
            <a:ext cx="2795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Helvetica Neue"/>
                <a:ea typeface="Geneva"/>
              </a:rPr>
              <a:t>Figure 1: System Overview</a:t>
            </a:r>
            <a:endParaRPr b="0" lang="en-A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Application>LibreOffice/6.0.3.2$Linux_X86_64 LibreOffice_project/00m0$Build-2</Application>
  <Words>271</Words>
  <Paragraphs>50</Paragraphs>
  <Company>School of ITEE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2011-10-04T02:18:07Z</dcterms:created>
  <dc:creator>Lorna Macdonald</dc:creator>
  <dc:description/>
  <dc:language>en-AU</dc:language>
  <cp:lastModifiedBy/>
  <cp:lastPrinted>2011-10-04T02:16:03Z</cp:lastPrinted>
  <dcterms:modified xsi:type="dcterms:W3CDTF">2018-06-10T21:45:31Z</dcterms:modified>
  <cp:revision>20</cp:revision>
  <dc:subject/>
  <dc:title>title of your project (Bodoni mt 48pt)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School of ITEE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