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arthe" initials="MG" lastIdx="2" clrIdx="0">
    <p:extLst>
      <p:ext uri="{19B8F6BF-5375-455C-9EA6-DF929625EA0E}">
        <p15:presenceInfo xmlns:p15="http://schemas.microsoft.com/office/powerpoint/2012/main" userId="Michael Gar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856" y="-536"/>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6/11/2018</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6/11/2018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6/11/2018</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12083" y="7983535"/>
            <a:ext cx="3331017" cy="1819910"/>
          </a:xfrm>
          <a:prstGeom prst="rect">
            <a:avLst/>
          </a:prstGeom>
        </p:spPr>
      </p:pic>
      <p:sp>
        <p:nvSpPr>
          <p:cNvPr id="3074" name="Content Placeholder 1"/>
          <p:cNvSpPr>
            <a:spLocks noGrp="1"/>
          </p:cNvSpPr>
          <p:nvPr>
            <p:ph idx="1"/>
          </p:nvPr>
        </p:nvSpPr>
        <p:spPr>
          <a:xfrm>
            <a:off x="112713" y="1123661"/>
            <a:ext cx="3498850" cy="8837386"/>
          </a:xfrm>
          <a:ln/>
        </p:spPr>
        <p:txBody>
          <a:bodyPr/>
          <a:lstStyle/>
          <a:p>
            <a:r>
              <a:rPr lang="en-US" sz="1800" dirty="0">
                <a:latin typeface="Bodoni MT" charset="0"/>
                <a:cs typeface="Helvetica Neue" charset="0"/>
              </a:rPr>
              <a:t>PROJECT AIMS</a:t>
            </a:r>
            <a:endParaRPr lang="en-US" sz="1600" dirty="0">
              <a:latin typeface="Bodoni MT" charset="0"/>
              <a:cs typeface="Helvetica Neue" charset="0"/>
            </a:endParaRPr>
          </a:p>
          <a:p>
            <a:r>
              <a:rPr lang="en-US" b="1" dirty="0">
                <a:latin typeface="Helvetica Neue" charset="0"/>
                <a:cs typeface="Helvetica Neue" charset="0"/>
              </a:rPr>
              <a:t>Develop an interactive platform for rehabilitation</a:t>
            </a:r>
          </a:p>
          <a:p>
            <a:r>
              <a:rPr lang="en-US" dirty="0">
                <a:latin typeface="Helvetica Neue" charset="0"/>
                <a:cs typeface="Helvetica Neue" charset="0"/>
              </a:rPr>
              <a:t>Games have been shown to improve both physical and cognitive ability, this is especially true for rehabilitation as gamification can turn repetitive exercises into an engaging experience</a:t>
            </a:r>
          </a:p>
          <a:p>
            <a:endParaRPr lang="en-AU" dirty="0">
              <a:latin typeface="Helvetica Neue" charset="0"/>
            </a:endParaRPr>
          </a:p>
          <a:p>
            <a:r>
              <a:rPr lang="en-US" b="1" dirty="0">
                <a:latin typeface="Helvetica Neue" charset="0"/>
              </a:rPr>
              <a:t>Interface with muscle sensors</a:t>
            </a:r>
          </a:p>
          <a:p>
            <a:r>
              <a:rPr lang="en-AU" dirty="0">
                <a:latin typeface="Helvetica Neue" charset="0"/>
              </a:rPr>
              <a:t>Muscle sensors are used to capture the muscle activation of individual muscles as rehabilitative exercises are performed</a:t>
            </a:r>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endParaRPr>
          </a:p>
          <a:p>
            <a:endParaRPr lang="en-US" dirty="0">
              <a:latin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r>
              <a:rPr lang="en-US" dirty="0">
                <a:latin typeface="Helvetica Neue" charset="0"/>
                <a:cs typeface="Helvetica Neue" charset="0"/>
              </a:rPr>
              <a:t>Figure 1: Dorsiflexion and plantarflexion exercises (</a:t>
            </a:r>
            <a:r>
              <a:rPr lang="en-US" dirty="0" err="1">
                <a:latin typeface="Helvetica Neue" charset="0"/>
                <a:cs typeface="Helvetica Neue" charset="0"/>
              </a:rPr>
              <a:t>Cheprasov</a:t>
            </a:r>
            <a:r>
              <a:rPr lang="en-US" dirty="0">
                <a:latin typeface="Helvetica Neue" charset="0"/>
                <a:cs typeface="Helvetica Neue" charset="0"/>
              </a:rPr>
              <a:t>, 2018)</a:t>
            </a:r>
          </a:p>
          <a:p>
            <a:endParaRPr lang="en-US" dirty="0">
              <a:latin typeface="Helvetica Neue" charset="0"/>
              <a:cs typeface="Helvetica Neue" charset="0"/>
            </a:endParaRPr>
          </a:p>
          <a:p>
            <a:r>
              <a:rPr lang="en-AU" dirty="0">
                <a:latin typeface="Helvetica Neue" charset="0"/>
              </a:rPr>
              <a:t>A computer game will guide patients through their exercises and use their muscle activation and movement data to provide them feedback on their exercises in a fun and interactive manner</a:t>
            </a:r>
          </a:p>
          <a:p>
            <a:endParaRPr lang="en-US" dirty="0">
              <a:latin typeface="Helvetica Neue" charset="0"/>
              <a:cs typeface="Helvetica Neue" charset="0"/>
            </a:endParaRPr>
          </a:p>
          <a:p>
            <a:r>
              <a:rPr lang="en-US" b="1" dirty="0">
                <a:latin typeface="Helvetica Neue" charset="0"/>
                <a:cs typeface="Helvetica Neue" charset="0"/>
              </a:rPr>
              <a:t>Embedded System Capabilities</a:t>
            </a:r>
          </a:p>
          <a:p>
            <a:pPr marL="285750" indent="-285750">
              <a:buFont typeface="Arial" panose="020B0604020202020204" pitchFamily="34" charset="0"/>
              <a:buChar char="•"/>
            </a:pPr>
            <a:r>
              <a:rPr lang="en-US" dirty="0">
                <a:latin typeface="Helvetica Neue" charset="0"/>
                <a:cs typeface="Helvetica Neue" charset="0"/>
              </a:rPr>
              <a:t>Capture the movement and muscle activation from several places on the patient as they perform exercises</a:t>
            </a:r>
          </a:p>
          <a:p>
            <a:pPr marL="285750" indent="-285750">
              <a:buFont typeface="Arial" panose="020B0604020202020204" pitchFamily="34" charset="0"/>
              <a:buChar char="•"/>
            </a:pPr>
            <a:r>
              <a:rPr lang="en-US" dirty="0">
                <a:latin typeface="Helvetica Neue" charset="0"/>
                <a:cs typeface="Helvetica Neue" charset="0"/>
              </a:rPr>
              <a:t>Process the data to provide feedback to the patient in an interactive game environment</a:t>
            </a:r>
          </a:p>
        </p:txBody>
      </p:sp>
      <p:sp>
        <p:nvSpPr>
          <p:cNvPr id="3075" name="Title 2"/>
          <p:cNvSpPr>
            <a:spLocks noGrp="1"/>
          </p:cNvSpPr>
          <p:nvPr>
            <p:ph type="title"/>
          </p:nvPr>
        </p:nvSpPr>
        <p:spPr>
          <a:xfrm>
            <a:off x="449263" y="-25400"/>
            <a:ext cx="14312900" cy="698500"/>
          </a:xfrm>
        </p:spPr>
        <p:txBody>
          <a:bodyPr/>
          <a:lstStyle/>
          <a:p>
            <a:r>
              <a:rPr lang="en-US" cap="none" dirty="0">
                <a:latin typeface="Bodoni MT" charset="0"/>
                <a:cs typeface="Didot" charset="0"/>
              </a:rPr>
              <a:t>Gamification of Rehabilitation Using Muscle Sensors</a:t>
            </a:r>
          </a:p>
        </p:txBody>
      </p:sp>
      <p:sp>
        <p:nvSpPr>
          <p:cNvPr id="3076" name="Subtitle 3"/>
          <p:cNvSpPr>
            <a:spLocks noGrp="1"/>
          </p:cNvSpPr>
          <p:nvPr>
            <p:ph type="subTitle" idx="10"/>
          </p:nvPr>
        </p:nvSpPr>
        <p:spPr>
          <a:xfrm>
            <a:off x="4082143" y="673100"/>
            <a:ext cx="10653032" cy="441325"/>
          </a:xfrm>
        </p:spPr>
        <p:txBody>
          <a:bodyPr/>
          <a:lstStyle/>
          <a:p>
            <a:pPr>
              <a:spcBef>
                <a:spcPct val="0"/>
              </a:spcBef>
            </a:pPr>
            <a:r>
              <a:rPr lang="en-US" dirty="0">
                <a:latin typeface="Helvetica Neue" charset="0"/>
                <a:cs typeface="Helvetica Neue" charset="0"/>
              </a:rPr>
              <a:t>Michael Redpath, Michael </a:t>
            </a:r>
            <a:r>
              <a:rPr lang="en-US" dirty="0" err="1">
                <a:latin typeface="Helvetica Neue" charset="0"/>
                <a:cs typeface="Helvetica Neue" charset="0"/>
              </a:rPr>
              <a:t>Garthe</a:t>
            </a:r>
            <a:r>
              <a:rPr lang="en-US" dirty="0">
                <a:latin typeface="Helvetica Neue" charset="0"/>
                <a:cs typeface="Helvetica Neue" charset="0"/>
              </a:rPr>
              <a:t>, </a:t>
            </a:r>
            <a:r>
              <a:rPr lang="en-US" dirty="0" err="1">
                <a:latin typeface="Helvetica Neue" charset="0"/>
                <a:cs typeface="Helvetica Neue" charset="0"/>
              </a:rPr>
              <a:t>Callum</a:t>
            </a:r>
            <a:r>
              <a:rPr lang="en-US" dirty="0">
                <a:latin typeface="Helvetica Neue" charset="0"/>
                <a:cs typeface="Helvetica Neue" charset="0"/>
              </a:rPr>
              <a:t> Sinclair, </a:t>
            </a:r>
            <a:r>
              <a:rPr lang="en-US" dirty="0" err="1">
                <a:latin typeface="Helvetica Neue" charset="0"/>
                <a:cs typeface="Helvetica Neue" charset="0"/>
              </a:rPr>
              <a:t>Athon</a:t>
            </a:r>
            <a:r>
              <a:rPr lang="en-US" dirty="0">
                <a:latin typeface="Helvetica Neue" charset="0"/>
                <a:cs typeface="Helvetica Neue" charset="0"/>
              </a:rPr>
              <a:t> </a:t>
            </a:r>
            <a:r>
              <a:rPr lang="en-US" dirty="0" err="1">
                <a:latin typeface="Helvetica Neue" charset="0"/>
                <a:cs typeface="Helvetica Neue" charset="0"/>
              </a:rPr>
              <a:t>Milane</a:t>
            </a:r>
            <a:r>
              <a:rPr lang="en-US" dirty="0">
                <a:latin typeface="Helvetica Neue" charset="0"/>
                <a:cs typeface="Helvetica Neue" charset="0"/>
              </a:rPr>
              <a:t> – Group L</a:t>
            </a:r>
          </a:p>
        </p:txBody>
      </p:sp>
      <p:sp>
        <p:nvSpPr>
          <p:cNvPr id="3077" name="Content Placeholder 7"/>
          <p:cNvSpPr>
            <a:spLocks noGrp="1"/>
          </p:cNvSpPr>
          <p:nvPr>
            <p:ph idx="11"/>
          </p:nvPr>
        </p:nvSpPr>
        <p:spPr>
          <a:xfrm>
            <a:off x="3789363" y="1270000"/>
            <a:ext cx="3676650" cy="9176327"/>
          </a:xfrm>
          <a:ln/>
        </p:spPr>
        <p:txBody>
          <a:bodyPr/>
          <a:lstStyle/>
          <a:p>
            <a:r>
              <a:rPr lang="en-US" sz="1800" dirty="0">
                <a:latin typeface="Bodoni MT" charset="0"/>
                <a:cs typeface="Helvetica Neue" charset="0"/>
              </a:rPr>
              <a:t>SYSTEM OVERVIEW</a:t>
            </a:r>
            <a:endParaRPr lang="en-US" sz="1600" dirty="0">
              <a:latin typeface="Bodoni MT" charset="0"/>
              <a:cs typeface="Helvetica Neue" charset="0"/>
            </a:endParaRPr>
          </a:p>
          <a:p>
            <a:r>
              <a:rPr lang="en-US" b="1" dirty="0" err="1">
                <a:latin typeface="Helvetica Neue" charset="0"/>
                <a:cs typeface="Helvetica Neue" charset="0"/>
              </a:rPr>
              <a:t>MyoWare</a:t>
            </a:r>
            <a:r>
              <a:rPr lang="en-US" b="1" dirty="0">
                <a:latin typeface="Helvetica Neue" charset="0"/>
                <a:cs typeface="Helvetica Neue" charset="0"/>
              </a:rPr>
              <a:t> Muscle Sensors</a:t>
            </a:r>
          </a:p>
          <a:p>
            <a:r>
              <a:rPr lang="en-AU" dirty="0">
                <a:latin typeface="Helvetica Neue" charset="0"/>
              </a:rPr>
              <a:t>The muscle sensors detect muscle activation. They measure  electromyography signals emitted by your muscles!</a:t>
            </a:r>
          </a:p>
          <a:p>
            <a:endParaRPr lang="en-AU" dirty="0">
              <a:latin typeface="Helvetica Neue" charset="0"/>
            </a:endParaRPr>
          </a:p>
          <a:p>
            <a:r>
              <a:rPr lang="en-AU" dirty="0">
                <a:latin typeface="Helvetica Neue" charset="0"/>
              </a:rPr>
              <a:t>The electromyographic signals are cleaned by the </a:t>
            </a:r>
            <a:r>
              <a:rPr lang="en-AU" dirty="0" err="1">
                <a:latin typeface="Helvetica Neue" charset="0"/>
              </a:rPr>
              <a:t>MyoWare</a:t>
            </a:r>
            <a:r>
              <a:rPr lang="en-AU" dirty="0">
                <a:latin typeface="Helvetica Neue" charset="0"/>
              </a:rPr>
              <a:t> board and made available through an analogue interface</a:t>
            </a:r>
          </a:p>
          <a:p>
            <a:endParaRPr lang="en-AU" dirty="0">
              <a:latin typeface="Helvetica Neue" charset="0"/>
            </a:endParaRPr>
          </a:p>
          <a:p>
            <a:r>
              <a:rPr lang="en-AU" dirty="0">
                <a:latin typeface="Helvetica Neue" charset="0"/>
              </a:rPr>
              <a:t>Muscles sensors will be placed on the legs to measure the muscle activation associated with ankle movement</a:t>
            </a:r>
          </a:p>
          <a:p>
            <a:endParaRPr lang="en-AU" b="1" dirty="0">
              <a:latin typeface="Helvetica Neue" charset="0"/>
              <a:cs typeface="Helvetica Neue" charset="0"/>
            </a:endParaRPr>
          </a:p>
          <a:p>
            <a:r>
              <a:rPr lang="en-US" b="1" dirty="0">
                <a:latin typeface="Helvetica Neue" charset="0"/>
                <a:cs typeface="Helvetica Neue" charset="0"/>
              </a:rPr>
              <a:t>TI </a:t>
            </a:r>
            <a:r>
              <a:rPr lang="en-US" b="1" dirty="0" err="1">
                <a:latin typeface="Helvetica Neue" charset="0"/>
                <a:cs typeface="Helvetica Neue" charset="0"/>
              </a:rPr>
              <a:t>SensorTags</a:t>
            </a:r>
            <a:endParaRPr lang="en-US" b="1" dirty="0">
              <a:latin typeface="Helvetica Neue" charset="0"/>
              <a:cs typeface="Helvetica Neue" charset="0"/>
            </a:endParaRPr>
          </a:p>
          <a:p>
            <a:pPr marL="285750" indent="-285750">
              <a:buFont typeface="Arial" panose="020B0604020202020204" pitchFamily="34" charset="0"/>
              <a:buChar char="•"/>
            </a:pPr>
            <a:r>
              <a:rPr lang="en-US" dirty="0">
                <a:latin typeface="Helvetica Neue" charset="0"/>
                <a:cs typeface="Helvetica Neue" charset="0"/>
              </a:rPr>
              <a:t>Onboard Accelerometer and gyroscope measure movement</a:t>
            </a:r>
          </a:p>
          <a:p>
            <a:pPr marL="285750" indent="-285750">
              <a:buFont typeface="Arial" panose="020B0604020202020204" pitchFamily="34" charset="0"/>
              <a:buChar char="•"/>
            </a:pPr>
            <a:r>
              <a:rPr lang="en-US" dirty="0">
                <a:latin typeface="Helvetica Neue" charset="0"/>
                <a:cs typeface="Helvetica Neue" charset="0"/>
              </a:rPr>
              <a:t>ADC reads </a:t>
            </a:r>
            <a:r>
              <a:rPr lang="en-US" dirty="0" err="1">
                <a:latin typeface="Helvetica Neue" charset="0"/>
                <a:cs typeface="Helvetica Neue" charset="0"/>
              </a:rPr>
              <a:t>MyoWare</a:t>
            </a:r>
            <a:r>
              <a:rPr lang="en-US" dirty="0">
                <a:latin typeface="Helvetica Neue" charset="0"/>
                <a:cs typeface="Helvetica Neue" charset="0"/>
              </a:rPr>
              <a:t> output</a:t>
            </a:r>
          </a:p>
          <a:p>
            <a:pPr marL="285750" indent="-285750">
              <a:buFont typeface="Arial" panose="020B0604020202020204" pitchFamily="34" charset="0"/>
              <a:buChar char="•"/>
            </a:pPr>
            <a:r>
              <a:rPr lang="en-US" dirty="0">
                <a:latin typeface="Helvetica Neue" charset="0"/>
                <a:cs typeface="Helvetica Neue" charset="0"/>
              </a:rPr>
              <a:t>Data is sent via radio to base station</a:t>
            </a:r>
          </a:p>
          <a:p>
            <a:endParaRPr lang="en-AU" b="1" dirty="0">
              <a:latin typeface="Helvetica Neue" charset="0"/>
              <a:cs typeface="Helvetica Neue" charset="0"/>
            </a:endParaRPr>
          </a:p>
          <a:p>
            <a:r>
              <a:rPr lang="en-US" b="1" dirty="0">
                <a:latin typeface="Helvetica Neue" charset="0"/>
                <a:cs typeface="Helvetica Neue" charset="0"/>
              </a:rPr>
              <a:t>Wireless Communication</a:t>
            </a:r>
          </a:p>
          <a:p>
            <a:pPr marL="285750" indent="-285750">
              <a:buFont typeface="Arial" panose="020B0604020202020204" pitchFamily="34" charset="0"/>
              <a:buChar char="•"/>
            </a:pPr>
            <a:r>
              <a:rPr lang="en-US" dirty="0">
                <a:latin typeface="Helvetica Neue" charset="0"/>
                <a:cs typeface="Helvetica Neue" charset="0"/>
              </a:rPr>
              <a:t>UDP Packets</a:t>
            </a:r>
          </a:p>
          <a:p>
            <a:pPr marL="285750" indent="-285750">
              <a:buFont typeface="Arial" panose="020B0604020202020204" pitchFamily="34" charset="0"/>
              <a:buChar char="•"/>
            </a:pPr>
            <a:r>
              <a:rPr lang="en-US" dirty="0">
                <a:latin typeface="Helvetica Neue" charset="0"/>
                <a:cs typeface="Helvetica Neue" charset="0"/>
              </a:rPr>
              <a:t>Non Storing RPL Network</a:t>
            </a:r>
          </a:p>
          <a:p>
            <a:pPr marL="285750" indent="-285750">
              <a:buFont typeface="Arial" panose="020B0604020202020204" pitchFamily="34" charset="0"/>
              <a:buChar char="•"/>
            </a:pPr>
            <a:r>
              <a:rPr lang="en-US" dirty="0">
                <a:latin typeface="Helvetica Neue" charset="0"/>
                <a:cs typeface="Helvetica Neue" charset="0"/>
              </a:rPr>
              <a:t>Contiki </a:t>
            </a:r>
            <a:r>
              <a:rPr lang="en-US" dirty="0" err="1">
                <a:latin typeface="Helvetica Neue" charset="0"/>
                <a:cs typeface="Helvetica Neue" charset="0"/>
              </a:rPr>
              <a:t>nullMac</a:t>
            </a:r>
            <a:r>
              <a:rPr lang="en-US" dirty="0">
                <a:latin typeface="Helvetica Neue" charset="0"/>
                <a:cs typeface="Helvetica Neue" charset="0"/>
              </a:rPr>
              <a:t> and </a:t>
            </a:r>
            <a:r>
              <a:rPr lang="en-US" dirty="0" err="1">
                <a:latin typeface="Helvetica Neue" charset="0"/>
                <a:cs typeface="Helvetica Neue" charset="0"/>
              </a:rPr>
              <a:t>nullRDC</a:t>
            </a:r>
            <a:r>
              <a:rPr lang="en-US" dirty="0">
                <a:latin typeface="Helvetica Neue" charset="0"/>
                <a:cs typeface="Helvetica Neue" charset="0"/>
              </a:rPr>
              <a:t> protocols</a:t>
            </a:r>
          </a:p>
          <a:p>
            <a:endParaRPr lang="en-AU" dirty="0">
              <a:latin typeface="Helvetica Neue" charset="0"/>
              <a:cs typeface="Helvetica Neue" charset="0"/>
            </a:endParaRPr>
          </a:p>
          <a:p>
            <a:r>
              <a:rPr lang="en-US" b="1" dirty="0">
                <a:latin typeface="Helvetica Neue" charset="0"/>
                <a:cs typeface="Helvetica Neue" charset="0"/>
              </a:rPr>
              <a:t>Data Processing</a:t>
            </a:r>
          </a:p>
          <a:p>
            <a:r>
              <a:rPr lang="en-AU" dirty="0">
                <a:latin typeface="Helvetica Neue" charset="0"/>
                <a:cs typeface="Helvetica Neue" charset="0"/>
              </a:rPr>
              <a:t>A Kalman filter was used to fuse the accelerometer and gyroscope values. This was to get the angle. A logistic regressor has been used on the muscle sensor data.</a:t>
            </a:r>
          </a:p>
          <a:p>
            <a:endParaRPr lang="en-AU" dirty="0">
              <a:latin typeface="Helvetica Neue" charset="0"/>
            </a:endParaRPr>
          </a:p>
          <a:p>
            <a:r>
              <a:rPr lang="en-US" b="1" dirty="0">
                <a:latin typeface="Helvetica Neue" charset="0"/>
                <a:cs typeface="Helvetica Neue" charset="0"/>
              </a:rPr>
              <a:t>Python Games</a:t>
            </a:r>
          </a:p>
          <a:p>
            <a:r>
              <a:rPr lang="en-AU" dirty="0">
                <a:latin typeface="Helvetica Neue" charset="0"/>
                <a:cs typeface="Helvetica Neue" charset="0"/>
              </a:rPr>
              <a:t>Initially Python will be used control a car racing game. </a:t>
            </a:r>
          </a:p>
        </p:txBody>
      </p:sp>
      <p:sp>
        <p:nvSpPr>
          <p:cNvPr id="3078" name="Content Placeholder 8"/>
          <p:cNvSpPr>
            <a:spLocks noGrp="1"/>
          </p:cNvSpPr>
          <p:nvPr>
            <p:ph idx="12"/>
          </p:nvPr>
        </p:nvSpPr>
        <p:spPr>
          <a:xfrm>
            <a:off x="7466013" y="1270000"/>
            <a:ext cx="3500437" cy="7391399"/>
          </a:xfrm>
          <a:ln/>
        </p:spPr>
        <p:txBody>
          <a:bodyPr/>
          <a:lstStyle/>
          <a:p>
            <a:r>
              <a:rPr lang="en-US" sz="1800" dirty="0">
                <a:latin typeface="Bodoni MT" charset="0"/>
              </a:rPr>
              <a:t>RESULTS</a:t>
            </a:r>
          </a:p>
          <a:p>
            <a:r>
              <a:rPr lang="en-US" b="1" dirty="0">
                <a:latin typeface="Helvetica Neue" charset="0"/>
              </a:rPr>
              <a:t>System Performance</a:t>
            </a:r>
          </a:p>
          <a:p>
            <a:r>
              <a:rPr lang="en-US" dirty="0">
                <a:latin typeface="Helvetica Neue" charset="0"/>
              </a:rPr>
              <a:t>The user is able to reliably interface with the python games using the embedded device. </a:t>
            </a:r>
          </a:p>
          <a:p>
            <a:endParaRPr lang="en-US" dirty="0">
              <a:latin typeface="Helvetica Neue" charset="0"/>
            </a:endParaRPr>
          </a:p>
          <a:p>
            <a:r>
              <a:rPr lang="en-US" b="1" dirty="0" err="1">
                <a:latin typeface="Helvetica Neue" charset="0"/>
              </a:rPr>
              <a:t>SensorTag</a:t>
            </a:r>
            <a:r>
              <a:rPr lang="en-US" b="1" dirty="0">
                <a:latin typeface="Helvetica Neue" charset="0"/>
              </a:rPr>
              <a:t> Performance</a:t>
            </a:r>
          </a:p>
          <a:p>
            <a:r>
              <a:rPr lang="en-AU" dirty="0">
                <a:latin typeface="Helvetica Neue" charset="0"/>
              </a:rPr>
              <a:t>During normal operation, the muscle sensor’s output is between 0V and 3V. </a:t>
            </a:r>
          </a:p>
          <a:p>
            <a:r>
              <a:rPr lang="en-AU" dirty="0">
                <a:latin typeface="Helvetica Neue" charset="0"/>
              </a:rPr>
              <a:t>From user testing only 8-bit resolution was required to get reliable results.</a:t>
            </a:r>
          </a:p>
          <a:p>
            <a:endParaRPr lang="en-AU" dirty="0">
              <a:latin typeface="Helvetica Neue" charset="0"/>
            </a:endParaRPr>
          </a:p>
          <a:p>
            <a:r>
              <a:rPr lang="en-AU" dirty="0">
                <a:latin typeface="Helvetica Neue" charset="0"/>
              </a:rPr>
              <a:t>The </a:t>
            </a:r>
            <a:r>
              <a:rPr lang="en-AU" dirty="0" err="1">
                <a:latin typeface="Helvetica Neue" charset="0"/>
              </a:rPr>
              <a:t>SensorTag’s</a:t>
            </a:r>
            <a:r>
              <a:rPr lang="en-AU" dirty="0">
                <a:latin typeface="Helvetica Neue" charset="0"/>
              </a:rPr>
              <a:t> 12-bit ADC provides far better accuracy than we need. This further improved the reliability.</a:t>
            </a:r>
          </a:p>
          <a:p>
            <a:endParaRPr lang="en-AU" dirty="0">
              <a:latin typeface="Helvetica Neue" charset="0"/>
            </a:endParaRPr>
          </a:p>
          <a:p>
            <a:r>
              <a:rPr lang="en-AU" b="1" dirty="0">
                <a:latin typeface="Helvetica Neue" charset="0"/>
              </a:rPr>
              <a:t>Network Performance</a:t>
            </a:r>
          </a:p>
          <a:p>
            <a:r>
              <a:rPr lang="en-US" spc="-1" dirty="0">
                <a:solidFill>
                  <a:srgbClr val="000000"/>
                </a:solidFill>
              </a:rPr>
              <a:t>Work had to be done to improve the packet-rate of the system to achieve a desirable rate. </a:t>
            </a:r>
          </a:p>
          <a:p>
            <a:r>
              <a:rPr lang="en-US" spc="-1" dirty="0">
                <a:solidFill>
                  <a:srgbClr val="000000"/>
                </a:solidFill>
              </a:rPr>
              <a:t>Currently sending packets at 15Hz. This is fast enough to play most games.</a:t>
            </a:r>
          </a:p>
          <a:p>
            <a:endParaRPr lang="en-US" b="1" dirty="0">
              <a:latin typeface="Helvetica Neue" charset="0"/>
            </a:endParaRPr>
          </a:p>
          <a:p>
            <a:r>
              <a:rPr lang="en-US" b="1" dirty="0">
                <a:latin typeface="Helvetica Neue" charset="0"/>
              </a:rPr>
              <a:t>Game Performance</a:t>
            </a:r>
            <a:endParaRPr lang="en-US" spc="-1" dirty="0">
              <a:solidFill>
                <a:srgbClr val="000000"/>
              </a:solidFill>
            </a:endParaRPr>
          </a:p>
          <a:p>
            <a:r>
              <a:rPr lang="en-US" spc="-1" dirty="0">
                <a:solidFill>
                  <a:srgbClr val="000000"/>
                </a:solidFill>
              </a:rPr>
              <a:t>The device was tested with a car game that involved forwards, brake, left and right controls. </a:t>
            </a:r>
          </a:p>
          <a:p>
            <a:endParaRPr lang="en-US" spc="-1" dirty="0">
              <a:solidFill>
                <a:srgbClr val="000000"/>
              </a:solidFill>
            </a:endParaRPr>
          </a:p>
          <a:p>
            <a:r>
              <a:rPr lang="en-US" spc="-1" dirty="0">
                <a:solidFill>
                  <a:srgbClr val="000000"/>
                </a:solidFill>
              </a:rPr>
              <a:t>User testing showed that, on average, players that used the device were able to complete the game within 10% of the score of players who used a keyboard. </a:t>
            </a:r>
          </a:p>
          <a:p>
            <a:endParaRPr lang="en-US" sz="1800" dirty="0">
              <a:latin typeface="Bodoni MT" charset="0"/>
            </a:endParaRPr>
          </a:p>
        </p:txBody>
      </p:sp>
      <p:sp>
        <p:nvSpPr>
          <p:cNvPr id="3079" name="Content Placeholder 9"/>
          <p:cNvSpPr>
            <a:spLocks noGrp="1"/>
          </p:cNvSpPr>
          <p:nvPr>
            <p:ph idx="13"/>
          </p:nvPr>
        </p:nvSpPr>
        <p:spPr>
          <a:xfrm>
            <a:off x="11142663" y="1269999"/>
            <a:ext cx="3500437" cy="7152861"/>
          </a:xfrm>
          <a:ln/>
        </p:spPr>
        <p:txBody>
          <a:bodyPr/>
          <a:lstStyle/>
          <a:p>
            <a:r>
              <a:rPr lang="en-US" sz="1800" dirty="0">
                <a:latin typeface="Bodoni MT" charset="0"/>
              </a:rPr>
              <a:t>CONCLUSIONS</a:t>
            </a:r>
            <a:endParaRPr lang="en-US" b="1" dirty="0">
              <a:latin typeface="Helvetica Neue" charset="0"/>
            </a:endParaRPr>
          </a:p>
          <a:p>
            <a:pPr indent="-324000">
              <a:lnSpc>
                <a:spcPct val="100000"/>
              </a:lnSpc>
              <a:spcBef>
                <a:spcPts val="281"/>
              </a:spcBef>
            </a:pPr>
            <a:r>
              <a:rPr lang="en-US" spc="-1" dirty="0">
                <a:solidFill>
                  <a:srgbClr val="000000"/>
                </a:solidFill>
              </a:rPr>
              <a:t>Whilst the </a:t>
            </a:r>
            <a:r>
              <a:rPr lang="en-US" spc="-1" dirty="0" err="1">
                <a:solidFill>
                  <a:srgbClr val="000000"/>
                </a:solidFill>
              </a:rPr>
              <a:t>Sensortag</a:t>
            </a:r>
            <a:r>
              <a:rPr lang="en-US" spc="-1" dirty="0">
                <a:solidFill>
                  <a:srgbClr val="000000"/>
                </a:solidFill>
              </a:rPr>
              <a:t> struggles with high data rate wireless applications, it has shown to be reliable enough to control simple games. </a:t>
            </a:r>
          </a:p>
          <a:p>
            <a:pPr indent="-324000">
              <a:lnSpc>
                <a:spcPct val="100000"/>
              </a:lnSpc>
              <a:spcBef>
                <a:spcPts val="281"/>
              </a:spcBef>
            </a:pPr>
            <a:r>
              <a:rPr lang="en-US" spc="-1" dirty="0">
                <a:solidFill>
                  <a:srgbClr val="000000"/>
                </a:solidFill>
              </a:rPr>
              <a:t>The </a:t>
            </a:r>
            <a:r>
              <a:rPr lang="en-US" spc="-1" dirty="0" err="1">
                <a:solidFill>
                  <a:srgbClr val="000000"/>
                </a:solidFill>
              </a:rPr>
              <a:t>SensorTag</a:t>
            </a:r>
            <a:r>
              <a:rPr lang="en-US" spc="-1" dirty="0">
                <a:solidFill>
                  <a:srgbClr val="000000"/>
                </a:solidFill>
              </a:rPr>
              <a:t> was found to be suitable for interfacing with the </a:t>
            </a:r>
            <a:r>
              <a:rPr lang="en-US" spc="-1" dirty="0" err="1">
                <a:solidFill>
                  <a:srgbClr val="000000"/>
                </a:solidFill>
              </a:rPr>
              <a:t>MyoWare</a:t>
            </a:r>
            <a:r>
              <a:rPr lang="en-US" spc="-1" dirty="0">
                <a:solidFill>
                  <a:srgbClr val="000000"/>
                </a:solidFill>
              </a:rPr>
              <a:t> Muscle Sensor.</a:t>
            </a:r>
          </a:p>
          <a:p>
            <a:pPr indent="-324000">
              <a:lnSpc>
                <a:spcPct val="100000"/>
              </a:lnSpc>
              <a:spcBef>
                <a:spcPts val="281"/>
              </a:spcBef>
            </a:pPr>
            <a:r>
              <a:rPr lang="en-US" spc="-1" dirty="0">
                <a:solidFill>
                  <a:srgbClr val="000000"/>
                </a:solidFill>
              </a:rPr>
              <a:t>The </a:t>
            </a:r>
          </a:p>
          <a:p>
            <a:pPr indent="-324000">
              <a:lnSpc>
                <a:spcPct val="100000"/>
              </a:lnSpc>
              <a:spcBef>
                <a:spcPts val="281"/>
              </a:spcBef>
            </a:pPr>
            <a:r>
              <a:rPr lang="en-US" spc="-1" dirty="0">
                <a:solidFill>
                  <a:srgbClr val="000000"/>
                </a:solidFill>
              </a:rPr>
              <a:t>is not an effective wireless platform for high data rate games. This project has shown that it can be used for simple wireless games with  for this application (high rate data, low-power not a major concern)</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 </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Better platform would be an nrf24l01-enabled dev board</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(nrf24l01/2.4GHz used in commercial wireless controllers like mice and gamepads)</a:t>
            </a:r>
            <a:endParaRPr lang="en-US" spc="-1" dirty="0">
              <a:solidFill>
                <a:srgbClr val="000000"/>
              </a:solidFill>
              <a:ea typeface="Geneva"/>
            </a:endParaRPr>
          </a:p>
          <a:p>
            <a:endParaRPr lang="en-US" dirty="0">
              <a:latin typeface="Helvetica Neue" charset="0"/>
            </a:endParaRPr>
          </a:p>
          <a:p>
            <a:r>
              <a:rPr lang="en-US" b="1" dirty="0">
                <a:latin typeface="Helvetica Neue" charset="0"/>
              </a:rPr>
              <a:t>Further Work</a:t>
            </a:r>
          </a:p>
          <a:p>
            <a:r>
              <a:rPr lang="en-US" dirty="0">
                <a:latin typeface="Helvetica Neue" charset="0"/>
              </a:rPr>
              <a:t>This project could be expanded further to incorporate more games. </a:t>
            </a:r>
          </a:p>
          <a:p>
            <a:r>
              <a:rPr lang="en-US" dirty="0">
                <a:latin typeface="Helvetica Neue" charset="0"/>
              </a:rPr>
              <a:t>Additionally, the muscle sensors in this project were only used to measure foot exercises. This idea could be expanded to other muscle groups.</a:t>
            </a:r>
          </a:p>
        </p:txBody>
      </p:sp>
      <p:pic>
        <p:nvPicPr>
          <p:cNvPr id="1026" name="Picture 2" descr="Image result for dorsiflexion vs plantar flexion">
            <a:extLst>
              <a:ext uri="{FF2B5EF4-FFF2-40B4-BE49-F238E27FC236}">
                <a16:creationId xmlns:a16="http://schemas.microsoft.com/office/drawing/2014/main" id="{FEBF4639-050A-481E-81D7-55D7C50C6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55" y="4248690"/>
            <a:ext cx="1432159" cy="2045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377748" y="9709883"/>
            <a:ext cx="2795452" cy="307777"/>
          </a:xfrm>
          <a:prstGeom prst="rect">
            <a:avLst/>
          </a:prstGeom>
          <a:noFill/>
        </p:spPr>
        <p:txBody>
          <a:bodyPr wrap="square" rtlCol="0">
            <a:spAutoFit/>
          </a:bodyPr>
          <a:lstStyle/>
          <a:p>
            <a:r>
              <a:rPr lang="en-AU" sz="1400" dirty="0">
                <a:latin typeface="Helvetica Neue" charset="0"/>
                <a:cs typeface="Helvetica Neue"/>
              </a:rPr>
              <a:t>Figure 1: System Overview</a:t>
            </a:r>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4753</TotalTime>
  <Words>585</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Geneva</vt:lpstr>
      <vt:lpstr>Helvetica Neue</vt:lpstr>
      <vt:lpstr>poster</vt:lpstr>
      <vt:lpstr>Gamification of Rehabilitation Using Muscle Sensors</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Mic Red</cp:lastModifiedBy>
  <cp:revision>44</cp:revision>
  <cp:lastPrinted>2011-10-04T02:16:03Z</cp:lastPrinted>
  <dcterms:created xsi:type="dcterms:W3CDTF">2011-10-04T02:18:07Z</dcterms:created>
  <dcterms:modified xsi:type="dcterms:W3CDTF">2018-06-10T16:36:09Z</dcterms:modified>
</cp:coreProperties>
</file>