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Garthe" initials="MG" lastIdx="2" clrIdx="0">
    <p:extLst>
      <p:ext uri="{19B8F6BF-5375-455C-9EA6-DF929625EA0E}">
        <p15:presenceInfo xmlns:p15="http://schemas.microsoft.com/office/powerpoint/2012/main" userId="Michael Gart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1272" y="115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6/10/2018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123661"/>
            <a:ext cx="3498850" cy="8837386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PROJECT AIMS</a:t>
            </a:r>
            <a:endParaRPr lang="en-US" sz="1600" dirty="0">
              <a:latin typeface="Bodoni MT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Develop an interactive platform for rehabilitation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Games have been shown to improve both physical and cognitive ability, this is especially true for rehabilitation as gamification can turn repetitive exercises into an engaging experience</a:t>
            </a:r>
          </a:p>
          <a:p>
            <a:endParaRPr lang="en-AU" dirty="0">
              <a:latin typeface="Helvetica Neue" charset="0"/>
            </a:endParaRPr>
          </a:p>
          <a:p>
            <a:r>
              <a:rPr lang="en-US" b="1" dirty="0">
                <a:latin typeface="Helvetica Neue" charset="0"/>
              </a:rPr>
              <a:t>Interface with muscle sensors</a:t>
            </a:r>
          </a:p>
          <a:p>
            <a:r>
              <a:rPr lang="en-AU" dirty="0">
                <a:latin typeface="Helvetica Neue" charset="0"/>
              </a:rPr>
              <a:t>Muscle sensors are used to capture the muscle activation of individual muscles as rehabilitative exercises are performed</a:t>
            </a:r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</a:endParaRPr>
          </a:p>
          <a:p>
            <a:endParaRPr lang="en-US" dirty="0">
              <a:latin typeface="Helvetica Neue" charset="0"/>
            </a:endParaRP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Figure 1: Dorsiflexion and plantarflexion exercises (</a:t>
            </a:r>
            <a:r>
              <a:rPr lang="en-US" dirty="0" err="1">
                <a:latin typeface="Helvetica Neue" charset="0"/>
                <a:cs typeface="Helvetica Neue" charset="0"/>
              </a:rPr>
              <a:t>Cheprasov</a:t>
            </a:r>
            <a:r>
              <a:rPr lang="en-US" dirty="0">
                <a:latin typeface="Helvetica Neue" charset="0"/>
                <a:cs typeface="Helvetica Neue" charset="0"/>
              </a:rPr>
              <a:t>, 2018)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AU" dirty="0">
                <a:latin typeface="Helvetica Neue" charset="0"/>
              </a:rPr>
              <a:t>A computer game will guide patients through their exercises and use their muscle activation and movement data to provide them feedback on their exercises in a fun and interactive manner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Embedded System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Capture the movement and muscle activation from several places on the patient as they perform exercises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Process the data to provide feedback to the patient in an interactive game environment</a:t>
            </a: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cap="none" dirty="0">
                <a:latin typeface="Bodoni MT" charset="0"/>
                <a:cs typeface="Didot" charset="0"/>
              </a:rPr>
              <a:t>Gamification of Rehabilitation Using Muscle Sensors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082143" y="673100"/>
            <a:ext cx="10653032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Helvetica Neue" charset="0"/>
                <a:cs typeface="Helvetica Neue" charset="0"/>
              </a:rPr>
              <a:t>Michael Redpath, Michael </a:t>
            </a:r>
            <a:r>
              <a:rPr lang="en-US" dirty="0" err="1">
                <a:latin typeface="Helvetica Neue" charset="0"/>
                <a:cs typeface="Helvetica Neue" charset="0"/>
              </a:rPr>
              <a:t>Garthe</a:t>
            </a:r>
            <a:r>
              <a:rPr lang="en-US" dirty="0">
                <a:latin typeface="Helvetica Neue" charset="0"/>
                <a:cs typeface="Helvetica Neue" charset="0"/>
              </a:rPr>
              <a:t>, </a:t>
            </a:r>
            <a:r>
              <a:rPr lang="en-US" dirty="0" err="1">
                <a:latin typeface="Helvetica Neue" charset="0"/>
                <a:cs typeface="Helvetica Neue" charset="0"/>
              </a:rPr>
              <a:t>Callum</a:t>
            </a:r>
            <a:r>
              <a:rPr lang="en-US" dirty="0">
                <a:latin typeface="Helvetica Neue" charset="0"/>
                <a:cs typeface="Helvetica Neue" charset="0"/>
              </a:rPr>
              <a:t> Sinclair, </a:t>
            </a:r>
            <a:r>
              <a:rPr lang="en-US" dirty="0" err="1">
                <a:latin typeface="Helvetica Neue" charset="0"/>
                <a:cs typeface="Helvetica Neue" charset="0"/>
              </a:rPr>
              <a:t>Athon</a:t>
            </a:r>
            <a:r>
              <a:rPr lang="en-US" dirty="0">
                <a:latin typeface="Helvetica Neue" charset="0"/>
                <a:cs typeface="Helvetica Neue" charset="0"/>
              </a:rPr>
              <a:t> </a:t>
            </a:r>
            <a:r>
              <a:rPr lang="en-US" dirty="0" err="1">
                <a:latin typeface="Helvetica Neue" charset="0"/>
                <a:cs typeface="Helvetica Neue" charset="0"/>
              </a:rPr>
              <a:t>Milane</a:t>
            </a:r>
            <a:r>
              <a:rPr lang="en-US" dirty="0">
                <a:latin typeface="Helvetica Neue" charset="0"/>
                <a:cs typeface="Helvetica Neue" charset="0"/>
              </a:rPr>
              <a:t> – Group L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9176327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SYSTEM OVERVIEW</a:t>
            </a:r>
            <a:endParaRPr lang="en-US" sz="1600" dirty="0">
              <a:latin typeface="Bodoni MT" charset="0"/>
              <a:cs typeface="Helvetica Neue" charset="0"/>
            </a:endParaRPr>
          </a:p>
          <a:p>
            <a:r>
              <a:rPr lang="en-US" b="1" dirty="0" err="1">
                <a:latin typeface="Helvetica Neue" charset="0"/>
                <a:cs typeface="Helvetica Neue" charset="0"/>
              </a:rPr>
              <a:t>MyoWare</a:t>
            </a:r>
            <a:r>
              <a:rPr lang="en-US" b="1" dirty="0">
                <a:latin typeface="Helvetica Neue" charset="0"/>
                <a:cs typeface="Helvetica Neue" charset="0"/>
              </a:rPr>
              <a:t> Muscle Sensors</a:t>
            </a:r>
          </a:p>
          <a:p>
            <a:r>
              <a:rPr lang="en-AU" dirty="0">
                <a:latin typeface="Helvetica Neue" charset="0"/>
              </a:rPr>
              <a:t>The muscle sensors can detect muscle activation by measuring the electromyography signals emitted by your muscles!</a:t>
            </a:r>
          </a:p>
          <a:p>
            <a:endParaRPr lang="en-AU" dirty="0">
              <a:latin typeface="Helvetica Neue" charset="0"/>
            </a:endParaRPr>
          </a:p>
          <a:p>
            <a:r>
              <a:rPr lang="en-AU" dirty="0">
                <a:latin typeface="Helvetica Neue" charset="0"/>
              </a:rPr>
              <a:t>The electromyographic signals are cleaned by the </a:t>
            </a:r>
            <a:r>
              <a:rPr lang="en-AU" dirty="0" err="1">
                <a:latin typeface="Helvetica Neue" charset="0"/>
              </a:rPr>
              <a:t>MyoWare</a:t>
            </a:r>
            <a:r>
              <a:rPr lang="en-AU" dirty="0">
                <a:latin typeface="Helvetica Neue" charset="0"/>
              </a:rPr>
              <a:t> board and made available through an analogue interface</a:t>
            </a:r>
          </a:p>
          <a:p>
            <a:endParaRPr lang="en-AU" dirty="0">
              <a:latin typeface="Helvetica Neue" charset="0"/>
            </a:endParaRPr>
          </a:p>
          <a:p>
            <a:r>
              <a:rPr lang="en-AU" dirty="0">
                <a:latin typeface="Helvetica Neue" charset="0"/>
              </a:rPr>
              <a:t>Muscles sensors will be placed on the [legs?] of the patient in order to measure the muscle activation associated with ankle movement</a:t>
            </a:r>
          </a:p>
          <a:p>
            <a:endParaRPr lang="en-AU" b="1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TI </a:t>
            </a:r>
            <a:r>
              <a:rPr lang="en-US" b="1" dirty="0" err="1">
                <a:latin typeface="Helvetica Neue" charset="0"/>
                <a:cs typeface="Helvetica Neue" charset="0"/>
              </a:rPr>
              <a:t>SensorTags</a:t>
            </a:r>
            <a:endParaRPr lang="en-US" b="1" dirty="0">
              <a:latin typeface="Helvetica Neue" charset="0"/>
              <a:cs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Onboard Accelerometer and gyroscope measure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ADC reads </a:t>
            </a:r>
            <a:r>
              <a:rPr lang="en-US" dirty="0" err="1">
                <a:latin typeface="Helvetica Neue" charset="0"/>
                <a:cs typeface="Helvetica Neue" charset="0"/>
              </a:rPr>
              <a:t>MyoWare</a:t>
            </a:r>
            <a:r>
              <a:rPr lang="en-US" dirty="0">
                <a:latin typeface="Helvetica Neue" charset="0"/>
                <a:cs typeface="Helvetica Neue" charset="0"/>
              </a:rPr>
              <a:t>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Data is sent via radio to base station</a:t>
            </a:r>
          </a:p>
          <a:p>
            <a:endParaRPr lang="en-AU" b="1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Wireless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UDP Packets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Non Storing RPL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Contiki </a:t>
            </a:r>
            <a:r>
              <a:rPr lang="en-US" dirty="0" err="1">
                <a:latin typeface="Helvetica Neue" charset="0"/>
                <a:cs typeface="Helvetica Neue" charset="0"/>
              </a:rPr>
              <a:t>nullMac</a:t>
            </a:r>
            <a:r>
              <a:rPr lang="en-US" dirty="0">
                <a:latin typeface="Helvetica Neue" charset="0"/>
                <a:cs typeface="Helvetica Neue" charset="0"/>
              </a:rPr>
              <a:t> and </a:t>
            </a:r>
            <a:r>
              <a:rPr lang="en-US" dirty="0" err="1">
                <a:latin typeface="Helvetica Neue" charset="0"/>
                <a:cs typeface="Helvetica Neue" charset="0"/>
              </a:rPr>
              <a:t>nullRDC</a:t>
            </a:r>
            <a:r>
              <a:rPr lang="en-US" dirty="0">
                <a:latin typeface="Helvetica Neue" charset="0"/>
                <a:cs typeface="Helvetica Neue" charset="0"/>
              </a:rPr>
              <a:t> protocols</a:t>
            </a:r>
          </a:p>
          <a:p>
            <a:endParaRPr lang="en-AU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Data Processing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[Sensor Fusion]</a:t>
            </a:r>
            <a:endParaRPr lang="en-AU" dirty="0">
              <a:latin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Python Games</a:t>
            </a:r>
          </a:p>
          <a:p>
            <a:r>
              <a:rPr lang="en-AU" dirty="0">
                <a:latin typeface="Helvetica Neue" charset="0"/>
                <a:cs typeface="Helvetica Neue" charset="0"/>
              </a:rPr>
              <a:t>[Games available and related exercise]</a:t>
            </a: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66013" y="1270001"/>
            <a:ext cx="3500437" cy="4531088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</a:rPr>
              <a:t>RESULTS</a:t>
            </a:r>
          </a:p>
          <a:p>
            <a:r>
              <a:rPr lang="en-US" b="1" dirty="0">
                <a:latin typeface="Helvetica Neue" charset="0"/>
              </a:rPr>
              <a:t>System Performance</a:t>
            </a:r>
          </a:p>
          <a:p>
            <a:r>
              <a:rPr lang="en-US" b="1" dirty="0">
                <a:latin typeface="Helvetica Neue" charset="0"/>
              </a:rPr>
              <a:t>[</a:t>
            </a:r>
            <a:r>
              <a:rPr lang="en-US" dirty="0">
                <a:latin typeface="Helvetica Neue" charset="0"/>
              </a:rPr>
              <a:t>System </a:t>
            </a:r>
            <a:r>
              <a:rPr lang="en-US" dirty="0" err="1">
                <a:latin typeface="Helvetica Neue" charset="0"/>
              </a:rPr>
              <a:t>perofmance</a:t>
            </a:r>
            <a:r>
              <a:rPr lang="en-US" dirty="0">
                <a:latin typeface="Helvetica Neue" charset="0"/>
              </a:rPr>
              <a:t> vs AIMs</a:t>
            </a:r>
            <a:r>
              <a:rPr lang="en-US" b="1" dirty="0">
                <a:latin typeface="Helvetica Neue" charset="0"/>
              </a:rPr>
              <a:t>]</a:t>
            </a:r>
          </a:p>
          <a:p>
            <a:endParaRPr lang="en-US" b="1" dirty="0">
              <a:latin typeface="Helvetica Neue" charset="0"/>
            </a:endParaRPr>
          </a:p>
          <a:p>
            <a:r>
              <a:rPr lang="en-US" b="1" dirty="0" err="1">
                <a:latin typeface="Helvetica Neue" charset="0"/>
              </a:rPr>
              <a:t>SensorTag</a:t>
            </a:r>
            <a:r>
              <a:rPr lang="en-US" b="1" dirty="0">
                <a:latin typeface="Helvetica Neue" charset="0"/>
              </a:rPr>
              <a:t> Performance</a:t>
            </a:r>
          </a:p>
          <a:p>
            <a:r>
              <a:rPr lang="en-AU" dirty="0">
                <a:latin typeface="Helvetica Neue" charset="0"/>
              </a:rPr>
              <a:t>[Something about ADC output]</a:t>
            </a:r>
          </a:p>
          <a:p>
            <a:r>
              <a:rPr lang="en-AU" dirty="0">
                <a:latin typeface="Helvetica Neue" charset="0"/>
              </a:rPr>
              <a:t>[Possible graph of output waveform or sensor positioning]</a:t>
            </a:r>
          </a:p>
          <a:p>
            <a:endParaRPr lang="en-AU" dirty="0">
              <a:latin typeface="Helvetica Neue" charset="0"/>
            </a:endParaRPr>
          </a:p>
          <a:p>
            <a:r>
              <a:rPr lang="en-AU" b="1" dirty="0">
                <a:latin typeface="Helvetica Neue" charset="0"/>
              </a:rPr>
              <a:t>Network Performance</a:t>
            </a:r>
          </a:p>
          <a:p>
            <a:r>
              <a:rPr lang="en-US" spc="-1" dirty="0">
                <a:solidFill>
                  <a:srgbClr val="000000"/>
                </a:solidFill>
              </a:rPr>
              <a:t>Work had to be done to improve the packet-rate of the system to achieve a desirable rate</a:t>
            </a:r>
            <a:endParaRPr lang="en-AU" b="1" dirty="0">
              <a:latin typeface="Helvetica Neue" charset="0"/>
            </a:endParaRPr>
          </a:p>
          <a:p>
            <a:endParaRPr lang="en-US" b="1" dirty="0">
              <a:latin typeface="Helvetica Neue" charset="0"/>
            </a:endParaRPr>
          </a:p>
          <a:p>
            <a:r>
              <a:rPr lang="en-US" b="1" dirty="0">
                <a:latin typeface="Helvetica Neue" charset="0"/>
              </a:rPr>
              <a:t>Game Performance</a:t>
            </a:r>
          </a:p>
          <a:p>
            <a:endParaRPr lang="en-US" sz="1800" dirty="0">
              <a:latin typeface="Bodoni MT" charset="0"/>
            </a:endParaRPr>
          </a:p>
          <a:p>
            <a:endParaRPr lang="en-US" sz="1800" dirty="0">
              <a:latin typeface="Bodoni MT" charset="0"/>
            </a:endParaRP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4531089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</a:rPr>
              <a:t>CONCLUSIONS</a:t>
            </a:r>
            <a:endParaRPr lang="en-US" b="1" dirty="0">
              <a:latin typeface="Helvetica Neue" charset="0"/>
            </a:endParaRPr>
          </a:p>
          <a:p>
            <a:pPr indent="-324000">
              <a:lnSpc>
                <a:spcPct val="100000"/>
              </a:lnSpc>
              <a:spcBef>
                <a:spcPts val="281"/>
              </a:spcBef>
            </a:pPr>
            <a:r>
              <a:rPr lang="en-US" spc="-1" dirty="0" err="1">
                <a:solidFill>
                  <a:srgbClr val="000000"/>
                </a:solidFill>
              </a:rPr>
              <a:t>Sensortag</a:t>
            </a:r>
            <a:r>
              <a:rPr lang="en-US" spc="-1" dirty="0">
                <a:solidFill>
                  <a:srgbClr val="000000"/>
                </a:solidFill>
              </a:rPr>
              <a:t> not an effective wireless platform for this application (high rate data, low-power not a major concern)</a:t>
            </a:r>
            <a:endParaRPr lang="en-US" spc="-1" dirty="0">
              <a:solidFill>
                <a:srgbClr val="000000"/>
              </a:solidFill>
              <a:ea typeface="Geneva"/>
            </a:endParaRPr>
          </a:p>
          <a:p>
            <a:pPr indent="-324000">
              <a:lnSpc>
                <a:spcPct val="100000"/>
              </a:lnSpc>
              <a:spcBef>
                <a:spcPts val="281"/>
              </a:spcBef>
            </a:pPr>
            <a:r>
              <a:rPr lang="en-US" spc="-1" dirty="0">
                <a:solidFill>
                  <a:srgbClr val="000000"/>
                </a:solidFill>
              </a:rPr>
              <a:t> </a:t>
            </a:r>
            <a:endParaRPr lang="en-US" spc="-1" dirty="0">
              <a:solidFill>
                <a:srgbClr val="000000"/>
              </a:solidFill>
              <a:ea typeface="Geneva"/>
            </a:endParaRPr>
          </a:p>
          <a:p>
            <a:pPr indent="-324000">
              <a:lnSpc>
                <a:spcPct val="100000"/>
              </a:lnSpc>
              <a:spcBef>
                <a:spcPts val="281"/>
              </a:spcBef>
            </a:pPr>
            <a:r>
              <a:rPr lang="en-US" spc="-1" dirty="0">
                <a:solidFill>
                  <a:srgbClr val="000000"/>
                </a:solidFill>
              </a:rPr>
              <a:t>Better platform would be an nrf24l01-enabled dev board</a:t>
            </a:r>
            <a:endParaRPr lang="en-US" spc="-1" dirty="0">
              <a:solidFill>
                <a:srgbClr val="000000"/>
              </a:solidFill>
              <a:ea typeface="Geneva"/>
            </a:endParaRPr>
          </a:p>
          <a:p>
            <a:pPr indent="-324000">
              <a:lnSpc>
                <a:spcPct val="100000"/>
              </a:lnSpc>
              <a:spcBef>
                <a:spcPts val="281"/>
              </a:spcBef>
            </a:pPr>
            <a:r>
              <a:rPr lang="en-US" spc="-1" dirty="0">
                <a:solidFill>
                  <a:srgbClr val="000000"/>
                </a:solidFill>
              </a:rPr>
              <a:t>(nrf24l01/2.4GHz used in commercial wireless controllers like mice and gamepads)</a:t>
            </a:r>
            <a:endParaRPr lang="en-US" spc="-1" dirty="0">
              <a:solidFill>
                <a:srgbClr val="000000"/>
              </a:solidFill>
              <a:ea typeface="Geneva"/>
            </a:endParaRPr>
          </a:p>
          <a:p>
            <a:endParaRPr lang="en-US" dirty="0">
              <a:latin typeface="Helvetica Neue" charset="0"/>
            </a:endParaRPr>
          </a:p>
          <a:p>
            <a:r>
              <a:rPr lang="en-US" b="1" dirty="0">
                <a:latin typeface="Helvetica Neue" charset="0"/>
              </a:rPr>
              <a:t>Further Work</a:t>
            </a:r>
          </a:p>
        </p:txBody>
      </p:sp>
      <p:pic>
        <p:nvPicPr>
          <p:cNvPr id="1026" name="Picture 2" descr="Image result for dorsiflexion vs plantar flexion">
            <a:extLst>
              <a:ext uri="{FF2B5EF4-FFF2-40B4-BE49-F238E27FC236}">
                <a16:creationId xmlns:a16="http://schemas.microsoft.com/office/drawing/2014/main" id="{FEBF4639-050A-481E-81D7-55D7C50C6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55" y="4248690"/>
            <a:ext cx="1432159" cy="204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482" y="6350532"/>
            <a:ext cx="6115935" cy="31728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77748" y="9278083"/>
            <a:ext cx="2795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Helvetica Neue" charset="0"/>
                <a:cs typeface="Helvetica Neue"/>
              </a:rPr>
              <a:t>Figure 1: System Overview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4603</TotalTime>
  <Words>359</Words>
  <Application>Microsoft Office PowerPoint</Application>
  <PresentationFormat>Custom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Bodoni MT</vt:lpstr>
      <vt:lpstr>Calibri</vt:lpstr>
      <vt:lpstr>Didot</vt:lpstr>
      <vt:lpstr>Geneva</vt:lpstr>
      <vt:lpstr>Helvetica Neue</vt:lpstr>
      <vt:lpstr>poster</vt:lpstr>
      <vt:lpstr>Gamification of Rehabilitation Using Muscle Sensors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Mr Michael Garthe</cp:lastModifiedBy>
  <cp:revision>27</cp:revision>
  <cp:lastPrinted>2011-10-04T02:16:03Z</cp:lastPrinted>
  <dcterms:created xsi:type="dcterms:W3CDTF">2011-10-04T02:18:07Z</dcterms:created>
  <dcterms:modified xsi:type="dcterms:W3CDTF">2018-06-10T14:04:26Z</dcterms:modified>
</cp:coreProperties>
</file>