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702f7a56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702f7a56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702f7a56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702f7a56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702f7a56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702f7a56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702f7a56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702f7a56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702f7a56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702f7a56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702f7a56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702f7a56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6545fbf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6545fbf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6545fbf9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6545fbf9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702f7a56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702f7a56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24750" y="454525"/>
            <a:ext cx="5061600" cy="27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00"/>
              <a:t>Research on Application of Deep Learning Algorithm in Image Classification </a:t>
            </a:r>
            <a:endParaRPr sz="3200"/>
          </a:p>
        </p:txBody>
      </p:sp>
      <p:sp>
        <p:nvSpPr>
          <p:cNvPr id="135" name="Google Shape;135;p13"/>
          <p:cNvSpPr txBox="1"/>
          <p:nvPr>
            <p:ph idx="1" type="subTitle"/>
          </p:nvPr>
        </p:nvSpPr>
        <p:spPr>
          <a:xfrm>
            <a:off x="5215650" y="2997100"/>
            <a:ext cx="3470700" cy="14076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t>Shah Abul Hasnat Chowdhury- 17301143</a:t>
            </a:r>
            <a:endParaRPr/>
          </a:p>
          <a:p>
            <a:pPr indent="0" lvl="0" marL="0" rtl="0" algn="l">
              <a:lnSpc>
                <a:spcPct val="115000"/>
              </a:lnSpc>
              <a:spcBef>
                <a:spcPts val="0"/>
              </a:spcBef>
              <a:spcAft>
                <a:spcPts val="0"/>
              </a:spcAft>
              <a:buNone/>
            </a:pPr>
            <a:r>
              <a:rPr lang="en"/>
              <a:t>Sifatul Amin - 18101144</a:t>
            </a:r>
            <a:endParaRPr/>
          </a:p>
          <a:p>
            <a:pPr indent="0" lvl="0" marL="0" rtl="0" algn="l">
              <a:lnSpc>
                <a:spcPct val="115000"/>
              </a:lnSpc>
              <a:spcBef>
                <a:spcPts val="0"/>
              </a:spcBef>
              <a:spcAft>
                <a:spcPts val="0"/>
              </a:spcAft>
              <a:buNone/>
            </a:pPr>
            <a:r>
              <a:rPr lang="en"/>
              <a:t>Oyshik Ahmed Aadi - 18201052</a:t>
            </a:r>
            <a:endParaRPr/>
          </a:p>
          <a:p>
            <a:pPr indent="0" lvl="0" marL="0" rtl="0" algn="l">
              <a:lnSpc>
                <a:spcPct val="115000"/>
              </a:lnSpc>
              <a:spcBef>
                <a:spcPts val="0"/>
              </a:spcBef>
              <a:spcAft>
                <a:spcPts val="0"/>
              </a:spcAft>
              <a:buNone/>
            </a:pPr>
            <a:r>
              <a:rPr lang="en"/>
              <a:t>Tazwar Mohammed Shoumik - 18201121</a:t>
            </a:r>
            <a:endParaRPr/>
          </a:p>
          <a:p>
            <a:pPr indent="0" lvl="0" marL="0" rtl="0" algn="l">
              <a:lnSpc>
                <a:spcPct val="115000"/>
              </a:lnSpc>
              <a:spcBef>
                <a:spcPts val="0"/>
              </a:spcBef>
              <a:spcAft>
                <a:spcPts val="0"/>
              </a:spcAft>
              <a:buNone/>
            </a:pPr>
            <a:r>
              <a:rPr lang="en"/>
              <a:t>Tanzim Mostafa- 18201151</a:t>
            </a:r>
            <a:endParaRPr/>
          </a:p>
          <a:p>
            <a:pPr indent="0" lvl="0" marL="0" rtl="0" algn="l">
              <a:lnSpc>
                <a:spcPct val="115000"/>
              </a:lnSpc>
              <a:spcBef>
                <a:spcPts val="0"/>
              </a:spcBef>
              <a:spcAft>
                <a:spcPts val="0"/>
              </a:spcAft>
              <a:buNone/>
            </a:pPr>
            <a:r>
              <a:rPr lang="en"/>
              <a:t>Sartaj Jamal Chowdhury - 18201160</a:t>
            </a:r>
            <a:endParaRPr/>
          </a:p>
          <a:p>
            <a:pPr indent="0" lvl="0" marL="0" rtl="0" algn="l">
              <a:lnSpc>
                <a:spcPct val="115000"/>
              </a:lnSpc>
              <a:spcBef>
                <a:spcPts val="0"/>
              </a:spcBef>
              <a:spcAft>
                <a:spcPts val="0"/>
              </a:spcAft>
              <a:buNone/>
            </a:pPr>
            <a:r>
              <a:rPr lang="en"/>
              <a:t>Adib Muhammad Amit - 21241062</a:t>
            </a:r>
            <a:endParaRPr/>
          </a:p>
        </p:txBody>
      </p:sp>
      <p:sp>
        <p:nvSpPr>
          <p:cNvPr id="136" name="Google Shape;13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3"/>
          <p:cNvSpPr txBox="1"/>
          <p:nvPr>
            <p:ph idx="1" type="subTitle"/>
          </p:nvPr>
        </p:nvSpPr>
        <p:spPr>
          <a:xfrm>
            <a:off x="1391100" y="2997100"/>
            <a:ext cx="3470700" cy="1407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600"/>
              <a:t>Group # 01</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2"/>
          <p:cNvPicPr preferRelativeResize="0"/>
          <p:nvPr/>
        </p:nvPicPr>
        <p:blipFill>
          <a:blip r:embed="rId3">
            <a:alphaModFix/>
          </a:blip>
          <a:stretch>
            <a:fillRect/>
          </a:stretch>
        </p:blipFill>
        <p:spPr>
          <a:xfrm>
            <a:off x="0" y="0"/>
            <a:ext cx="9144000" cy="5143499"/>
          </a:xfrm>
          <a:prstGeom prst="rect">
            <a:avLst/>
          </a:prstGeom>
          <a:noFill/>
          <a:ln>
            <a:noFill/>
          </a:ln>
        </p:spPr>
      </p:pic>
      <p:sp>
        <p:nvSpPr>
          <p:cNvPr id="199" name="Google Shape;1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 </a:t>
            </a:r>
            <a:endParaRPr/>
          </a:p>
        </p:txBody>
      </p:sp>
      <p:sp>
        <p:nvSpPr>
          <p:cNvPr id="143" name="Google Shape;143;p14"/>
          <p:cNvSpPr txBox="1"/>
          <p:nvPr>
            <p:ph idx="1" type="body"/>
          </p:nvPr>
        </p:nvSpPr>
        <p:spPr>
          <a:xfrm>
            <a:off x="1297500" y="978275"/>
            <a:ext cx="7038900" cy="350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Abstract (Oyshik Ahmed Aadi)</a:t>
            </a:r>
            <a:endParaRPr/>
          </a:p>
          <a:p>
            <a:pPr indent="-311150" lvl="0" marL="457200" rtl="0" algn="l">
              <a:spcBef>
                <a:spcPts val="0"/>
              </a:spcBef>
              <a:spcAft>
                <a:spcPts val="0"/>
              </a:spcAft>
              <a:buSzPts val="1300"/>
              <a:buAutoNum type="arabicPeriod"/>
            </a:pPr>
            <a:r>
              <a:rPr lang="en"/>
              <a:t>Introduction (Tanzim)</a:t>
            </a:r>
            <a:endParaRPr/>
          </a:p>
          <a:p>
            <a:pPr indent="-311150" lvl="0" marL="457200" rtl="0" algn="l">
              <a:spcBef>
                <a:spcPts val="0"/>
              </a:spcBef>
              <a:spcAft>
                <a:spcPts val="0"/>
              </a:spcAft>
              <a:buSzPts val="1300"/>
              <a:buAutoNum type="arabicPeriod"/>
            </a:pPr>
            <a:r>
              <a:rPr lang="en"/>
              <a:t>Deep </a:t>
            </a:r>
            <a:r>
              <a:rPr lang="en"/>
              <a:t>learning</a:t>
            </a:r>
            <a:r>
              <a:rPr lang="en"/>
              <a:t> in image recognition (Tazwar)</a:t>
            </a:r>
            <a:endParaRPr/>
          </a:p>
          <a:p>
            <a:pPr indent="-311150" lvl="0" marL="457200" rtl="0" algn="l">
              <a:spcBef>
                <a:spcPts val="0"/>
              </a:spcBef>
              <a:spcAft>
                <a:spcPts val="0"/>
              </a:spcAft>
              <a:buSzPts val="1300"/>
              <a:buAutoNum type="arabicPeriod"/>
            </a:pPr>
            <a:r>
              <a:rPr lang="en"/>
              <a:t>Application of deep learning in image classification (Sartaj)</a:t>
            </a:r>
            <a:endParaRPr/>
          </a:p>
          <a:p>
            <a:pPr indent="-311150" lvl="0" marL="457200" rtl="0" algn="l">
              <a:spcBef>
                <a:spcPts val="0"/>
              </a:spcBef>
              <a:spcAft>
                <a:spcPts val="0"/>
              </a:spcAft>
              <a:buSzPts val="1300"/>
              <a:buAutoNum type="arabicPeriod"/>
            </a:pPr>
            <a:r>
              <a:rPr lang="en"/>
              <a:t>Image </a:t>
            </a:r>
            <a:r>
              <a:rPr lang="en"/>
              <a:t>Recognition</a:t>
            </a:r>
            <a:r>
              <a:rPr lang="en"/>
              <a:t> (Amit)</a:t>
            </a:r>
            <a:endParaRPr/>
          </a:p>
          <a:p>
            <a:pPr indent="-311150" lvl="0" marL="457200" rtl="0" algn="l">
              <a:spcBef>
                <a:spcPts val="0"/>
              </a:spcBef>
              <a:spcAft>
                <a:spcPts val="0"/>
              </a:spcAft>
              <a:buSzPts val="1300"/>
              <a:buAutoNum type="arabicPeriod"/>
            </a:pPr>
            <a:r>
              <a:rPr lang="en"/>
              <a:t>Image Classification (Hasnat)</a:t>
            </a:r>
            <a:endParaRPr/>
          </a:p>
          <a:p>
            <a:pPr indent="-311150" lvl="0" marL="457200" rtl="0" algn="l">
              <a:spcBef>
                <a:spcPts val="0"/>
              </a:spcBef>
              <a:spcAft>
                <a:spcPts val="0"/>
              </a:spcAft>
              <a:buSzPts val="1300"/>
              <a:buAutoNum type="arabicPeriod"/>
            </a:pPr>
            <a:r>
              <a:rPr lang="en"/>
              <a:t>Conclusion (Sifat)</a:t>
            </a:r>
            <a:endParaRPr/>
          </a:p>
          <a:p>
            <a:pPr indent="0" lvl="0" marL="457200" rtl="0" algn="l">
              <a:spcBef>
                <a:spcPts val="1200"/>
              </a:spcBef>
              <a:spcAft>
                <a:spcPts val="1200"/>
              </a:spcAft>
              <a:buNone/>
            </a:pPr>
            <a:r>
              <a:rPr lang="en"/>
              <a:t> </a:t>
            </a:r>
            <a:endParaRPr/>
          </a:p>
        </p:txBody>
      </p:sp>
      <p:sp>
        <p:nvSpPr>
          <p:cNvPr id="144" name="Google Shape;14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50" name="Google Shape;150;p15"/>
          <p:cNvSpPr txBox="1"/>
          <p:nvPr>
            <p:ph idx="1" type="body"/>
          </p:nvPr>
        </p:nvSpPr>
        <p:spPr>
          <a:xfrm>
            <a:off x="946800" y="1208700"/>
            <a:ext cx="7250400" cy="34989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Char char="●"/>
            </a:pPr>
            <a:r>
              <a:rPr lang="en" sz="1400"/>
              <a:t>Image classification is an important research direction in the field of computer vision.</a:t>
            </a:r>
            <a:endParaRPr sz="1400"/>
          </a:p>
          <a:p>
            <a:pPr indent="-317500" lvl="0" marL="457200" rtl="0" algn="just">
              <a:lnSpc>
                <a:spcPct val="150000"/>
              </a:lnSpc>
              <a:spcBef>
                <a:spcPts val="0"/>
              </a:spcBef>
              <a:spcAft>
                <a:spcPts val="0"/>
              </a:spcAft>
              <a:buSzPts val="1400"/>
              <a:buChar char="●"/>
            </a:pPr>
            <a:r>
              <a:rPr lang="en" sz="1400"/>
              <a:t>It has become an important form for people to acquire and transmit information.</a:t>
            </a:r>
            <a:endParaRPr sz="1400"/>
          </a:p>
          <a:p>
            <a:pPr indent="-317500" lvl="0" marL="457200" rtl="0" algn="just">
              <a:lnSpc>
                <a:spcPct val="150000"/>
              </a:lnSpc>
              <a:spcBef>
                <a:spcPts val="0"/>
              </a:spcBef>
              <a:spcAft>
                <a:spcPts val="0"/>
              </a:spcAft>
              <a:buSzPts val="1400"/>
              <a:buChar char="●"/>
            </a:pPr>
            <a:r>
              <a:rPr lang="en" sz="1400"/>
              <a:t>For massive images, the number of images that each user really needs is very small</a:t>
            </a:r>
            <a:endParaRPr sz="1400"/>
          </a:p>
          <a:p>
            <a:pPr indent="-317500" lvl="0" marL="457200" rtl="0" algn="just">
              <a:lnSpc>
                <a:spcPct val="150000"/>
              </a:lnSpc>
              <a:spcBef>
                <a:spcPts val="0"/>
              </a:spcBef>
              <a:spcAft>
                <a:spcPts val="0"/>
              </a:spcAft>
              <a:buSzPts val="1400"/>
              <a:buChar char="●"/>
            </a:pPr>
            <a:r>
              <a:rPr lang="en" sz="1400"/>
              <a:t>So the more </a:t>
            </a:r>
            <a:r>
              <a:rPr lang="en" sz="1400"/>
              <a:t>efficient</a:t>
            </a:r>
            <a:r>
              <a:rPr lang="en" sz="1400"/>
              <a:t> it is, the better.</a:t>
            </a:r>
            <a:endParaRPr sz="1400"/>
          </a:p>
          <a:p>
            <a:pPr indent="-317500" lvl="0" marL="457200" rtl="0" algn="just">
              <a:lnSpc>
                <a:spcPct val="150000"/>
              </a:lnSpc>
              <a:spcBef>
                <a:spcPts val="0"/>
              </a:spcBef>
              <a:spcAft>
                <a:spcPts val="0"/>
              </a:spcAft>
              <a:buSzPts val="1400"/>
              <a:buChar char="●"/>
            </a:pPr>
            <a:r>
              <a:rPr lang="en" sz="1400"/>
              <a:t>With that in mind, this paper analyzes the research and application of deep learning in image recognition.</a:t>
            </a:r>
            <a:endParaRPr sz="1400"/>
          </a:p>
          <a:p>
            <a:pPr indent="0" lvl="0" marL="0" rtl="0" algn="just">
              <a:lnSpc>
                <a:spcPct val="150000"/>
              </a:lnSpc>
              <a:spcBef>
                <a:spcPts val="1200"/>
              </a:spcBef>
              <a:spcAft>
                <a:spcPts val="1200"/>
              </a:spcAft>
              <a:buNone/>
            </a:pPr>
            <a:r>
              <a:t/>
            </a:r>
            <a:endParaRPr/>
          </a:p>
        </p:txBody>
      </p:sp>
      <p:sp>
        <p:nvSpPr>
          <p:cNvPr id="151" name="Google Shape;15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7" name="Google Shape;157;p16"/>
          <p:cNvSpPr txBox="1"/>
          <p:nvPr>
            <p:ph idx="1" type="body"/>
          </p:nvPr>
        </p:nvSpPr>
        <p:spPr>
          <a:xfrm>
            <a:off x="1297500" y="901775"/>
            <a:ext cx="7038900" cy="3576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Images are an important way to obtain and relay information.</a:t>
            </a:r>
            <a:endParaRPr/>
          </a:p>
          <a:p>
            <a:pPr indent="-311150" lvl="0" marL="457200" rtl="0" algn="l">
              <a:lnSpc>
                <a:spcPct val="150000"/>
              </a:lnSpc>
              <a:spcBef>
                <a:spcPts val="0"/>
              </a:spcBef>
              <a:spcAft>
                <a:spcPts val="0"/>
              </a:spcAft>
              <a:buSzPts val="1300"/>
              <a:buChar char="●"/>
            </a:pPr>
            <a:r>
              <a:rPr lang="en"/>
              <a:t>Nowadays an immense amount of unlabeled image data is generated everyday.</a:t>
            </a:r>
            <a:endParaRPr/>
          </a:p>
          <a:p>
            <a:pPr indent="-311150" lvl="0" marL="457200" rtl="0" algn="l">
              <a:lnSpc>
                <a:spcPct val="150000"/>
              </a:lnSpc>
              <a:spcBef>
                <a:spcPts val="0"/>
              </a:spcBef>
              <a:spcAft>
                <a:spcPts val="0"/>
              </a:spcAft>
              <a:buSzPts val="1300"/>
              <a:buChar char="●"/>
            </a:pPr>
            <a:r>
              <a:rPr lang="en"/>
              <a:t>D</a:t>
            </a:r>
            <a:r>
              <a:rPr lang="en"/>
              <a:t>eep learning algorithms can be used to extract </a:t>
            </a:r>
            <a:r>
              <a:rPr lang="en"/>
              <a:t>useful</a:t>
            </a:r>
            <a:r>
              <a:rPr lang="en"/>
              <a:t> features from these unlabeled data.</a:t>
            </a:r>
            <a:endParaRPr/>
          </a:p>
          <a:p>
            <a:pPr indent="-311150" lvl="0" marL="457200" rtl="0" algn="l">
              <a:lnSpc>
                <a:spcPct val="150000"/>
              </a:lnSpc>
              <a:spcBef>
                <a:spcPts val="0"/>
              </a:spcBef>
              <a:spcAft>
                <a:spcPts val="0"/>
              </a:spcAft>
              <a:buSzPts val="1300"/>
              <a:buChar char="●"/>
            </a:pPr>
            <a:r>
              <a:rPr lang="en"/>
              <a:t>Traditional image classification algorithms have several drawbacks.</a:t>
            </a:r>
            <a:endParaRPr/>
          </a:p>
          <a:p>
            <a:pPr indent="-311150" lvl="0" marL="457200" rtl="0" algn="l">
              <a:lnSpc>
                <a:spcPct val="150000"/>
              </a:lnSpc>
              <a:spcBef>
                <a:spcPts val="0"/>
              </a:spcBef>
              <a:spcAft>
                <a:spcPts val="0"/>
              </a:spcAft>
              <a:buSzPts val="1300"/>
              <a:buChar char="●"/>
            </a:pPr>
            <a:r>
              <a:rPr lang="en"/>
              <a:t>Use of deep learning greatly improves the accuracy of image classification and makes the process more efficient.</a:t>
            </a:r>
            <a:endParaRPr/>
          </a:p>
          <a:p>
            <a:pPr indent="-311150" lvl="0" marL="457200" rtl="0" algn="l">
              <a:lnSpc>
                <a:spcPct val="150000"/>
              </a:lnSpc>
              <a:spcBef>
                <a:spcPts val="0"/>
              </a:spcBef>
              <a:spcAft>
                <a:spcPts val="0"/>
              </a:spcAft>
              <a:buSzPts val="1300"/>
              <a:buChar char="●"/>
            </a:pPr>
            <a:r>
              <a:rPr lang="en"/>
              <a:t>Image recognition represents a set of methods for detecting and analyzing images to help automate a specific task.</a:t>
            </a:r>
            <a:endParaRPr/>
          </a:p>
          <a:p>
            <a:pPr indent="-311150" lvl="0" marL="457200" rtl="0" algn="l">
              <a:lnSpc>
                <a:spcPct val="150000"/>
              </a:lnSpc>
              <a:spcBef>
                <a:spcPts val="0"/>
              </a:spcBef>
              <a:spcAft>
                <a:spcPts val="0"/>
              </a:spcAft>
              <a:buSzPts val="1300"/>
              <a:buChar char="●"/>
            </a:pPr>
            <a:r>
              <a:rPr lang="en"/>
              <a:t>This paper focuses on the research and application of deep learning in image recognition.</a:t>
            </a:r>
            <a:endParaRPr/>
          </a:p>
        </p:txBody>
      </p:sp>
      <p:sp>
        <p:nvSpPr>
          <p:cNvPr id="158" name="Google Shape;15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DEEP LEARNING IN IMAGE RECOGNITION</a:t>
            </a:r>
            <a:endParaRPr/>
          </a:p>
        </p:txBody>
      </p:sp>
      <p:sp>
        <p:nvSpPr>
          <p:cNvPr id="164" name="Google Shape;164;p17"/>
          <p:cNvSpPr txBox="1"/>
          <p:nvPr>
            <p:ph idx="1" type="body"/>
          </p:nvPr>
        </p:nvSpPr>
        <p:spPr>
          <a:xfrm>
            <a:off x="1297500" y="1613425"/>
            <a:ext cx="7038900" cy="344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is Deep Learning?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How do Neural Networks work?</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The rise of Convolutional Neural Network(CNN)</a:t>
            </a:r>
            <a:endParaRPr/>
          </a:p>
          <a:p>
            <a:pPr indent="0" lvl="0" marL="457200" rtl="0" algn="l">
              <a:spcBef>
                <a:spcPts val="1200"/>
              </a:spcBef>
              <a:spcAft>
                <a:spcPts val="1200"/>
              </a:spcAft>
              <a:buNone/>
            </a:pPr>
            <a:r>
              <a:t/>
            </a:r>
            <a:endParaRPr/>
          </a:p>
        </p:txBody>
      </p:sp>
      <p:sp>
        <p:nvSpPr>
          <p:cNvPr id="165" name="Google Shape;16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DEEP LEARNING IN IMAGE CLASSIFICATION AND RECOGNITION </a:t>
            </a:r>
            <a:endParaRPr/>
          </a:p>
        </p:txBody>
      </p:sp>
      <p:sp>
        <p:nvSpPr>
          <p:cNvPr id="171" name="Google Shape;171;p18"/>
          <p:cNvSpPr txBox="1"/>
          <p:nvPr>
            <p:ph idx="1" type="body"/>
          </p:nvPr>
        </p:nvSpPr>
        <p:spPr>
          <a:xfrm>
            <a:off x="1478675" y="1365475"/>
            <a:ext cx="6579600" cy="31134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Deep Learning = (simulate + analyze) human brain, through the construction of deep neural networks.</a:t>
            </a:r>
            <a:endParaRPr/>
          </a:p>
          <a:p>
            <a:pPr indent="-311150" lvl="0" marL="457200" rtl="0" algn="l">
              <a:lnSpc>
                <a:spcPct val="150000"/>
              </a:lnSpc>
              <a:spcBef>
                <a:spcPts val="0"/>
              </a:spcBef>
              <a:spcAft>
                <a:spcPts val="0"/>
              </a:spcAft>
              <a:buSzPts val="1300"/>
              <a:buChar char="●"/>
            </a:pPr>
            <a:r>
              <a:rPr lang="en"/>
              <a:t>Image recognition = Technology to recognize objects. Incorporating DL in image recognition makes learning more efficient.</a:t>
            </a:r>
            <a:endParaRPr/>
          </a:p>
          <a:p>
            <a:pPr indent="-311150" lvl="0" marL="457200" rtl="0" algn="l">
              <a:lnSpc>
                <a:spcPct val="150000"/>
              </a:lnSpc>
              <a:spcBef>
                <a:spcPts val="0"/>
              </a:spcBef>
              <a:spcAft>
                <a:spcPts val="0"/>
              </a:spcAft>
              <a:buSzPts val="1300"/>
              <a:buChar char="●"/>
            </a:pPr>
            <a:r>
              <a:rPr lang="en"/>
              <a:t>Image with complex semantic features can be classified with DL faster and more effectively.</a:t>
            </a:r>
            <a:endParaRPr/>
          </a:p>
          <a:p>
            <a:pPr indent="-311150" lvl="0" marL="457200" rtl="0" algn="l">
              <a:lnSpc>
                <a:spcPct val="150000"/>
              </a:lnSpc>
              <a:spcBef>
                <a:spcPts val="0"/>
              </a:spcBef>
              <a:spcAft>
                <a:spcPts val="0"/>
              </a:spcAft>
              <a:buSzPts val="1300"/>
              <a:buChar char="●"/>
            </a:pPr>
            <a:r>
              <a:rPr lang="en"/>
              <a:t>Image classification depends on feature extraction.</a:t>
            </a:r>
            <a:endParaRPr/>
          </a:p>
          <a:p>
            <a:pPr indent="-311150" lvl="0" marL="457200" rtl="0" algn="l">
              <a:lnSpc>
                <a:spcPct val="150000"/>
              </a:lnSpc>
              <a:spcBef>
                <a:spcPts val="0"/>
              </a:spcBef>
              <a:spcAft>
                <a:spcPts val="0"/>
              </a:spcAft>
              <a:buSzPts val="1300"/>
              <a:buChar char="●"/>
            </a:pPr>
            <a:r>
              <a:rPr lang="en"/>
              <a:t>Therefore, to improve its ability to extract underlying features and avoid redundant information is a key challenge which can be tackled by tactfully using deep learning methods.</a:t>
            </a:r>
            <a:endParaRPr/>
          </a:p>
        </p:txBody>
      </p:sp>
      <p:sp>
        <p:nvSpPr>
          <p:cNvPr id="172" name="Google Shape;1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Recognition</a:t>
            </a:r>
            <a:endParaRPr/>
          </a:p>
        </p:txBody>
      </p:sp>
      <p:sp>
        <p:nvSpPr>
          <p:cNvPr id="178" name="Google Shape;178;p19"/>
          <p:cNvSpPr txBox="1"/>
          <p:nvPr>
            <p:ph idx="1" type="body"/>
          </p:nvPr>
        </p:nvSpPr>
        <p:spPr>
          <a:xfrm>
            <a:off x="1297500" y="1124925"/>
            <a:ext cx="7038900" cy="335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Image classification involves many features: image preprocessing, image feature extraction, image category labeling and etc. </a:t>
            </a:r>
            <a:endParaRPr/>
          </a:p>
          <a:p>
            <a:pPr indent="-311150" lvl="0" marL="457200" rtl="0" algn="l">
              <a:spcBef>
                <a:spcPts val="0"/>
              </a:spcBef>
              <a:spcAft>
                <a:spcPts val="0"/>
              </a:spcAft>
              <a:buSzPts val="1300"/>
              <a:buChar char="●"/>
            </a:pPr>
            <a:r>
              <a:rPr lang="en"/>
              <a:t>RBM training</a:t>
            </a:r>
            <a:endParaRPr/>
          </a:p>
          <a:p>
            <a:pPr indent="-311150" lvl="0" marL="457200" rtl="0" algn="l">
              <a:spcBef>
                <a:spcPts val="0"/>
              </a:spcBef>
              <a:spcAft>
                <a:spcPts val="0"/>
              </a:spcAft>
              <a:buSzPts val="1300"/>
              <a:buChar char="●"/>
            </a:pPr>
            <a:r>
              <a:rPr lang="en"/>
              <a:t>Inertia factor introduced -&gt; RBM model have strong global search ability with larger inertia weight in the early stage</a:t>
            </a:r>
            <a:endParaRPr/>
          </a:p>
          <a:p>
            <a:pPr indent="-311150" lvl="0" marL="457200" rtl="0" algn="l">
              <a:spcBef>
                <a:spcPts val="0"/>
              </a:spcBef>
              <a:spcAft>
                <a:spcPts val="0"/>
              </a:spcAft>
              <a:buSzPts val="1300"/>
              <a:buChar char="●"/>
            </a:pPr>
            <a:r>
              <a:rPr lang="en"/>
              <a:t>Stacked automatic encoder</a:t>
            </a:r>
            <a:endParaRPr/>
          </a:p>
          <a:p>
            <a:pPr indent="-311150" lvl="0" marL="457200" rtl="0" algn="l">
              <a:spcBef>
                <a:spcPts val="0"/>
              </a:spcBef>
              <a:spcAft>
                <a:spcPts val="0"/>
              </a:spcAft>
              <a:buSzPts val="1300"/>
              <a:buChar char="●"/>
            </a:pPr>
            <a:r>
              <a:rPr lang="en"/>
              <a:t>ImageNet classification</a:t>
            </a:r>
            <a:endParaRPr/>
          </a:p>
          <a:p>
            <a:pPr indent="-311150" lvl="0" marL="457200" rtl="0" algn="l">
              <a:spcBef>
                <a:spcPts val="0"/>
              </a:spcBef>
              <a:spcAft>
                <a:spcPts val="0"/>
              </a:spcAft>
              <a:buSzPts val="1300"/>
              <a:buChar char="●"/>
            </a:pPr>
            <a:r>
              <a:rPr lang="en"/>
              <a:t>AlexNet</a:t>
            </a:r>
            <a:endParaRPr/>
          </a:p>
          <a:p>
            <a:pPr indent="-311150" lvl="0" marL="457200" rtl="0" algn="l">
              <a:spcBef>
                <a:spcPts val="0"/>
              </a:spcBef>
              <a:spcAft>
                <a:spcPts val="0"/>
              </a:spcAft>
              <a:buSzPts val="1300"/>
              <a:buChar char="●"/>
            </a:pPr>
            <a:r>
              <a:rPr lang="en"/>
              <a:t>AlexNet can reduce computational complexity, and can effectively obtain the sparse neuron output. </a:t>
            </a:r>
            <a:endParaRPr/>
          </a:p>
          <a:p>
            <a:pPr indent="0" lvl="0" marL="457200" rtl="0" algn="l">
              <a:spcBef>
                <a:spcPts val="1200"/>
              </a:spcBef>
              <a:spcAft>
                <a:spcPts val="1200"/>
              </a:spcAft>
              <a:buNone/>
            </a:pPr>
            <a:r>
              <a:t/>
            </a:r>
            <a:endParaRPr/>
          </a:p>
        </p:txBody>
      </p:sp>
      <p:sp>
        <p:nvSpPr>
          <p:cNvPr id="179" name="Google Shape;17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Classification</a:t>
            </a:r>
            <a:endParaRPr/>
          </a:p>
        </p:txBody>
      </p:sp>
      <p:sp>
        <p:nvSpPr>
          <p:cNvPr id="185" name="Google Shape;185;p20"/>
          <p:cNvSpPr txBox="1"/>
          <p:nvPr>
            <p:ph idx="1" type="body"/>
          </p:nvPr>
        </p:nvSpPr>
        <p:spPr>
          <a:xfrm>
            <a:off x="1297500" y="1307850"/>
            <a:ext cx="7038900" cy="3608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Global features and Local features -main form of features</a:t>
            </a:r>
            <a:endParaRPr sz="1500"/>
          </a:p>
          <a:p>
            <a:pPr indent="-323850" lvl="0" marL="457200" rtl="0" algn="l">
              <a:spcBef>
                <a:spcPts val="0"/>
              </a:spcBef>
              <a:spcAft>
                <a:spcPts val="0"/>
              </a:spcAft>
              <a:buSzPts val="1500"/>
              <a:buChar char="●"/>
            </a:pPr>
            <a:r>
              <a:rPr lang="en" sz="1500"/>
              <a:t>Application of global feature(structural features, color features and texture features)-  e.g transportation</a:t>
            </a:r>
            <a:endParaRPr sz="1500"/>
          </a:p>
          <a:p>
            <a:pPr indent="-323850" lvl="0" marL="457200" rtl="0" algn="l">
              <a:spcBef>
                <a:spcPts val="0"/>
              </a:spcBef>
              <a:spcAft>
                <a:spcPts val="0"/>
              </a:spcAft>
              <a:buSzPts val="1500"/>
              <a:buChar char="●"/>
            </a:pPr>
            <a:r>
              <a:rPr lang="en" sz="1500"/>
              <a:t>Image classification accuracy &amp; </a:t>
            </a:r>
            <a:r>
              <a:rPr lang="en" sz="1500"/>
              <a:t>Combination of features</a:t>
            </a:r>
            <a:endParaRPr sz="1500"/>
          </a:p>
          <a:p>
            <a:pPr indent="-323850" lvl="0" marL="457200" rtl="0" algn="l">
              <a:spcBef>
                <a:spcPts val="0"/>
              </a:spcBef>
              <a:spcAft>
                <a:spcPts val="0"/>
              </a:spcAft>
              <a:buSzPts val="1500"/>
              <a:buChar char="●"/>
            </a:pPr>
            <a:r>
              <a:rPr lang="en" sz="1500"/>
              <a:t>In </a:t>
            </a:r>
            <a:r>
              <a:rPr lang="en" sz="1500"/>
              <a:t>Image classification</a:t>
            </a:r>
            <a:r>
              <a:rPr lang="en" sz="1500"/>
              <a:t>, the deep learning method has the highest accuracy.</a:t>
            </a:r>
            <a:endParaRPr sz="1500"/>
          </a:p>
          <a:p>
            <a:pPr indent="-323850" lvl="0" marL="457200" rtl="0" algn="l">
              <a:spcBef>
                <a:spcPts val="0"/>
              </a:spcBef>
              <a:spcAft>
                <a:spcPts val="0"/>
              </a:spcAft>
              <a:buSzPts val="1500"/>
              <a:buChar char="●"/>
            </a:pPr>
            <a:r>
              <a:rPr lang="en" sz="1500"/>
              <a:t>Deep learning's application in the field of image classification and identification is fairly established.</a:t>
            </a:r>
            <a:endParaRPr sz="1500"/>
          </a:p>
          <a:p>
            <a:pPr indent="0" lvl="0" marL="457200" rtl="0" algn="l">
              <a:spcBef>
                <a:spcPts val="1200"/>
              </a:spcBef>
              <a:spcAft>
                <a:spcPts val="1200"/>
              </a:spcAft>
              <a:buNone/>
            </a:pPr>
            <a:r>
              <a:t/>
            </a:r>
            <a:endParaRPr sz="1500"/>
          </a:p>
        </p:txBody>
      </p:sp>
      <p:sp>
        <p:nvSpPr>
          <p:cNvPr id="186" name="Google Shape;1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92" name="Google Shape;192;p21"/>
          <p:cNvSpPr txBox="1"/>
          <p:nvPr>
            <p:ph idx="1" type="body"/>
          </p:nvPr>
        </p:nvSpPr>
        <p:spPr>
          <a:xfrm>
            <a:off x="1297500" y="979725"/>
            <a:ext cx="7038900" cy="34989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Research depth increment in related fields and a very positive effect on the effective application and development of various technologies and related.</a:t>
            </a:r>
            <a:endParaRPr/>
          </a:p>
          <a:p>
            <a:pPr indent="-311150" lvl="0" marL="457200" rtl="0" algn="l">
              <a:lnSpc>
                <a:spcPct val="150000"/>
              </a:lnSpc>
              <a:spcBef>
                <a:spcPts val="0"/>
              </a:spcBef>
              <a:spcAft>
                <a:spcPts val="0"/>
              </a:spcAft>
              <a:buSzPts val="1300"/>
              <a:buChar char="●"/>
            </a:pPr>
            <a:r>
              <a:rPr lang="en"/>
              <a:t>Summary of deep learning , challenges and practical application directions. </a:t>
            </a:r>
            <a:endParaRPr/>
          </a:p>
          <a:p>
            <a:pPr indent="-311150" lvl="0" marL="457200" rtl="0" algn="l">
              <a:lnSpc>
                <a:spcPct val="150000"/>
              </a:lnSpc>
              <a:spcBef>
                <a:spcPts val="0"/>
              </a:spcBef>
              <a:spcAft>
                <a:spcPts val="0"/>
              </a:spcAft>
              <a:buSzPts val="1300"/>
              <a:buChar char="●"/>
            </a:pPr>
            <a:r>
              <a:rPr lang="en"/>
              <a:t>The images in the database obtained translation invariance and rotation invariance through positioning and rotation operations. </a:t>
            </a:r>
            <a:endParaRPr/>
          </a:p>
          <a:p>
            <a:pPr indent="-311150" lvl="0" marL="457200" rtl="0" algn="l">
              <a:lnSpc>
                <a:spcPct val="150000"/>
              </a:lnSpc>
              <a:spcBef>
                <a:spcPts val="0"/>
              </a:spcBef>
              <a:spcAft>
                <a:spcPts val="0"/>
              </a:spcAft>
              <a:buSzPts val="1300"/>
              <a:buChar char="●"/>
            </a:pPr>
            <a:r>
              <a:rPr lang="en"/>
              <a:t>High miscalculation probability </a:t>
            </a:r>
            <a:endParaRPr/>
          </a:p>
          <a:p>
            <a:pPr indent="-311150" lvl="0" marL="457200" rtl="0" algn="l">
              <a:lnSpc>
                <a:spcPct val="150000"/>
              </a:lnSpc>
              <a:spcBef>
                <a:spcPts val="0"/>
              </a:spcBef>
              <a:spcAft>
                <a:spcPts val="0"/>
              </a:spcAft>
              <a:buSzPts val="1300"/>
              <a:buChar char="●"/>
            </a:pPr>
            <a:r>
              <a:rPr lang="en"/>
              <a:t>An image classification method based on deep learning algorithm is proposed, and an image classifier is established by introducing generalized regression neural network of deep learning algorithm to solve the high miscalculation problem. </a:t>
            </a:r>
            <a:endParaRPr/>
          </a:p>
          <a:p>
            <a:pPr indent="-311150" lvl="0" marL="457200" rtl="0" algn="l">
              <a:lnSpc>
                <a:spcPct val="150000"/>
              </a:lnSpc>
              <a:spcBef>
                <a:spcPts val="0"/>
              </a:spcBef>
              <a:spcAft>
                <a:spcPts val="0"/>
              </a:spcAft>
              <a:buSzPts val="1300"/>
              <a:buChar char="●"/>
            </a:pPr>
            <a:r>
              <a:rPr lang="en"/>
              <a:t>Multi feature fusion  and the elimination of the complimentary and redundant information thus improving the image classification effect</a:t>
            </a:r>
            <a:endParaRPr/>
          </a:p>
        </p:txBody>
      </p:sp>
      <p:sp>
        <p:nvSpPr>
          <p:cNvPr id="193" name="Google Shape;19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