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1C3412-5957-4602-A535-561C0B60319F}">
  <a:tblStyle styleId="{A91C3412-5957-4602-A535-561C0B603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.fntdata"/><Relationship Id="rId13" Type="http://schemas.openxmlformats.org/officeDocument/2006/relationships/slide" Target="slides/slide7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6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2728e6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12728e6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1d37fb9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1d37fb9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1d37fb9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11d37fb9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1d37fb9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1d37fb9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11d37fb9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11d37fb9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1d37fb9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1d37fb9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1d37fb9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1d37fb9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1d37fb9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1d37fb9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1d37fb9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1d37fb9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1d37fb9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1d37fb9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1d37fb9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1d37fb9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aa0852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aa0852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naldeborgh7575/brain_segmentation" TargetMode="External"/><Relationship Id="rId4" Type="http://schemas.openxmlformats.org/officeDocument/2006/relationships/hyperlink" Target="http://biomedpharmajournal.org/vol11no3/brain-tumor-classification-using-convolutional-neural-networks/" TargetMode="External"/><Relationship Id="rId5" Type="http://schemas.openxmlformats.org/officeDocument/2006/relationships/hyperlink" Target="https://www.nitrc.org/projects/ibsr/" TargetMode="External"/><Relationship Id="rId6" Type="http://schemas.openxmlformats.org/officeDocument/2006/relationships/hyperlink" Target="https://figshare.com/articles/brain_tumor_dataset/1512427" TargetMode="External"/><Relationship Id="rId7" Type="http://schemas.openxmlformats.org/officeDocument/2006/relationships/hyperlink" Target="https://github.com/Swati707/brain-tumor-classification/blob/master/PresentationAppendix.docx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wati707/brain-tumor-classification/blob/master/PresentationAppendix.docx" TargetMode="External"/><Relationship Id="rId4" Type="http://schemas.openxmlformats.org/officeDocument/2006/relationships/hyperlink" Target="https://github.com/naldeborgh7575/brain_segm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0"/>
            <a:ext cx="8520600" cy="25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Brain Tumor </a:t>
            </a:r>
            <a:r>
              <a:rPr lang="en-GB" sz="4000"/>
              <a:t>Classification</a:t>
            </a:r>
            <a:r>
              <a:rPr lang="en-GB" sz="4000"/>
              <a:t> Using Deep Learning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(Group Id:02)</a:t>
            </a:r>
            <a:endParaRPr sz="4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8"/>
            <a:ext cx="8520600" cy="1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Ankita Kadam                                      Guide Name: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Sartaj Bhuvaji                                      Mr.Santosh Nagargoje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Prajakta Bhumkar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Sameer Dedge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696575" y="3312575"/>
            <a:ext cx="7305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30625" y="38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Diagram: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91425" y="2512425"/>
            <a:ext cx="875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1432550" y="2512425"/>
            <a:ext cx="875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2773675" y="2512425"/>
            <a:ext cx="875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4114800" y="2512425"/>
            <a:ext cx="875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30625" y="2534200"/>
            <a:ext cx="875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Data 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1424850" y="2523375"/>
            <a:ext cx="11130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Pre-Processing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2773675" y="2571750"/>
            <a:ext cx="875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4114800" y="2523375"/>
            <a:ext cx="875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953700" y="1227900"/>
            <a:ext cx="1236600" cy="7185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901500" y="3836125"/>
            <a:ext cx="1341000" cy="7185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Tumor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7254125" y="1227900"/>
            <a:ext cx="1236600" cy="7185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Benign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7132325" y="2439525"/>
            <a:ext cx="1358400" cy="7185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Malignant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7132325" y="3836125"/>
            <a:ext cx="1236600" cy="7185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Pituitary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4047325" y="1470625"/>
            <a:ext cx="11148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Input Image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1005850" y="2651750"/>
            <a:ext cx="426600" cy="31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2346963" y="2642025"/>
            <a:ext cx="426600" cy="31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691938" y="2642025"/>
            <a:ext cx="426600" cy="31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009613" y="2642025"/>
            <a:ext cx="426600" cy="31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5455950" y="2263275"/>
            <a:ext cx="1463100" cy="1071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Tumor</a:t>
            </a:r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 flipH="1" rot="10800000">
            <a:off x="6198363" y="1580475"/>
            <a:ext cx="19500" cy="6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>
            <a:endCxn id="125" idx="5"/>
          </p:cNvCxnSpPr>
          <p:nvPr/>
        </p:nvCxnSpPr>
        <p:spPr>
          <a:xfrm>
            <a:off x="6230938" y="1580550"/>
            <a:ext cx="1113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stCxn id="133" idx="3"/>
            <a:endCxn id="126" idx="5"/>
          </p:cNvCxnSpPr>
          <p:nvPr/>
        </p:nvCxnSpPr>
        <p:spPr>
          <a:xfrm>
            <a:off x="6919050" y="2798775"/>
            <a:ext cx="30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/>
          <p:nvPr/>
        </p:nvCxnSpPr>
        <p:spPr>
          <a:xfrm>
            <a:off x="6178725" y="4193175"/>
            <a:ext cx="1043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>
            <a:stCxn id="133" idx="2"/>
          </p:cNvCxnSpPr>
          <p:nvPr/>
        </p:nvCxnSpPr>
        <p:spPr>
          <a:xfrm>
            <a:off x="6187500" y="3334275"/>
            <a:ext cx="420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2"/>
          <p:cNvSpPr txBox="1"/>
          <p:nvPr/>
        </p:nvSpPr>
        <p:spPr>
          <a:xfrm>
            <a:off x="313375" y="2112450"/>
            <a:ext cx="1659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.jpg files of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four classes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698150" y="2066700"/>
            <a:ext cx="7314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Edge detection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121975" y="2185350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CNN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948575" y="914400"/>
            <a:ext cx="8121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.jpg file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2"/>
          <p:cNvSpPr/>
          <p:nvPr/>
        </p:nvSpPr>
        <p:spPr>
          <a:xfrm rot="5400000">
            <a:off x="4297675" y="2050875"/>
            <a:ext cx="548700" cy="3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4410475" y="3119225"/>
            <a:ext cx="388500" cy="68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Improved Diagnostics.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Covering more number of classes of Brain Tumor.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Accurate Growth Rate Prediction of Tumor.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Reduction in Medical Negligence.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-119500" y="1111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 </a:t>
            </a: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https://github.com/naldeborgh7575/brain_segmentation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http://biomedpharmajournal.org/vol11no3/brain-tumor-classification-using-convolutional-neural-networks/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https://www.nitrc.org/projects/ibsr/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https://figshare.com/articles/brain_tumor_dataset/1512427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Brain Tumor Classification Using Convolutional Neural Networks J. Seetha1 and S. Selvakumar Raja2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https://github.com/Swati707/brain-tumor-classification/blob/master/PresentationAppendix.docx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Sets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https://github.com/Swati707/brain-tumor-classification/blob/master/PresentationAppendix.docx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0" lvl="0" marL="9144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https://github.com/naldeborgh7575/brain_segmentation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WHO classifies Brain Tumor on a scale of Grade I to Grade IV.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Grades classify as Benign (Non - Cancerous) and </a:t>
            </a:r>
            <a:r>
              <a:rPr lang="en-GB"/>
              <a:t>Malignant(Cancerous).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Pituitary Tumor is a Benign tumor that starts in the pituitary gland.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700"/>
              <a:t>This is a 4 class problem.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3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Problem Statement</a:t>
            </a:r>
            <a:endParaRPr sz="36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9925" y="877875"/>
            <a:ext cx="8520600" cy="4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3000"/>
              <a:t>To Detect and Classify Brain Tumor using CNN as an asset of Deep Learning.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identify if the MRI image of the patient has Brain Tumor or not.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Yes, classify the brain tumor into three types, as follows: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Benign Tumor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Malignant Tumor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Pituitary Tumor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Treatment Planning.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maintain patient records for further analysis.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085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Survey</a:t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584775" y="74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{A91C3412-5957-4602-A535-561C0B60319F}</a:tableStyleId>
              </a:tblPr>
              <a:tblGrid>
                <a:gridCol w="868575"/>
                <a:gridCol w="1841425"/>
                <a:gridCol w="1991900"/>
                <a:gridCol w="1395600"/>
                <a:gridCol w="1914975"/>
              </a:tblGrid>
              <a:tr h="53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Number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Research Papers/Journal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Authors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Technologies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Comments/Analysis/Problems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92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Diagnosing and Segmenting Brain Tumors and Phenotypes using MRI Scans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Samuel Teicher,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Alexander Martinez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Machine Learning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Binary Classification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(Presence of Tumor or not)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9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Brain Tumor Segmentation with Deep Neural Networks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Mohammad Havaei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Axel Davyb , David Warde-Farleyc , Antoine Biardc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Deep Neural Network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Analysis on 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Glioblastomas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(Single Tumor 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Analysis)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Brain Tumor Segmentation Using Deep Learning by Type Specific Sorting of Images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Zahra Sobhaninia, Safiyeh Rezaei, Alireza Noroozi, Mehdi Ahmadi, Hamidreza Zarrabi, Nader Karimi, Ali Emami,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Convolutional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Neural Network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Sorting Of Images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1. Sagittal View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2.Axial View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3.Coronal View 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2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799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Brain Tumor Classification Using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9799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Convolutional Neural Networks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J. Seetha,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S. Selvakumar Raja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Convolutional 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Neural Network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CNN Based Classification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Procedure: Using CNN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1762"/>
            <a:ext cx="5169348" cy="287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523" y="243635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20125" y="1196750"/>
            <a:ext cx="74862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Collecting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50" y="1082050"/>
            <a:ext cx="6035076" cy="34744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58325" y="343750"/>
            <a:ext cx="71313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2. Segregate data into classes.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the network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25" y="1185249"/>
            <a:ext cx="741574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0" y="0"/>
            <a:ext cx="88323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Diagram: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9325"/>
            <a:ext cx="9143999" cy="43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