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Alfa Slab On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0EACEA-9AED-46A2-A0AB-C7579F40DABA}">
  <a:tblStyle styleId="{470EACEA-9AED-46A2-A0AB-C7579F40DA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42" Type="http://schemas.openxmlformats.org/officeDocument/2006/relationships/font" Target="fonts/AlfaSlabOne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Sameer 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Sartaj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ddc9f9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ddc9f9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Sartaj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cd1623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cd1623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Sartaj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Sartaj 7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a0045e2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a0045e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a0045e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a0045e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a0045e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a0045e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a0045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a0045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a0045e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4a0045e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Sartaj 8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Sameer 2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a0045e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a0045e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Sartaj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a0045e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a0045e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Sameer 6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9672f5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9672f5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Sameer 7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9672f5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9672f5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Sameer 8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Ankita 5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9672f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9672f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6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7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8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9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7a233add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47a233ad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 10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cd162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cd162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731056a83407fd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731056a83407fd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4a0045e2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4a0045e2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Ankita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Sameer 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Sartaj 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Sameer 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a0045e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a0045e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Sameer 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Sartaj 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Sartaj 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Swati707/brain-tumor-classification/tree/master/Datasets" TargetMode="External"/><Relationship Id="rId4" Type="http://schemas.openxmlformats.org/officeDocument/2006/relationships/hyperlink" Target="https://www.kaggle.com/navoneel/brain-mri-images-for-brain-tumor-detection" TargetMode="External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biomedpharmajournal.org/vol11no3/brain-tumor-classification-using-convolutional-neural-networks/" TargetMode="External"/><Relationship Id="rId4" Type="http://schemas.openxmlformats.org/officeDocument/2006/relationships/hyperlink" Target="http://biomedpharmajournal.org/vol11no3/brain-tumor-classification-using-convolutional-neural-networks/" TargetMode="External"/><Relationship Id="rId9" Type="http://schemas.openxmlformats.org/officeDocument/2006/relationships/hyperlink" Target="http://cs229.stanford.edu/proj2014/Samuel%20Teicher,%20Alexander%20Martinez,%20Diagnosing%20and%20Segmenting%20Brain%20Tumors%20and%20Phenotypes%20using%20MRI%20Scans.pdf" TargetMode="External"/><Relationship Id="rId5" Type="http://schemas.openxmlformats.org/officeDocument/2006/relationships/hyperlink" Target="https://paperswithcode.com/paper/brain-tumor-segmentation-with-deep-neural" TargetMode="External"/><Relationship Id="rId6" Type="http://schemas.openxmlformats.org/officeDocument/2006/relationships/hyperlink" Target="https://journals.tubitak.gov.tr/elektrik/abstract.htm?id=23203" TargetMode="External"/><Relationship Id="rId7" Type="http://schemas.openxmlformats.org/officeDocument/2006/relationships/hyperlink" Target="https://www.pdffiller.com/jsfiller-desk14/?projectId=342656350&amp;expId=5621&amp;expBranch=1#c12efbf3b0dcd5ed66d7e3d5ca6bb597" TargetMode="External"/><Relationship Id="rId8" Type="http://schemas.openxmlformats.org/officeDocument/2006/relationships/hyperlink" Target="https://www.youtube.com/watch?v=wQ8BIBpya2k&amp;list=PLQVvvaa0QuDfhTox0AjmQ6tvTgMBZBEX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850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 sz="3600"/>
              <a:t>Brain Tumor Classification Using Deep Learning Algorithms 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 sz="3600"/>
              <a:t>(Group Id:02)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8"/>
            <a:ext cx="85206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Ankita Kadam                                      </a:t>
            </a:r>
            <a:r>
              <a:rPr lang="en-GB">
                <a:solidFill>
                  <a:schemeClr val="dk1"/>
                </a:solidFill>
              </a:rPr>
              <a:t>Guide Name: </a:t>
            </a:r>
            <a:r>
              <a:rPr lang="en-GB"/>
              <a:t>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Sartaj Bhuvaji                                      Mr.Santosh Nagargoje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Prajakta Bhumkar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Sameer Dedge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Architecture Diagram: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299500" y="2885275"/>
            <a:ext cx="839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latin typeface="Proxima Nova"/>
                <a:ea typeface="Proxima Nova"/>
                <a:cs typeface="Proxima Nova"/>
                <a:sym typeface="Proxima Nova"/>
              </a:rPr>
              <a:t>ANN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latin typeface="Proxima Nova"/>
                <a:ea typeface="Proxima Nova"/>
                <a:cs typeface="Proxima Nova"/>
                <a:sym typeface="Proxima Nova"/>
              </a:rPr>
              <a:t>CNN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13" y="1221850"/>
            <a:ext cx="8695575" cy="37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587825" y="2272925"/>
            <a:ext cx="1097400" cy="1097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-account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-old_tumor image</a:t>
            </a:r>
            <a:endParaRPr sz="1200"/>
          </a:p>
        </p:txBody>
      </p:sp>
      <p:sp>
        <p:nvSpPr>
          <p:cNvPr id="119" name="Google Shape;119;p23"/>
          <p:cNvSpPr/>
          <p:nvPr/>
        </p:nvSpPr>
        <p:spPr>
          <a:xfrm>
            <a:off x="685925" y="2434650"/>
            <a:ext cx="901200" cy="27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2081325" y="3670550"/>
            <a:ext cx="1097400" cy="1097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2081325" y="770400"/>
            <a:ext cx="1097400" cy="1097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3553100" y="2272925"/>
            <a:ext cx="1097400" cy="1097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6230900" y="1940825"/>
            <a:ext cx="1371900" cy="1774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-growth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-shrinkage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-same	</a:t>
            </a:r>
            <a:endParaRPr/>
          </a:p>
        </p:txBody>
      </p:sp>
      <p:cxnSp>
        <p:nvCxnSpPr>
          <p:cNvPr id="124" name="Google Shape;124;p23"/>
          <p:cNvCxnSpPr>
            <a:stCxn id="118" idx="3"/>
            <a:endCxn id="121" idx="2"/>
          </p:cNvCxnSpPr>
          <p:nvPr/>
        </p:nvCxnSpPr>
        <p:spPr>
          <a:xfrm flipH="1" rot="10800000">
            <a:off x="1685225" y="1867925"/>
            <a:ext cx="9447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3"/>
          <p:cNvCxnSpPr>
            <a:stCxn id="118" idx="3"/>
            <a:endCxn id="120" idx="0"/>
          </p:cNvCxnSpPr>
          <p:nvPr/>
        </p:nvCxnSpPr>
        <p:spPr>
          <a:xfrm>
            <a:off x="1685225" y="2821625"/>
            <a:ext cx="9447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3"/>
          <p:cNvCxnSpPr>
            <a:stCxn id="121" idx="3"/>
            <a:endCxn id="122" idx="0"/>
          </p:cNvCxnSpPr>
          <p:nvPr/>
        </p:nvCxnSpPr>
        <p:spPr>
          <a:xfrm>
            <a:off x="3178725" y="1319100"/>
            <a:ext cx="9231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3"/>
          <p:cNvCxnSpPr/>
          <p:nvPr/>
        </p:nvCxnSpPr>
        <p:spPr>
          <a:xfrm flipH="1" rot="10800000">
            <a:off x="3178725" y="3370450"/>
            <a:ext cx="9231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>
            <a:stCxn id="122" idx="3"/>
            <a:endCxn id="123" idx="1"/>
          </p:cNvCxnSpPr>
          <p:nvPr/>
        </p:nvCxnSpPr>
        <p:spPr>
          <a:xfrm>
            <a:off x="4650500" y="2821625"/>
            <a:ext cx="1580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3"/>
          <p:cNvCxnSpPr>
            <a:stCxn id="123" idx="0"/>
            <a:endCxn id="118" idx="0"/>
          </p:cNvCxnSpPr>
          <p:nvPr/>
        </p:nvCxnSpPr>
        <p:spPr>
          <a:xfrm rot="5400000">
            <a:off x="3860600" y="-783325"/>
            <a:ext cx="332100" cy="5780400"/>
          </a:xfrm>
          <a:prstGeom prst="bentConnector3">
            <a:avLst>
              <a:gd fmla="val -520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3"/>
          <p:cNvCxnSpPr>
            <a:endCxn id="118" idx="1"/>
          </p:cNvCxnSpPr>
          <p:nvPr/>
        </p:nvCxnSpPr>
        <p:spPr>
          <a:xfrm flipH="1" rot="10800000">
            <a:off x="78425" y="2821625"/>
            <a:ext cx="5094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/>
          <p:nvPr/>
        </p:nvSpPr>
        <p:spPr>
          <a:xfrm>
            <a:off x="2179425" y="980325"/>
            <a:ext cx="901200" cy="27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179425" y="3862850"/>
            <a:ext cx="901200" cy="76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IOS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3651200" y="2684788"/>
            <a:ext cx="901200" cy="27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6518375" y="2121125"/>
            <a:ext cx="901200" cy="70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in tumor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800" y="3588300"/>
            <a:ext cx="944700" cy="630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553100" y="4767950"/>
            <a:ext cx="3866400" cy="34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Figure:  Continuation of Architecture Diagram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100" y="4089175"/>
            <a:ext cx="944700" cy="67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2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Architecture :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925750"/>
            <a:ext cx="5818351" cy="251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4" name="Google Shape;144;p24"/>
          <p:cNvSpPr txBox="1"/>
          <p:nvPr/>
        </p:nvSpPr>
        <p:spPr>
          <a:xfrm>
            <a:off x="6130050" y="925850"/>
            <a:ext cx="25227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model gets MRI as input. It augments the image into ’n’ different images.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’n’ different images are fed to the Neural Network for classification.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4600" y="3567500"/>
            <a:ext cx="86925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network classifies images into four classes. Then we take votes from each class. If vote is greater than threshold vote confidence, we declare that class label as the output.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threshold is not met,  </a:t>
            </a: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new ’n’ images and they are again sent to NN.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process is executed until, the threshold vote confidence is met or no of tries(’t’) is reached..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125" y="863549"/>
            <a:ext cx="7415745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644850" y="4279950"/>
            <a:ext cx="42603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Figure </a:t>
            </a:r>
            <a:r>
              <a:rPr lang="en-GB">
                <a:solidFill>
                  <a:schemeClr val="dk1"/>
                </a:solidFill>
              </a:rPr>
              <a:t>: Abstract Structure of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Algorithmic Approach :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46200" y="1101550"/>
            <a:ext cx="8520600" cy="3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-GB" sz="2400"/>
              <a:t>Pre Processing Stage.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-GB" sz="2400"/>
              <a:t>Model Design Stage.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GB" sz="2400"/>
              <a:t>ANN Model Structure and it’s Hyper-Parameters tuning.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GB" sz="2400"/>
              <a:t>CNN </a:t>
            </a:r>
            <a:r>
              <a:rPr lang="en-GB" sz="2400"/>
              <a:t>Model Structure and it’s Hyper-Parameters tuning.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Create mobile applications.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Testing.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Deployment.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294025" y="31897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Consider the Images, can you classify them?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Classifying Tumor </a:t>
            </a:r>
            <a:r>
              <a:rPr lang="en-GB">
                <a:solidFill>
                  <a:srgbClr val="FF5722"/>
                </a:solidFill>
              </a:rPr>
              <a:t>Example</a:t>
            </a:r>
            <a:r>
              <a:rPr lang="en-GB"/>
              <a:t> :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39950" cy="36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75" y="1152475"/>
            <a:ext cx="3639950" cy="36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81850" y="308775"/>
            <a:ext cx="40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Glioma</a:t>
            </a:r>
            <a:r>
              <a:rPr lang="en-GB" sz="2000"/>
              <a:t>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(Cancerous)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39950" cy="36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75" y="1152475"/>
            <a:ext cx="3639950" cy="36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type="title"/>
          </p:nvPr>
        </p:nvSpPr>
        <p:spPr>
          <a:xfrm>
            <a:off x="4802550" y="308775"/>
            <a:ext cx="40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Meningioma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(Non - Cancerous)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51225"/>
            <a:ext cx="8520600" cy="4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5722"/>
                </a:solidFill>
              </a:rPr>
              <a:t>PRE - Processing Stage:</a:t>
            </a:r>
            <a:endParaRPr b="1">
              <a:solidFill>
                <a:srgbClr val="FF57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Gray Scaling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Reduce the images to gray spectrum.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Helps reduce complexity of  images.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Resizing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 Resizing the images to lower resolution.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Helps reduce all images to an uniform dimension.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Augmentation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 Generating multiple images from a single image.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Helps create more data set for training.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Edge Detection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Using edge detection algorithms like Canny, Prewitt.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Helps highlight tumor part in image.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93025"/>
            <a:ext cx="8520600" cy="4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5722"/>
                </a:solidFill>
              </a:rPr>
              <a:t>ANN Model Design and its parameters.</a:t>
            </a:r>
            <a:endParaRPr b="1">
              <a:solidFill>
                <a:srgbClr val="FF57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Structure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number of hidden layers, </a:t>
            </a:r>
            <a:r>
              <a:rPr lang="en-GB" sz="1800"/>
              <a:t>neurons in each hidden layers.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activation function - To provide non </a:t>
            </a:r>
            <a:r>
              <a:rPr lang="en-GB" sz="1800"/>
              <a:t>linearity</a:t>
            </a:r>
            <a:r>
              <a:rPr lang="en-GB" sz="1800"/>
              <a:t>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ReLu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Sigmoid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Tanh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Learning Rate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amount that the weights are updated during training is referred to as learning rate.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Generally between 0.3 - 0.0001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Optimizer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○"/>
            </a:pPr>
            <a:r>
              <a:rPr lang="en-GB" sz="18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minimize loss function.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74251"/>
            <a:ext cx="3271976" cy="15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Contents 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572700"/>
            <a:ext cx="85206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Motivation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Literature Survey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Keywords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Objectives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Problem Statement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Scope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Architecture Diagram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Algorithmic Approach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Mathematical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System Requirement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Results Expected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Conclusion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Reference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120250" y="271400"/>
            <a:ext cx="8520600" cy="4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5722"/>
                </a:solidFill>
              </a:rPr>
              <a:t>CNN </a:t>
            </a:r>
            <a:r>
              <a:rPr b="1" lang="en-GB">
                <a:solidFill>
                  <a:srgbClr val="FF5722"/>
                </a:solidFill>
              </a:rPr>
              <a:t>Model Design and its parameters.</a:t>
            </a:r>
            <a:endParaRPr b="1">
              <a:solidFill>
                <a:srgbClr val="FF57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Structure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Similar to ANN with addition of </a:t>
            </a:r>
            <a:r>
              <a:rPr b="1" i="1" lang="en-GB" sz="1800"/>
              <a:t>Convolution </a:t>
            </a:r>
            <a:r>
              <a:rPr lang="en-GB" sz="1800"/>
              <a:t>and </a:t>
            </a:r>
            <a:r>
              <a:rPr b="1" i="1" lang="en-GB" sz="1800"/>
              <a:t>Pooling </a:t>
            </a:r>
            <a:r>
              <a:rPr lang="en-GB" sz="1800" u="sng"/>
              <a:t>.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Convolution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It is a kernel filter for feature extraction.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Provides a pooled feature map.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Pooling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Its a function to reduce the amount of parameters in network.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800" y="3008875"/>
            <a:ext cx="3363499" cy="20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70325"/>
            <a:ext cx="8520600" cy="4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Deployment And Use Case: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Amazon Web Services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Paper Space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Device Compatibility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Computer / Laptop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iPhone / Android Smartphones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Clients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Doctors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For validation of tumor class.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To monitor Tumor growth or shrinkage.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Patients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To keep account of multiple MRI.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To check on </a:t>
            </a:r>
            <a:r>
              <a:rPr lang="en-GB" sz="1800"/>
              <a:t>available</a:t>
            </a:r>
            <a:r>
              <a:rPr lang="en-GB" sz="1800"/>
              <a:t> hospitals, </a:t>
            </a:r>
            <a:r>
              <a:rPr lang="en-GB" sz="1800"/>
              <a:t>d</a:t>
            </a:r>
            <a:r>
              <a:rPr lang="en-GB" sz="1800"/>
              <a:t>octors , medicines.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Mathematical Model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Convolution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63" y="1703375"/>
            <a:ext cx="4391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306575"/>
            <a:ext cx="8520600" cy="4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2.</a:t>
            </a:r>
            <a:r>
              <a:rPr b="1" lang="en-GB">
                <a:solidFill>
                  <a:schemeClr val="dk1"/>
                </a:solidFill>
              </a:rPr>
              <a:t>ReLU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output of relu is f(x) =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3. </a:t>
            </a:r>
            <a:r>
              <a:rPr b="1" lang="en-GB">
                <a:solidFill>
                  <a:schemeClr val="dk1"/>
                </a:solidFill>
              </a:rPr>
              <a:t>Max Pooling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output of max pooling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f(x) = 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988" y="176900"/>
            <a:ext cx="42767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588" y="2571750"/>
            <a:ext cx="4235550" cy="15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/>
          <p:nvPr/>
        </p:nvSpPr>
        <p:spPr>
          <a:xfrm>
            <a:off x="3004450" y="561725"/>
            <a:ext cx="1084200" cy="600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 if x&lt;0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X if x&gt;=0</a:t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1371600" y="2985675"/>
            <a:ext cx="901200" cy="222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x[m,n])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System Requirements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017725"/>
            <a:ext cx="85206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Software Specifications: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1 . Anaconda Navigator (v5.3.0)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2. Jupyter Notebook (v6.0.1)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3.  Python (3.7)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4.  Google Colab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5. Android Studio (v3.5)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6. Swift Studio (v4.1)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Hardware Specifications: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1.  </a:t>
            </a:r>
            <a:r>
              <a:rPr lang="en-GB" sz="1400"/>
              <a:t>Graphic Card : Nvidia’s Titan(12 GB RAM), Tesla K80(12 GB RAM)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2. CPU:Intel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3. RAM : 16 GB(DDR3)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4. Other: Network Card.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5. iPhone/ Android phone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363350"/>
            <a:ext cx="8520600" cy="4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Server Specifications:</a:t>
            </a:r>
            <a:endParaRPr b="1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AWS: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GPU : 1 X NVIDIA Tesla V100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CPU : INTEL 8 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GPU MEMORY : 16 GB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MEMORY : 61 GB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COST : 3.06$/hr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Paper Space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GPU : 1 X NVIDIA </a:t>
            </a:r>
            <a:r>
              <a:rPr lang="en-GB"/>
              <a:t>Quadro 4000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CPU : INTEL 8 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GPU MEMORY : </a:t>
            </a:r>
            <a:r>
              <a:rPr lang="en-GB"/>
              <a:t>8</a:t>
            </a:r>
            <a:r>
              <a:rPr lang="en-GB" sz="1400"/>
              <a:t>GB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MEMORY : </a:t>
            </a:r>
            <a:r>
              <a:rPr lang="en-GB"/>
              <a:t>30</a:t>
            </a:r>
            <a:r>
              <a:rPr lang="en-GB" sz="1400"/>
              <a:t>GB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COST : </a:t>
            </a:r>
            <a:r>
              <a:rPr lang="en-GB"/>
              <a:t>0.51</a:t>
            </a:r>
            <a:r>
              <a:rPr lang="en-GB" sz="1400"/>
              <a:t>$/hr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Results Expected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achieve an accuracy greater than 96% in segmentation of MRI using CNN and/or ANN.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Selecting best hyper-parameters for selected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records of patients should be maintained.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model should be able to accurately predict the growth or shrinkage of tumor by comparing the new MRI with old MRI.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157700" y="0"/>
            <a:ext cx="8520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Data Sets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219300" y="659675"/>
            <a:ext cx="85206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Github </a:t>
            </a:r>
            <a:r>
              <a:rPr lang="en-GB"/>
              <a:t>- Swati707 : Brain Tumor Classification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r>
              <a:rPr lang="en-GB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https://github.com/Swati707/brain-tumor-classification/tree/master/Datasets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Kaggle </a:t>
            </a:r>
            <a:r>
              <a:rPr lang="en-GB"/>
              <a:t>: Brain Tumor Image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r>
              <a:rPr lang="en-GB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https://www.kaggle.com/navoneel/brain-mri-images-for-brain-tumor-detection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5">
            <a:alphaModFix/>
          </a:blip>
          <a:srcRect b="0" l="0" r="17388" t="18857"/>
          <a:stretch/>
        </p:blipFill>
        <p:spPr>
          <a:xfrm>
            <a:off x="2196263" y="2288300"/>
            <a:ext cx="4443474" cy="25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Best of CNN/ANN model with highest accuracy is selected for deployment.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best possible NN architecture for the automation of classification of brain tumor MR images into 4 classes :No Tumor, Benign, Malignant and Pituitary tumor is studied.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0"/>
            <a:ext cx="85206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References</a:t>
            </a:r>
            <a:endParaRPr sz="1800"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427600"/>
            <a:ext cx="8520600" cy="4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“</a:t>
            </a:r>
            <a:r>
              <a:rPr lang="en-GB" sz="1200">
                <a:highlight>
                  <a:srgbClr val="FFFFFF"/>
                </a:highlight>
                <a:uFill>
                  <a:noFill/>
                </a:uFill>
                <a:hlinkClick r:id="rId3"/>
              </a:rPr>
              <a:t>Brain Tumor Classification Using Convolutional Neural Networks</a:t>
            </a:r>
            <a:r>
              <a:rPr lang="en-GB" sz="1200"/>
              <a:t>” by </a:t>
            </a:r>
            <a:r>
              <a:rPr lang="en-GB" sz="1200">
                <a:highlight>
                  <a:srgbClr val="FFFFFF"/>
                </a:highlight>
              </a:rPr>
              <a:t>J. Seetha and S.Selvakumar Raja,2018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         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1200" u="sng">
                <a:solidFill>
                  <a:schemeClr val="dk1"/>
                </a:solidFill>
                <a:hlinkClick r:id="rId4"/>
              </a:rPr>
              <a:t>http://biomedpharmajournal.org/vol11no3/brain-tumor-classification-using-convolutional-neural-networks/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“Brain Tumor Segmentation with Deep Neural Networks” by  Mohammad Havaei , Axel Davy , David Warde, Antoine Biard, Aaron Courville ,Yoshua Bengio ,Chris Pal ,Pierre-Marc Jodoin,  Hugo,2015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           </a:t>
            </a:r>
            <a:r>
              <a:rPr lang="en-GB" sz="1200" u="sng">
                <a:solidFill>
                  <a:schemeClr val="dk1"/>
                </a:solidFill>
                <a:hlinkClick r:id="rId5"/>
              </a:rPr>
              <a:t>https://paperswithcode.com/paper/brain-tumor-segmentation-with-deep-neural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“Deep learning based brain tumor classification and detection system” by ALI ARI and  Davyut 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           Hanbay ,2018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            </a:t>
            </a:r>
            <a:r>
              <a:rPr lang="en-GB" sz="1200" u="sng">
                <a:solidFill>
                  <a:schemeClr val="dk1"/>
                </a:solidFill>
                <a:hlinkClick r:id="rId6"/>
              </a:rPr>
              <a:t>https://journals.tubitak.gov.tr/elektrik/abstract.htm?id=23203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FFFFFF"/>
                </a:highlight>
              </a:rPr>
              <a:t>“</a:t>
            </a:r>
            <a:r>
              <a:rPr lang="en-GB" sz="1200"/>
              <a:t>A Review on Automated Brain Tumor Detection and Segmentation from MRI of Brain” by Sudipta  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</a:rPr>
              <a:t> Roy,</a:t>
            </a:r>
            <a:r>
              <a:rPr lang="en-GB" sz="1200"/>
              <a:t>Sanjay Nag , Indra Kanta Maitra , Prof. Samir Kumar Bandyopadhyay.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dk1"/>
                </a:solidFill>
                <a:hlinkClick r:id="rId7"/>
              </a:rPr>
              <a:t>https://www.pdffiller.com/jsfiller-desk14/?projectId=342656350&amp;expId=5621&amp;expBranch=1#c12efbf3b0dcd5ed66d7e3d5ca6bb597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Machine Learning with python - sentdex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   </a:t>
            </a:r>
            <a:r>
              <a:rPr lang="en-GB" sz="1200" u="sng">
                <a:solidFill>
                  <a:schemeClr val="dk1"/>
                </a:solidFill>
                <a:hlinkClick r:id="rId8"/>
              </a:rPr>
              <a:t>https://www.youtube.com/watch?v=wQ8BIBpya2k&amp;list=PLQVvvaa0QuDfhTox0AjmQ6tvTgMBZBEXN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“Diagnosing and Segmenting Brain Tumors and Phenotypes using MRI Scans” by Samuel Teicher and Alexander Martinez,2014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http://cs229.stanford.edu/proj2014/Samuel%20Teicher,%20Alexander%20Martinez,%20Diagnosing%20and%20Segmenting%20Brain%20Tumors%20and%20Phenotypes%20using%20MRI%20Scans.pdf</a:t>
            </a:r>
            <a:endParaRPr sz="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845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845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845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845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				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9325" y="1152475"/>
            <a:ext cx="89640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WHO classifies Brain Tumor on a scale of </a:t>
            </a:r>
            <a:r>
              <a:rPr lang="en-GB">
                <a:solidFill>
                  <a:schemeClr val="dk1"/>
                </a:solidFill>
              </a:rPr>
              <a:t>Grade I</a:t>
            </a:r>
            <a:r>
              <a:rPr lang="en-GB"/>
              <a:t> to </a:t>
            </a:r>
            <a:r>
              <a:rPr lang="en-GB">
                <a:solidFill>
                  <a:schemeClr val="dk1"/>
                </a:solidFill>
              </a:rPr>
              <a:t>Grade IV.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complexity in brain tumor is due to a lot of variations in tumor location and size.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times in developing countries the lack of skillful doctors and lack of knowledge about tumors makes it really challenging and time-consuming to generate reports from MRI’s.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Thus automation of this diagnostic process would be helpful.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: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would like to express our gratitude towards our principal Dr. Mrs. K. R Joshi, our respected HOD.(Computer Department) Dr. Mrs. S. A. Itkar and our respected guide Mr. Santosh Nagargoje.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would also like to thank Mr. Prashant Sahu for the internship full of knowledge.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would like to thank Dr. Shashikant Ubhe for validating the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would like to thank Ms. Swati Kanchan for providing the necessary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Introduction 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tumor classes are  </a:t>
            </a:r>
            <a:r>
              <a:rPr lang="en-GB">
                <a:solidFill>
                  <a:schemeClr val="dk1"/>
                </a:solidFill>
              </a:rPr>
              <a:t>Benign </a:t>
            </a:r>
            <a:r>
              <a:rPr lang="en-GB"/>
              <a:t>(Non - Cancerous) and </a:t>
            </a:r>
            <a:r>
              <a:rPr lang="en-GB">
                <a:solidFill>
                  <a:schemeClr val="dk1"/>
                </a:solidFill>
              </a:rPr>
              <a:t>Malignant </a:t>
            </a:r>
            <a:r>
              <a:rPr lang="en-GB"/>
              <a:t>(Cancerous).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>
                <a:solidFill>
                  <a:schemeClr val="dk1"/>
                </a:solidFill>
              </a:rPr>
              <a:t>Pituitary Tumor </a:t>
            </a:r>
            <a:r>
              <a:rPr lang="en-GB"/>
              <a:t>is a Benign tumor that starts in the pituitary gland.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700"/>
              <a:t>This is a 4 class problem.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Our proposed automation system would take an MRI and analyze it to find  tumors.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system would also be able to maintain records of  patients  and  track  tumor  size. 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Cloud deployment and mobile applications provide access to system over the internet.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	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600"/>
              <a:t>Problem Statement :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3000"/>
              <a:t>To Detect and Classify Brain Tumor using </a:t>
            </a:r>
            <a:r>
              <a:rPr b="1" lang="en-GB" sz="3000">
                <a:solidFill>
                  <a:schemeClr val="dk1"/>
                </a:solidFill>
              </a:rPr>
              <a:t>CNN </a:t>
            </a:r>
            <a:r>
              <a:rPr b="1" lang="en-GB" sz="3000"/>
              <a:t>and </a:t>
            </a:r>
            <a:r>
              <a:rPr b="1" lang="en-GB" sz="3000">
                <a:solidFill>
                  <a:schemeClr val="dk1"/>
                </a:solidFill>
              </a:rPr>
              <a:t>ANN </a:t>
            </a:r>
            <a:r>
              <a:rPr b="1" lang="en-GB" sz="3000"/>
              <a:t>as an asset of Deep Learning and to examine change of tumor size.</a:t>
            </a:r>
            <a:endParaRPr sz="85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62750" y="-8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Literature Survey :</a:t>
            </a:r>
            <a:endParaRPr b="0" i="0" sz="30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245238" y="3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{470EACEA-9AED-46A2-A0AB-C7579F40DABA}</a:tableStyleId>
              </a:tblPr>
              <a:tblGrid>
                <a:gridCol w="455025"/>
                <a:gridCol w="2166225"/>
                <a:gridCol w="1926675"/>
                <a:gridCol w="1349900"/>
                <a:gridCol w="2010475"/>
              </a:tblGrid>
              <a:tr h="627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/>
                        <a:t>No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Research Papers/Journal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Authors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/>
                        <a:t>Publications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Comments/Analysis/Problems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87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</a:t>
                      </a:r>
                      <a:r>
                        <a:rPr lang="en-GB" sz="1200"/>
                        <a:t>eep Learning based brain tumor classification and detection system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Ali Ari, Davut Hanbay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Turkish Journal of Electrical Engineering &amp; Computer Sciences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ELR-LRM Based Classification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87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Multi Classification Of </a:t>
                      </a:r>
                      <a:r>
                        <a:rPr lang="en-GB" sz="1200"/>
                        <a:t>Brain Tumor</a:t>
                      </a:r>
                      <a:r>
                        <a:rPr lang="en-GB" sz="1200"/>
                        <a:t> Images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Hossam H. Sultan, Nancy M. Salem, Walid Al-Atabany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IEEE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2019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CNN Based Classification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With Augmentation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4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Brain Tumor Segmentation Using Deep Learning by Type Specific Sorting of Images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Zahra Sobhaninia, Safiyeh Rezaei, Alireza Noroozi, Mehdi Ahmadi, Hamidreza Zarrabi, Nader Karimi, Ali Emami,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ResearchGate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2019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Sorting Of Images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1. Sagittal View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2.Axial View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3.Coronal View 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10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79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</a:rPr>
                        <a:t>Brain Tumor Classification Using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979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</a:rPr>
                        <a:t>Convolutional Neural Networks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979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</a:rPr>
                        <a:t>J. Seetha,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</a:rPr>
                        <a:t>S. Selvakumar Raja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/>
                        <a:t>Biomedical &amp; Pharmacology Journal, September 2018.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CNN Based Classification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Keywords: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NN : Neural Network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MRI : Magnetic Resonance Imaging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CNN : Convolution Neural Network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ANN : Artificial Neural Network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AWS : Amazon Web Services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Objectives :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identify tumor present in MRI.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Segregate the tumor into different type using ANN and CNN algorithms.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compare accuracies of multiple ANN, CNN models.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select and deploy the best algorithmic model.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build robust android/ios applications for easy access.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maintain patient records for further analysis.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Scope of Project :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models using ANN and CNN algorithms.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those models over </a:t>
            </a:r>
            <a:r>
              <a:rPr lang="en-GB"/>
              <a:t>various</a:t>
            </a:r>
            <a:r>
              <a:rPr lang="en-GB"/>
              <a:t> parameters.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Selecting best algorithm for MRI classification.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Display of growth or shrinkage of Tumor.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Reduction in Medical Negligence or Human Error.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473" y="8434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