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4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65" r:id="rId5"/>
    <p:sldId id="287" r:id="rId6"/>
    <p:sldId id="298" r:id="rId7"/>
    <p:sldId id="290" r:id="rId8"/>
    <p:sldId id="295" r:id="rId9"/>
    <p:sldId id="297" r:id="rId10"/>
    <p:sldId id="299" r:id="rId11"/>
    <p:sldId id="300" r:id="rId12"/>
    <p:sldId id="261" r:id="rId13"/>
    <p:sldId id="267" r:id="rId14"/>
    <p:sldId id="269" r:id="rId15"/>
    <p:sldId id="268" r:id="rId16"/>
    <p:sldId id="260" r:id="rId17"/>
    <p:sldId id="294" r:id="rId18"/>
    <p:sldId id="257" r:id="rId19"/>
    <p:sldId id="258" r:id="rId20"/>
    <p:sldId id="289" r:id="rId21"/>
    <p:sldId id="296" r:id="rId22"/>
    <p:sldId id="286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0174A-DEF8-0E5C-6E9E-17DE38B113F3}" v="285" dt="2025-03-18T20:41:03.733"/>
    <p1510:client id="{483A6F8C-AE67-44AA-AB2E-A366663BC98A}" v="334" dt="2025-03-18T20:31:05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5D31CA-03A5-48A6-A244-29A5E67A20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D4B176-E9EA-4B44-B26F-5A8DA883A3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The primary aim of LLM retraining was to make the model more verbose, context-aware  and add a character in its responses.</a:t>
          </a:r>
        </a:p>
      </dgm:t>
    </dgm:pt>
    <dgm:pt modelId="{BE7FC5E3-213E-4D7E-A466-177C93E03CC5}" type="parTrans" cxnId="{F64086BB-C448-4B92-8CA8-8CAD417E15E0}">
      <dgm:prSet/>
      <dgm:spPr/>
      <dgm:t>
        <a:bodyPr/>
        <a:lstStyle/>
        <a:p>
          <a:endParaRPr lang="en-US"/>
        </a:p>
      </dgm:t>
    </dgm:pt>
    <dgm:pt modelId="{E72C65AD-1FC0-441C-9992-39499CBD9063}" type="sibTrans" cxnId="{F64086BB-C448-4B92-8CA8-8CAD417E15E0}">
      <dgm:prSet/>
      <dgm:spPr/>
      <dgm:t>
        <a:bodyPr/>
        <a:lstStyle/>
        <a:p>
          <a:endParaRPr lang="en-US"/>
        </a:p>
      </dgm:t>
    </dgm:pt>
    <dgm:pt modelId="{2EAA4CE5-7040-42C9-A85E-C0AD175499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 Dataset: We created a tailored dataset consisting of 100 question-answer pairs with detailed, verbose answers to give the LLM a distinct personality.</a:t>
          </a:r>
        </a:p>
      </dgm:t>
    </dgm:pt>
    <dgm:pt modelId="{682D5485-0B37-47B3-879C-067B5A9DE580}" type="parTrans" cxnId="{28688740-56CA-468D-9781-3E62484C14B2}">
      <dgm:prSet/>
      <dgm:spPr/>
      <dgm:t>
        <a:bodyPr/>
        <a:lstStyle/>
        <a:p>
          <a:endParaRPr lang="en-US"/>
        </a:p>
      </dgm:t>
    </dgm:pt>
    <dgm:pt modelId="{1F0B562A-C777-4F8E-9C32-B9D49AFF9156}" type="sibTrans" cxnId="{28688740-56CA-468D-9781-3E62484C14B2}">
      <dgm:prSet/>
      <dgm:spPr/>
      <dgm:t>
        <a:bodyPr/>
        <a:lstStyle/>
        <a:p>
          <a:endParaRPr lang="en-US"/>
        </a:p>
      </dgm:t>
    </dgm:pt>
    <dgm:pt modelId="{8CDE5F9E-4104-466E-A186-7DD08CCE7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Fine-Tuning Process: The meta-llama/Llama-2-7b-chat-hf model was fine-tuned using instruction-based training in float16 precision, leveraging Microsoft </a:t>
          </a:r>
          <a:r>
            <a:rPr lang="en-US" err="1"/>
            <a:t>DeepSpeed</a:t>
          </a:r>
          <a:r>
            <a:rPr lang="en-US"/>
            <a:t>.</a:t>
          </a:r>
        </a:p>
      </dgm:t>
    </dgm:pt>
    <dgm:pt modelId="{6AEA14A0-6616-4170-AB9F-CD3BE68BF804}" type="parTrans" cxnId="{1934AEF5-B5BB-4F32-B2A9-BFADCC508BD9}">
      <dgm:prSet/>
      <dgm:spPr/>
      <dgm:t>
        <a:bodyPr/>
        <a:lstStyle/>
        <a:p>
          <a:endParaRPr lang="en-US"/>
        </a:p>
      </dgm:t>
    </dgm:pt>
    <dgm:pt modelId="{783F004A-8EA5-4FD4-A834-A08E0643FB16}" type="sibTrans" cxnId="{1934AEF5-B5BB-4F32-B2A9-BFADCC508BD9}">
      <dgm:prSet/>
      <dgm:spPr/>
      <dgm:t>
        <a:bodyPr/>
        <a:lstStyle/>
        <a:p>
          <a:endParaRPr lang="en-US"/>
        </a:p>
      </dgm:t>
    </dgm:pt>
    <dgm:pt modelId="{9587D81B-8016-4ED2-8E67-E10C38CC11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Environment: The fine-tuning process was executed on an AWS EC2 instance with A100 GPU.</a:t>
          </a:r>
        </a:p>
      </dgm:t>
    </dgm:pt>
    <dgm:pt modelId="{F1024EE9-A322-4693-873C-2CDF96AE9097}" type="parTrans" cxnId="{40C2D66F-F7B4-433B-93B7-FDF80DF8F823}">
      <dgm:prSet/>
      <dgm:spPr/>
      <dgm:t>
        <a:bodyPr/>
        <a:lstStyle/>
        <a:p>
          <a:endParaRPr lang="en-US"/>
        </a:p>
      </dgm:t>
    </dgm:pt>
    <dgm:pt modelId="{DC233440-83D2-4089-89AC-F77C3850FA70}" type="sibTrans" cxnId="{40C2D66F-F7B4-433B-93B7-FDF80DF8F823}">
      <dgm:prSet/>
      <dgm:spPr/>
      <dgm:t>
        <a:bodyPr/>
        <a:lstStyle/>
        <a:p>
          <a:endParaRPr lang="en-US"/>
        </a:p>
      </dgm:t>
    </dgm:pt>
    <dgm:pt modelId="{4E4A8AA9-59C5-4BB5-A7D2-434D5E258123}" type="pres">
      <dgm:prSet presAssocID="{495D31CA-03A5-48A6-A244-29A5E67A2067}" presName="root" presStyleCnt="0">
        <dgm:presLayoutVars>
          <dgm:dir/>
          <dgm:resizeHandles val="exact"/>
        </dgm:presLayoutVars>
      </dgm:prSet>
      <dgm:spPr/>
    </dgm:pt>
    <dgm:pt modelId="{A4D497F2-EBB6-4ECD-BCF8-FE2A5E5A2AA2}" type="pres">
      <dgm:prSet presAssocID="{B0D4B176-E9EA-4B44-B26F-5A8DA883A3B4}" presName="compNode" presStyleCnt="0"/>
      <dgm:spPr/>
    </dgm:pt>
    <dgm:pt modelId="{65AF3883-3E73-46D4-8D47-B2D4C58782A0}" type="pres">
      <dgm:prSet presAssocID="{B0D4B176-E9EA-4B44-B26F-5A8DA883A3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BE130D5-A38D-4B03-A2B2-C677A01E7BE3}" type="pres">
      <dgm:prSet presAssocID="{B0D4B176-E9EA-4B44-B26F-5A8DA883A3B4}" presName="spaceRect" presStyleCnt="0"/>
      <dgm:spPr/>
    </dgm:pt>
    <dgm:pt modelId="{CA8A0047-E2E1-43CF-8513-46C13F6D9E2F}" type="pres">
      <dgm:prSet presAssocID="{B0D4B176-E9EA-4B44-B26F-5A8DA883A3B4}" presName="textRect" presStyleLbl="revTx" presStyleIdx="0" presStyleCnt="4">
        <dgm:presLayoutVars>
          <dgm:chMax val="1"/>
          <dgm:chPref val="1"/>
        </dgm:presLayoutVars>
      </dgm:prSet>
      <dgm:spPr/>
    </dgm:pt>
    <dgm:pt modelId="{336A4E38-E12A-4AF7-8D29-32A67F4F6353}" type="pres">
      <dgm:prSet presAssocID="{E72C65AD-1FC0-441C-9992-39499CBD9063}" presName="sibTrans" presStyleCnt="0"/>
      <dgm:spPr/>
    </dgm:pt>
    <dgm:pt modelId="{C9384228-6A06-4A8B-A2BF-EC4A43EC9238}" type="pres">
      <dgm:prSet presAssocID="{2EAA4CE5-7040-42C9-A85E-C0AD1754991D}" presName="compNode" presStyleCnt="0"/>
      <dgm:spPr/>
    </dgm:pt>
    <dgm:pt modelId="{B793E206-5629-420F-8D0C-DE2545906CB1}" type="pres">
      <dgm:prSet presAssocID="{2EAA4CE5-7040-42C9-A85E-C0AD175499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D123B5-6CFD-448F-895D-F67441B439BC}" type="pres">
      <dgm:prSet presAssocID="{2EAA4CE5-7040-42C9-A85E-C0AD1754991D}" presName="spaceRect" presStyleCnt="0"/>
      <dgm:spPr/>
    </dgm:pt>
    <dgm:pt modelId="{0B8C911D-93D3-4AC0-9EB3-94429E972DC0}" type="pres">
      <dgm:prSet presAssocID="{2EAA4CE5-7040-42C9-A85E-C0AD1754991D}" presName="textRect" presStyleLbl="revTx" presStyleIdx="1" presStyleCnt="4">
        <dgm:presLayoutVars>
          <dgm:chMax val="1"/>
          <dgm:chPref val="1"/>
        </dgm:presLayoutVars>
      </dgm:prSet>
      <dgm:spPr/>
    </dgm:pt>
    <dgm:pt modelId="{0941C44B-544A-4C6F-833A-7D6240A6BCB4}" type="pres">
      <dgm:prSet presAssocID="{1F0B562A-C777-4F8E-9C32-B9D49AFF9156}" presName="sibTrans" presStyleCnt="0"/>
      <dgm:spPr/>
    </dgm:pt>
    <dgm:pt modelId="{B867AF47-871B-42D5-90D7-AE030153B4E8}" type="pres">
      <dgm:prSet presAssocID="{8CDE5F9E-4104-466E-A186-7DD08CCE7CF9}" presName="compNode" presStyleCnt="0"/>
      <dgm:spPr/>
    </dgm:pt>
    <dgm:pt modelId="{79E30052-F9FD-49C3-AEEC-D8D5159B1168}" type="pres">
      <dgm:prSet presAssocID="{8CDE5F9E-4104-466E-A186-7DD08CCE7C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0D51DA16-9B42-4717-9B87-F30EC6C89D25}" type="pres">
      <dgm:prSet presAssocID="{8CDE5F9E-4104-466E-A186-7DD08CCE7CF9}" presName="spaceRect" presStyleCnt="0"/>
      <dgm:spPr/>
    </dgm:pt>
    <dgm:pt modelId="{8FFC8D0B-F539-4BE8-A349-3C6CCB2FF5A3}" type="pres">
      <dgm:prSet presAssocID="{8CDE5F9E-4104-466E-A186-7DD08CCE7CF9}" presName="textRect" presStyleLbl="revTx" presStyleIdx="2" presStyleCnt="4">
        <dgm:presLayoutVars>
          <dgm:chMax val="1"/>
          <dgm:chPref val="1"/>
        </dgm:presLayoutVars>
      </dgm:prSet>
      <dgm:spPr/>
    </dgm:pt>
    <dgm:pt modelId="{36DE769E-7CF7-4D93-AD4B-A8D7875ED3E0}" type="pres">
      <dgm:prSet presAssocID="{783F004A-8EA5-4FD4-A834-A08E0643FB16}" presName="sibTrans" presStyleCnt="0"/>
      <dgm:spPr/>
    </dgm:pt>
    <dgm:pt modelId="{55598A59-D256-44BD-878E-CA867E65B2BF}" type="pres">
      <dgm:prSet presAssocID="{9587D81B-8016-4ED2-8E67-E10C38CC11B7}" presName="compNode" presStyleCnt="0"/>
      <dgm:spPr/>
    </dgm:pt>
    <dgm:pt modelId="{5EF8FFC9-E475-46AC-8C04-9FD6BD979F5A}" type="pres">
      <dgm:prSet presAssocID="{9587D81B-8016-4ED2-8E67-E10C38CC11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B9CEA4A-05AF-4C4D-87A1-6390E79F1B6B}" type="pres">
      <dgm:prSet presAssocID="{9587D81B-8016-4ED2-8E67-E10C38CC11B7}" presName="spaceRect" presStyleCnt="0"/>
      <dgm:spPr/>
    </dgm:pt>
    <dgm:pt modelId="{3621EEC7-F9BD-40BA-91F0-73AD3FD2F2ED}" type="pres">
      <dgm:prSet presAssocID="{9587D81B-8016-4ED2-8E67-E10C38CC11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8688740-56CA-468D-9781-3E62484C14B2}" srcId="{495D31CA-03A5-48A6-A244-29A5E67A2067}" destId="{2EAA4CE5-7040-42C9-A85E-C0AD1754991D}" srcOrd="1" destOrd="0" parTransId="{682D5485-0B37-47B3-879C-067B5A9DE580}" sibTransId="{1F0B562A-C777-4F8E-9C32-B9D49AFF9156}"/>
    <dgm:cxn modelId="{40C2D66F-F7B4-433B-93B7-FDF80DF8F823}" srcId="{495D31CA-03A5-48A6-A244-29A5E67A2067}" destId="{9587D81B-8016-4ED2-8E67-E10C38CC11B7}" srcOrd="3" destOrd="0" parTransId="{F1024EE9-A322-4693-873C-2CDF96AE9097}" sibTransId="{DC233440-83D2-4089-89AC-F77C3850FA70}"/>
    <dgm:cxn modelId="{8A4FBE70-CC92-45E0-B334-0BE474A3BDBB}" type="presOf" srcId="{2EAA4CE5-7040-42C9-A85E-C0AD1754991D}" destId="{0B8C911D-93D3-4AC0-9EB3-94429E972DC0}" srcOrd="0" destOrd="0" presId="urn:microsoft.com/office/officeart/2018/2/layout/IconLabelList"/>
    <dgm:cxn modelId="{DBC58A58-7FD1-4217-A033-79DE14D367DE}" type="presOf" srcId="{495D31CA-03A5-48A6-A244-29A5E67A2067}" destId="{4E4A8AA9-59C5-4BB5-A7D2-434D5E258123}" srcOrd="0" destOrd="0" presId="urn:microsoft.com/office/officeart/2018/2/layout/IconLabelList"/>
    <dgm:cxn modelId="{2EB0DB7D-206F-4554-AE28-B3323B9E39D9}" type="presOf" srcId="{B0D4B176-E9EA-4B44-B26F-5A8DA883A3B4}" destId="{CA8A0047-E2E1-43CF-8513-46C13F6D9E2F}" srcOrd="0" destOrd="0" presId="urn:microsoft.com/office/officeart/2018/2/layout/IconLabelList"/>
    <dgm:cxn modelId="{35831886-1901-412F-8D78-E1837C946D8F}" type="presOf" srcId="{9587D81B-8016-4ED2-8E67-E10C38CC11B7}" destId="{3621EEC7-F9BD-40BA-91F0-73AD3FD2F2ED}" srcOrd="0" destOrd="0" presId="urn:microsoft.com/office/officeart/2018/2/layout/IconLabelList"/>
    <dgm:cxn modelId="{F64086BB-C448-4B92-8CA8-8CAD417E15E0}" srcId="{495D31CA-03A5-48A6-A244-29A5E67A2067}" destId="{B0D4B176-E9EA-4B44-B26F-5A8DA883A3B4}" srcOrd="0" destOrd="0" parTransId="{BE7FC5E3-213E-4D7E-A466-177C93E03CC5}" sibTransId="{E72C65AD-1FC0-441C-9992-39499CBD9063}"/>
    <dgm:cxn modelId="{ACD523F1-4E53-4E75-8D77-0B6A924591D3}" type="presOf" srcId="{8CDE5F9E-4104-466E-A186-7DD08CCE7CF9}" destId="{8FFC8D0B-F539-4BE8-A349-3C6CCB2FF5A3}" srcOrd="0" destOrd="0" presId="urn:microsoft.com/office/officeart/2018/2/layout/IconLabelList"/>
    <dgm:cxn modelId="{1934AEF5-B5BB-4F32-B2A9-BFADCC508BD9}" srcId="{495D31CA-03A5-48A6-A244-29A5E67A2067}" destId="{8CDE5F9E-4104-466E-A186-7DD08CCE7CF9}" srcOrd="2" destOrd="0" parTransId="{6AEA14A0-6616-4170-AB9F-CD3BE68BF804}" sibTransId="{783F004A-8EA5-4FD4-A834-A08E0643FB16}"/>
    <dgm:cxn modelId="{816AF670-29C3-4B8E-95D9-4F609E0FF447}" type="presParOf" srcId="{4E4A8AA9-59C5-4BB5-A7D2-434D5E258123}" destId="{A4D497F2-EBB6-4ECD-BCF8-FE2A5E5A2AA2}" srcOrd="0" destOrd="0" presId="urn:microsoft.com/office/officeart/2018/2/layout/IconLabelList"/>
    <dgm:cxn modelId="{71C90F9A-525E-4310-AB6E-D807C33BB7B8}" type="presParOf" srcId="{A4D497F2-EBB6-4ECD-BCF8-FE2A5E5A2AA2}" destId="{65AF3883-3E73-46D4-8D47-B2D4C58782A0}" srcOrd="0" destOrd="0" presId="urn:microsoft.com/office/officeart/2018/2/layout/IconLabelList"/>
    <dgm:cxn modelId="{51062BA8-BEAB-4A47-9D0E-3DE7952FF255}" type="presParOf" srcId="{A4D497F2-EBB6-4ECD-BCF8-FE2A5E5A2AA2}" destId="{2BE130D5-A38D-4B03-A2B2-C677A01E7BE3}" srcOrd="1" destOrd="0" presId="urn:microsoft.com/office/officeart/2018/2/layout/IconLabelList"/>
    <dgm:cxn modelId="{40299508-E5A2-4D2D-9371-920E221B1D1D}" type="presParOf" srcId="{A4D497F2-EBB6-4ECD-BCF8-FE2A5E5A2AA2}" destId="{CA8A0047-E2E1-43CF-8513-46C13F6D9E2F}" srcOrd="2" destOrd="0" presId="urn:microsoft.com/office/officeart/2018/2/layout/IconLabelList"/>
    <dgm:cxn modelId="{63E711B0-8EC3-410F-897D-733C171B2EE4}" type="presParOf" srcId="{4E4A8AA9-59C5-4BB5-A7D2-434D5E258123}" destId="{336A4E38-E12A-4AF7-8D29-32A67F4F6353}" srcOrd="1" destOrd="0" presId="urn:microsoft.com/office/officeart/2018/2/layout/IconLabelList"/>
    <dgm:cxn modelId="{B398C6FA-F1D8-4667-8F80-41951618EB17}" type="presParOf" srcId="{4E4A8AA9-59C5-4BB5-A7D2-434D5E258123}" destId="{C9384228-6A06-4A8B-A2BF-EC4A43EC9238}" srcOrd="2" destOrd="0" presId="urn:microsoft.com/office/officeart/2018/2/layout/IconLabelList"/>
    <dgm:cxn modelId="{44CDF656-BE42-4FF5-93BA-019CA272AE42}" type="presParOf" srcId="{C9384228-6A06-4A8B-A2BF-EC4A43EC9238}" destId="{B793E206-5629-420F-8D0C-DE2545906CB1}" srcOrd="0" destOrd="0" presId="urn:microsoft.com/office/officeart/2018/2/layout/IconLabelList"/>
    <dgm:cxn modelId="{2AA090C3-F14F-48DE-813E-C21076077D49}" type="presParOf" srcId="{C9384228-6A06-4A8B-A2BF-EC4A43EC9238}" destId="{59D123B5-6CFD-448F-895D-F67441B439BC}" srcOrd="1" destOrd="0" presId="urn:microsoft.com/office/officeart/2018/2/layout/IconLabelList"/>
    <dgm:cxn modelId="{3A37451D-EBCB-4AEA-BDAE-094F790BBD27}" type="presParOf" srcId="{C9384228-6A06-4A8B-A2BF-EC4A43EC9238}" destId="{0B8C911D-93D3-4AC0-9EB3-94429E972DC0}" srcOrd="2" destOrd="0" presId="urn:microsoft.com/office/officeart/2018/2/layout/IconLabelList"/>
    <dgm:cxn modelId="{00AECE39-4420-4152-B5EC-410376935E21}" type="presParOf" srcId="{4E4A8AA9-59C5-4BB5-A7D2-434D5E258123}" destId="{0941C44B-544A-4C6F-833A-7D6240A6BCB4}" srcOrd="3" destOrd="0" presId="urn:microsoft.com/office/officeart/2018/2/layout/IconLabelList"/>
    <dgm:cxn modelId="{F5504357-3702-40D5-82B9-3FE2A9F5B112}" type="presParOf" srcId="{4E4A8AA9-59C5-4BB5-A7D2-434D5E258123}" destId="{B867AF47-871B-42D5-90D7-AE030153B4E8}" srcOrd="4" destOrd="0" presId="urn:microsoft.com/office/officeart/2018/2/layout/IconLabelList"/>
    <dgm:cxn modelId="{16953ECE-740B-48A4-A8DD-B913551AEEFB}" type="presParOf" srcId="{B867AF47-871B-42D5-90D7-AE030153B4E8}" destId="{79E30052-F9FD-49C3-AEEC-D8D5159B1168}" srcOrd="0" destOrd="0" presId="urn:microsoft.com/office/officeart/2018/2/layout/IconLabelList"/>
    <dgm:cxn modelId="{7D33A9A6-0289-4AB4-AFCE-998A8A8BE307}" type="presParOf" srcId="{B867AF47-871B-42D5-90D7-AE030153B4E8}" destId="{0D51DA16-9B42-4717-9B87-F30EC6C89D25}" srcOrd="1" destOrd="0" presId="urn:microsoft.com/office/officeart/2018/2/layout/IconLabelList"/>
    <dgm:cxn modelId="{462F342F-4B29-44A0-BCC8-C6D9B8B7B8AB}" type="presParOf" srcId="{B867AF47-871B-42D5-90D7-AE030153B4E8}" destId="{8FFC8D0B-F539-4BE8-A349-3C6CCB2FF5A3}" srcOrd="2" destOrd="0" presId="urn:microsoft.com/office/officeart/2018/2/layout/IconLabelList"/>
    <dgm:cxn modelId="{81F3A835-DAB0-4A9F-97EB-56951E291658}" type="presParOf" srcId="{4E4A8AA9-59C5-4BB5-A7D2-434D5E258123}" destId="{36DE769E-7CF7-4D93-AD4B-A8D7875ED3E0}" srcOrd="5" destOrd="0" presId="urn:microsoft.com/office/officeart/2018/2/layout/IconLabelList"/>
    <dgm:cxn modelId="{304B08E0-A266-4FA1-8C8F-2B58D5EDDA81}" type="presParOf" srcId="{4E4A8AA9-59C5-4BB5-A7D2-434D5E258123}" destId="{55598A59-D256-44BD-878E-CA867E65B2BF}" srcOrd="6" destOrd="0" presId="urn:microsoft.com/office/officeart/2018/2/layout/IconLabelList"/>
    <dgm:cxn modelId="{7C1C915F-E35C-4CD3-998D-55614E4593E6}" type="presParOf" srcId="{55598A59-D256-44BD-878E-CA867E65B2BF}" destId="{5EF8FFC9-E475-46AC-8C04-9FD6BD979F5A}" srcOrd="0" destOrd="0" presId="urn:microsoft.com/office/officeart/2018/2/layout/IconLabelList"/>
    <dgm:cxn modelId="{E9449FD3-BDC4-403C-85DA-620C5312C255}" type="presParOf" srcId="{55598A59-D256-44BD-878E-CA867E65B2BF}" destId="{2B9CEA4A-05AF-4C4D-87A1-6390E79F1B6B}" srcOrd="1" destOrd="0" presId="urn:microsoft.com/office/officeart/2018/2/layout/IconLabelList"/>
    <dgm:cxn modelId="{C3336E21-8CB1-46FE-B081-D0E2DD829515}" type="presParOf" srcId="{55598A59-D256-44BD-878E-CA867E65B2BF}" destId="{3621EEC7-F9BD-40BA-91F0-73AD3FD2F2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A2D286-F994-4C31-A423-7599350876B9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637B52-1821-4A12-911A-41A67B9F65A3}">
      <dgm:prSet custT="1"/>
      <dgm:spPr/>
      <dgm:t>
        <a:bodyPr/>
        <a:lstStyle/>
        <a:p>
          <a:r>
            <a:rPr lang="en-US" sz="1800" err="1">
              <a:latin typeface="Times New Roman" panose="02020603050405020304" pitchFamily="18" charset="0"/>
              <a:cs typeface="Times New Roman" panose="02020603050405020304" pitchFamily="18" charset="0"/>
            </a:rPr>
            <a:t>Groundedness</a:t>
          </a: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9C4E2316-83A1-4DE9-A634-929CC27DC6A7}" type="parTrans" cxnId="{76FE26C8-D1BD-45FD-80B0-C40BF627581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C7C796-1BF8-442D-870B-31EB0CB07F46}" type="sibTrans" cxnId="{76FE26C8-D1BD-45FD-80B0-C40BF627581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A30256-0E4C-4F6A-90BE-BF4BDA883260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</dgm:t>
    </dgm:pt>
    <dgm:pt modelId="{E61A5BDF-90D9-493D-9A6A-FE7D0AF812B5}" type="parTrans" cxnId="{9212493B-050F-4C7E-976A-FB742E217EC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7C2300-67F2-4BF3-BE3D-7FB161CD50E2}" type="sibTrans" cxnId="{9212493B-050F-4C7E-976A-FB742E217EC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D0FBC5-7559-40C4-B004-12353F2D08A3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Measure of how well the answer is supported by the context.</a:t>
          </a:r>
        </a:p>
      </dgm:t>
    </dgm:pt>
    <dgm:pt modelId="{0796655C-34FE-489B-B312-6997320818CD}" type="parTrans" cxnId="{A56885E0-6183-480E-B15B-AF3E69E01D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6E65CD-9EA9-4B87-9C30-30230AFA23B2}" type="sibTrans" cxnId="{A56885E0-6183-480E-B15B-AF3E69E01D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D88C9F-36DF-40DA-A8E0-3A45EE750868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Answer Relevance:  </a:t>
          </a:r>
        </a:p>
      </dgm:t>
    </dgm:pt>
    <dgm:pt modelId="{D666544A-5108-495E-8CCC-A88B749745B9}" type="parTrans" cxnId="{0259B849-B755-41B3-82CD-20F1CA1B266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5B53CE-0842-49CF-9463-9C49D5F10A0A}" type="sibTrans" cxnId="{0259B849-B755-41B3-82CD-20F1CA1B266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4F4926-47D1-4F45-8BD7-46A66D63F07C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</dgm:t>
    </dgm:pt>
    <dgm:pt modelId="{FABD04B6-56FB-45EA-82B4-8DAA307327E6}" type="parTrans" cxnId="{6421132F-DE87-428A-B599-DFE758826B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BC4D2F-986E-4DC5-A47F-C06C819A80F4}" type="sibTrans" cxnId="{6421132F-DE87-428A-B599-DFE758826B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C337AA-1F1C-4FCE-A4E7-F8A6249239B4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Measure of how well the answer is relevant to the question.</a:t>
          </a:r>
        </a:p>
      </dgm:t>
    </dgm:pt>
    <dgm:pt modelId="{786788B4-214A-4EB6-BC6D-2F76368AA3A2}" type="parTrans" cxnId="{6893E59B-F8DA-42C2-8659-B0B7F969D6B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89EBD-7F11-45B7-8478-D6887D49FCAB}" type="sibTrans" cxnId="{6893E59B-F8DA-42C2-8659-B0B7F969D6B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708C0A-1ACB-4636-822A-744A2EBAA98A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Context Relevance:  </a:t>
          </a:r>
        </a:p>
      </dgm:t>
    </dgm:pt>
    <dgm:pt modelId="{C89F3A16-D475-48F1-8035-CF0EF9A46B05}" type="parTrans" cxnId="{DFFC0588-338A-4777-96B4-CC9BEF06C07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E55380-AD48-4A02-817A-67E61536AC4C}" type="sibTrans" cxnId="{DFFC0588-338A-4777-96B4-CC9BEF06C078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94816-C2DB-4D6A-964D-00B8649D66DF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</dgm:t>
    </dgm:pt>
    <dgm:pt modelId="{5FA52E76-07A6-4695-8A02-BAEB89E84FD2}" type="parTrans" cxnId="{600E4A4A-B5F1-461A-80A2-4C387208C1D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E7614A-282F-4CB5-BC28-FF07B7B763F0}" type="sibTrans" cxnId="{600E4A4A-B5F1-461A-80A2-4C387208C1DD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80BEB2-8DFE-4125-87F7-66A47B26AF53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Measure of how well the context fetched from DB is relevant to the question.</a:t>
          </a:r>
        </a:p>
      </dgm:t>
    </dgm:pt>
    <dgm:pt modelId="{C7526F93-50CF-4349-956F-876DC0C53EFD}" type="parTrans" cxnId="{F3F72F0D-E346-4C3C-B9A7-18D54AB0C5B6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BA4153-3DB5-4C10-B776-E5CDADDCC773}" type="sibTrans" cxnId="{F3F72F0D-E346-4C3C-B9A7-18D54AB0C5B6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960156-943D-4B11-BE78-056BEFEF28D5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</a:p>
      </dgm:t>
    </dgm:pt>
    <dgm:pt modelId="{5C0734C1-9A12-41C2-8680-175140A12CE2}" type="parTrans" cxnId="{0B2F90A6-8F3D-4CAD-86F5-04EEF06F7C5E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B0606A-18D7-4F79-B068-CC3FA839E836}" type="sibTrans" cxnId="{0B2F90A6-8F3D-4CAD-86F5-04EEF06F7C5E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4BFF0-35CE-4B69-8BD3-8F395A5F9C03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</dgm:t>
    </dgm:pt>
    <dgm:pt modelId="{5325191D-1100-4E3B-8967-22562567050A}" type="parTrans" cxnId="{65DABC3C-5CD9-4A33-AE39-40254ADB61CB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DE8276-24DA-4EC3-B8C5-45CE3C264505}" type="sibTrans" cxnId="{65DABC3C-5CD9-4A33-AE39-40254ADB61CB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4CD8E6-784E-4D16-BCED-1296C4A9308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Measures how similar two strings are.</a:t>
          </a:r>
        </a:p>
      </dgm:t>
    </dgm:pt>
    <dgm:pt modelId="{DE2E6F6C-333B-4D3D-AF3E-5CE6311E711F}" type="parTrans" cxnId="{28788520-D4C3-40E1-8FA0-90D48E8B95BF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ACBF5A-D2DC-401C-80D5-2243D52D53FD}" type="sibTrans" cxnId="{28788520-D4C3-40E1-8FA0-90D48E8B95BF}">
      <dgm:prSet/>
      <dgm:spPr/>
      <dgm:t>
        <a:bodyPr/>
        <a:lstStyle/>
        <a:p>
          <a:endParaRPr lang="en-IN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DA1275-AF41-445C-9DFF-F6C83CE47DA0}" type="pres">
      <dgm:prSet presAssocID="{4CA2D286-F994-4C31-A423-7599350876B9}" presName="Name0" presStyleCnt="0">
        <dgm:presLayoutVars>
          <dgm:dir/>
          <dgm:animLvl val="lvl"/>
          <dgm:resizeHandles val="exact"/>
        </dgm:presLayoutVars>
      </dgm:prSet>
      <dgm:spPr/>
    </dgm:pt>
    <dgm:pt modelId="{E483FB1C-B07A-4682-B1A8-7C828F95235E}" type="pres">
      <dgm:prSet presAssocID="{19960156-943D-4B11-BE78-056BEFEF28D5}" presName="linNode" presStyleCnt="0"/>
      <dgm:spPr/>
    </dgm:pt>
    <dgm:pt modelId="{49000C99-F21C-42EC-831B-904B6FD4DD88}" type="pres">
      <dgm:prSet presAssocID="{19960156-943D-4B11-BE78-056BEFEF28D5}" presName="parentText" presStyleLbl="alignNode1" presStyleIdx="0" presStyleCnt="4" custScaleX="250086" custLinFactNeighborX="-11081" custLinFactNeighborY="674">
        <dgm:presLayoutVars>
          <dgm:chMax val="1"/>
          <dgm:bulletEnabled/>
        </dgm:presLayoutVars>
      </dgm:prSet>
      <dgm:spPr/>
    </dgm:pt>
    <dgm:pt modelId="{879226C6-06C3-4855-8850-AC7859A9A5D2}" type="pres">
      <dgm:prSet presAssocID="{19960156-943D-4B11-BE78-056BEFEF28D5}" presName="descendantText" presStyleLbl="alignAccFollowNode1" presStyleIdx="0" presStyleCnt="4">
        <dgm:presLayoutVars>
          <dgm:bulletEnabled/>
        </dgm:presLayoutVars>
      </dgm:prSet>
      <dgm:spPr/>
    </dgm:pt>
    <dgm:pt modelId="{D505D76E-A621-464D-96A5-CD841B9C3FC7}" type="pres">
      <dgm:prSet presAssocID="{2FB0606A-18D7-4F79-B068-CC3FA839E836}" presName="sp" presStyleCnt="0"/>
      <dgm:spPr/>
    </dgm:pt>
    <dgm:pt modelId="{E94F415D-A342-44FD-AE47-B0B0AA8895A4}" type="pres">
      <dgm:prSet presAssocID="{47637B52-1821-4A12-911A-41A67B9F65A3}" presName="linNode" presStyleCnt="0"/>
      <dgm:spPr/>
    </dgm:pt>
    <dgm:pt modelId="{73006CCF-7303-4F1F-B892-D202F6246C00}" type="pres">
      <dgm:prSet presAssocID="{47637B52-1821-4A12-911A-41A67B9F65A3}" presName="parentText" presStyleLbl="alignNode1" presStyleIdx="1" presStyleCnt="4" custScaleX="254722">
        <dgm:presLayoutVars>
          <dgm:chMax val="1"/>
          <dgm:bulletEnabled/>
        </dgm:presLayoutVars>
      </dgm:prSet>
      <dgm:spPr/>
    </dgm:pt>
    <dgm:pt modelId="{ABB0556F-ABB5-4527-9156-AAE6E663D26B}" type="pres">
      <dgm:prSet presAssocID="{47637B52-1821-4A12-911A-41A67B9F65A3}" presName="descendantText" presStyleLbl="alignAccFollowNode1" presStyleIdx="1" presStyleCnt="4">
        <dgm:presLayoutVars>
          <dgm:bulletEnabled/>
        </dgm:presLayoutVars>
      </dgm:prSet>
      <dgm:spPr/>
    </dgm:pt>
    <dgm:pt modelId="{F0777B28-2B24-46EB-85A0-39FC6ACE110A}" type="pres">
      <dgm:prSet presAssocID="{EFC7C796-1BF8-442D-870B-31EB0CB07F46}" presName="sp" presStyleCnt="0"/>
      <dgm:spPr/>
    </dgm:pt>
    <dgm:pt modelId="{1F1CF4F2-0436-4CD0-8A37-6F170C501531}" type="pres">
      <dgm:prSet presAssocID="{88D88C9F-36DF-40DA-A8E0-3A45EE750868}" presName="linNode" presStyleCnt="0"/>
      <dgm:spPr/>
    </dgm:pt>
    <dgm:pt modelId="{3250B5F1-64AC-4459-B9A9-78C3C3A89FAA}" type="pres">
      <dgm:prSet presAssocID="{88D88C9F-36DF-40DA-A8E0-3A45EE750868}" presName="parentText" presStyleLbl="alignNode1" presStyleIdx="2" presStyleCnt="4" custScaleX="251782">
        <dgm:presLayoutVars>
          <dgm:chMax val="1"/>
          <dgm:bulletEnabled/>
        </dgm:presLayoutVars>
      </dgm:prSet>
      <dgm:spPr/>
    </dgm:pt>
    <dgm:pt modelId="{5BFD963D-69CD-4A9E-B248-AE3F455D5D7E}" type="pres">
      <dgm:prSet presAssocID="{88D88C9F-36DF-40DA-A8E0-3A45EE750868}" presName="descendantText" presStyleLbl="alignAccFollowNode1" presStyleIdx="2" presStyleCnt="4">
        <dgm:presLayoutVars>
          <dgm:bulletEnabled/>
        </dgm:presLayoutVars>
      </dgm:prSet>
      <dgm:spPr/>
    </dgm:pt>
    <dgm:pt modelId="{69700DF7-3368-47FB-8AC0-8948AFA4EDB8}" type="pres">
      <dgm:prSet presAssocID="{D15B53CE-0842-49CF-9463-9C49D5F10A0A}" presName="sp" presStyleCnt="0"/>
      <dgm:spPr/>
    </dgm:pt>
    <dgm:pt modelId="{A23EF14D-89F6-421E-AE24-990188DC0479}" type="pres">
      <dgm:prSet presAssocID="{A4708C0A-1ACB-4636-822A-744A2EBAA98A}" presName="linNode" presStyleCnt="0"/>
      <dgm:spPr/>
    </dgm:pt>
    <dgm:pt modelId="{2FA548EA-A0A2-4EFF-A972-73C18D45F97A}" type="pres">
      <dgm:prSet presAssocID="{A4708C0A-1ACB-4636-822A-744A2EBAA98A}" presName="parentText" presStyleLbl="alignNode1" presStyleIdx="3" presStyleCnt="4" custScaleX="259751">
        <dgm:presLayoutVars>
          <dgm:chMax val="1"/>
          <dgm:bulletEnabled/>
        </dgm:presLayoutVars>
      </dgm:prSet>
      <dgm:spPr/>
    </dgm:pt>
    <dgm:pt modelId="{3BBC123B-364E-4ACF-913D-83603DE440CC}" type="pres">
      <dgm:prSet presAssocID="{A4708C0A-1ACB-4636-822A-744A2EBAA98A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3F72F0D-E346-4C3C-B9A7-18D54AB0C5B6}" srcId="{A4708C0A-1ACB-4636-822A-744A2EBAA98A}" destId="{0080BEB2-8DFE-4125-87F7-66A47B26AF53}" srcOrd="1" destOrd="0" parTransId="{C7526F93-50CF-4349-956F-876DC0C53EFD}" sibTransId="{C0BA4153-3DB5-4C10-B776-E5CDADDCC773}"/>
    <dgm:cxn modelId="{6DA35B12-8924-4453-BBF2-91F4151FAEA4}" type="presOf" srcId="{47637B52-1821-4A12-911A-41A67B9F65A3}" destId="{73006CCF-7303-4F1F-B892-D202F6246C00}" srcOrd="0" destOrd="0" presId="urn:microsoft.com/office/officeart/2016/7/layout/VerticalSolidActionList"/>
    <dgm:cxn modelId="{FD62061D-E52B-4E1F-B73F-FB0817BD6FED}" type="presOf" srcId="{7DD94816-C2DB-4D6A-964D-00B8649D66DF}" destId="{3BBC123B-364E-4ACF-913D-83603DE440CC}" srcOrd="0" destOrd="0" presId="urn:microsoft.com/office/officeart/2016/7/layout/VerticalSolidActionList"/>
    <dgm:cxn modelId="{28788520-D4C3-40E1-8FA0-90D48E8B95BF}" srcId="{19960156-943D-4B11-BE78-056BEFEF28D5}" destId="{324CD8E6-784E-4D16-BCED-1296C4A9308E}" srcOrd="1" destOrd="0" parTransId="{DE2E6F6C-333B-4D3D-AF3E-5CE6311E711F}" sibTransId="{94ACBF5A-D2DC-401C-80D5-2243D52D53FD}"/>
    <dgm:cxn modelId="{5FC65B27-9DE3-438A-8E68-0233DEAB8E67}" type="presOf" srcId="{C0D0FBC5-7559-40C4-B004-12353F2D08A3}" destId="{ABB0556F-ABB5-4527-9156-AAE6E663D26B}" srcOrd="0" destOrd="1" presId="urn:microsoft.com/office/officeart/2016/7/layout/VerticalSolidActionList"/>
    <dgm:cxn modelId="{6421132F-DE87-428A-B599-DFE758826B7A}" srcId="{88D88C9F-36DF-40DA-A8E0-3A45EE750868}" destId="{BD4F4926-47D1-4F45-8BD7-46A66D63F07C}" srcOrd="0" destOrd="0" parTransId="{FABD04B6-56FB-45EA-82B4-8DAA307327E6}" sibTransId="{4EBC4D2F-986E-4DC5-A47F-C06C819A80F4}"/>
    <dgm:cxn modelId="{9212493B-050F-4C7E-976A-FB742E217EC8}" srcId="{47637B52-1821-4A12-911A-41A67B9F65A3}" destId="{01A30256-0E4C-4F6A-90BE-BF4BDA883260}" srcOrd="0" destOrd="0" parTransId="{E61A5BDF-90D9-493D-9A6A-FE7D0AF812B5}" sibTransId="{9B7C2300-67F2-4BF3-BE3D-7FB161CD50E2}"/>
    <dgm:cxn modelId="{65DABC3C-5CD9-4A33-AE39-40254ADB61CB}" srcId="{19960156-943D-4B11-BE78-056BEFEF28D5}" destId="{9B64BFF0-35CE-4B69-8BD3-8F395A5F9C03}" srcOrd="0" destOrd="0" parTransId="{5325191D-1100-4E3B-8967-22562567050A}" sibTransId="{F1DE8276-24DA-4EC3-B8C5-45CE3C264505}"/>
    <dgm:cxn modelId="{BE8FA23F-1B3D-4B5C-9FBA-37D6F2A814DD}" type="presOf" srcId="{19960156-943D-4B11-BE78-056BEFEF28D5}" destId="{49000C99-F21C-42EC-831B-904B6FD4DD88}" srcOrd="0" destOrd="0" presId="urn:microsoft.com/office/officeart/2016/7/layout/VerticalSolidActionList"/>
    <dgm:cxn modelId="{11731344-9B6E-4D2B-8634-51E065DED10B}" type="presOf" srcId="{70C337AA-1F1C-4FCE-A4E7-F8A6249239B4}" destId="{5BFD963D-69CD-4A9E-B248-AE3F455D5D7E}" srcOrd="0" destOrd="1" presId="urn:microsoft.com/office/officeart/2016/7/layout/VerticalSolidActionList"/>
    <dgm:cxn modelId="{0259B849-B755-41B3-82CD-20F1CA1B2660}" srcId="{4CA2D286-F994-4C31-A423-7599350876B9}" destId="{88D88C9F-36DF-40DA-A8E0-3A45EE750868}" srcOrd="2" destOrd="0" parTransId="{D666544A-5108-495E-8CCC-A88B749745B9}" sibTransId="{D15B53CE-0842-49CF-9463-9C49D5F10A0A}"/>
    <dgm:cxn modelId="{600E4A4A-B5F1-461A-80A2-4C387208C1DD}" srcId="{A4708C0A-1ACB-4636-822A-744A2EBAA98A}" destId="{7DD94816-C2DB-4D6A-964D-00B8649D66DF}" srcOrd="0" destOrd="0" parTransId="{5FA52E76-07A6-4695-8A02-BAEB89E84FD2}" sibTransId="{0FE7614A-282F-4CB5-BC28-FF07B7B763F0}"/>
    <dgm:cxn modelId="{8114894F-636C-460A-AA6E-E130DDB1448A}" type="presOf" srcId="{4CA2D286-F994-4C31-A423-7599350876B9}" destId="{B6DA1275-AF41-445C-9DFF-F6C83CE47DA0}" srcOrd="0" destOrd="0" presId="urn:microsoft.com/office/officeart/2016/7/layout/VerticalSolidActionList"/>
    <dgm:cxn modelId="{DFFC0588-338A-4777-96B4-CC9BEF06C078}" srcId="{4CA2D286-F994-4C31-A423-7599350876B9}" destId="{A4708C0A-1ACB-4636-822A-744A2EBAA98A}" srcOrd="3" destOrd="0" parTransId="{C89F3A16-D475-48F1-8035-CF0EF9A46B05}" sibTransId="{8EE55380-AD48-4A02-817A-67E61536AC4C}"/>
    <dgm:cxn modelId="{89A19F96-D58E-4C0C-BEF8-11CAFB87C032}" type="presOf" srcId="{9B64BFF0-35CE-4B69-8BD3-8F395A5F9C03}" destId="{879226C6-06C3-4855-8850-AC7859A9A5D2}" srcOrd="0" destOrd="0" presId="urn:microsoft.com/office/officeart/2016/7/layout/VerticalSolidActionList"/>
    <dgm:cxn modelId="{A3590797-750D-4AFE-8D33-674319C590CB}" type="presOf" srcId="{88D88C9F-36DF-40DA-A8E0-3A45EE750868}" destId="{3250B5F1-64AC-4459-B9A9-78C3C3A89FAA}" srcOrd="0" destOrd="0" presId="urn:microsoft.com/office/officeart/2016/7/layout/VerticalSolidActionList"/>
    <dgm:cxn modelId="{6893E59B-F8DA-42C2-8659-B0B7F969D6B0}" srcId="{88D88C9F-36DF-40DA-A8E0-3A45EE750868}" destId="{70C337AA-1F1C-4FCE-A4E7-F8A6249239B4}" srcOrd="1" destOrd="0" parTransId="{786788B4-214A-4EB6-BC6D-2F76368AA3A2}" sibTransId="{26689EBD-7F11-45B7-8478-D6887D49FCAB}"/>
    <dgm:cxn modelId="{646585A4-28D5-4B21-AAD1-CE575DB28803}" type="presOf" srcId="{01A30256-0E4C-4F6A-90BE-BF4BDA883260}" destId="{ABB0556F-ABB5-4527-9156-AAE6E663D26B}" srcOrd="0" destOrd="0" presId="urn:microsoft.com/office/officeart/2016/7/layout/VerticalSolidActionList"/>
    <dgm:cxn modelId="{0B2F90A6-8F3D-4CAD-86F5-04EEF06F7C5E}" srcId="{4CA2D286-F994-4C31-A423-7599350876B9}" destId="{19960156-943D-4B11-BE78-056BEFEF28D5}" srcOrd="0" destOrd="0" parTransId="{5C0734C1-9A12-41C2-8680-175140A12CE2}" sibTransId="{2FB0606A-18D7-4F79-B068-CC3FA839E836}"/>
    <dgm:cxn modelId="{7CF891BA-C20D-4DCB-A859-7B31AD810CDC}" type="presOf" srcId="{A4708C0A-1ACB-4636-822A-744A2EBAA98A}" destId="{2FA548EA-A0A2-4EFF-A972-73C18D45F97A}" srcOrd="0" destOrd="0" presId="urn:microsoft.com/office/officeart/2016/7/layout/VerticalSolidActionList"/>
    <dgm:cxn modelId="{1B4735C1-97B2-43D0-9DBB-248465D77D78}" type="presOf" srcId="{324CD8E6-784E-4D16-BCED-1296C4A9308E}" destId="{879226C6-06C3-4855-8850-AC7859A9A5D2}" srcOrd="0" destOrd="1" presId="urn:microsoft.com/office/officeart/2016/7/layout/VerticalSolidActionList"/>
    <dgm:cxn modelId="{76FE26C8-D1BD-45FD-80B0-C40BF6275812}" srcId="{4CA2D286-F994-4C31-A423-7599350876B9}" destId="{47637B52-1821-4A12-911A-41A67B9F65A3}" srcOrd="1" destOrd="0" parTransId="{9C4E2316-83A1-4DE9-A634-929CC27DC6A7}" sibTransId="{EFC7C796-1BF8-442D-870B-31EB0CB07F46}"/>
    <dgm:cxn modelId="{079D0FDC-28F6-4936-ACAA-CF22DF42AAE9}" type="presOf" srcId="{BD4F4926-47D1-4F45-8BD7-46A66D63F07C}" destId="{5BFD963D-69CD-4A9E-B248-AE3F455D5D7E}" srcOrd="0" destOrd="0" presId="urn:microsoft.com/office/officeart/2016/7/layout/VerticalSolidActionList"/>
    <dgm:cxn modelId="{A56885E0-6183-480E-B15B-AF3E69E01D7A}" srcId="{47637B52-1821-4A12-911A-41A67B9F65A3}" destId="{C0D0FBC5-7559-40C4-B004-12353F2D08A3}" srcOrd="1" destOrd="0" parTransId="{0796655C-34FE-489B-B312-6997320818CD}" sibTransId="{5A6E65CD-9EA9-4B87-9C30-30230AFA23B2}"/>
    <dgm:cxn modelId="{17E181EC-84FC-4FEF-8AEF-2223E42E3053}" type="presOf" srcId="{0080BEB2-8DFE-4125-87F7-66A47B26AF53}" destId="{3BBC123B-364E-4ACF-913D-83603DE440CC}" srcOrd="0" destOrd="1" presId="urn:microsoft.com/office/officeart/2016/7/layout/VerticalSolidActionList"/>
    <dgm:cxn modelId="{17D9504D-6F1B-4D7A-94F0-AFA8F48306E3}" type="presParOf" srcId="{B6DA1275-AF41-445C-9DFF-F6C83CE47DA0}" destId="{E483FB1C-B07A-4682-B1A8-7C828F95235E}" srcOrd="0" destOrd="0" presId="urn:microsoft.com/office/officeart/2016/7/layout/VerticalSolidActionList"/>
    <dgm:cxn modelId="{3D17A562-254B-45C0-B912-D45E81279750}" type="presParOf" srcId="{E483FB1C-B07A-4682-B1A8-7C828F95235E}" destId="{49000C99-F21C-42EC-831B-904B6FD4DD88}" srcOrd="0" destOrd="0" presId="urn:microsoft.com/office/officeart/2016/7/layout/VerticalSolidActionList"/>
    <dgm:cxn modelId="{8DD577FA-B266-4E24-96C4-ADE046993852}" type="presParOf" srcId="{E483FB1C-B07A-4682-B1A8-7C828F95235E}" destId="{879226C6-06C3-4855-8850-AC7859A9A5D2}" srcOrd="1" destOrd="0" presId="urn:microsoft.com/office/officeart/2016/7/layout/VerticalSolidActionList"/>
    <dgm:cxn modelId="{5A3E4769-8C57-4C1D-A780-7A37A33C4676}" type="presParOf" srcId="{B6DA1275-AF41-445C-9DFF-F6C83CE47DA0}" destId="{D505D76E-A621-464D-96A5-CD841B9C3FC7}" srcOrd="1" destOrd="0" presId="urn:microsoft.com/office/officeart/2016/7/layout/VerticalSolidActionList"/>
    <dgm:cxn modelId="{C87FA2A9-CE81-491D-AF1F-29995F3F029F}" type="presParOf" srcId="{B6DA1275-AF41-445C-9DFF-F6C83CE47DA0}" destId="{E94F415D-A342-44FD-AE47-B0B0AA8895A4}" srcOrd="2" destOrd="0" presId="urn:microsoft.com/office/officeart/2016/7/layout/VerticalSolidActionList"/>
    <dgm:cxn modelId="{254D22CD-A2A6-4856-B5D0-F44ACA272511}" type="presParOf" srcId="{E94F415D-A342-44FD-AE47-B0B0AA8895A4}" destId="{73006CCF-7303-4F1F-B892-D202F6246C00}" srcOrd="0" destOrd="0" presId="urn:microsoft.com/office/officeart/2016/7/layout/VerticalSolidActionList"/>
    <dgm:cxn modelId="{46522BFD-8E62-4E69-9127-E93C9C796C44}" type="presParOf" srcId="{E94F415D-A342-44FD-AE47-B0B0AA8895A4}" destId="{ABB0556F-ABB5-4527-9156-AAE6E663D26B}" srcOrd="1" destOrd="0" presId="urn:microsoft.com/office/officeart/2016/7/layout/VerticalSolidActionList"/>
    <dgm:cxn modelId="{FF2C099F-B2B4-4EAB-99A0-2BE2B56F4E91}" type="presParOf" srcId="{B6DA1275-AF41-445C-9DFF-F6C83CE47DA0}" destId="{F0777B28-2B24-46EB-85A0-39FC6ACE110A}" srcOrd="3" destOrd="0" presId="urn:microsoft.com/office/officeart/2016/7/layout/VerticalSolidActionList"/>
    <dgm:cxn modelId="{DF56D286-3103-4B6E-BE8C-27ED74F9C4FA}" type="presParOf" srcId="{B6DA1275-AF41-445C-9DFF-F6C83CE47DA0}" destId="{1F1CF4F2-0436-4CD0-8A37-6F170C501531}" srcOrd="4" destOrd="0" presId="urn:microsoft.com/office/officeart/2016/7/layout/VerticalSolidActionList"/>
    <dgm:cxn modelId="{D7886811-58F0-4136-9649-60924FDBBA8D}" type="presParOf" srcId="{1F1CF4F2-0436-4CD0-8A37-6F170C501531}" destId="{3250B5F1-64AC-4459-B9A9-78C3C3A89FAA}" srcOrd="0" destOrd="0" presId="urn:microsoft.com/office/officeart/2016/7/layout/VerticalSolidActionList"/>
    <dgm:cxn modelId="{B2D58044-2184-4113-A44F-C2DF75E0C0DB}" type="presParOf" srcId="{1F1CF4F2-0436-4CD0-8A37-6F170C501531}" destId="{5BFD963D-69CD-4A9E-B248-AE3F455D5D7E}" srcOrd="1" destOrd="0" presId="urn:microsoft.com/office/officeart/2016/7/layout/VerticalSolidActionList"/>
    <dgm:cxn modelId="{FE88B404-2465-4C64-BEF7-F09757D073CA}" type="presParOf" srcId="{B6DA1275-AF41-445C-9DFF-F6C83CE47DA0}" destId="{69700DF7-3368-47FB-8AC0-8948AFA4EDB8}" srcOrd="5" destOrd="0" presId="urn:microsoft.com/office/officeart/2016/7/layout/VerticalSolidActionList"/>
    <dgm:cxn modelId="{26B6984D-7DBB-46A0-8D6B-7E31B14997B8}" type="presParOf" srcId="{B6DA1275-AF41-445C-9DFF-F6C83CE47DA0}" destId="{A23EF14D-89F6-421E-AE24-990188DC0479}" srcOrd="6" destOrd="0" presId="urn:microsoft.com/office/officeart/2016/7/layout/VerticalSolidActionList"/>
    <dgm:cxn modelId="{DCD9E98D-651E-4529-B24C-7D8AEE8DB48F}" type="presParOf" srcId="{A23EF14D-89F6-421E-AE24-990188DC0479}" destId="{2FA548EA-A0A2-4EFF-A972-73C18D45F97A}" srcOrd="0" destOrd="0" presId="urn:microsoft.com/office/officeart/2016/7/layout/VerticalSolidActionList"/>
    <dgm:cxn modelId="{3BC731AF-0449-42FB-96D2-0855610ED243}" type="presParOf" srcId="{A23EF14D-89F6-421E-AE24-990188DC0479}" destId="{3BBC123B-364E-4ACF-913D-83603DE440C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0A590F-C6A5-4FA2-9BC3-3F892CCF7F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226E8E-557E-4BEA-B427-027D70CF3A8E}">
      <dgm:prSet/>
      <dgm:spPr/>
      <dgm:t>
        <a:bodyPr/>
        <a:lstStyle/>
        <a:p>
          <a:pPr>
            <a:defRPr cap="all"/>
          </a:pPr>
          <a:r>
            <a:rPr lang="en-IN"/>
            <a:t>Performing QLoRA finetune on the model to improve model responses.</a:t>
          </a:r>
          <a:endParaRPr lang="en-US"/>
        </a:p>
      </dgm:t>
    </dgm:pt>
    <dgm:pt modelId="{CA8CB699-245F-440F-9685-0D6EC28F1B50}" type="parTrans" cxnId="{57D9F13F-AF0C-428E-8A03-1376D3746A6E}">
      <dgm:prSet/>
      <dgm:spPr/>
      <dgm:t>
        <a:bodyPr/>
        <a:lstStyle/>
        <a:p>
          <a:endParaRPr lang="en-US"/>
        </a:p>
      </dgm:t>
    </dgm:pt>
    <dgm:pt modelId="{CB762B68-D9E7-47FF-ACE5-90873A5626D4}" type="sibTrans" cxnId="{57D9F13F-AF0C-428E-8A03-1376D3746A6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BC38A57-C60A-4C95-AF4F-1F87101B3DA2}">
      <dgm:prSet/>
      <dgm:spPr/>
      <dgm:t>
        <a:bodyPr/>
        <a:lstStyle/>
        <a:p>
          <a:pPr>
            <a:defRPr cap="all"/>
          </a:pPr>
          <a:r>
            <a:rPr lang="en-IN"/>
            <a:t>Using a better conversation diarization method.</a:t>
          </a:r>
          <a:endParaRPr lang="en-US"/>
        </a:p>
      </dgm:t>
    </dgm:pt>
    <dgm:pt modelId="{0D523989-9A21-4841-BB76-F2B1FBF56BEC}" type="parTrans" cxnId="{9005E09B-BC23-462A-8224-EBF3940D243E}">
      <dgm:prSet/>
      <dgm:spPr/>
      <dgm:t>
        <a:bodyPr/>
        <a:lstStyle/>
        <a:p>
          <a:endParaRPr lang="en-US"/>
        </a:p>
      </dgm:t>
    </dgm:pt>
    <dgm:pt modelId="{E5B05D78-5EA3-4626-A9DB-606AC4BAF342}" type="sibTrans" cxnId="{9005E09B-BC23-462A-8224-EBF3940D243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561FA75-2A19-4073-A390-D4383FDCF4CC}">
      <dgm:prSet/>
      <dgm:spPr/>
      <dgm:t>
        <a:bodyPr/>
        <a:lstStyle/>
        <a:p>
          <a:pPr>
            <a:defRPr cap="all"/>
          </a:pPr>
          <a:r>
            <a:rPr lang="en-IN"/>
            <a:t>Capturing and storing image screenshots from video meeting and tagging them to the conversation.</a:t>
          </a:r>
          <a:endParaRPr lang="en-US"/>
        </a:p>
      </dgm:t>
    </dgm:pt>
    <dgm:pt modelId="{9BA692AC-5FD7-4C3E-969B-63ABD3086A76}" type="parTrans" cxnId="{AAD55C25-C245-4EB5-B209-D8CAB7B516FF}">
      <dgm:prSet/>
      <dgm:spPr/>
      <dgm:t>
        <a:bodyPr/>
        <a:lstStyle/>
        <a:p>
          <a:endParaRPr lang="en-US"/>
        </a:p>
      </dgm:t>
    </dgm:pt>
    <dgm:pt modelId="{E7221342-BC3A-414B-A08B-4C22C4FA4DBF}" type="sibTrans" cxnId="{AAD55C25-C245-4EB5-B209-D8CAB7B516F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E6FDD7C-FF53-4F65-9E20-B27ADC3EEA96}">
      <dgm:prSet/>
      <dgm:spPr/>
      <dgm:t>
        <a:bodyPr/>
        <a:lstStyle/>
        <a:p>
          <a:pPr>
            <a:defRPr cap="all"/>
          </a:pPr>
          <a:r>
            <a:rPr lang="en-US"/>
            <a:t>Using a multimodal model and ingesting documents to add more data to RAG.</a:t>
          </a:r>
        </a:p>
      </dgm:t>
    </dgm:pt>
    <dgm:pt modelId="{78F153F1-C36E-4D73-B5B9-216309763152}" type="parTrans" cxnId="{8E5A849F-D4B7-46D6-867D-315CB99B489E}">
      <dgm:prSet/>
      <dgm:spPr/>
      <dgm:t>
        <a:bodyPr/>
        <a:lstStyle/>
        <a:p>
          <a:endParaRPr lang="en-US"/>
        </a:p>
      </dgm:t>
    </dgm:pt>
    <dgm:pt modelId="{3164377D-5C07-4095-84FD-4917D35FBEBB}" type="sibTrans" cxnId="{8E5A849F-D4B7-46D6-867D-315CB99B489E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EB39B0E6-4A2D-41A2-84E0-E92B79B870CD}" type="pres">
      <dgm:prSet presAssocID="{BF0A590F-C6A5-4FA2-9BC3-3F892CCF7F83}" presName="Name0" presStyleCnt="0">
        <dgm:presLayoutVars>
          <dgm:animLvl val="lvl"/>
          <dgm:resizeHandles val="exact"/>
        </dgm:presLayoutVars>
      </dgm:prSet>
      <dgm:spPr/>
    </dgm:pt>
    <dgm:pt modelId="{F8262BE1-AF1E-42E3-9550-BF0D792CCBAD}" type="pres">
      <dgm:prSet presAssocID="{BF226E8E-557E-4BEA-B427-027D70CF3A8E}" presName="compositeNode" presStyleCnt="0">
        <dgm:presLayoutVars>
          <dgm:bulletEnabled val="1"/>
        </dgm:presLayoutVars>
      </dgm:prSet>
      <dgm:spPr/>
    </dgm:pt>
    <dgm:pt modelId="{F58F0AC5-CBC3-444F-861C-F9E76894D9F7}" type="pres">
      <dgm:prSet presAssocID="{BF226E8E-557E-4BEA-B427-027D70CF3A8E}" presName="bgRect" presStyleLbl="alignNode1" presStyleIdx="0" presStyleCnt="4"/>
      <dgm:spPr/>
    </dgm:pt>
    <dgm:pt modelId="{1226F4A6-9167-4430-AFDC-B1CFBFAA8A2D}" type="pres">
      <dgm:prSet presAssocID="{CB762B68-D9E7-47FF-ACE5-90873A5626D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F8DD6F1-C71F-4EB9-8E83-457F882543B5}" type="pres">
      <dgm:prSet presAssocID="{BF226E8E-557E-4BEA-B427-027D70CF3A8E}" presName="nodeRect" presStyleLbl="alignNode1" presStyleIdx="0" presStyleCnt="4">
        <dgm:presLayoutVars>
          <dgm:bulletEnabled val="1"/>
        </dgm:presLayoutVars>
      </dgm:prSet>
      <dgm:spPr/>
    </dgm:pt>
    <dgm:pt modelId="{CB8267FE-4DF6-4F00-A2D4-2E4CCC8F4DEF}" type="pres">
      <dgm:prSet presAssocID="{CB762B68-D9E7-47FF-ACE5-90873A5626D4}" presName="sibTrans" presStyleCnt="0"/>
      <dgm:spPr/>
    </dgm:pt>
    <dgm:pt modelId="{FFA46A9A-BB92-44C6-8B87-3914D940F841}" type="pres">
      <dgm:prSet presAssocID="{0BC38A57-C60A-4C95-AF4F-1F87101B3DA2}" presName="compositeNode" presStyleCnt="0">
        <dgm:presLayoutVars>
          <dgm:bulletEnabled val="1"/>
        </dgm:presLayoutVars>
      </dgm:prSet>
      <dgm:spPr/>
    </dgm:pt>
    <dgm:pt modelId="{65B0DF37-62A4-491D-AC91-2E9C454EBCED}" type="pres">
      <dgm:prSet presAssocID="{0BC38A57-C60A-4C95-AF4F-1F87101B3DA2}" presName="bgRect" presStyleLbl="alignNode1" presStyleIdx="1" presStyleCnt="4"/>
      <dgm:spPr/>
    </dgm:pt>
    <dgm:pt modelId="{C6C28D1C-F658-4773-8B03-C35D6D14E85C}" type="pres">
      <dgm:prSet presAssocID="{E5B05D78-5EA3-4626-A9DB-606AC4BAF34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34FB5FA-9758-42B2-B111-3366D5C975D9}" type="pres">
      <dgm:prSet presAssocID="{0BC38A57-C60A-4C95-AF4F-1F87101B3DA2}" presName="nodeRect" presStyleLbl="alignNode1" presStyleIdx="1" presStyleCnt="4">
        <dgm:presLayoutVars>
          <dgm:bulletEnabled val="1"/>
        </dgm:presLayoutVars>
      </dgm:prSet>
      <dgm:spPr/>
    </dgm:pt>
    <dgm:pt modelId="{5711A1C5-BAA8-4D7F-AD0D-56C1F7E90628}" type="pres">
      <dgm:prSet presAssocID="{E5B05D78-5EA3-4626-A9DB-606AC4BAF342}" presName="sibTrans" presStyleCnt="0"/>
      <dgm:spPr/>
    </dgm:pt>
    <dgm:pt modelId="{5D0E1178-66CF-47CE-89DB-06F67F3ED2C5}" type="pres">
      <dgm:prSet presAssocID="{7561FA75-2A19-4073-A390-D4383FDCF4CC}" presName="compositeNode" presStyleCnt="0">
        <dgm:presLayoutVars>
          <dgm:bulletEnabled val="1"/>
        </dgm:presLayoutVars>
      </dgm:prSet>
      <dgm:spPr/>
    </dgm:pt>
    <dgm:pt modelId="{F224F71F-A0BC-4CE8-BFF3-BCF623C9DFC1}" type="pres">
      <dgm:prSet presAssocID="{7561FA75-2A19-4073-A390-D4383FDCF4CC}" presName="bgRect" presStyleLbl="alignNode1" presStyleIdx="2" presStyleCnt="4"/>
      <dgm:spPr/>
    </dgm:pt>
    <dgm:pt modelId="{5BE55C3C-6665-4B2B-9915-1BA567A7C7AF}" type="pres">
      <dgm:prSet presAssocID="{E7221342-BC3A-414B-A08B-4C22C4FA4DB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1A1CB13-939F-4224-99D6-4738E9E741AB}" type="pres">
      <dgm:prSet presAssocID="{7561FA75-2A19-4073-A390-D4383FDCF4CC}" presName="nodeRect" presStyleLbl="alignNode1" presStyleIdx="2" presStyleCnt="4">
        <dgm:presLayoutVars>
          <dgm:bulletEnabled val="1"/>
        </dgm:presLayoutVars>
      </dgm:prSet>
      <dgm:spPr/>
    </dgm:pt>
    <dgm:pt modelId="{6B49E66A-3368-4F00-BDC6-3DBB1D001962}" type="pres">
      <dgm:prSet presAssocID="{E7221342-BC3A-414B-A08B-4C22C4FA4DBF}" presName="sibTrans" presStyleCnt="0"/>
      <dgm:spPr/>
    </dgm:pt>
    <dgm:pt modelId="{32D7896C-28C8-4054-9C90-ED117A79651B}" type="pres">
      <dgm:prSet presAssocID="{6E6FDD7C-FF53-4F65-9E20-B27ADC3EEA96}" presName="compositeNode" presStyleCnt="0">
        <dgm:presLayoutVars>
          <dgm:bulletEnabled val="1"/>
        </dgm:presLayoutVars>
      </dgm:prSet>
      <dgm:spPr/>
    </dgm:pt>
    <dgm:pt modelId="{98F419DF-F241-4538-A8F2-887837EE2658}" type="pres">
      <dgm:prSet presAssocID="{6E6FDD7C-FF53-4F65-9E20-B27ADC3EEA96}" presName="bgRect" presStyleLbl="alignNode1" presStyleIdx="3" presStyleCnt="4"/>
      <dgm:spPr/>
    </dgm:pt>
    <dgm:pt modelId="{7237BA89-E20E-4DA5-8340-36B8F4872A65}" type="pres">
      <dgm:prSet presAssocID="{3164377D-5C07-4095-84FD-4917D35FBEB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65FE8FC-5D3A-44D3-96D8-25642A3B23DB}" type="pres">
      <dgm:prSet presAssocID="{6E6FDD7C-FF53-4F65-9E20-B27ADC3EEA9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454E600-1384-4C50-9D47-0262E54D691B}" type="presOf" srcId="{6E6FDD7C-FF53-4F65-9E20-B27ADC3EEA96}" destId="{98F419DF-F241-4538-A8F2-887837EE2658}" srcOrd="0" destOrd="0" presId="urn:microsoft.com/office/officeart/2016/7/layout/LinearBlockProcessNumbered"/>
    <dgm:cxn modelId="{79240104-D433-40FE-A11E-4B7DAC5F1D7B}" type="presOf" srcId="{0BC38A57-C60A-4C95-AF4F-1F87101B3DA2}" destId="{334FB5FA-9758-42B2-B111-3366D5C975D9}" srcOrd="1" destOrd="0" presId="urn:microsoft.com/office/officeart/2016/7/layout/LinearBlockProcessNumbered"/>
    <dgm:cxn modelId="{8163000A-0BB0-4853-843C-2CACA3937FC1}" type="presOf" srcId="{7561FA75-2A19-4073-A390-D4383FDCF4CC}" destId="{31A1CB13-939F-4224-99D6-4738E9E741AB}" srcOrd="1" destOrd="0" presId="urn:microsoft.com/office/officeart/2016/7/layout/LinearBlockProcessNumbered"/>
    <dgm:cxn modelId="{429F5A13-A9E7-4D9A-9A7F-94967DB109E2}" type="presOf" srcId="{BF226E8E-557E-4BEA-B427-027D70CF3A8E}" destId="{F58F0AC5-CBC3-444F-861C-F9E76894D9F7}" srcOrd="0" destOrd="0" presId="urn:microsoft.com/office/officeart/2016/7/layout/LinearBlockProcessNumbered"/>
    <dgm:cxn modelId="{AAD55C25-C245-4EB5-B209-D8CAB7B516FF}" srcId="{BF0A590F-C6A5-4FA2-9BC3-3F892CCF7F83}" destId="{7561FA75-2A19-4073-A390-D4383FDCF4CC}" srcOrd="2" destOrd="0" parTransId="{9BA692AC-5FD7-4C3E-969B-63ABD3086A76}" sibTransId="{E7221342-BC3A-414B-A08B-4C22C4FA4DBF}"/>
    <dgm:cxn modelId="{72846932-DAAA-4EDA-A38A-FD7B7BB6181C}" type="presOf" srcId="{BF0A590F-C6A5-4FA2-9BC3-3F892CCF7F83}" destId="{EB39B0E6-4A2D-41A2-84E0-E92B79B870CD}" srcOrd="0" destOrd="0" presId="urn:microsoft.com/office/officeart/2016/7/layout/LinearBlockProcessNumbered"/>
    <dgm:cxn modelId="{57D9F13F-AF0C-428E-8A03-1376D3746A6E}" srcId="{BF0A590F-C6A5-4FA2-9BC3-3F892CCF7F83}" destId="{BF226E8E-557E-4BEA-B427-027D70CF3A8E}" srcOrd="0" destOrd="0" parTransId="{CA8CB699-245F-440F-9685-0D6EC28F1B50}" sibTransId="{CB762B68-D9E7-47FF-ACE5-90873A5626D4}"/>
    <dgm:cxn modelId="{000B1067-A06A-4CA6-916A-6D59B9B3013D}" type="presOf" srcId="{BF226E8E-557E-4BEA-B427-027D70CF3A8E}" destId="{9F8DD6F1-C71F-4EB9-8E83-457F882543B5}" srcOrd="1" destOrd="0" presId="urn:microsoft.com/office/officeart/2016/7/layout/LinearBlockProcessNumbered"/>
    <dgm:cxn modelId="{36424B67-4EE7-4468-9AA9-AAF1380523E6}" type="presOf" srcId="{E5B05D78-5EA3-4626-A9DB-606AC4BAF342}" destId="{C6C28D1C-F658-4773-8B03-C35D6D14E85C}" srcOrd="0" destOrd="0" presId="urn:microsoft.com/office/officeart/2016/7/layout/LinearBlockProcessNumbered"/>
    <dgm:cxn modelId="{0200B772-9039-4954-9D0C-A25A872C3491}" type="presOf" srcId="{E7221342-BC3A-414B-A08B-4C22C4FA4DBF}" destId="{5BE55C3C-6665-4B2B-9915-1BA567A7C7AF}" srcOrd="0" destOrd="0" presId="urn:microsoft.com/office/officeart/2016/7/layout/LinearBlockProcessNumbered"/>
    <dgm:cxn modelId="{05E1515A-F83D-4EC8-837F-6EF064071FD7}" type="presOf" srcId="{6E6FDD7C-FF53-4F65-9E20-B27ADC3EEA96}" destId="{165FE8FC-5D3A-44D3-96D8-25642A3B23DB}" srcOrd="1" destOrd="0" presId="urn:microsoft.com/office/officeart/2016/7/layout/LinearBlockProcessNumbered"/>
    <dgm:cxn modelId="{9005E09B-BC23-462A-8224-EBF3940D243E}" srcId="{BF0A590F-C6A5-4FA2-9BC3-3F892CCF7F83}" destId="{0BC38A57-C60A-4C95-AF4F-1F87101B3DA2}" srcOrd="1" destOrd="0" parTransId="{0D523989-9A21-4841-BB76-F2B1FBF56BEC}" sibTransId="{E5B05D78-5EA3-4626-A9DB-606AC4BAF342}"/>
    <dgm:cxn modelId="{8E5A849F-D4B7-46D6-867D-315CB99B489E}" srcId="{BF0A590F-C6A5-4FA2-9BC3-3F892CCF7F83}" destId="{6E6FDD7C-FF53-4F65-9E20-B27ADC3EEA96}" srcOrd="3" destOrd="0" parTransId="{78F153F1-C36E-4D73-B5B9-216309763152}" sibTransId="{3164377D-5C07-4095-84FD-4917D35FBEBB}"/>
    <dgm:cxn modelId="{E5F2DDA4-EC93-4EB9-8918-BDD7DE6A70D5}" type="presOf" srcId="{7561FA75-2A19-4073-A390-D4383FDCF4CC}" destId="{F224F71F-A0BC-4CE8-BFF3-BCF623C9DFC1}" srcOrd="0" destOrd="0" presId="urn:microsoft.com/office/officeart/2016/7/layout/LinearBlockProcessNumbered"/>
    <dgm:cxn modelId="{D4F634B1-D7CD-48D0-9696-285CE6E47050}" type="presOf" srcId="{0BC38A57-C60A-4C95-AF4F-1F87101B3DA2}" destId="{65B0DF37-62A4-491D-AC91-2E9C454EBCED}" srcOrd="0" destOrd="0" presId="urn:microsoft.com/office/officeart/2016/7/layout/LinearBlockProcessNumbered"/>
    <dgm:cxn modelId="{5770EDD1-464A-44A2-9335-7CCE812E7061}" type="presOf" srcId="{CB762B68-D9E7-47FF-ACE5-90873A5626D4}" destId="{1226F4A6-9167-4430-AFDC-B1CFBFAA8A2D}" srcOrd="0" destOrd="0" presId="urn:microsoft.com/office/officeart/2016/7/layout/LinearBlockProcessNumbered"/>
    <dgm:cxn modelId="{2D680CE6-5581-44B3-A750-8729B76B26A1}" type="presOf" srcId="{3164377D-5C07-4095-84FD-4917D35FBEBB}" destId="{7237BA89-E20E-4DA5-8340-36B8F4872A65}" srcOrd="0" destOrd="0" presId="urn:microsoft.com/office/officeart/2016/7/layout/LinearBlockProcessNumbered"/>
    <dgm:cxn modelId="{B91F216F-1979-49E1-B876-107D346A20FA}" type="presParOf" srcId="{EB39B0E6-4A2D-41A2-84E0-E92B79B870CD}" destId="{F8262BE1-AF1E-42E3-9550-BF0D792CCBAD}" srcOrd="0" destOrd="0" presId="urn:microsoft.com/office/officeart/2016/7/layout/LinearBlockProcessNumbered"/>
    <dgm:cxn modelId="{612752A2-CD95-46BD-8642-28181CD854A3}" type="presParOf" srcId="{F8262BE1-AF1E-42E3-9550-BF0D792CCBAD}" destId="{F58F0AC5-CBC3-444F-861C-F9E76894D9F7}" srcOrd="0" destOrd="0" presId="urn:microsoft.com/office/officeart/2016/7/layout/LinearBlockProcessNumbered"/>
    <dgm:cxn modelId="{EDEBB332-A558-4C9E-AF19-678D165075F5}" type="presParOf" srcId="{F8262BE1-AF1E-42E3-9550-BF0D792CCBAD}" destId="{1226F4A6-9167-4430-AFDC-B1CFBFAA8A2D}" srcOrd="1" destOrd="0" presId="urn:microsoft.com/office/officeart/2016/7/layout/LinearBlockProcessNumbered"/>
    <dgm:cxn modelId="{2DB54B1A-3FB3-4FD6-BA49-41D64BC5E3C6}" type="presParOf" srcId="{F8262BE1-AF1E-42E3-9550-BF0D792CCBAD}" destId="{9F8DD6F1-C71F-4EB9-8E83-457F882543B5}" srcOrd="2" destOrd="0" presId="urn:microsoft.com/office/officeart/2016/7/layout/LinearBlockProcessNumbered"/>
    <dgm:cxn modelId="{8D5C008A-B3DC-4678-B822-BBB4B0F340CD}" type="presParOf" srcId="{EB39B0E6-4A2D-41A2-84E0-E92B79B870CD}" destId="{CB8267FE-4DF6-4F00-A2D4-2E4CCC8F4DEF}" srcOrd="1" destOrd="0" presId="urn:microsoft.com/office/officeart/2016/7/layout/LinearBlockProcessNumbered"/>
    <dgm:cxn modelId="{A4EA5A14-927C-41CB-8973-207FFDBFEB47}" type="presParOf" srcId="{EB39B0E6-4A2D-41A2-84E0-E92B79B870CD}" destId="{FFA46A9A-BB92-44C6-8B87-3914D940F841}" srcOrd="2" destOrd="0" presId="urn:microsoft.com/office/officeart/2016/7/layout/LinearBlockProcessNumbered"/>
    <dgm:cxn modelId="{1B303D6F-99C0-49C5-B6C0-24CC72380F72}" type="presParOf" srcId="{FFA46A9A-BB92-44C6-8B87-3914D940F841}" destId="{65B0DF37-62A4-491D-AC91-2E9C454EBCED}" srcOrd="0" destOrd="0" presId="urn:microsoft.com/office/officeart/2016/7/layout/LinearBlockProcessNumbered"/>
    <dgm:cxn modelId="{25777A19-A2B2-411E-8425-39A89F27B448}" type="presParOf" srcId="{FFA46A9A-BB92-44C6-8B87-3914D940F841}" destId="{C6C28D1C-F658-4773-8B03-C35D6D14E85C}" srcOrd="1" destOrd="0" presId="urn:microsoft.com/office/officeart/2016/7/layout/LinearBlockProcessNumbered"/>
    <dgm:cxn modelId="{172B90B1-60D3-469A-ABDB-B777B108587E}" type="presParOf" srcId="{FFA46A9A-BB92-44C6-8B87-3914D940F841}" destId="{334FB5FA-9758-42B2-B111-3366D5C975D9}" srcOrd="2" destOrd="0" presId="urn:microsoft.com/office/officeart/2016/7/layout/LinearBlockProcessNumbered"/>
    <dgm:cxn modelId="{649BF016-2310-4160-8E89-CE0752E2AA09}" type="presParOf" srcId="{EB39B0E6-4A2D-41A2-84E0-E92B79B870CD}" destId="{5711A1C5-BAA8-4D7F-AD0D-56C1F7E90628}" srcOrd="3" destOrd="0" presId="urn:microsoft.com/office/officeart/2016/7/layout/LinearBlockProcessNumbered"/>
    <dgm:cxn modelId="{03A315A5-ACF2-4E83-B167-7A9B32F902EB}" type="presParOf" srcId="{EB39B0E6-4A2D-41A2-84E0-E92B79B870CD}" destId="{5D0E1178-66CF-47CE-89DB-06F67F3ED2C5}" srcOrd="4" destOrd="0" presId="urn:microsoft.com/office/officeart/2016/7/layout/LinearBlockProcessNumbered"/>
    <dgm:cxn modelId="{22E38C3B-A933-45B4-B19E-8FFABCD5A675}" type="presParOf" srcId="{5D0E1178-66CF-47CE-89DB-06F67F3ED2C5}" destId="{F224F71F-A0BC-4CE8-BFF3-BCF623C9DFC1}" srcOrd="0" destOrd="0" presId="urn:microsoft.com/office/officeart/2016/7/layout/LinearBlockProcessNumbered"/>
    <dgm:cxn modelId="{B688F07F-F15C-4E14-8C84-B125A252A15B}" type="presParOf" srcId="{5D0E1178-66CF-47CE-89DB-06F67F3ED2C5}" destId="{5BE55C3C-6665-4B2B-9915-1BA567A7C7AF}" srcOrd="1" destOrd="0" presId="urn:microsoft.com/office/officeart/2016/7/layout/LinearBlockProcessNumbered"/>
    <dgm:cxn modelId="{10AB9193-F2DC-4D46-BE9B-1BB7B84F5B18}" type="presParOf" srcId="{5D0E1178-66CF-47CE-89DB-06F67F3ED2C5}" destId="{31A1CB13-939F-4224-99D6-4738E9E741AB}" srcOrd="2" destOrd="0" presId="urn:microsoft.com/office/officeart/2016/7/layout/LinearBlockProcessNumbered"/>
    <dgm:cxn modelId="{62615FAC-D23B-4854-A8A2-BA59B37DE18B}" type="presParOf" srcId="{EB39B0E6-4A2D-41A2-84E0-E92B79B870CD}" destId="{6B49E66A-3368-4F00-BDC6-3DBB1D001962}" srcOrd="5" destOrd="0" presId="urn:microsoft.com/office/officeart/2016/7/layout/LinearBlockProcessNumbered"/>
    <dgm:cxn modelId="{4A8245CF-4927-42FE-853D-A4D97C11B342}" type="presParOf" srcId="{EB39B0E6-4A2D-41A2-84E0-E92B79B870CD}" destId="{32D7896C-28C8-4054-9C90-ED117A79651B}" srcOrd="6" destOrd="0" presId="urn:microsoft.com/office/officeart/2016/7/layout/LinearBlockProcessNumbered"/>
    <dgm:cxn modelId="{D0EBEF87-BD84-4ED3-8FB7-957F2670B10F}" type="presParOf" srcId="{32D7896C-28C8-4054-9C90-ED117A79651B}" destId="{98F419DF-F241-4538-A8F2-887837EE2658}" srcOrd="0" destOrd="0" presId="urn:microsoft.com/office/officeart/2016/7/layout/LinearBlockProcessNumbered"/>
    <dgm:cxn modelId="{8E467CA3-41E1-452D-9AEF-5A29C6728EBB}" type="presParOf" srcId="{32D7896C-28C8-4054-9C90-ED117A79651B}" destId="{7237BA89-E20E-4DA5-8340-36B8F4872A65}" srcOrd="1" destOrd="0" presId="urn:microsoft.com/office/officeart/2016/7/layout/LinearBlockProcessNumbered"/>
    <dgm:cxn modelId="{00074FA9-01EB-481A-8BBC-629DAFEA77BF}" type="presParOf" srcId="{32D7896C-28C8-4054-9C90-ED117A79651B}" destId="{165FE8FC-5D3A-44D3-96D8-25642A3B23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F3883-3E73-46D4-8D47-B2D4C58782A0}">
      <dsp:nvSpPr>
        <dsp:cNvPr id="0" name=""/>
        <dsp:cNvSpPr/>
      </dsp:nvSpPr>
      <dsp:spPr>
        <a:xfrm>
          <a:off x="1138979" y="1024354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0047-E2E1-43CF-8513-46C13F6D9E2F}">
      <dsp:nvSpPr>
        <dsp:cNvPr id="0" name=""/>
        <dsp:cNvSpPr/>
      </dsp:nvSpPr>
      <dsp:spPr>
        <a:xfrm>
          <a:off x="569079" y="2302486"/>
          <a:ext cx="2072362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Goal: The primary aim of LLM retraining was to make the model more verbose, context-aware  and add a character in its responses.</a:t>
          </a:r>
        </a:p>
      </dsp:txBody>
      <dsp:txXfrm>
        <a:off x="569079" y="2302486"/>
        <a:ext cx="2072362" cy="1024497"/>
      </dsp:txXfrm>
    </dsp:sp>
    <dsp:sp modelId="{B793E206-5629-420F-8D0C-DE2545906CB1}">
      <dsp:nvSpPr>
        <dsp:cNvPr id="0" name=""/>
        <dsp:cNvSpPr/>
      </dsp:nvSpPr>
      <dsp:spPr>
        <a:xfrm>
          <a:off x="3574005" y="1024354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C911D-93D3-4AC0-9EB3-94429E972DC0}">
      <dsp:nvSpPr>
        <dsp:cNvPr id="0" name=""/>
        <dsp:cNvSpPr/>
      </dsp:nvSpPr>
      <dsp:spPr>
        <a:xfrm>
          <a:off x="3004105" y="2302486"/>
          <a:ext cx="2072362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 Dataset: We created a tailored dataset consisting of 100 question-answer pairs with detailed, verbose answers to give the LLM a distinct personality.</a:t>
          </a:r>
        </a:p>
      </dsp:txBody>
      <dsp:txXfrm>
        <a:off x="3004105" y="2302486"/>
        <a:ext cx="2072362" cy="1024497"/>
      </dsp:txXfrm>
    </dsp:sp>
    <dsp:sp modelId="{79E30052-F9FD-49C3-AEEC-D8D5159B1168}">
      <dsp:nvSpPr>
        <dsp:cNvPr id="0" name=""/>
        <dsp:cNvSpPr/>
      </dsp:nvSpPr>
      <dsp:spPr>
        <a:xfrm>
          <a:off x="6009031" y="1024354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C8D0B-F539-4BE8-A349-3C6CCB2FF5A3}">
      <dsp:nvSpPr>
        <dsp:cNvPr id="0" name=""/>
        <dsp:cNvSpPr/>
      </dsp:nvSpPr>
      <dsp:spPr>
        <a:xfrm>
          <a:off x="5439131" y="2302486"/>
          <a:ext cx="2072362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Fine-Tuning Process: The meta-llama/Llama-2-7b-chat-hf model was fine-tuned using instruction-based training in float16 precision, leveraging Microsoft </a:t>
          </a:r>
          <a:r>
            <a:rPr lang="en-US" sz="1100" kern="1200" err="1"/>
            <a:t>DeepSpeed</a:t>
          </a:r>
          <a:r>
            <a:rPr lang="en-US" sz="1100" kern="1200"/>
            <a:t>.</a:t>
          </a:r>
        </a:p>
      </dsp:txBody>
      <dsp:txXfrm>
        <a:off x="5439131" y="2302486"/>
        <a:ext cx="2072362" cy="1024497"/>
      </dsp:txXfrm>
    </dsp:sp>
    <dsp:sp modelId="{5EF8FFC9-E475-46AC-8C04-9FD6BD979F5A}">
      <dsp:nvSpPr>
        <dsp:cNvPr id="0" name=""/>
        <dsp:cNvSpPr/>
      </dsp:nvSpPr>
      <dsp:spPr>
        <a:xfrm>
          <a:off x="8444057" y="1024354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1EEC7-F9BD-40BA-91F0-73AD3FD2F2ED}">
      <dsp:nvSpPr>
        <dsp:cNvPr id="0" name=""/>
        <dsp:cNvSpPr/>
      </dsp:nvSpPr>
      <dsp:spPr>
        <a:xfrm>
          <a:off x="7874157" y="2302486"/>
          <a:ext cx="2072362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Training Environment: The fine-tuning process was executed on an AWS EC2 instance with A100 GPU.</a:t>
          </a:r>
        </a:p>
      </dsp:txBody>
      <dsp:txXfrm>
        <a:off x="7874157" y="2302486"/>
        <a:ext cx="2072362" cy="1024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226C6-06C3-4855-8850-AC7859A9A5D2}">
      <dsp:nvSpPr>
        <dsp:cNvPr id="0" name=""/>
        <dsp:cNvSpPr/>
      </dsp:nvSpPr>
      <dsp:spPr>
        <a:xfrm>
          <a:off x="1486597" y="1779"/>
          <a:ext cx="2377693" cy="92178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34" tIns="234133" rIns="46134" bIns="2341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Measures how similar two strings are.</a:t>
          </a:r>
        </a:p>
      </dsp:txBody>
      <dsp:txXfrm>
        <a:off x="1486597" y="1779"/>
        <a:ext cx="2377693" cy="921784"/>
      </dsp:txXfrm>
    </dsp:sp>
    <dsp:sp modelId="{49000C99-F21C-42EC-831B-904B6FD4DD88}">
      <dsp:nvSpPr>
        <dsp:cNvPr id="0" name=""/>
        <dsp:cNvSpPr/>
      </dsp:nvSpPr>
      <dsp:spPr>
        <a:xfrm>
          <a:off x="0" y="7992"/>
          <a:ext cx="1486569" cy="9217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55" tIns="91052" rIns="31455" bIns="910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</a:p>
      </dsp:txBody>
      <dsp:txXfrm>
        <a:off x="0" y="7992"/>
        <a:ext cx="1486569" cy="921784"/>
      </dsp:txXfrm>
    </dsp:sp>
    <dsp:sp modelId="{ABB0556F-ABB5-4527-9156-AAE6E663D26B}">
      <dsp:nvSpPr>
        <dsp:cNvPr id="0" name=""/>
        <dsp:cNvSpPr/>
      </dsp:nvSpPr>
      <dsp:spPr>
        <a:xfrm>
          <a:off x="1504535" y="978871"/>
          <a:ext cx="2362586" cy="921784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1" tIns="234133" rIns="45841" bIns="2341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Measure of how well the answer is supported by the context.</a:t>
          </a:r>
        </a:p>
      </dsp:txBody>
      <dsp:txXfrm>
        <a:off x="1504535" y="978871"/>
        <a:ext cx="2362586" cy="921784"/>
      </dsp:txXfrm>
    </dsp:sp>
    <dsp:sp modelId="{73006CCF-7303-4F1F-B892-D202F6246C00}">
      <dsp:nvSpPr>
        <dsp:cNvPr id="0" name=""/>
        <dsp:cNvSpPr/>
      </dsp:nvSpPr>
      <dsp:spPr>
        <a:xfrm>
          <a:off x="27" y="978871"/>
          <a:ext cx="1504507" cy="921784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255" tIns="91052" rIns="31255" bIns="910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Groundedness</a:t>
          </a: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7" y="978871"/>
        <a:ext cx="1504507" cy="921784"/>
      </dsp:txXfrm>
    </dsp:sp>
    <dsp:sp modelId="{5BFD963D-69CD-4A9E-B248-AE3F455D5D7E}">
      <dsp:nvSpPr>
        <dsp:cNvPr id="0" name=""/>
        <dsp:cNvSpPr/>
      </dsp:nvSpPr>
      <dsp:spPr>
        <a:xfrm>
          <a:off x="1492875" y="1955962"/>
          <a:ext cx="2371650" cy="921784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017" tIns="234133" rIns="46017" bIns="2341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Measure of how well the answer is relevant to the question.</a:t>
          </a:r>
        </a:p>
      </dsp:txBody>
      <dsp:txXfrm>
        <a:off x="1492875" y="1955962"/>
        <a:ext cx="2371650" cy="921784"/>
      </dsp:txXfrm>
    </dsp:sp>
    <dsp:sp modelId="{3250B5F1-64AC-4459-B9A9-78C3C3A89FAA}">
      <dsp:nvSpPr>
        <dsp:cNvPr id="0" name=""/>
        <dsp:cNvSpPr/>
      </dsp:nvSpPr>
      <dsp:spPr>
        <a:xfrm>
          <a:off x="27" y="1955962"/>
          <a:ext cx="1492847" cy="921784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375" tIns="91052" rIns="31375" bIns="910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Answer Relevance:  </a:t>
          </a:r>
        </a:p>
      </dsp:txBody>
      <dsp:txXfrm>
        <a:off x="27" y="1955962"/>
        <a:ext cx="1492847" cy="921784"/>
      </dsp:txXfrm>
    </dsp:sp>
    <dsp:sp modelId="{3BBC123B-364E-4ACF-913D-83603DE440CC}">
      <dsp:nvSpPr>
        <dsp:cNvPr id="0" name=""/>
        <dsp:cNvSpPr/>
      </dsp:nvSpPr>
      <dsp:spPr>
        <a:xfrm>
          <a:off x="1522467" y="2933054"/>
          <a:ext cx="2344459" cy="92178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9" tIns="234133" rIns="45489" bIns="23413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0 to 1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Measure of how well the context fetched from DB is relevant to the question.</a:t>
          </a:r>
        </a:p>
      </dsp:txBody>
      <dsp:txXfrm>
        <a:off x="1522467" y="2933054"/>
        <a:ext cx="2344459" cy="921784"/>
      </dsp:txXfrm>
    </dsp:sp>
    <dsp:sp modelId="{2FA548EA-A0A2-4EFF-A972-73C18D45F97A}">
      <dsp:nvSpPr>
        <dsp:cNvPr id="0" name=""/>
        <dsp:cNvSpPr/>
      </dsp:nvSpPr>
      <dsp:spPr>
        <a:xfrm>
          <a:off x="27" y="2933054"/>
          <a:ext cx="1522439" cy="92178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015" tIns="91052" rIns="31015" bIns="910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Context Relevance:  </a:t>
          </a:r>
        </a:p>
      </dsp:txBody>
      <dsp:txXfrm>
        <a:off x="27" y="2933054"/>
        <a:ext cx="1522439" cy="921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F0AC5-CBC3-444F-861C-F9E76894D9F7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Performing QLoRA finetune on the model to improve model responses.</a:t>
          </a:r>
          <a:endParaRPr lang="en-US" sz="1600" kern="1200"/>
        </a:p>
      </dsp:txBody>
      <dsp:txXfrm>
        <a:off x="205" y="1878069"/>
        <a:ext cx="2479997" cy="1785598"/>
      </dsp:txXfrm>
    </dsp:sp>
    <dsp:sp modelId="{1226F4A6-9167-4430-AFDC-B1CFBFAA8A2D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65B0DF37-62A4-491D-AC91-2E9C454EBCED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Using a better conversation diarization method.</a:t>
          </a:r>
          <a:endParaRPr lang="en-US" sz="1600" kern="1200"/>
        </a:p>
      </dsp:txBody>
      <dsp:txXfrm>
        <a:off x="2678602" y="1878069"/>
        <a:ext cx="2479997" cy="1785598"/>
      </dsp:txXfrm>
    </dsp:sp>
    <dsp:sp modelId="{C6C28D1C-F658-4773-8B03-C35D6D14E85C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F224F71F-A0BC-4CE8-BFF3-BCF623C9DFC1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/>
            <a:t>Capturing and storing image screenshots from video meeting and tagging them to the conversation.</a:t>
          </a:r>
          <a:endParaRPr lang="en-US" sz="1600" kern="1200"/>
        </a:p>
      </dsp:txBody>
      <dsp:txXfrm>
        <a:off x="5356999" y="1878069"/>
        <a:ext cx="2479997" cy="1785598"/>
      </dsp:txXfrm>
    </dsp:sp>
    <dsp:sp modelId="{5BE55C3C-6665-4B2B-9915-1BA567A7C7AF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98F419DF-F241-4538-A8F2-887837EE2658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Using a multimodal model and ingesting documents to add more data to RAG.</a:t>
          </a:r>
        </a:p>
      </dsp:txBody>
      <dsp:txXfrm>
        <a:off x="8035397" y="1878069"/>
        <a:ext cx="2479997" cy="1785598"/>
      </dsp:txXfrm>
    </dsp:sp>
    <dsp:sp modelId="{7237BA89-E20E-4DA5-8340-36B8F4872A65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61DF5-85F4-48AA-A5AB-B4F2389A890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41B79-C5F2-48AA-85C5-22A9E5ED9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22C07-DF96-2547-ACF1-2B48AA18D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7B6-85E7-1179-F7A9-D02031F27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E0BBA-CBB7-E0A1-3CD6-8E31F4182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CF1B5-742E-AC22-10F9-D4C5135A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D214-2570-F563-1848-F8FB28A3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A81E-764A-2683-590B-8AE656CF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74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415C-D77F-FED2-D604-17CE301D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68DA-975D-186D-1B4C-F8B995013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87D2-44AD-6C7B-3CFE-6292C3E8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6DF6-3B36-8363-672D-ABFFE447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E1CE-D86C-3B36-D7B2-0126E216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51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8FD35-14A1-BED4-918F-E923EBE26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A0128-85FF-AE2D-A1EB-5F564B619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278A-6F66-601D-8E15-5C71E9E9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2D7D-236B-197A-3BDD-10187BB2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9F54-337E-1F6B-D1C4-DD9CB412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2926-7D2E-FC55-80BD-DFD6CF45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6C44-E2B4-BFD6-2AE9-913C64E1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7C2CD-74CC-599D-A766-86CB4EE8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0625-FB7D-C2AF-AB6A-64BDD19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957EF-528F-0C9E-3959-BD9807CB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269D-E2E0-C1B4-3EF6-B5919BF6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BD184-0DA1-68DB-37B6-832303AE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DADA-1B74-0A57-A96D-EDA7EEF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0B40E-20ED-8946-4742-8EAD9E36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27AF-788F-6EA1-DFEC-666588DC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0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C9DA-4C4D-4051-5A05-9E1AAC5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BA12-3571-9E14-D0CC-4415B354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86EB-BC0A-7334-159F-9B16C923D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2179-81E7-362A-C74F-FFEE4BDE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FE973-7B38-A1A1-B3B3-A346C95C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67BC6-3E2D-060C-2E0D-2F10A862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B1D3-A20F-7ACD-493E-164B5DDA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AD171-6210-4F94-EC73-D988099B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9AE55-8180-0715-1A56-8F14DFFB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79834-805D-A912-CA20-972FAF81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948BD-6E62-F0C8-9889-8B9EAF572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1BD87-85DD-8344-38C9-7E612212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C76DB-6860-CEB0-CC4D-6E0611F1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8DB64-0DC9-AC7E-3812-5DEEB727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0E2C-A6EB-58A5-1460-D3410253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14D28-707D-50E3-54EF-C2EDD49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5B868-60E0-9DA0-8570-632AE8E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8D6C-DB6D-00A0-8289-ACD67E0D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10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44CCD-654C-0D7D-13E5-B16E3955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D6DFC-B1A9-E199-D093-A100FBFA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CE46-9BBC-E2B1-874A-E20AB887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99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3B51-3BE0-D76A-B820-AF69C1E5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731F-D115-0862-8975-84842C4F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4CBC3-B6A4-A313-B74D-FDAF4C9F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0992-5C55-210E-668D-0DAC50ED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C31E-C613-8BFF-A031-3F50DB1D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C8DE-CFC4-A414-82FD-9ECE07A0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CB60-1873-D59D-DA48-0666E814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AC303-989B-08B8-5726-7225B268A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E02A5-52D3-E1C8-E90E-247A8F965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EDA4-A834-A609-F1B4-B25E5A7C8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41FC8-C7DB-5DAD-ED5D-66985013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A5E7-8BA2-5C21-D311-19C37DD4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0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54510-989B-781A-78B7-2D21271F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79B5-A720-F8A0-8E76-4C13512F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98AB-FE88-E32A-0BDB-AACC8B6A5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B6D11-9560-43D3-9599-29627376B39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73C2-7250-ECE6-C3F3-DA32FADB6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3BB3-0290-961E-927C-20A91C845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59132-DA97-4242-AD72-2BC429636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baew@seattleu.edu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mailto:jsinghvi@seattleu.edu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mirukulla@seattleu.edu" TargetMode="External"/><Relationship Id="rId5" Type="http://schemas.openxmlformats.org/officeDocument/2006/relationships/hyperlink" Target="mailto:pchouhan@seattleu.edu" TargetMode="External"/><Relationship Id="rId4" Type="http://schemas.openxmlformats.org/officeDocument/2006/relationships/hyperlink" Target="mailto:sbhuvaji@seattleu.edu" TargetMode="External"/><Relationship Id="rId9" Type="http://schemas.openxmlformats.org/officeDocument/2006/relationships/hyperlink" Target="mailto:shayma.alkobaisi@uaeu.ac.a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F1A9-9821-F6A9-1A8C-DAAB947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Resonate: A Retrieval-Augmented Framework For Meeting Insight 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979F9-A437-DF4B-5A97-C0956CA0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/>
              <a:t>Sartaj Bhuvaji (</a:t>
            </a:r>
            <a:r>
              <a:rPr lang="en-US" sz="2000">
                <a:hlinkClick r:id="rId4"/>
              </a:rPr>
              <a:t>sbhuvaji@seattleu.edu</a:t>
            </a:r>
            <a:r>
              <a:rPr lang="en-US" sz="2000"/>
              <a:t>), Seattle University</a:t>
            </a:r>
            <a:endParaRPr lang="en-IN" sz="2000"/>
          </a:p>
          <a:p>
            <a:r>
              <a:rPr lang="en-US" sz="2000"/>
              <a:t>Prachitee Chouhan (</a:t>
            </a:r>
            <a:r>
              <a:rPr lang="en-US" sz="2000">
                <a:hlinkClick r:id="rId5"/>
              </a:rPr>
              <a:t>pchouhan@seattleu.edu</a:t>
            </a:r>
            <a:r>
              <a:rPr lang="en-US" sz="2000"/>
              <a:t>), Seattle University</a:t>
            </a:r>
            <a:endParaRPr lang="en-IN" sz="2000"/>
          </a:p>
          <a:p>
            <a:r>
              <a:rPr lang="en-IN" sz="2000"/>
              <a:t>Madhuroopa Irukulla (</a:t>
            </a:r>
            <a:r>
              <a:rPr lang="en-IN" sz="2000">
                <a:hlinkClick r:id="rId6"/>
              </a:rPr>
              <a:t>mirukulla@seattleu.edu</a:t>
            </a:r>
            <a:r>
              <a:rPr lang="en-IN" sz="2000"/>
              <a:t>), Seattle University</a:t>
            </a:r>
          </a:p>
          <a:p>
            <a:r>
              <a:rPr lang="en-IN" sz="2000"/>
              <a:t>Jay Singhvi (</a:t>
            </a:r>
            <a:r>
              <a:rPr lang="en-IN" sz="2000">
                <a:hlinkClick r:id="rId7"/>
              </a:rPr>
              <a:t>jsinghvi@seattleu.edu</a:t>
            </a:r>
            <a:r>
              <a:rPr lang="en-IN" sz="2000"/>
              <a:t>), Seattle University</a:t>
            </a:r>
          </a:p>
          <a:p>
            <a:r>
              <a:rPr lang="en-IN" sz="2000"/>
              <a:t>Wan D. Bae (</a:t>
            </a:r>
            <a:r>
              <a:rPr lang="en-IN" sz="2000">
                <a:hlinkClick r:id="rId8"/>
              </a:rPr>
              <a:t>baew@seattleu.edu</a:t>
            </a:r>
            <a:r>
              <a:rPr lang="en-IN" sz="2000"/>
              <a:t>), Seattle University</a:t>
            </a:r>
          </a:p>
          <a:p>
            <a:r>
              <a:rPr lang="en-IN" sz="2000"/>
              <a:t>Shayma </a:t>
            </a:r>
            <a:r>
              <a:rPr lang="en-IN" sz="2000" err="1"/>
              <a:t>Alkobaisi</a:t>
            </a:r>
            <a:r>
              <a:rPr lang="en-IN" sz="2000"/>
              <a:t> (</a:t>
            </a:r>
            <a:r>
              <a:rPr lang="en-IN" sz="2000">
                <a:hlinkClick r:id="rId9"/>
              </a:rPr>
              <a:t>shayma.alkobaisi@uaeu.ac.ae</a:t>
            </a:r>
            <a:r>
              <a:rPr lang="en-IN" sz="2000"/>
              <a:t>), United Arab Emirates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37A52-D453-ACB3-6BAE-8B72939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9FEF-8DFB-8F44-9DA9-7DC244C7EEC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6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95736-7F8F-4A39-57AA-AFA35370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4A8E-C6DF-7E7B-3B18-4AB2DB07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A77457-B180-0707-40E7-08BE7C17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6550" cy="4351338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rgbClr val="0E2841"/>
                </a:solidFill>
                <a:latin typeface="ArialMT"/>
              </a:rPr>
              <a:t>Baseline Algorithms: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E2841"/>
                </a:solidFill>
                <a:latin typeface="ArialMT"/>
              </a:rPr>
              <a:t>Mean shift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0E2841"/>
                </a:solidFill>
                <a:latin typeface="ArialMT"/>
              </a:rPr>
              <a:t>HDBSCAN</a:t>
            </a:r>
          </a:p>
          <a:p>
            <a:endParaRPr lang="en-US">
              <a:solidFill>
                <a:srgbClr val="0E2841"/>
              </a:solidFill>
              <a:latin typeface="ArialMT"/>
            </a:endParaRPr>
          </a:p>
          <a:p>
            <a:r>
              <a:rPr lang="en-US">
                <a:latin typeface="ArialMT"/>
                <a:ea typeface="+mn-lt"/>
                <a:cs typeface="+mn-lt"/>
              </a:rPr>
              <a:t>Vector Embedding: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latin typeface="ArialMT"/>
                <a:ea typeface="+mn-lt"/>
                <a:cs typeface="+mn-lt"/>
              </a:rPr>
              <a:t>Sentence Transformer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latin typeface="ArialMT"/>
                <a:ea typeface="+mn-lt"/>
                <a:cs typeface="+mn-lt"/>
              </a:rPr>
              <a:t>OpenAI.</a:t>
            </a:r>
          </a:p>
          <a:p>
            <a:pPr marL="171450" indent="-171450">
              <a:buFont typeface="Arial"/>
              <a:buChar char="•"/>
            </a:pPr>
            <a:endParaRPr lang="en-US">
              <a:latin typeface="ArialMT"/>
              <a:ea typeface="+mn-lt"/>
              <a:cs typeface="+mn-lt"/>
            </a:endParaRPr>
          </a:p>
          <a:p>
            <a:endParaRPr lang="en-US">
              <a:latin typeface="ArialMT"/>
            </a:endParaRPr>
          </a:p>
          <a:p>
            <a:r>
              <a:rPr lang="en-US">
                <a:latin typeface="ArialMT"/>
                <a:ea typeface="+mn-lt"/>
                <a:cs typeface="+mn-lt"/>
              </a:rPr>
              <a:t>Performance evaluated with: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latin typeface="ArialMT"/>
                <a:ea typeface="+mn-lt"/>
                <a:cs typeface="+mn-lt"/>
              </a:rPr>
              <a:t>Baseline clustering models (without smoothing)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latin typeface="ArialMT"/>
                <a:ea typeface="+mn-lt"/>
                <a:cs typeface="+mn-lt"/>
              </a:rPr>
              <a:t>smoothing + clustering models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2D50E-9662-4C0A-7511-36C7EC7A9B5E}"/>
              </a:ext>
            </a:extLst>
          </p:cNvPr>
          <p:cNvSpPr txBox="1"/>
          <p:nvPr/>
        </p:nvSpPr>
        <p:spPr>
          <a:xfrm>
            <a:off x="5120795" y="2728543"/>
            <a:ext cx="561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ArialMT"/>
            </a:endParaRPr>
          </a:p>
        </p:txBody>
      </p:sp>
      <p:pic>
        <p:nvPicPr>
          <p:cNvPr id="5" name="Picture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B519E028-5E1B-9A5D-F471-6319CDCE7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25625"/>
            <a:ext cx="8229600" cy="1238250"/>
          </a:xfrm>
          <a:prstGeom prst="rect">
            <a:avLst/>
          </a:prstGeom>
        </p:spPr>
      </p:pic>
      <p:pic>
        <p:nvPicPr>
          <p:cNvPr id="11" name="Picture 10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4F666370-FD76-5738-2AB2-533119FC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3534252"/>
            <a:ext cx="80295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0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0E468-3BF3-E968-EDC6-3520E7A1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0153-1DF7-FD08-14AB-3ADC4E74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76B4-6218-0C33-A471-5ED66C90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191D3-5C89-578E-4426-F649D622A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8" y="1628775"/>
            <a:ext cx="8711693" cy="37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0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8F728-6E8D-41F0-521A-2A8F611E2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3870-38E4-218B-8DF3-050A7A9C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0"/>
            <a:ext cx="10515600" cy="1158295"/>
          </a:xfrm>
        </p:spPr>
        <p:txBody>
          <a:bodyPr/>
          <a:lstStyle/>
          <a:p>
            <a:r>
              <a:rPr lang="en-US"/>
              <a:t>Clustering</a:t>
            </a:r>
          </a:p>
        </p:txBody>
      </p:sp>
      <p:pic>
        <p:nvPicPr>
          <p:cNvPr id="6" name="Picture 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D3C740FD-9183-D8ED-9E2F-7DCDDC01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64" r="2404"/>
          <a:stretch/>
        </p:blipFill>
        <p:spPr>
          <a:xfrm>
            <a:off x="2228850" y="1718775"/>
            <a:ext cx="7734300" cy="2003165"/>
          </a:xfrm>
          <a:prstGeom prst="rect">
            <a:avLst/>
          </a:prstGeom>
        </p:spPr>
      </p:pic>
      <p:pic>
        <p:nvPicPr>
          <p:cNvPr id="7" name="Picture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20DE5AB8-DE2E-9417-17A7-E312210F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19" r="1305" b="4442"/>
          <a:stretch/>
        </p:blipFill>
        <p:spPr>
          <a:xfrm>
            <a:off x="2133600" y="4562034"/>
            <a:ext cx="7924800" cy="1968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47866-44EE-641B-1806-21897A137B76}"/>
              </a:ext>
            </a:extLst>
          </p:cNvPr>
          <p:cNvSpPr txBox="1"/>
          <p:nvPr/>
        </p:nvSpPr>
        <p:spPr>
          <a:xfrm>
            <a:off x="838200" y="1124707"/>
            <a:ext cx="11353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ptos Display"/>
              </a:rPr>
              <a:t>While Mean-Shift with the S2GC and APPNP filters shows lower ARI, other models exhibit significant improvements particularly in ARI scores.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D6B31-AA70-88AD-46DB-E0D7F59FBA39}"/>
              </a:ext>
            </a:extLst>
          </p:cNvPr>
          <p:cNvSpPr txBox="1"/>
          <p:nvPr/>
        </p:nvSpPr>
        <p:spPr>
          <a:xfrm>
            <a:off x="838200" y="3971977"/>
            <a:ext cx="113538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ptos"/>
              </a:rPr>
              <a:t>This suggests that OpenAI embeddings contribute to forming more robust and accurate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35406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1CF22B7-6457-E1A4-D065-A725964D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Vector Store data fetch strategy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FA4786-5F5E-DC4C-F96C-78CEBBD2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4832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/>
              <a:t>Chunk-Based Storage</a:t>
            </a:r>
            <a:r>
              <a:rPr lang="en-US"/>
              <a:t>: Conversations are stored as individual, searchable chunks in a vector database for efficient retrieval.</a:t>
            </a:r>
          </a:p>
          <a:p>
            <a:r>
              <a:rPr lang="en-US" b="1"/>
              <a:t>Challenge of Isolated Context</a:t>
            </a:r>
            <a:r>
              <a:rPr lang="en-US"/>
              <a:t>: Transcripts require sequential understanding—retrieving only </a:t>
            </a:r>
            <a:r>
              <a:rPr lang="en-US" err="1"/>
              <a:t>top_k</a:t>
            </a:r>
            <a:r>
              <a:rPr lang="en-US"/>
              <a:t> hits returns fragmented snippets, missing surrounding dialogue.</a:t>
            </a:r>
          </a:p>
          <a:p>
            <a:r>
              <a:rPr lang="en-US" b="1"/>
              <a:t>Two-Phase Retrieval Strategy:</a:t>
            </a:r>
          </a:p>
          <a:p>
            <a:pPr lvl="1"/>
            <a:r>
              <a:rPr lang="en-US"/>
              <a:t>Phase 1: Identify the most relevant conversation IDs using </a:t>
            </a:r>
            <a:r>
              <a:rPr lang="en-US" err="1"/>
              <a:t>top_k</a:t>
            </a:r>
            <a:r>
              <a:rPr lang="en-US"/>
              <a:t>=10.</a:t>
            </a:r>
          </a:p>
          <a:p>
            <a:pPr lvl="1"/>
            <a:r>
              <a:rPr lang="en-US"/>
              <a:t>Phase 2: Execute a context-expansion query with a delta=2 to fetch 2 preceding and 2 succeeding chunks around each hit.</a:t>
            </a:r>
          </a:p>
          <a:p>
            <a:r>
              <a:rPr lang="en-US" b="1"/>
              <a:t>Dynamic Context Capture</a:t>
            </a:r>
            <a:r>
              <a:rPr lang="en-US"/>
              <a:t>: The delta ensures seamless inclusion of adjacent conversation segments, preserving natural flow and dependencies.</a:t>
            </a:r>
          </a:p>
          <a:p>
            <a:r>
              <a:rPr lang="en-US" b="1"/>
              <a:t>Enhanced LLM Performance</a:t>
            </a:r>
            <a:r>
              <a:rPr lang="en-US"/>
              <a:t>: Enriched context enables the model to generate more accurate, coherent, and context-aware responses.</a:t>
            </a:r>
          </a:p>
        </p:txBody>
      </p:sp>
      <p:pic>
        <p:nvPicPr>
          <p:cNvPr id="3" name="Picture 2" descr="A diagram of a data base&#10;&#10;AI-generated content may be incorrect.">
            <a:extLst>
              <a:ext uri="{FF2B5EF4-FFF2-40B4-BE49-F238E27FC236}">
                <a16:creationId xmlns:a16="http://schemas.microsoft.com/office/drawing/2014/main" id="{AD3886C6-757F-F273-0097-6C143874F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2" y="1465063"/>
            <a:ext cx="5458968" cy="48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0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EA2E5-E98D-8C81-23E4-37C31032D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C9A9-2A6A-F99F-8105-2136D2E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LLM Re-Training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733E10C-777A-BF69-8148-8A8766C4B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591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924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4948517-A945-983E-5C87-8A2162C83B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88993"/>
              </p:ext>
            </p:extLst>
          </p:nvPr>
        </p:nvGraphicFramePr>
        <p:xfrm>
          <a:off x="7924800" y="1743779"/>
          <a:ext cx="3867150" cy="385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7A8172F-EC94-4F98-4170-A76140268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743779"/>
            <a:ext cx="6570211" cy="3856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86762A5-5709-03ED-FAC6-23E6340A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RAG Modelling Evaluation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64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4FA6-5216-2253-F079-620E82FD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Comparing LLM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21C7-D04D-93CF-8CE0-B64CCAD4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439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b="1" err="1"/>
              <a:t>ConversationalBufferMemory</a:t>
            </a:r>
            <a:r>
              <a:rPr lang="en-US"/>
              <a:t>: </a:t>
            </a:r>
            <a:br>
              <a:rPr lang="en-US"/>
            </a:br>
            <a:r>
              <a:rPr lang="en-US"/>
              <a:t>Stores all interactions in sequence within the memory buffer. </a:t>
            </a:r>
          </a:p>
          <a:p>
            <a:r>
              <a:rPr lang="en-US" b="1" err="1"/>
              <a:t>ConversationalBufferWindowMemory</a:t>
            </a:r>
            <a:r>
              <a:rPr lang="en-US"/>
              <a:t>: </a:t>
            </a:r>
            <a:br>
              <a:rPr lang="en-US"/>
            </a:br>
            <a:r>
              <a:rPr lang="en-US"/>
              <a:t>Stores only the last n interactions in the memory buffer.</a:t>
            </a:r>
          </a:p>
          <a:p>
            <a:r>
              <a:rPr lang="en-US"/>
              <a:t> </a:t>
            </a:r>
            <a:r>
              <a:rPr lang="en-US" b="1" err="1"/>
              <a:t>ConversationalSummaryMemory</a:t>
            </a:r>
            <a:r>
              <a:rPr lang="en-US"/>
              <a:t>: </a:t>
            </a:r>
            <a:br>
              <a:rPr lang="en-US"/>
            </a:br>
            <a:r>
              <a:rPr lang="en-US"/>
              <a:t>Stores a condensed summary of past interactions, capturing key details to maintain context and improve continuity</a:t>
            </a:r>
          </a:p>
          <a:p>
            <a:r>
              <a:rPr lang="en-US" b="1" err="1"/>
              <a:t>ConversationSummaryBufferMemory</a:t>
            </a:r>
            <a:r>
              <a:rPr lang="en-US"/>
              <a:t>: </a:t>
            </a:r>
            <a:br>
              <a:rPr lang="en-US"/>
            </a:br>
            <a:r>
              <a:rPr lang="en-US"/>
              <a:t>Summarizes the message history into n tokens and stores the summary in the memory buffer.</a:t>
            </a:r>
          </a:p>
          <a:p>
            <a:endParaRPr lang="en-US"/>
          </a:p>
          <a:p>
            <a:r>
              <a:rPr lang="en-US"/>
              <a:t>We found that </a:t>
            </a:r>
            <a:r>
              <a:rPr lang="en-US" b="1" err="1"/>
              <a:t>ConversationSummaryBufferMemory</a:t>
            </a:r>
            <a:r>
              <a:rPr lang="en-US"/>
              <a:t> effectively mitigates the risk of exceeding the LLM’s token limit by summarizing previous interactions. </a:t>
            </a:r>
          </a:p>
          <a:p>
            <a:r>
              <a:rPr lang="en-US"/>
              <a:t>Thus, we adopted it with a 650-token summary.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FCB39-F2C0-C6F6-94C3-ACA7A22D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90" y="2039815"/>
            <a:ext cx="7338332" cy="30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5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194C-0061-721E-19E7-0DB173B3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DEA719B-AAD3-3635-99C9-61A9405EA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61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893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4C56-B64D-40D2-5EE9-C99DBC1B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E54523-4BFA-0254-A060-10C73B8621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7895"/>
            <a:ext cx="10515600" cy="435133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/>
              <a:t>Proposed Framework:</a:t>
            </a:r>
          </a:p>
          <a:p>
            <a:pPr lvl="1"/>
            <a:r>
              <a:rPr lang="en-US" altLang="en-US"/>
              <a:t>We introduce a Retrieval-Augmented Generation (RAG) framework combined with a finetuned model to efficiently manage and extract valuable insights from past meetings. </a:t>
            </a:r>
          </a:p>
          <a:p>
            <a:r>
              <a:rPr lang="en-US" altLang="en-US"/>
              <a:t>Enhanced Retrieval Mechanism:</a:t>
            </a:r>
          </a:p>
          <a:p>
            <a:pPr lvl="1"/>
            <a:r>
              <a:rPr lang="en-US" altLang="en-US"/>
              <a:t>By fetching relevant conversation chunks, we enrich the LLM’s context, improving response quality and relevance. </a:t>
            </a:r>
          </a:p>
          <a:p>
            <a:r>
              <a:rPr lang="en-US" altLang="en-US"/>
              <a:t>Optimized Memory Management: </a:t>
            </a:r>
          </a:p>
          <a:p>
            <a:pPr lvl="1"/>
            <a:r>
              <a:rPr lang="en-US" altLang="en-US"/>
              <a:t>Implementing </a:t>
            </a:r>
            <a:r>
              <a:rPr lang="en-US" altLang="en-US" err="1"/>
              <a:t>ConversationSummaryBufferMemory</a:t>
            </a:r>
            <a:r>
              <a:rPr lang="en-US" altLang="en-US"/>
              <a:t> with a 650-token limit ensures an optimal balance between memory efficiency and context retention.</a:t>
            </a:r>
          </a:p>
        </p:txBody>
      </p:sp>
    </p:spTree>
    <p:extLst>
      <p:ext uri="{BB962C8B-B14F-4D97-AF65-F5344CB8AC3E}">
        <p14:creationId xmlns:p14="http://schemas.microsoft.com/office/powerpoint/2010/main" val="477106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B961-8F49-8806-D442-376AC2B0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10980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B323-F3EE-33F8-3BAB-9F22EAAF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369C-CC45-16C8-B5F8-8C1DA234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/>
              <a:t>Background</a:t>
            </a:r>
          </a:p>
          <a:p>
            <a:r>
              <a:rPr lang="en-US" sz="2000"/>
              <a:t>Research Problem</a:t>
            </a:r>
          </a:p>
          <a:p>
            <a:r>
              <a:rPr lang="en-US" sz="2000"/>
              <a:t>Proposed Framework</a:t>
            </a:r>
          </a:p>
          <a:p>
            <a:r>
              <a:rPr lang="en-US" sz="2000"/>
              <a:t>System Architecture</a:t>
            </a:r>
          </a:p>
          <a:p>
            <a:r>
              <a:rPr lang="en-US" sz="2000"/>
              <a:t>System Components</a:t>
            </a:r>
          </a:p>
          <a:p>
            <a:r>
              <a:rPr lang="en-US" sz="2000"/>
              <a:t>Abstractive Summarization</a:t>
            </a:r>
          </a:p>
          <a:p>
            <a:r>
              <a:rPr lang="en-US" sz="2000"/>
              <a:t>Clustering</a:t>
            </a:r>
          </a:p>
          <a:p>
            <a:r>
              <a:rPr lang="en-US" sz="2000"/>
              <a:t>Vector Store data fetch strategy</a:t>
            </a:r>
          </a:p>
          <a:p>
            <a:r>
              <a:rPr lang="en-US" sz="2000"/>
              <a:t>LLM Pre-Training</a:t>
            </a:r>
          </a:p>
          <a:p>
            <a:r>
              <a:rPr lang="en-US" sz="2000"/>
              <a:t>RAG Modelling Evaluation</a:t>
            </a:r>
          </a:p>
          <a:p>
            <a:r>
              <a:rPr lang="en-US" sz="2000"/>
              <a:t>Comparing LLM Memory</a:t>
            </a:r>
          </a:p>
          <a:p>
            <a:r>
              <a:rPr lang="en-US" sz="2000"/>
              <a:t>Future work</a:t>
            </a:r>
          </a:p>
          <a:p>
            <a:r>
              <a:rPr lang="en-US" sz="2000"/>
              <a:t>Conclusion</a:t>
            </a:r>
          </a:p>
          <a:p>
            <a:r>
              <a:rPr lang="en-US" sz="200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1082719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9E60-952B-6F7F-A0DC-D1DD34BD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06D3-E673-D4EF-A6AE-C8D10D26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This work was supported in part by United Arab Emirates University under UAEU-NFRP Grant No. G00004281 form United Arab Emirates University, and in part by Seattle University under Bannan Endowed Chair of Engineering Award.</a:t>
            </a:r>
          </a:p>
        </p:txBody>
      </p:sp>
    </p:spTree>
    <p:extLst>
      <p:ext uri="{BB962C8B-B14F-4D97-AF65-F5344CB8AC3E}">
        <p14:creationId xmlns:p14="http://schemas.microsoft.com/office/powerpoint/2010/main" val="623483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046D-E4D9-882D-C8D8-E9C59758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2C30307A-218D-19A8-59C6-16BCE492C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/>
              <a:t>Challenges</a:t>
            </a:r>
          </a:p>
          <a:p>
            <a:pPr lvl="1"/>
            <a:r>
              <a:rPr lang="en-US" sz="2000"/>
              <a:t>Professionals struggle to recall key meeting discussions</a:t>
            </a:r>
          </a:p>
          <a:p>
            <a:pPr lvl="1"/>
            <a:r>
              <a:rPr lang="en-US" sz="2000"/>
              <a:t>Finding relevant insights is time-consuming and inefficient</a:t>
            </a:r>
          </a:p>
          <a:p>
            <a:r>
              <a:rPr lang="en-US" sz="2400"/>
              <a:t>Solution</a:t>
            </a:r>
          </a:p>
          <a:p>
            <a:pPr lvl="1"/>
            <a:r>
              <a:rPr lang="en-US" sz="2000"/>
              <a:t>AI-driven summarization and clustering for enhanced information access</a:t>
            </a:r>
          </a:p>
          <a:p>
            <a:pPr lvl="1"/>
            <a:r>
              <a:rPr lang="en-US" sz="2000"/>
              <a:t>Leveraging LLMs for contextual understanding</a:t>
            </a:r>
          </a:p>
          <a:p>
            <a:pPr lvl="1"/>
            <a:r>
              <a:rPr lang="en-US" sz="2000"/>
              <a:t>Using RAG to improve retrieval accuracy</a:t>
            </a:r>
          </a:p>
          <a:p>
            <a:r>
              <a:rPr lang="en-US" sz="2400"/>
              <a:t>Our Approach</a:t>
            </a:r>
          </a:p>
          <a:p>
            <a:pPr lvl="1"/>
            <a:r>
              <a:rPr lang="en-US" sz="2000"/>
              <a:t>Implementing vector-based retrieval for efficient insight extraction</a:t>
            </a:r>
          </a:p>
          <a:p>
            <a:pPr lvl="1"/>
            <a:r>
              <a:rPr lang="en-US" sz="2000"/>
              <a:t>Optimizing memory usage and fine-tuning models for better performance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4038960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6E2E-B6BD-460F-DB46-039484A7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Research Problem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2D9809-E266-D60B-9DFD-F6613EC18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0126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400"/>
              <a:t>Problem</a:t>
            </a:r>
          </a:p>
          <a:p>
            <a:pPr lvl="1"/>
            <a:r>
              <a:rPr lang="en-US" altLang="en-US" sz="2000"/>
              <a:t>Meetings contain valuable insights, but retrieving key details is challenging</a:t>
            </a:r>
          </a:p>
          <a:p>
            <a:pPr lvl="1"/>
            <a:r>
              <a:rPr lang="en-US" altLang="en-US" sz="2000"/>
              <a:t>Traditional methods lack efficiency, contextual understanding, and retrieval capabilities</a:t>
            </a:r>
          </a:p>
          <a:p>
            <a:pPr lvl="1"/>
            <a:r>
              <a:rPr lang="en-US" altLang="en-US" sz="2000"/>
              <a:t>Existing NLP tools fail to provide accurate, context-aware insights</a:t>
            </a:r>
          </a:p>
          <a:p>
            <a:r>
              <a:rPr lang="en-US" altLang="en-US" sz="2400"/>
              <a:t>Research Gaps</a:t>
            </a:r>
          </a:p>
          <a:p>
            <a:pPr lvl="1"/>
            <a:r>
              <a:rPr lang="en-US" altLang="en-US" sz="2000"/>
              <a:t>Summarization models improve coherence but lack retrieval</a:t>
            </a:r>
          </a:p>
          <a:p>
            <a:pPr lvl="1"/>
            <a:r>
              <a:rPr lang="en-US" altLang="en-US" sz="2000"/>
              <a:t>Vector-based search enhances retrieval but lacks contextual awareness</a:t>
            </a:r>
          </a:p>
          <a:p>
            <a:pPr lvl="1"/>
            <a:r>
              <a:rPr lang="en-US" altLang="en-US" sz="2000"/>
              <a:t>RAG systems show promise but aren't integrated for meeting insights</a:t>
            </a:r>
          </a:p>
          <a:p>
            <a:r>
              <a:rPr lang="en-US" altLang="en-US" sz="2400"/>
              <a:t>Objective</a:t>
            </a:r>
          </a:p>
          <a:p>
            <a:pPr lvl="1"/>
            <a:r>
              <a:rPr lang="en-US" altLang="en-US" sz="2000"/>
              <a:t>Develop an AI system that combines speech-to-text, abstractive summarization, clustering, and RAG-based retrieval to streamline meeting information access</a:t>
            </a:r>
          </a:p>
        </p:txBody>
      </p:sp>
    </p:spTree>
    <p:extLst>
      <p:ext uri="{BB962C8B-B14F-4D97-AF65-F5344CB8AC3E}">
        <p14:creationId xmlns:p14="http://schemas.microsoft.com/office/powerpoint/2010/main" val="3653088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18ED-5F75-032B-2232-2CF9BA09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Framework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D5E98-59E4-E785-E1D9-4E70B5D58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0665"/>
            <a:ext cx="11412676" cy="487011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400"/>
              <a:t>System Overview</a:t>
            </a:r>
          </a:p>
          <a:p>
            <a:pPr lvl="1"/>
            <a:r>
              <a:rPr lang="en-US" altLang="en-US" sz="2000"/>
              <a:t>RAG framework extracts insights from meeting transcripts using NLP and clustering </a:t>
            </a:r>
          </a:p>
          <a:p>
            <a:pPr lvl="1"/>
            <a:r>
              <a:rPr lang="en-US" altLang="en-US" sz="2000"/>
              <a:t>Automate transcription, summarization, clustering, and retrieval for contextual query responses</a:t>
            </a:r>
          </a:p>
          <a:p>
            <a:pPr lvl="0"/>
            <a:r>
              <a:rPr lang="en-US" altLang="en-US" sz="2400"/>
              <a:t>Technical Components</a:t>
            </a:r>
          </a:p>
          <a:p>
            <a:pPr lvl="1"/>
            <a:r>
              <a:rPr lang="en-US" altLang="en-US" sz="2000"/>
              <a:t>AWS Transcribe for speech-to-text conversion</a:t>
            </a:r>
          </a:p>
          <a:p>
            <a:pPr lvl="1"/>
            <a:r>
              <a:rPr lang="en-US" altLang="en-US" sz="2000"/>
              <a:t>Facebook-BART for abstractive summarization</a:t>
            </a:r>
          </a:p>
          <a:p>
            <a:pPr lvl="1"/>
            <a:r>
              <a:rPr lang="en-US" altLang="en-US" sz="2000"/>
              <a:t>Pinecone vector database for storage</a:t>
            </a:r>
          </a:p>
          <a:p>
            <a:pPr lvl="1"/>
            <a:r>
              <a:rPr lang="en-US" altLang="en-US" sz="2000"/>
              <a:t>OpenAI embeddings with Semantic Graph smoothing for clustering</a:t>
            </a:r>
          </a:p>
          <a:p>
            <a:pPr lvl="1"/>
            <a:r>
              <a:rPr lang="en-US" altLang="en-US" sz="2000"/>
              <a:t>Mean-Shift clustering for dynamic content grouping</a:t>
            </a:r>
          </a:p>
          <a:p>
            <a:pPr lvl="0"/>
            <a:r>
              <a:rPr lang="en-US" altLang="en-US" sz="2400"/>
              <a:t>Query Process</a:t>
            </a:r>
          </a:p>
          <a:p>
            <a:pPr lvl="1"/>
            <a:r>
              <a:rPr lang="en-US" altLang="en-US" sz="2000"/>
              <a:t>System identifies relevant meetings using clustering algorithms </a:t>
            </a:r>
          </a:p>
          <a:p>
            <a:pPr lvl="1"/>
            <a:r>
              <a:rPr lang="en-US" altLang="en-US" sz="2000"/>
              <a:t>Retrieves top-k vectors from identified clusters for context-aware responses </a:t>
            </a:r>
          </a:p>
          <a:p>
            <a:pPr lvl="1"/>
            <a:r>
              <a:rPr lang="en-US" altLang="en-US" sz="2000"/>
              <a:t>Fine-tuned LLM generates responses while maintaining conversation history </a:t>
            </a:r>
          </a:p>
        </p:txBody>
      </p:sp>
    </p:spTree>
    <p:extLst>
      <p:ext uri="{BB962C8B-B14F-4D97-AF65-F5344CB8AC3E}">
        <p14:creationId xmlns:p14="http://schemas.microsoft.com/office/powerpoint/2010/main" val="51454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964EFD8-4EBC-9D12-A00D-A8AD3B82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pic>
        <p:nvPicPr>
          <p:cNvPr id="12" name="Content Placeholder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860005B8-FE1B-5D78-D6BE-554E9BAB3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409046" y="1838817"/>
            <a:ext cx="9373908" cy="4324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46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65E-80A8-36FA-9F3A-41D64D7F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System Components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A02CE2-B034-F894-3C6D-3C376597F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7574061" cy="339451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400"/>
              <a:t>User Interface</a:t>
            </a:r>
          </a:p>
          <a:p>
            <a:pPr lvl="1"/>
            <a:r>
              <a:rPr lang="en-US" altLang="en-US" sz="2000"/>
              <a:t>Users upload audio or video meeting recordings</a:t>
            </a:r>
          </a:p>
          <a:p>
            <a:pPr lvl="1"/>
            <a:r>
              <a:rPr lang="en-US" altLang="en-US" sz="2000"/>
              <a:t>System processes files for </a:t>
            </a:r>
            <a:r>
              <a:rPr lang="en-US" altLang="en-US" sz="2000" err="1"/>
              <a:t>diarization</a:t>
            </a:r>
            <a:r>
              <a:rPr lang="en-US" altLang="en-US" sz="2000"/>
              <a:t> and transcription</a:t>
            </a:r>
          </a:p>
          <a:p>
            <a:pPr lvl="0"/>
            <a:r>
              <a:rPr lang="en-US" altLang="en-US" sz="2400"/>
              <a:t>AWS Cloud Processing</a:t>
            </a:r>
          </a:p>
          <a:p>
            <a:pPr lvl="1"/>
            <a:r>
              <a:rPr lang="en-US" altLang="en-US" sz="2000"/>
              <a:t>AWS Transcribe converts speech to text</a:t>
            </a:r>
          </a:p>
          <a:p>
            <a:pPr lvl="1"/>
            <a:r>
              <a:rPr lang="en-US" altLang="en-US" sz="2000"/>
              <a:t>Speaker </a:t>
            </a:r>
            <a:r>
              <a:rPr lang="en-US" altLang="en-US" sz="2000" err="1"/>
              <a:t>diarization</a:t>
            </a:r>
            <a:r>
              <a:rPr lang="en-US" altLang="en-US" sz="2000"/>
              <a:t> differentiates speakers</a:t>
            </a:r>
          </a:p>
          <a:p>
            <a:pPr lvl="0"/>
            <a:r>
              <a:rPr lang="en-US" altLang="en-US" sz="2400"/>
              <a:t>BART Summarizer</a:t>
            </a:r>
          </a:p>
          <a:p>
            <a:pPr lvl="1"/>
            <a:r>
              <a:rPr lang="en-US" altLang="en-US" sz="2000"/>
              <a:t>Facebook BART-based model creates abstractive summaries</a:t>
            </a:r>
          </a:p>
          <a:p>
            <a:pPr lvl="1"/>
            <a:r>
              <a:rPr lang="en-US" altLang="en-US" sz="2000"/>
              <a:t>Condenses lengthy meetings into key insights</a:t>
            </a:r>
          </a:p>
        </p:txBody>
      </p:sp>
    </p:spTree>
    <p:extLst>
      <p:ext uri="{BB962C8B-B14F-4D97-AF65-F5344CB8AC3E}">
        <p14:creationId xmlns:p14="http://schemas.microsoft.com/office/powerpoint/2010/main" val="2655520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C44B6-9183-4F84-CF49-4C6AAF6F7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72F5-9EDC-160B-54D5-05FCFE87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System Components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16670D9-C69F-B797-355B-987D5A96D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126811" cy="407675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400"/>
              <a:t>Summary-Based Clustering</a:t>
            </a:r>
          </a:p>
          <a:p>
            <a:pPr lvl="1"/>
            <a:r>
              <a:rPr lang="en-US" altLang="en-US" sz="2000"/>
              <a:t>OpenAI embeddings with Semantic Graph smoothing refine contextual relationships</a:t>
            </a:r>
          </a:p>
          <a:p>
            <a:pPr lvl="1"/>
            <a:r>
              <a:rPr lang="en-US" altLang="en-US" sz="2000"/>
              <a:t>Mean-Shift clustering enables dynamic grouping based on content similarity</a:t>
            </a:r>
          </a:p>
          <a:p>
            <a:pPr lvl="1"/>
            <a:r>
              <a:rPr lang="en-US" altLang="en-US" sz="2000"/>
              <a:t>Smoothing embeddings improves differentiation between similar summaries</a:t>
            </a:r>
          </a:p>
          <a:p>
            <a:pPr lvl="0"/>
            <a:r>
              <a:rPr lang="en-US" altLang="en-US" sz="2400"/>
              <a:t>Pinecone Vector Database</a:t>
            </a:r>
          </a:p>
          <a:p>
            <a:pPr lvl="1"/>
            <a:r>
              <a:rPr lang="en-US" altLang="en-US" sz="2000"/>
              <a:t>Stores full transcripts as vector embeddings</a:t>
            </a:r>
          </a:p>
          <a:p>
            <a:pPr lvl="1"/>
            <a:r>
              <a:rPr lang="en-US" altLang="en-US" sz="2000"/>
              <a:t>Enables fast, efficient semantic search</a:t>
            </a:r>
          </a:p>
          <a:p>
            <a:pPr lvl="0"/>
            <a:r>
              <a:rPr lang="en-US" altLang="en-US" sz="2400"/>
              <a:t>LLM and </a:t>
            </a:r>
            <a:r>
              <a:rPr lang="en-US" altLang="en-US" sz="2400" err="1"/>
              <a:t>Langchain</a:t>
            </a:r>
            <a:endParaRPr lang="en-US" altLang="en-US" sz="2400"/>
          </a:p>
          <a:p>
            <a:pPr lvl="1"/>
            <a:r>
              <a:rPr lang="en-US" altLang="en-US" sz="2000" err="1"/>
              <a:t>Langchain</a:t>
            </a:r>
            <a:r>
              <a:rPr lang="en-US" altLang="en-US" sz="2000"/>
              <a:t> manages LLM memory</a:t>
            </a:r>
          </a:p>
          <a:p>
            <a:pPr lvl="1"/>
            <a:r>
              <a:rPr lang="en-US" altLang="en-US" sz="2000"/>
              <a:t>Processes user queries with Pinecone results</a:t>
            </a:r>
          </a:p>
          <a:p>
            <a:pPr lvl="1"/>
            <a:r>
              <a:rPr lang="en-US" altLang="en-US" sz="2000"/>
              <a:t>Generates answers using custom prompts</a:t>
            </a:r>
          </a:p>
        </p:txBody>
      </p:sp>
    </p:spTree>
    <p:extLst>
      <p:ext uri="{BB962C8B-B14F-4D97-AF65-F5344CB8AC3E}">
        <p14:creationId xmlns:p14="http://schemas.microsoft.com/office/powerpoint/2010/main" val="69963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79C-5B2C-648B-C291-02ED5C6B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Abstractive Summarization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3538-BDDC-A22B-6A50-C3D08535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13865"/>
            <a:ext cx="585787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LLM Model : Facebook BART</a:t>
            </a:r>
          </a:p>
          <a:p>
            <a:r>
              <a:rPr lang="en-US" sz="2400"/>
              <a:t>Evaluation Metrics: </a:t>
            </a:r>
          </a:p>
          <a:p>
            <a:pPr lvl="1"/>
            <a:r>
              <a:rPr lang="en-US" sz="2000"/>
              <a:t>ROUGE: Measures overlap between generated and reference summaries using unigram (ROUGE-1), bigram (ROUGE-2), and longest common subsequence (ROUGE-L).</a:t>
            </a:r>
          </a:p>
          <a:p>
            <a:endParaRPr lang="en-US" sz="2400"/>
          </a:p>
          <a:p>
            <a:pPr lvl="1"/>
            <a:r>
              <a:rPr lang="en-US" sz="2000" err="1"/>
              <a:t>BERTScore</a:t>
            </a:r>
            <a:r>
              <a:rPr lang="en-US" sz="2000"/>
              <a:t>: Evaluates semantic similarity using BERT embeddings and cosine similarity, providing precision, recall, and F1 scores. Unlike ROUGE, which focuses on exact word matches, </a:t>
            </a:r>
            <a:r>
              <a:rPr lang="en-US" sz="2000" err="1"/>
              <a:t>BERTScore</a:t>
            </a:r>
            <a:r>
              <a:rPr lang="en-US" sz="2000"/>
              <a:t> incorporates semantic understanding and context, making it more effective for abstractive summarization models like BART.</a:t>
            </a:r>
          </a:p>
        </p:txBody>
      </p:sp>
      <p:pic>
        <p:nvPicPr>
          <p:cNvPr id="6" name="Picture 5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99319363-959A-8D9F-1822-1F6DADEF7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47" r="2975"/>
          <a:stretch/>
        </p:blipFill>
        <p:spPr>
          <a:xfrm>
            <a:off x="6560785" y="2419351"/>
            <a:ext cx="5518854" cy="1352550"/>
          </a:xfrm>
          <a:prstGeom prst="rect">
            <a:avLst/>
          </a:prstGeom>
        </p:spPr>
      </p:pic>
      <p:pic>
        <p:nvPicPr>
          <p:cNvPr id="7" name="Picture 6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1EC6ABF9-94B6-707D-6223-DB6ECF5B6B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67" r="7488"/>
          <a:stretch/>
        </p:blipFill>
        <p:spPr>
          <a:xfrm>
            <a:off x="7193314" y="3839369"/>
            <a:ext cx="48863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7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3DAF9EC4FC745B3C9D7AF8966DD83" ma:contentTypeVersion="15" ma:contentTypeDescription="Create a new document." ma:contentTypeScope="" ma:versionID="f0a50539ec2154162f21a67c345865f2">
  <xsd:schema xmlns:xsd="http://www.w3.org/2001/XMLSchema" xmlns:xs="http://www.w3.org/2001/XMLSchema" xmlns:p="http://schemas.microsoft.com/office/2006/metadata/properties" xmlns:ns3="2797af70-1f72-429b-8dbb-6ff2ee1fb374" xmlns:ns4="33acc231-c7b1-43c4-9986-9eb2010a7867" targetNamespace="http://schemas.microsoft.com/office/2006/metadata/properties" ma:root="true" ma:fieldsID="4354ba50770fc697785074b367da74ce" ns3:_="" ns4:_="">
    <xsd:import namespace="2797af70-1f72-429b-8dbb-6ff2ee1fb374"/>
    <xsd:import namespace="33acc231-c7b1-43c4-9986-9eb2010a78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7af70-1f72-429b-8dbb-6ff2ee1fb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cc231-c7b1-43c4-9986-9eb2010a786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797af70-1f72-429b-8dbb-6ff2ee1fb37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DEC622-FFE6-4B6E-94DE-DB423F0054D2}">
  <ds:schemaRefs>
    <ds:schemaRef ds:uri="2797af70-1f72-429b-8dbb-6ff2ee1fb374"/>
    <ds:schemaRef ds:uri="33acc231-c7b1-43c4-9986-9eb2010a78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F1109B-0BA6-49DE-9B8E-92F7E5033A15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33acc231-c7b1-43c4-9986-9eb2010a7867"/>
    <ds:schemaRef ds:uri="2797af70-1f72-429b-8dbb-6ff2ee1fb37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56A6417-166E-4324-A54D-C67DFEEC07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c10e052-b01c-4849-9967-ee7ec74fc9d8}" enabled="0" method="" siteId="{bc10e052-b01c-4849-9967-ee7ec74fc9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1156</Words>
  <Application>Microsoft Office PowerPoint</Application>
  <PresentationFormat>Widescreen</PresentationFormat>
  <Paragraphs>162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ArialMT</vt:lpstr>
      <vt:lpstr>Courier New</vt:lpstr>
      <vt:lpstr>Times New Roman</vt:lpstr>
      <vt:lpstr>Office Theme</vt:lpstr>
      <vt:lpstr>Resonate: A Retrieval-Augmented Framework For Meeting Insight Extraction</vt:lpstr>
      <vt:lpstr>Outline</vt:lpstr>
      <vt:lpstr>Background</vt:lpstr>
      <vt:lpstr>Research Problem </vt:lpstr>
      <vt:lpstr>Proposed Framework</vt:lpstr>
      <vt:lpstr>System Architecture</vt:lpstr>
      <vt:lpstr>System Components </vt:lpstr>
      <vt:lpstr>System Components </vt:lpstr>
      <vt:lpstr>Abstractive Summarization </vt:lpstr>
      <vt:lpstr>Clustering</vt:lpstr>
      <vt:lpstr>Clustering</vt:lpstr>
      <vt:lpstr>Clustering</vt:lpstr>
      <vt:lpstr>Vector Store data fetch strategy</vt:lpstr>
      <vt:lpstr>LLM Re-Training</vt:lpstr>
      <vt:lpstr>RAG Modelling Evaluation</vt:lpstr>
      <vt:lpstr>Comparing LLM Memory</vt:lpstr>
      <vt:lpstr>Future Work</vt:lpstr>
      <vt:lpstr>Conclusion</vt:lpstr>
      <vt:lpstr>Thank you!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Sartaj Bhuvaji</dc:creator>
  <cp:lastModifiedBy>Sartaj Bhuvaji</cp:lastModifiedBy>
  <cp:revision>2</cp:revision>
  <dcterms:created xsi:type="dcterms:W3CDTF">2025-03-15T16:29:54Z</dcterms:created>
  <dcterms:modified xsi:type="dcterms:W3CDTF">2025-03-19T20:47:18Z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0x0101006113DAF9EC4FC745B3C9D7AF8966DD83</vt:lpwstr>
  </property>
</Properties>
</file>