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Roboto"/>
      <p:regular r:id="rId38"/>
      <p:bold r:id="rId39"/>
      <p:italic r:id="rId40"/>
      <p:boldItalic r:id="rId41"/>
    </p:embeddedFont>
    <p:embeddedFont>
      <p:font typeface="Abril Fatface"/>
      <p:regular r:id="rId42"/>
    </p:embeddedFont>
    <p:embeddedFont>
      <p:font typeface="Griffy"/>
      <p:regular r:id="rId43"/>
    </p:embeddedFont>
    <p:embeddedFont>
      <p:font typeface="Poppins"/>
      <p:regular r:id="rId44"/>
      <p:bold r:id="rId45"/>
      <p:italic r:id="rId46"/>
      <p:boldItalic r:id="rId47"/>
    </p:embeddedFont>
    <p:embeddedFont>
      <p:font typeface="Barlow Condensed"/>
      <p:regular r:id="rId48"/>
      <p:bold r:id="rId49"/>
      <p:italic r:id="rId50"/>
      <p:boldItalic r:id="rId51"/>
    </p:embeddedFont>
    <p:embeddedFont>
      <p:font typeface="DM Sans"/>
      <p:regular r:id="rId52"/>
      <p:bold r:id="rId53"/>
      <p:italic r:id="rId54"/>
      <p:boldItalic r:id="rId55"/>
    </p:embeddedFont>
    <p:embeddedFont>
      <p:font typeface="Homemade Appl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AbrilFatface-regular.fntdata"/><Relationship Id="rId41" Type="http://schemas.openxmlformats.org/officeDocument/2006/relationships/font" Target="fonts/Roboto-boldItalic.fntdata"/><Relationship Id="rId44" Type="http://schemas.openxmlformats.org/officeDocument/2006/relationships/font" Target="fonts/Poppins-regular.fntdata"/><Relationship Id="rId43" Type="http://schemas.openxmlformats.org/officeDocument/2006/relationships/font" Target="fonts/Griffy-regular.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Condensed-regular.fntdata"/><Relationship Id="rId47" Type="http://schemas.openxmlformats.org/officeDocument/2006/relationships/font" Target="fonts/Poppins-boldItalic.fntdata"/><Relationship Id="rId49" Type="http://schemas.openxmlformats.org/officeDocument/2006/relationships/font" Target="fonts/BarlowCondense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Condensed-boldItalic.fntdata"/><Relationship Id="rId50" Type="http://schemas.openxmlformats.org/officeDocument/2006/relationships/font" Target="fonts/BarlowCondensed-italic.fntdata"/><Relationship Id="rId53" Type="http://schemas.openxmlformats.org/officeDocument/2006/relationships/font" Target="fonts/DMSans-bold.fntdata"/><Relationship Id="rId52" Type="http://schemas.openxmlformats.org/officeDocument/2006/relationships/font" Target="fonts/DMSans-regular.fntdata"/><Relationship Id="rId11" Type="http://schemas.openxmlformats.org/officeDocument/2006/relationships/slide" Target="slides/slide6.xml"/><Relationship Id="rId55" Type="http://schemas.openxmlformats.org/officeDocument/2006/relationships/font" Target="fonts/DMSans-boldItalic.fntdata"/><Relationship Id="rId10" Type="http://schemas.openxmlformats.org/officeDocument/2006/relationships/slide" Target="slides/slide5.xml"/><Relationship Id="rId54"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HomemadeAppl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cbe262242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cbe262242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cbe262242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cbe262242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cbe262242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cbe262242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cbe262242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cbe262242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cbe262242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cbe262242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cbe262242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cbe262242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cbe262242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cbe262242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cbe262242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cbe262242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cbe262242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cbe262242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cbe262242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cbe262242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cbe262242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cbe262242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cbe262242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cbe262242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cbe262242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cbe262242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cbe262242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cbe262242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cbe262242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cbe262242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cbe262242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cbe262242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cbe262242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cbe262242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cc16d66f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cc16d66f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cc16d66f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cc16d66f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6e850c86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6e850c86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6e850c86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6e850c86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6e850c86b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6e850c86b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cbe2622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cbe2622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cbe262242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cbe262242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cbe262242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cbe262242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cbe262242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cbe262242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5.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2"/>
          <p:cNvSpPr txBox="1"/>
          <p:nvPr>
            <p:ph type="title"/>
          </p:nvPr>
        </p:nvSpPr>
        <p:spPr>
          <a:xfrm>
            <a:off x="415600" y="2574580"/>
            <a:ext cx="11360700" cy="1230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44" name="Google Shape;44;p2"/>
          <p:cNvSpPr txBox="1"/>
          <p:nvPr>
            <p:ph idx="1" type="subTitle"/>
          </p:nvPr>
        </p:nvSpPr>
        <p:spPr>
          <a:xfrm>
            <a:off x="432800" y="57153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45" name="Google Shape;45;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18"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2" name="Google Shape;352;p11"/>
          <p:cNvSpPr txBox="1"/>
          <p:nvPr>
            <p:ph idx="1" type="subTitle"/>
          </p:nvPr>
        </p:nvSpPr>
        <p:spPr>
          <a:xfrm>
            <a:off x="565634" y="1729975"/>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3" name="Google Shape;353;p11"/>
          <p:cNvSpPr txBox="1"/>
          <p:nvPr>
            <p:ph idx="2" type="subTitle"/>
          </p:nvPr>
        </p:nvSpPr>
        <p:spPr>
          <a:xfrm>
            <a:off x="564884" y="3334868"/>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4" name="Google Shape;354;p11"/>
          <p:cNvSpPr txBox="1"/>
          <p:nvPr>
            <p:ph idx="3" type="subTitle"/>
          </p:nvPr>
        </p:nvSpPr>
        <p:spPr>
          <a:xfrm>
            <a:off x="564884" y="4939762"/>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5" name="Google Shape;355;p1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56" name="Google Shape;356;p11"/>
          <p:cNvSpPr txBox="1"/>
          <p:nvPr>
            <p:ph idx="4" type="body"/>
          </p:nvPr>
        </p:nvSpPr>
        <p:spPr>
          <a:xfrm>
            <a:off x="565625" y="2167925"/>
            <a:ext cx="10897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7" name="Google Shape;357;p11"/>
          <p:cNvSpPr txBox="1"/>
          <p:nvPr>
            <p:ph idx="5" type="body"/>
          </p:nvPr>
        </p:nvSpPr>
        <p:spPr>
          <a:xfrm>
            <a:off x="564875" y="3761388"/>
            <a:ext cx="10897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8" name="Google Shape;358;p11"/>
          <p:cNvSpPr txBox="1"/>
          <p:nvPr>
            <p:ph idx="6" type="body"/>
          </p:nvPr>
        </p:nvSpPr>
        <p:spPr>
          <a:xfrm>
            <a:off x="564875" y="5353050"/>
            <a:ext cx="108990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9" name="Google Shape;359;p1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360"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4" name="Google Shape;3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5" name="Google Shape;3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6" name="Google Shape;3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7" name="Google Shape;397;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8" name="Google Shape;3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99" name="Google Shape;3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0" name="Google Shape;4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1" name="Google Shape;401;p1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02"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6" name="Google Shape;436;p13"/>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7" name="Google Shape;437;p13"/>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38" name="Google Shape;438;p13"/>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9" name="Google Shape;439;p13"/>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40" name="Google Shape;440;p13"/>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441" name="Google Shape;441;p13"/>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2" name="Google Shape;442;p13"/>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3" name="Google Shape;443;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44" name="Shape 444"/>
        <p:cNvGrpSpPr/>
        <p:nvPr/>
      </p:nvGrpSpPr>
      <p:grpSpPr>
        <a:xfrm>
          <a:off x="0" y="0"/>
          <a:ext cx="0" cy="0"/>
          <a:chOff x="0" y="0"/>
          <a:chExt cx="0" cy="0"/>
        </a:xfrm>
      </p:grpSpPr>
      <p:sp>
        <p:nvSpPr>
          <p:cNvPr id="445" name="Google Shape;445;p14"/>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6" name="Google Shape;446;p14"/>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7" name="Google Shape;447;p14"/>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8" name="Google Shape;448;p14"/>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9" name="Google Shape;449;p14"/>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50" name="Google Shape;450;p14"/>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51" name="Google Shape;451;p14"/>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52" name="Google Shape;452;p14"/>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3" name="Google Shape;453;p14"/>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4" name="Google Shape;454;p14"/>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5" name="Google Shape;455;p14"/>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6" name="Google Shape;456;p14"/>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7" name="Google Shape;457;p14"/>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1" name="Google Shape;491;p1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92"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6" name="Google Shape;526;p15"/>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27" name="Google Shape;527;p15"/>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28" name="Google Shape;528;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29" name="Google Shape;529;p15"/>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530" name="Google Shape;530;p15"/>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531" name="Google Shape;53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32"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6" name="Google Shape;566;p16"/>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7" name="Google Shape;567;p16"/>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8" name="Google Shape;568;p16"/>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9" name="Google Shape;569;p16"/>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70" name="Google Shape;570;p16"/>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71" name="Google Shape;571;p16"/>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72" name="Google Shape;572;p16"/>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73" name="Google Shape;573;p16"/>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4" name="Google Shape;574;p16"/>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5" name="Google Shape;575;p16"/>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6" name="Google Shape;576;p16"/>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7" name="Google Shape;577;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78" name="Shape 578"/>
        <p:cNvGrpSpPr/>
        <p:nvPr/>
      </p:nvGrpSpPr>
      <p:grpSpPr>
        <a:xfrm>
          <a:off x="0" y="0"/>
          <a:ext cx="0" cy="0"/>
          <a:chOff x="0" y="0"/>
          <a:chExt cx="0" cy="0"/>
        </a:xfrm>
      </p:grpSpPr>
      <p:sp>
        <p:nvSpPr>
          <p:cNvPr id="579" name="Google Shape;579;p17"/>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0" name="Google Shape;580;p17"/>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14" name="Google Shape;61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15" name="Shape 615"/>
        <p:cNvGrpSpPr/>
        <p:nvPr/>
      </p:nvGrpSpPr>
      <p:grpSpPr>
        <a:xfrm>
          <a:off x="0" y="0"/>
          <a:ext cx="0" cy="0"/>
          <a:chOff x="0" y="0"/>
          <a:chExt cx="0" cy="0"/>
        </a:xfrm>
      </p:grpSpPr>
      <p:sp>
        <p:nvSpPr>
          <p:cNvPr id="616" name="Google Shape;616;p18"/>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17" name="Google Shape;617;p18"/>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1" name="Google Shape;651;p1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652" name="Shape 652"/>
        <p:cNvGrpSpPr/>
        <p:nvPr/>
      </p:nvGrpSpPr>
      <p:grpSpPr>
        <a:xfrm>
          <a:off x="0" y="0"/>
          <a:ext cx="0" cy="0"/>
          <a:chOff x="0" y="0"/>
          <a:chExt cx="0" cy="0"/>
        </a:xfrm>
      </p:grpSpPr>
      <p:sp>
        <p:nvSpPr>
          <p:cNvPr id="653" name="Google Shape;653;p19"/>
          <p:cNvSpPr txBox="1"/>
          <p:nvPr>
            <p:ph type="title"/>
          </p:nvPr>
        </p:nvSpPr>
        <p:spPr>
          <a:xfrm>
            <a:off x="858975" y="1150325"/>
            <a:ext cx="10356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54" name="Google Shape;654;p19"/>
          <p:cNvSpPr txBox="1"/>
          <p:nvPr>
            <p:ph idx="1" type="body"/>
          </p:nvPr>
        </p:nvSpPr>
        <p:spPr>
          <a:xfrm>
            <a:off x="859161" y="2150975"/>
            <a:ext cx="10356000" cy="3106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Clr>
                <a:schemeClr val="dk1"/>
              </a:buClr>
              <a:buSzPts val="1900"/>
              <a:buChar char="●"/>
              <a:defRPr>
                <a:solidFill>
                  <a:schemeClr val="dk1"/>
                </a:solidFill>
              </a:defRPr>
            </a:lvl1pPr>
            <a:lvl2pPr indent="-349250" lvl="1" marL="914400" rtl="0">
              <a:spcBef>
                <a:spcPts val="2100"/>
              </a:spcBef>
              <a:spcAft>
                <a:spcPts val="0"/>
              </a:spcAft>
              <a:buClr>
                <a:schemeClr val="dk1"/>
              </a:buClr>
              <a:buSzPts val="1900"/>
              <a:buChar char="○"/>
              <a:defRPr>
                <a:solidFill>
                  <a:schemeClr val="dk1"/>
                </a:solidFill>
              </a:defRPr>
            </a:lvl2pPr>
            <a:lvl3pPr indent="-349250" lvl="2" marL="1371600" rtl="0">
              <a:spcBef>
                <a:spcPts val="2100"/>
              </a:spcBef>
              <a:spcAft>
                <a:spcPts val="0"/>
              </a:spcAft>
              <a:buClr>
                <a:schemeClr val="dk1"/>
              </a:buClr>
              <a:buSzPts val="1900"/>
              <a:buChar char="■"/>
              <a:defRPr>
                <a:solidFill>
                  <a:schemeClr val="dk1"/>
                </a:solidFill>
              </a:defRPr>
            </a:lvl3pPr>
            <a:lvl4pPr indent="-349250" lvl="3" marL="1828800" rtl="0">
              <a:spcBef>
                <a:spcPts val="2100"/>
              </a:spcBef>
              <a:spcAft>
                <a:spcPts val="0"/>
              </a:spcAft>
              <a:buClr>
                <a:schemeClr val="dk1"/>
              </a:buClr>
              <a:buSzPts val="1900"/>
              <a:buChar char="●"/>
              <a:defRPr>
                <a:solidFill>
                  <a:schemeClr val="dk1"/>
                </a:solidFill>
              </a:defRPr>
            </a:lvl4pPr>
            <a:lvl5pPr indent="-349250" lvl="4" marL="2286000" rtl="0">
              <a:spcBef>
                <a:spcPts val="2100"/>
              </a:spcBef>
              <a:spcAft>
                <a:spcPts val="0"/>
              </a:spcAft>
              <a:buClr>
                <a:schemeClr val="dk1"/>
              </a:buClr>
              <a:buSzPts val="1900"/>
              <a:buChar char="○"/>
              <a:defRPr>
                <a:solidFill>
                  <a:schemeClr val="dk1"/>
                </a:solidFill>
              </a:defRPr>
            </a:lvl5pPr>
            <a:lvl6pPr indent="-349250" lvl="5" marL="2743200" rtl="0">
              <a:spcBef>
                <a:spcPts val="2100"/>
              </a:spcBef>
              <a:spcAft>
                <a:spcPts val="0"/>
              </a:spcAft>
              <a:buClr>
                <a:schemeClr val="dk1"/>
              </a:buClr>
              <a:buSzPts val="1900"/>
              <a:buChar char="■"/>
              <a:defRPr>
                <a:solidFill>
                  <a:schemeClr val="dk1"/>
                </a:solidFill>
              </a:defRPr>
            </a:lvl6pPr>
            <a:lvl7pPr indent="-349250" lvl="6" marL="3200400" rtl="0">
              <a:spcBef>
                <a:spcPts val="2100"/>
              </a:spcBef>
              <a:spcAft>
                <a:spcPts val="0"/>
              </a:spcAft>
              <a:buClr>
                <a:schemeClr val="dk1"/>
              </a:buClr>
              <a:buSzPts val="1900"/>
              <a:buChar char="●"/>
              <a:defRPr>
                <a:solidFill>
                  <a:schemeClr val="dk1"/>
                </a:solidFill>
              </a:defRPr>
            </a:lvl7pPr>
            <a:lvl8pPr indent="-349250" lvl="7" marL="3657600" rtl="0">
              <a:spcBef>
                <a:spcPts val="2100"/>
              </a:spcBef>
              <a:spcAft>
                <a:spcPts val="0"/>
              </a:spcAft>
              <a:buClr>
                <a:schemeClr val="dk1"/>
              </a:buClr>
              <a:buSzPts val="1900"/>
              <a:buChar char="○"/>
              <a:defRPr>
                <a:solidFill>
                  <a:schemeClr val="dk1"/>
                </a:solidFill>
              </a:defRPr>
            </a:lvl8pPr>
            <a:lvl9pPr indent="-349250" lvl="8" marL="4114800" rtl="0">
              <a:spcBef>
                <a:spcPts val="2100"/>
              </a:spcBef>
              <a:spcAft>
                <a:spcPts val="2100"/>
              </a:spcAft>
              <a:buClr>
                <a:schemeClr val="dk1"/>
              </a:buClr>
              <a:buSzPts val="1900"/>
              <a:buChar char="■"/>
              <a:defRPr>
                <a:solidFill>
                  <a:schemeClr val="dk1"/>
                </a:solidFill>
              </a:defRPr>
            </a:lvl9pPr>
          </a:lstStyle>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8" name="Google Shape;688;p1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689"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3" name="Google Shape;723;p20"/>
          <p:cNvSpPr txBox="1"/>
          <p:nvPr>
            <p:ph idx="1" type="subTitle"/>
          </p:nvPr>
        </p:nvSpPr>
        <p:spPr>
          <a:xfrm>
            <a:off x="4918475" y="2716900"/>
            <a:ext cx="55815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2100"/>
              <a:buNone/>
              <a:defRPr b="1" sz="2100"/>
            </a:lvl1pPr>
            <a:lvl2pPr lvl="1" rtl="0" algn="r">
              <a:spcBef>
                <a:spcPts val="2100"/>
              </a:spcBef>
              <a:spcAft>
                <a:spcPts val="0"/>
              </a:spcAft>
              <a:buSzPts val="2100"/>
              <a:buNone/>
              <a:defRPr b="1" sz="2100"/>
            </a:lvl2pPr>
            <a:lvl3pPr lvl="2" rtl="0" algn="r">
              <a:spcBef>
                <a:spcPts val="2100"/>
              </a:spcBef>
              <a:spcAft>
                <a:spcPts val="0"/>
              </a:spcAft>
              <a:buSzPts val="2100"/>
              <a:buNone/>
              <a:defRPr b="1" sz="2100"/>
            </a:lvl3pPr>
            <a:lvl4pPr lvl="3" rtl="0" algn="r">
              <a:spcBef>
                <a:spcPts val="2100"/>
              </a:spcBef>
              <a:spcAft>
                <a:spcPts val="0"/>
              </a:spcAft>
              <a:buSzPts val="2100"/>
              <a:buNone/>
              <a:defRPr b="1" sz="2100"/>
            </a:lvl4pPr>
            <a:lvl5pPr lvl="4" rtl="0" algn="r">
              <a:spcBef>
                <a:spcPts val="2100"/>
              </a:spcBef>
              <a:spcAft>
                <a:spcPts val="0"/>
              </a:spcAft>
              <a:buSzPts val="2100"/>
              <a:buNone/>
              <a:defRPr b="1" sz="2100"/>
            </a:lvl5pPr>
            <a:lvl6pPr lvl="5" rtl="0" algn="r">
              <a:spcBef>
                <a:spcPts val="2100"/>
              </a:spcBef>
              <a:spcAft>
                <a:spcPts val="0"/>
              </a:spcAft>
              <a:buSzPts val="2100"/>
              <a:buNone/>
              <a:defRPr b="1" sz="2100"/>
            </a:lvl6pPr>
            <a:lvl7pPr lvl="6" rtl="0" algn="r">
              <a:spcBef>
                <a:spcPts val="2100"/>
              </a:spcBef>
              <a:spcAft>
                <a:spcPts val="0"/>
              </a:spcAft>
              <a:buSzPts val="2100"/>
              <a:buNone/>
              <a:defRPr b="1" sz="2100"/>
            </a:lvl7pPr>
            <a:lvl8pPr lvl="7" rtl="0" algn="r">
              <a:spcBef>
                <a:spcPts val="2100"/>
              </a:spcBef>
              <a:spcAft>
                <a:spcPts val="0"/>
              </a:spcAft>
              <a:buSzPts val="2100"/>
              <a:buNone/>
              <a:defRPr b="1" sz="2100"/>
            </a:lvl8pPr>
            <a:lvl9pPr lvl="8" rtl="0" algn="r">
              <a:spcBef>
                <a:spcPts val="2100"/>
              </a:spcBef>
              <a:spcAft>
                <a:spcPts val="2100"/>
              </a:spcAft>
              <a:buSzPts val="2100"/>
              <a:buNone/>
              <a:defRPr b="1" sz="2100"/>
            </a:lvl9pPr>
          </a:lstStyle>
          <a:p/>
        </p:txBody>
      </p:sp>
      <p:sp>
        <p:nvSpPr>
          <p:cNvPr id="724" name="Google Shape;724;p20"/>
          <p:cNvSpPr txBox="1"/>
          <p:nvPr>
            <p:ph type="title"/>
          </p:nvPr>
        </p:nvSpPr>
        <p:spPr>
          <a:xfrm>
            <a:off x="4918475" y="1784050"/>
            <a:ext cx="5581500" cy="763500"/>
          </a:xfrm>
          <a:prstGeom prst="rect">
            <a:avLst/>
          </a:prstGeom>
        </p:spPr>
        <p:txBody>
          <a:bodyPr anchorCtr="0" anchor="b"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725" name="Google Shape;725;p20"/>
          <p:cNvSpPr txBox="1"/>
          <p:nvPr>
            <p:ph idx="2" type="body"/>
          </p:nvPr>
        </p:nvSpPr>
        <p:spPr>
          <a:xfrm>
            <a:off x="4918525" y="3581700"/>
            <a:ext cx="5581500" cy="1341600"/>
          </a:xfrm>
          <a:prstGeom prst="rect">
            <a:avLst/>
          </a:prstGeom>
        </p:spPr>
        <p:txBody>
          <a:bodyPr anchorCtr="0" anchor="t" bIns="121900" lIns="121900" spcFirstLastPara="1" rIns="121900" wrap="square" tIns="121900">
            <a:noAutofit/>
          </a:bodyPr>
          <a:lstStyle>
            <a:lvl1pPr indent="-349250" lvl="0" marL="457200" algn="r">
              <a:lnSpc>
                <a:spcPct val="100000"/>
              </a:lnSpc>
              <a:spcBef>
                <a:spcPts val="0"/>
              </a:spcBef>
              <a:spcAft>
                <a:spcPts val="0"/>
              </a:spcAft>
              <a:buSzPts val="1900"/>
              <a:buChar char="●"/>
              <a:defRPr/>
            </a:lvl1pPr>
            <a:lvl2pPr indent="-349250" lvl="1" marL="914400" algn="r">
              <a:lnSpc>
                <a:spcPct val="100000"/>
              </a:lnSpc>
              <a:spcBef>
                <a:spcPts val="0"/>
              </a:spcBef>
              <a:spcAft>
                <a:spcPts val="0"/>
              </a:spcAft>
              <a:buSzPts val="1900"/>
              <a:buChar char="○"/>
              <a:defRPr/>
            </a:lvl2pPr>
            <a:lvl3pPr indent="-349250" lvl="2" marL="1371600" algn="r">
              <a:lnSpc>
                <a:spcPct val="100000"/>
              </a:lnSpc>
              <a:spcBef>
                <a:spcPts val="0"/>
              </a:spcBef>
              <a:spcAft>
                <a:spcPts val="0"/>
              </a:spcAft>
              <a:buSzPts val="1900"/>
              <a:buChar char="■"/>
              <a:defRPr/>
            </a:lvl3pPr>
            <a:lvl4pPr indent="-349250" lvl="3" marL="1828800" algn="r">
              <a:lnSpc>
                <a:spcPct val="100000"/>
              </a:lnSpc>
              <a:spcBef>
                <a:spcPts val="0"/>
              </a:spcBef>
              <a:spcAft>
                <a:spcPts val="0"/>
              </a:spcAft>
              <a:buSzPts val="1900"/>
              <a:buChar char="●"/>
              <a:defRPr/>
            </a:lvl4pPr>
            <a:lvl5pPr indent="-349250" lvl="4" marL="2286000" algn="r">
              <a:lnSpc>
                <a:spcPct val="100000"/>
              </a:lnSpc>
              <a:spcBef>
                <a:spcPts val="0"/>
              </a:spcBef>
              <a:spcAft>
                <a:spcPts val="0"/>
              </a:spcAft>
              <a:buSzPts val="1900"/>
              <a:buChar char="○"/>
              <a:defRPr/>
            </a:lvl5pPr>
            <a:lvl6pPr indent="-349250" lvl="5" marL="2743200" algn="r">
              <a:lnSpc>
                <a:spcPct val="100000"/>
              </a:lnSpc>
              <a:spcBef>
                <a:spcPts val="0"/>
              </a:spcBef>
              <a:spcAft>
                <a:spcPts val="0"/>
              </a:spcAft>
              <a:buSzPts val="1900"/>
              <a:buChar char="■"/>
              <a:defRPr/>
            </a:lvl6pPr>
            <a:lvl7pPr indent="-349250" lvl="6" marL="3200400" algn="r">
              <a:lnSpc>
                <a:spcPct val="100000"/>
              </a:lnSpc>
              <a:spcBef>
                <a:spcPts val="0"/>
              </a:spcBef>
              <a:spcAft>
                <a:spcPts val="0"/>
              </a:spcAft>
              <a:buSzPts val="1900"/>
              <a:buChar char="●"/>
              <a:defRPr/>
            </a:lvl7pPr>
            <a:lvl8pPr indent="-349250" lvl="7" marL="3657600" algn="r">
              <a:lnSpc>
                <a:spcPct val="100000"/>
              </a:lnSpc>
              <a:spcBef>
                <a:spcPts val="0"/>
              </a:spcBef>
              <a:spcAft>
                <a:spcPts val="0"/>
              </a:spcAft>
              <a:buSzPts val="1900"/>
              <a:buChar char="○"/>
              <a:defRPr/>
            </a:lvl8pPr>
            <a:lvl9pPr indent="-349250" lvl="8" marL="4114800" algn="r">
              <a:lnSpc>
                <a:spcPct val="100000"/>
              </a:lnSpc>
              <a:spcBef>
                <a:spcPts val="0"/>
              </a:spcBef>
              <a:spcAft>
                <a:spcPts val="0"/>
              </a:spcAft>
              <a:buSzPts val="1900"/>
              <a:buChar char="■"/>
              <a:defRPr/>
            </a:lvl9pPr>
          </a:lstStyle>
          <a:p/>
        </p:txBody>
      </p:sp>
      <p:sp>
        <p:nvSpPr>
          <p:cNvPr id="726" name="Google Shape;726;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6" name="Shape 46"/>
        <p:cNvGrpSpPr/>
        <p:nvPr/>
      </p:nvGrpSpPr>
      <p:grpSpPr>
        <a:xfrm>
          <a:off x="0" y="0"/>
          <a:ext cx="0" cy="0"/>
          <a:chOff x="0" y="0"/>
          <a:chExt cx="0" cy="0"/>
        </a:xfrm>
      </p:grpSpPr>
      <p:sp>
        <p:nvSpPr>
          <p:cNvPr id="47" name="Google Shape;47;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48" name="Google Shape;48;p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27"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731" name="Google Shape;731;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32" name="Google Shape;732;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737" name="Google Shape;737;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49"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 name="Google Shape;83;p4"/>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4" name="Google Shape;84;p4"/>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85" name="Google Shape;85;p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6"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0" name="Google Shape;120;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1" name="Google Shape;121;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2" name="Google Shape;122;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3" name="Google Shape;123;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4" name="Google Shape;124;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5" name="Google Shape;125;p5"/>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6" name="Google Shape;126;p5"/>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7" name="Google Shape;127;p5"/>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8" name="Google Shape;128;p5"/>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9" name="Google Shape;129;p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0" name="Shape 130"/>
        <p:cNvGrpSpPr/>
        <p:nvPr/>
      </p:nvGrpSpPr>
      <p:grpSpPr>
        <a:xfrm>
          <a:off x="0" y="0"/>
          <a:ext cx="0" cy="0"/>
          <a:chOff x="0" y="0"/>
          <a:chExt cx="0" cy="0"/>
        </a:xfrm>
      </p:grpSpPr>
      <p:sp>
        <p:nvSpPr>
          <p:cNvPr id="131" name="Google Shape;131;p6"/>
          <p:cNvSpPr txBox="1"/>
          <p:nvPr>
            <p:ph idx="1" type="body"/>
          </p:nvPr>
        </p:nvSpPr>
        <p:spPr>
          <a:xfrm>
            <a:off x="4386975" y="2965625"/>
            <a:ext cx="73893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2" name="Google Shape;132;p6"/>
          <p:cNvSpPr txBox="1"/>
          <p:nvPr>
            <p:ph type="title"/>
          </p:nvPr>
        </p:nvSpPr>
        <p:spPr>
          <a:xfrm>
            <a:off x="4386975" y="2041175"/>
            <a:ext cx="7389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6" name="Google Shape;166;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67"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1" name="Google Shape;201;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02" name="Google Shape;202;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03" name="Google Shape;203;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4" name="Google Shape;204;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5" name="Google Shape;205;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6" name="Google Shape;206;p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07"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1" name="Google Shape;241;p8"/>
          <p:cNvSpPr txBox="1"/>
          <p:nvPr>
            <p:ph idx="1" type="subTitle"/>
          </p:nvPr>
        </p:nvSpPr>
        <p:spPr>
          <a:xfrm>
            <a:off x="2474965" y="2530200"/>
            <a:ext cx="729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42" name="Google Shape;242;p8"/>
          <p:cNvSpPr txBox="1"/>
          <p:nvPr>
            <p:ph type="title"/>
          </p:nvPr>
        </p:nvSpPr>
        <p:spPr>
          <a:xfrm>
            <a:off x="2425525" y="1099400"/>
            <a:ext cx="729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3" name="Google Shape;243;p8"/>
          <p:cNvSpPr txBox="1"/>
          <p:nvPr>
            <p:ph idx="2" type="body"/>
          </p:nvPr>
        </p:nvSpPr>
        <p:spPr>
          <a:xfrm>
            <a:off x="2474975" y="3190375"/>
            <a:ext cx="7291500" cy="26466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4" name="Google Shape;244;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45"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9" name="Google Shape;279;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80" name="Google Shape;280;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281" name="Google Shape;281;p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82"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6" name="Google Shape;316;p10"/>
          <p:cNvSpPr txBox="1"/>
          <p:nvPr>
            <p:ph type="title"/>
          </p:nvPr>
        </p:nvSpPr>
        <p:spPr>
          <a:xfrm>
            <a:off x="548200" y="1992075"/>
            <a:ext cx="11095500" cy="3160800"/>
          </a:xfrm>
          <a:prstGeom prst="rect">
            <a:avLst/>
          </a:prstGeom>
        </p:spPr>
        <p:txBody>
          <a:bodyPr anchorCtr="0" anchor="b" bIns="121900" lIns="121900" spcFirstLastPara="1" rIns="121900" wrap="square" tIns="12190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317" name="Google Shape;317;p1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2"/>
          <p:cNvSpPr/>
          <p:nvPr/>
        </p:nvSpPr>
        <p:spPr>
          <a:xfrm>
            <a:off x="3172475" y="4624775"/>
            <a:ext cx="2460600" cy="6282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900">
                <a:solidFill>
                  <a:schemeClr val="dk1"/>
                </a:solidFill>
                <a:latin typeface="DM Sans"/>
                <a:ea typeface="DM Sans"/>
                <a:cs typeface="DM Sans"/>
                <a:sym typeface="DM Sans"/>
              </a:rPr>
              <a:t>22b0326 : Pratyush Ranjan</a:t>
            </a:r>
            <a:endParaRPr>
              <a:solidFill>
                <a:schemeClr val="dk1"/>
              </a:solidFill>
            </a:endParaRPr>
          </a:p>
        </p:txBody>
      </p:sp>
      <p:sp>
        <p:nvSpPr>
          <p:cNvPr id="743" name="Google Shape;743;p22"/>
          <p:cNvSpPr txBox="1"/>
          <p:nvPr>
            <p:ph idx="1" type="subTitle"/>
          </p:nvPr>
        </p:nvSpPr>
        <p:spPr>
          <a:xfrm>
            <a:off x="6714425" y="1138700"/>
            <a:ext cx="4086300" cy="12174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744" name="Google Shape;744;p22"/>
          <p:cNvSpPr/>
          <p:nvPr/>
        </p:nvSpPr>
        <p:spPr>
          <a:xfrm>
            <a:off x="1407563" y="2194500"/>
            <a:ext cx="2860359" cy="628314"/>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DS 203</a:t>
            </a:r>
          </a:p>
        </p:txBody>
      </p:sp>
      <p:sp>
        <p:nvSpPr>
          <p:cNvPr id="745" name="Google Shape;745;p22"/>
          <p:cNvSpPr/>
          <p:nvPr/>
        </p:nvSpPr>
        <p:spPr>
          <a:xfrm>
            <a:off x="1407563" y="3138450"/>
            <a:ext cx="6209306" cy="83052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Assignment E7</a:t>
            </a:r>
          </a:p>
        </p:txBody>
      </p:sp>
      <p:sp>
        <p:nvSpPr>
          <p:cNvPr id="746" name="Google Shape;746;p22"/>
          <p:cNvSpPr/>
          <p:nvPr/>
        </p:nvSpPr>
        <p:spPr>
          <a:xfrm>
            <a:off x="261750" y="4603775"/>
            <a:ext cx="2460600" cy="6282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252525"/>
                </a:solidFill>
                <a:latin typeface="DM Sans"/>
                <a:ea typeface="DM Sans"/>
                <a:cs typeface="DM Sans"/>
                <a:sym typeface="DM Sans"/>
              </a:rPr>
              <a:t>22b0321 : Aman Kumar Singh</a:t>
            </a:r>
            <a:endParaRPr>
              <a:solidFill>
                <a:srgbClr val="252525"/>
              </a:solidFill>
            </a:endParaRPr>
          </a:p>
        </p:txBody>
      </p:sp>
      <p:sp>
        <p:nvSpPr>
          <p:cNvPr id="747" name="Google Shape;747;p22"/>
          <p:cNvSpPr/>
          <p:nvPr/>
        </p:nvSpPr>
        <p:spPr>
          <a:xfrm>
            <a:off x="6083200" y="4624775"/>
            <a:ext cx="2607000" cy="6282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900">
                <a:solidFill>
                  <a:schemeClr val="dk1"/>
                </a:solidFill>
                <a:latin typeface="DM Sans"/>
                <a:ea typeface="DM Sans"/>
                <a:cs typeface="DM Sans"/>
                <a:sym typeface="DM Sans"/>
              </a:rPr>
              <a:t>22b0432 : Sarthak Mishra</a:t>
            </a:r>
            <a:endParaRPr>
              <a:solidFill>
                <a:schemeClr val="dk1"/>
              </a:solidFill>
            </a:endParaRPr>
          </a:p>
        </p:txBody>
      </p:sp>
      <p:sp>
        <p:nvSpPr>
          <p:cNvPr id="748" name="Google Shape;748;p22"/>
          <p:cNvSpPr/>
          <p:nvPr/>
        </p:nvSpPr>
        <p:spPr>
          <a:xfrm>
            <a:off x="9209150" y="4624775"/>
            <a:ext cx="2460600" cy="6282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900">
                <a:solidFill>
                  <a:schemeClr val="dk1"/>
                </a:solidFill>
                <a:latin typeface="DM Sans"/>
                <a:ea typeface="DM Sans"/>
                <a:cs typeface="DM Sans"/>
                <a:sym typeface="DM Sans"/>
              </a:rPr>
              <a:t>22b2525 : Samyak Pahade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1"/>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txBox="1"/>
          <p:nvPr/>
        </p:nvSpPr>
        <p:spPr>
          <a:xfrm>
            <a:off x="2890350" y="606575"/>
            <a:ext cx="65637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1"/>
                </a:solidFill>
                <a:latin typeface="DM Sans"/>
                <a:ea typeface="DM Sans"/>
                <a:cs typeface="DM Sans"/>
                <a:sym typeface="DM Sans"/>
              </a:rPr>
              <a:t>Hu Moments</a:t>
            </a:r>
            <a:endParaRPr b="1" sz="4800">
              <a:solidFill>
                <a:schemeClr val="dk1"/>
              </a:solidFill>
              <a:latin typeface="DM Sans"/>
              <a:ea typeface="DM Sans"/>
              <a:cs typeface="DM Sans"/>
              <a:sym typeface="DM Sans"/>
            </a:endParaRPr>
          </a:p>
        </p:txBody>
      </p:sp>
      <p:sp>
        <p:nvSpPr>
          <p:cNvPr id="844" name="Google Shape;844;p31"/>
          <p:cNvSpPr txBox="1"/>
          <p:nvPr/>
        </p:nvSpPr>
        <p:spPr>
          <a:xfrm>
            <a:off x="1176300" y="1837775"/>
            <a:ext cx="9991800" cy="440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Hu Moments consist of seven scalar values derived from the central moments of an image.</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Hu Moments are used in image processing and computer vision for shape analysis and recognition.</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Central moments describe the distribution of intensity values within an image.</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Hu Moments provide scale, rotation, and translation invariant features for characterizing object shapes.</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They ensure robustness across different image conditions.</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Hu Moments are commonly used in pattern recognition tasks such as object recognition, shape matching, and image retrieval.</a:t>
            </a:r>
            <a:endParaRPr sz="2400">
              <a:solidFill>
                <a:schemeClr val="dk2"/>
              </a:solidFill>
              <a:latin typeface="DM Sans"/>
              <a:ea typeface="DM Sans"/>
              <a:cs typeface="DM Sans"/>
              <a:sym typeface="DM Sans"/>
            </a:endParaRPr>
          </a:p>
          <a:p>
            <a:pPr indent="0" lvl="0" marL="457200" rtl="0" algn="l">
              <a:spcBef>
                <a:spcPts val="0"/>
              </a:spcBef>
              <a:spcAft>
                <a:spcPts val="0"/>
              </a:spcAft>
              <a:buNone/>
            </a:pPr>
            <a:r>
              <a:t/>
            </a:r>
            <a:endParaRPr sz="2400">
              <a:solidFill>
                <a:schemeClr val="dk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32"/>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51" name="Google Shape;851;p32"/>
          <p:cNvSpPr txBox="1"/>
          <p:nvPr>
            <p:ph idx="4" type="body"/>
          </p:nvPr>
        </p:nvSpPr>
        <p:spPr>
          <a:xfrm>
            <a:off x="2172000" y="2061875"/>
            <a:ext cx="9392400" cy="3436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 sz="2400"/>
              <a:t>We initiated the k-means clustering algorithm to identify the maximum number of distinct clusters.</a:t>
            </a:r>
            <a:endParaRPr sz="2400"/>
          </a:p>
          <a:p>
            <a:pPr indent="-381000" lvl="0" marL="457200" rtl="0" algn="l">
              <a:spcBef>
                <a:spcPts val="0"/>
              </a:spcBef>
              <a:spcAft>
                <a:spcPts val="0"/>
              </a:spcAft>
              <a:buSzPts val="2400"/>
              <a:buChar char="●"/>
            </a:pPr>
            <a:r>
              <a:rPr lang="en" sz="2400"/>
              <a:t>While executing, a warning from the sklearn library alerted us about the limit on the maximum number of clusters that k-means can generate.</a:t>
            </a:r>
            <a:endParaRPr sz="2400"/>
          </a:p>
          <a:p>
            <a:pPr indent="-381000" lvl="0" marL="457200" rtl="0" algn="l">
              <a:spcBef>
                <a:spcPts val="0"/>
              </a:spcBef>
              <a:spcAft>
                <a:spcPts val="0"/>
              </a:spcAft>
              <a:buSzPts val="2400"/>
              <a:buChar char="●"/>
            </a:pPr>
            <a:r>
              <a:rPr lang="en" sz="2400"/>
              <a:t>In the first iteration, we observed a maximum of six clusters.</a:t>
            </a:r>
            <a:endParaRPr sz="2400"/>
          </a:p>
          <a:p>
            <a:pPr indent="0" lvl="0" marL="914400" rtl="0" algn="l">
              <a:spcBef>
                <a:spcPts val="2100"/>
              </a:spcBef>
              <a:spcAft>
                <a:spcPts val="2100"/>
              </a:spcAft>
              <a:buNone/>
            </a:pPr>
            <a:r>
              <a:t/>
            </a:r>
            <a:endParaRPr sz="2400"/>
          </a:p>
        </p:txBody>
      </p:sp>
      <p:sp>
        <p:nvSpPr>
          <p:cNvPr id="852" name="Google Shape;852;p32"/>
          <p:cNvSpPr txBox="1"/>
          <p:nvPr/>
        </p:nvSpPr>
        <p:spPr>
          <a:xfrm>
            <a:off x="31951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k-means clustering</a:t>
            </a:r>
            <a:endParaRPr b="1" sz="4800">
              <a:solidFill>
                <a:schemeClr val="dk1"/>
              </a:solidFill>
              <a:latin typeface="DM Sans"/>
              <a:ea typeface="DM Sans"/>
              <a:cs typeface="DM Sans"/>
              <a:sym typeface="DM Sans"/>
            </a:endParaRPr>
          </a:p>
        </p:txBody>
      </p:sp>
      <p:sp>
        <p:nvSpPr>
          <p:cNvPr id="853" name="Google Shape;853;p32"/>
          <p:cNvSpPr/>
          <p:nvPr/>
        </p:nvSpPr>
        <p:spPr>
          <a:xfrm>
            <a:off x="2117413" y="675675"/>
            <a:ext cx="542699"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3"/>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60" name="Google Shape;860;p33"/>
          <p:cNvSpPr txBox="1"/>
          <p:nvPr>
            <p:ph idx="4" type="body"/>
          </p:nvPr>
        </p:nvSpPr>
        <p:spPr>
          <a:xfrm>
            <a:off x="7556500" y="1540650"/>
            <a:ext cx="4331700" cy="2881800"/>
          </a:xfrm>
          <a:prstGeom prst="rect">
            <a:avLst/>
          </a:prstGeom>
        </p:spPr>
        <p:txBody>
          <a:bodyPr anchorCtr="0" anchor="t" bIns="121900" lIns="121900" spcFirstLastPara="1" rIns="121900" wrap="square" tIns="121900">
            <a:noAutofit/>
          </a:bodyPr>
          <a:lstStyle/>
          <a:p>
            <a:pPr indent="0" lvl="0" marL="914400" rtl="0" algn="l">
              <a:spcBef>
                <a:spcPts val="0"/>
              </a:spcBef>
              <a:spcAft>
                <a:spcPts val="2100"/>
              </a:spcAft>
              <a:buNone/>
            </a:pPr>
            <a:r>
              <a:rPr lang="en" sz="2400"/>
              <a:t>We then employed t-SNE visualization to assess the clustering of images and the distribution of images within each cluster.</a:t>
            </a:r>
            <a:endParaRPr sz="2400"/>
          </a:p>
        </p:txBody>
      </p:sp>
      <p:sp>
        <p:nvSpPr>
          <p:cNvPr id="861" name="Google Shape;861;p33"/>
          <p:cNvSpPr txBox="1"/>
          <p:nvPr/>
        </p:nvSpPr>
        <p:spPr>
          <a:xfrm>
            <a:off x="31951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t-SNE visualization </a:t>
            </a:r>
            <a:endParaRPr b="1" sz="4800">
              <a:solidFill>
                <a:schemeClr val="dk1"/>
              </a:solidFill>
              <a:latin typeface="DM Sans"/>
              <a:ea typeface="DM Sans"/>
              <a:cs typeface="DM Sans"/>
              <a:sym typeface="DM Sans"/>
            </a:endParaRPr>
          </a:p>
        </p:txBody>
      </p:sp>
      <p:sp>
        <p:nvSpPr>
          <p:cNvPr id="862" name="Google Shape;862;p33"/>
          <p:cNvSpPr/>
          <p:nvPr/>
        </p:nvSpPr>
        <p:spPr>
          <a:xfrm>
            <a:off x="2117413" y="675675"/>
            <a:ext cx="626191" cy="70845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4</a:t>
            </a:r>
          </a:p>
        </p:txBody>
      </p:sp>
      <p:pic>
        <p:nvPicPr>
          <p:cNvPr id="863" name="Google Shape;863;p33"/>
          <p:cNvPicPr preferRelativeResize="0"/>
          <p:nvPr/>
        </p:nvPicPr>
        <p:blipFill>
          <a:blip r:embed="rId3">
            <a:alphaModFix/>
          </a:blip>
          <a:stretch>
            <a:fillRect/>
          </a:stretch>
        </p:blipFill>
        <p:spPr>
          <a:xfrm>
            <a:off x="2370675" y="1921650"/>
            <a:ext cx="5628499" cy="4353105"/>
          </a:xfrm>
          <a:prstGeom prst="rect">
            <a:avLst/>
          </a:prstGeom>
          <a:noFill/>
          <a:ln>
            <a:noFill/>
          </a:ln>
        </p:spPr>
      </p:pic>
      <p:sp>
        <p:nvSpPr>
          <p:cNvPr id="864" name="Google Shape;864;p33"/>
          <p:cNvSpPr txBox="1"/>
          <p:nvPr/>
        </p:nvSpPr>
        <p:spPr>
          <a:xfrm>
            <a:off x="8549825" y="4475850"/>
            <a:ext cx="3356400" cy="1610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DM Sans"/>
                <a:ea typeface="DM Sans"/>
                <a:cs typeface="DM Sans"/>
                <a:sym typeface="DM Sans"/>
              </a:rPr>
              <a:t>Upon observing the graph, we notice that not all points are visible; it appears that some points are overlapping.</a:t>
            </a:r>
            <a:endParaRPr sz="1800">
              <a:solidFill>
                <a:schemeClr val="dk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34"/>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71" name="Google Shape;871;p34"/>
          <p:cNvSpPr txBox="1"/>
          <p:nvPr>
            <p:ph idx="4" type="body"/>
          </p:nvPr>
        </p:nvSpPr>
        <p:spPr>
          <a:xfrm>
            <a:off x="1972750" y="1878225"/>
            <a:ext cx="9770700" cy="44034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We re-ran k-means clustering on cluster 0 to identify the maximum number of distinct clusters.</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This time, we observed 100 distinct clusters, which appeared to be abnormal clustering behavior.</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To address this issue, we opted to categorize the images based on their clustering labels.</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We created subfolders for each cluster label and sorted images accordingly.</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Upon manual inspection of the 100 clusters within cluster 0, we found that each cluster comprised duplicate images.</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Each cluster contained approximately 7-8 identical images.</a:t>
            </a:r>
            <a:endParaRPr sz="2200">
              <a:solidFill>
                <a:srgbClr val="ECECEC"/>
              </a:solidFill>
              <a:highlight>
                <a:srgbClr val="212121"/>
              </a:highlight>
              <a:latin typeface="Roboto"/>
              <a:ea typeface="Roboto"/>
              <a:cs typeface="Roboto"/>
              <a:sym typeface="Roboto"/>
            </a:endParaRPr>
          </a:p>
          <a:p>
            <a:pPr indent="0" lvl="0" marL="914400" rtl="0" algn="l">
              <a:spcBef>
                <a:spcPts val="0"/>
              </a:spcBef>
              <a:spcAft>
                <a:spcPts val="2100"/>
              </a:spcAft>
              <a:buNone/>
            </a:pPr>
            <a:r>
              <a:t/>
            </a:r>
            <a:endParaRPr sz="2200"/>
          </a:p>
        </p:txBody>
      </p:sp>
      <p:sp>
        <p:nvSpPr>
          <p:cNvPr id="872" name="Google Shape;872;p34"/>
          <p:cNvSpPr txBox="1"/>
          <p:nvPr/>
        </p:nvSpPr>
        <p:spPr>
          <a:xfrm>
            <a:off x="29665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Identifying distinct Clusters</a:t>
            </a:r>
            <a:endParaRPr b="1" sz="3600">
              <a:solidFill>
                <a:schemeClr val="dk1"/>
              </a:solidFill>
              <a:latin typeface="DM Sans"/>
              <a:ea typeface="DM Sans"/>
              <a:cs typeface="DM Sans"/>
              <a:sym typeface="DM Sans"/>
            </a:endParaRPr>
          </a:p>
        </p:txBody>
      </p:sp>
      <p:sp>
        <p:nvSpPr>
          <p:cNvPr id="873" name="Google Shape;873;p34"/>
          <p:cNvSpPr/>
          <p:nvPr/>
        </p:nvSpPr>
        <p:spPr>
          <a:xfrm>
            <a:off x="2117413" y="675675"/>
            <a:ext cx="554783" cy="720596"/>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5"/>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80" name="Google Shape;880;p35"/>
          <p:cNvSpPr txBox="1"/>
          <p:nvPr>
            <p:ph idx="4" type="body"/>
          </p:nvPr>
        </p:nvSpPr>
        <p:spPr>
          <a:xfrm>
            <a:off x="2966350" y="1725925"/>
            <a:ext cx="6494100" cy="2754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2100"/>
              </a:spcAft>
              <a:buNone/>
            </a:pPr>
            <a:r>
              <a:rPr lang="en" sz="1800">
                <a:solidFill>
                  <a:srgbClr val="ECECEC"/>
                </a:solidFill>
                <a:highlight>
                  <a:srgbClr val="212121"/>
                </a:highlight>
                <a:latin typeface="Roboto"/>
                <a:ea typeface="Roboto"/>
                <a:cs typeface="Roboto"/>
                <a:sym typeface="Roboto"/>
              </a:rPr>
              <a:t>On opening cluster_0 we get approx. 100 clusters subfolders.</a:t>
            </a:r>
            <a:endParaRPr sz="1800"/>
          </a:p>
        </p:txBody>
      </p:sp>
      <p:sp>
        <p:nvSpPr>
          <p:cNvPr id="881" name="Google Shape;881;p35"/>
          <p:cNvSpPr txBox="1"/>
          <p:nvPr/>
        </p:nvSpPr>
        <p:spPr>
          <a:xfrm>
            <a:off x="29665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Identifying distinct Clusters</a:t>
            </a:r>
            <a:endParaRPr b="1" sz="3600">
              <a:solidFill>
                <a:schemeClr val="dk1"/>
              </a:solidFill>
              <a:latin typeface="DM Sans"/>
              <a:ea typeface="DM Sans"/>
              <a:cs typeface="DM Sans"/>
              <a:sym typeface="DM Sans"/>
            </a:endParaRPr>
          </a:p>
        </p:txBody>
      </p:sp>
      <p:sp>
        <p:nvSpPr>
          <p:cNvPr id="882" name="Google Shape;882;p35"/>
          <p:cNvSpPr/>
          <p:nvPr/>
        </p:nvSpPr>
        <p:spPr>
          <a:xfrm>
            <a:off x="2117413" y="675675"/>
            <a:ext cx="554783" cy="720596"/>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5</a:t>
            </a:r>
          </a:p>
        </p:txBody>
      </p:sp>
      <p:pic>
        <p:nvPicPr>
          <p:cNvPr id="883" name="Google Shape;883;p35"/>
          <p:cNvPicPr preferRelativeResize="0"/>
          <p:nvPr/>
        </p:nvPicPr>
        <p:blipFill rotWithShape="1">
          <a:blip r:embed="rId3">
            <a:alphaModFix/>
          </a:blip>
          <a:srcRect b="13644" l="0" r="0" t="0"/>
          <a:stretch/>
        </p:blipFill>
        <p:spPr>
          <a:xfrm>
            <a:off x="3384675" y="2211625"/>
            <a:ext cx="5374426" cy="2116650"/>
          </a:xfrm>
          <a:prstGeom prst="rect">
            <a:avLst/>
          </a:prstGeom>
          <a:noFill/>
          <a:ln>
            <a:noFill/>
          </a:ln>
        </p:spPr>
      </p:pic>
      <p:cxnSp>
        <p:nvCxnSpPr>
          <p:cNvPr id="884" name="Google Shape;884;p35"/>
          <p:cNvCxnSpPr>
            <a:stCxn id="880" idx="3"/>
          </p:cNvCxnSpPr>
          <p:nvPr/>
        </p:nvCxnSpPr>
        <p:spPr>
          <a:xfrm>
            <a:off x="9460450" y="3103375"/>
            <a:ext cx="929400" cy="1635000"/>
          </a:xfrm>
          <a:prstGeom prst="bentConnector2">
            <a:avLst/>
          </a:prstGeom>
          <a:noFill/>
          <a:ln cap="flat" cmpd="sng" w="9525">
            <a:solidFill>
              <a:schemeClr val="lt1"/>
            </a:solidFill>
            <a:prstDash val="solid"/>
            <a:round/>
            <a:headEnd len="med" w="med" type="none"/>
            <a:tailEnd len="med" w="med" type="none"/>
          </a:ln>
        </p:spPr>
      </p:cxnSp>
      <p:sp>
        <p:nvSpPr>
          <p:cNvPr id="885" name="Google Shape;885;p35"/>
          <p:cNvSpPr txBox="1"/>
          <p:nvPr/>
        </p:nvSpPr>
        <p:spPr>
          <a:xfrm>
            <a:off x="1847550" y="4738375"/>
            <a:ext cx="9645900" cy="1799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Roboto"/>
                <a:ea typeface="Roboto"/>
                <a:cs typeface="Roboto"/>
                <a:sym typeface="Roboto"/>
              </a:rPr>
              <a:t>Then opening the subfolder for Cluster_20, the images appear as follows: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can see that the images are exactly identical.</a:t>
            </a:r>
            <a:endParaRPr sz="1800">
              <a:solidFill>
                <a:schemeClr val="dk2"/>
              </a:solidFill>
              <a:latin typeface="Roboto"/>
              <a:ea typeface="Roboto"/>
              <a:cs typeface="Roboto"/>
              <a:sym typeface="Roboto"/>
            </a:endParaRPr>
          </a:p>
        </p:txBody>
      </p:sp>
      <p:pic>
        <p:nvPicPr>
          <p:cNvPr id="886" name="Google Shape;886;p35"/>
          <p:cNvPicPr preferRelativeResize="0"/>
          <p:nvPr/>
        </p:nvPicPr>
        <p:blipFill rotWithShape="1">
          <a:blip r:embed="rId4">
            <a:alphaModFix/>
          </a:blip>
          <a:srcRect b="11032" l="0" r="0" t="0"/>
          <a:stretch/>
        </p:blipFill>
        <p:spPr>
          <a:xfrm>
            <a:off x="2589750" y="5127175"/>
            <a:ext cx="7877776" cy="102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6"/>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93" name="Google Shape;893;p36"/>
          <p:cNvSpPr txBox="1"/>
          <p:nvPr>
            <p:ph idx="4" type="body"/>
          </p:nvPr>
        </p:nvSpPr>
        <p:spPr>
          <a:xfrm>
            <a:off x="1771950" y="2419050"/>
            <a:ext cx="10023900" cy="320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ECECEC"/>
              </a:buClr>
              <a:buSzPts val="2400"/>
              <a:buFont typeface="Roboto"/>
              <a:buChar char="●"/>
            </a:pPr>
            <a:r>
              <a:rPr lang="en" sz="2400">
                <a:solidFill>
                  <a:srgbClr val="ECECEC"/>
                </a:solidFill>
                <a:highlight>
                  <a:srgbClr val="212121"/>
                </a:highlight>
                <a:latin typeface="Roboto"/>
                <a:ea typeface="Roboto"/>
                <a:cs typeface="Roboto"/>
                <a:sym typeface="Roboto"/>
              </a:rPr>
              <a:t>Initially, we decided to remove all duplicate images before re-running the k-means clustering algorithm.</a:t>
            </a:r>
            <a:endParaRPr sz="2400">
              <a:solidFill>
                <a:srgbClr val="ECECEC"/>
              </a:solidFill>
              <a:highlight>
                <a:srgbClr val="212121"/>
              </a:highlight>
              <a:latin typeface="Roboto"/>
              <a:ea typeface="Roboto"/>
              <a:cs typeface="Roboto"/>
              <a:sym typeface="Roboto"/>
            </a:endParaRPr>
          </a:p>
          <a:p>
            <a:pPr indent="-381000" lvl="0" marL="457200" rtl="0" algn="l">
              <a:spcBef>
                <a:spcPts val="0"/>
              </a:spcBef>
              <a:spcAft>
                <a:spcPts val="0"/>
              </a:spcAft>
              <a:buClr>
                <a:srgbClr val="ECECEC"/>
              </a:buClr>
              <a:buSzPts val="2400"/>
              <a:buFont typeface="Roboto"/>
              <a:buChar char="●"/>
            </a:pPr>
            <a:r>
              <a:rPr lang="en" sz="2400">
                <a:solidFill>
                  <a:srgbClr val="ECECEC"/>
                </a:solidFill>
                <a:highlight>
                  <a:srgbClr val="212121"/>
                </a:highlight>
                <a:latin typeface="Roboto"/>
                <a:ea typeface="Roboto"/>
                <a:cs typeface="Roboto"/>
                <a:sym typeface="Roboto"/>
              </a:rPr>
              <a:t>This process involves file hashing using SHA-256, where each image file in a directory receives a unique cryptographic hash.</a:t>
            </a:r>
            <a:endParaRPr sz="2400">
              <a:solidFill>
                <a:srgbClr val="ECECEC"/>
              </a:solidFill>
              <a:highlight>
                <a:srgbClr val="212121"/>
              </a:highlight>
              <a:latin typeface="Roboto"/>
              <a:ea typeface="Roboto"/>
              <a:cs typeface="Roboto"/>
              <a:sym typeface="Roboto"/>
            </a:endParaRPr>
          </a:p>
          <a:p>
            <a:pPr indent="-381000" lvl="0" marL="457200" rtl="0" algn="l">
              <a:spcBef>
                <a:spcPts val="0"/>
              </a:spcBef>
              <a:spcAft>
                <a:spcPts val="0"/>
              </a:spcAft>
              <a:buClr>
                <a:srgbClr val="ECECEC"/>
              </a:buClr>
              <a:buSzPts val="2400"/>
              <a:buFont typeface="Roboto"/>
              <a:buChar char="●"/>
            </a:pPr>
            <a:r>
              <a:rPr lang="en" sz="2400">
                <a:solidFill>
                  <a:srgbClr val="ECECEC"/>
                </a:solidFill>
                <a:highlight>
                  <a:srgbClr val="212121"/>
                </a:highlight>
                <a:latin typeface="Roboto"/>
                <a:ea typeface="Roboto"/>
                <a:cs typeface="Roboto"/>
                <a:sym typeface="Roboto"/>
              </a:rPr>
              <a:t>The hash is computed based on the content of the file, ensuring that files with identical content produce identical hash values.</a:t>
            </a:r>
            <a:endParaRPr sz="2400">
              <a:solidFill>
                <a:srgbClr val="ECECEC"/>
              </a:solidFill>
              <a:highlight>
                <a:srgbClr val="212121"/>
              </a:highlight>
              <a:latin typeface="Roboto"/>
              <a:ea typeface="Roboto"/>
              <a:cs typeface="Roboto"/>
              <a:sym typeface="Roboto"/>
            </a:endParaRPr>
          </a:p>
          <a:p>
            <a:pPr indent="0" lvl="0" marL="1371600" rtl="0" algn="l">
              <a:spcBef>
                <a:spcPts val="2100"/>
              </a:spcBef>
              <a:spcAft>
                <a:spcPts val="0"/>
              </a:spcAft>
              <a:buNone/>
            </a:pPr>
            <a:r>
              <a:t/>
            </a:r>
            <a:endParaRPr sz="2400">
              <a:solidFill>
                <a:srgbClr val="ECECEC"/>
              </a:solidFill>
              <a:highlight>
                <a:srgbClr val="212121"/>
              </a:highlight>
              <a:latin typeface="Roboto"/>
              <a:ea typeface="Roboto"/>
              <a:cs typeface="Roboto"/>
              <a:sym typeface="Roboto"/>
            </a:endParaRPr>
          </a:p>
          <a:p>
            <a:pPr indent="0" lvl="0" marL="1371600" rtl="0" algn="l">
              <a:spcBef>
                <a:spcPts val="2100"/>
              </a:spcBef>
              <a:spcAft>
                <a:spcPts val="2100"/>
              </a:spcAft>
              <a:buNone/>
            </a:pPr>
            <a:r>
              <a:t/>
            </a:r>
            <a:endParaRPr sz="2400">
              <a:solidFill>
                <a:srgbClr val="ECECEC"/>
              </a:solidFill>
              <a:highlight>
                <a:srgbClr val="212121"/>
              </a:highlight>
              <a:latin typeface="Roboto"/>
              <a:ea typeface="Roboto"/>
              <a:cs typeface="Roboto"/>
              <a:sym typeface="Roboto"/>
            </a:endParaRPr>
          </a:p>
        </p:txBody>
      </p:sp>
      <p:sp>
        <p:nvSpPr>
          <p:cNvPr id="894" name="Google Shape;894;p36"/>
          <p:cNvSpPr txBox="1"/>
          <p:nvPr/>
        </p:nvSpPr>
        <p:spPr>
          <a:xfrm>
            <a:off x="29665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Removing duplicate images</a:t>
            </a:r>
            <a:endParaRPr b="1" sz="3600">
              <a:solidFill>
                <a:schemeClr val="dk1"/>
              </a:solidFill>
              <a:latin typeface="DM Sans"/>
              <a:ea typeface="DM Sans"/>
              <a:cs typeface="DM Sans"/>
              <a:sym typeface="DM Sans"/>
            </a:endParaRPr>
          </a:p>
        </p:txBody>
      </p:sp>
      <p:sp>
        <p:nvSpPr>
          <p:cNvPr id="895" name="Google Shape;895;p36"/>
          <p:cNvSpPr/>
          <p:nvPr/>
        </p:nvSpPr>
        <p:spPr>
          <a:xfrm>
            <a:off x="2117413" y="675675"/>
            <a:ext cx="57785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6</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7"/>
          <p:cNvSpPr/>
          <p:nvPr/>
        </p:nvSpPr>
        <p:spPr>
          <a:xfrm>
            <a:off x="26410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txBox="1"/>
          <p:nvPr>
            <p:ph idx="4" type="body"/>
          </p:nvPr>
        </p:nvSpPr>
        <p:spPr>
          <a:xfrm>
            <a:off x="1390950" y="2419050"/>
            <a:ext cx="10023900" cy="32052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p>
            <a:pPr indent="-381000" lvl="0" marL="457200" rtl="0" algn="l">
              <a:spcBef>
                <a:spcPts val="0"/>
              </a:spcBef>
              <a:spcAft>
                <a:spcPts val="0"/>
              </a:spcAft>
              <a:buClr>
                <a:srgbClr val="ECECEC"/>
              </a:buClr>
              <a:buSzPts val="2400"/>
              <a:buFont typeface="Roboto"/>
              <a:buChar char="●"/>
            </a:pPr>
            <a:r>
              <a:rPr lang="en" sz="2400">
                <a:solidFill>
                  <a:srgbClr val="ECECEC"/>
                </a:solidFill>
                <a:highlight>
                  <a:srgbClr val="212121"/>
                </a:highlight>
                <a:latin typeface="Roboto"/>
                <a:ea typeface="Roboto"/>
                <a:cs typeface="Roboto"/>
                <a:sym typeface="Roboto"/>
              </a:rPr>
              <a:t>The SHA-256 algorithm, part of the SHA-2 family, generates a 256-bit hash, providing a high level of uniqueness.</a:t>
            </a:r>
            <a:endParaRPr sz="2400">
              <a:solidFill>
                <a:srgbClr val="ECECEC"/>
              </a:solidFill>
              <a:highlight>
                <a:srgbClr val="212121"/>
              </a:highlight>
              <a:latin typeface="Roboto"/>
              <a:ea typeface="Roboto"/>
              <a:cs typeface="Roboto"/>
              <a:sym typeface="Roboto"/>
            </a:endParaRPr>
          </a:p>
          <a:p>
            <a:pPr indent="-381000" lvl="0" marL="457200" rtl="0" algn="l">
              <a:spcBef>
                <a:spcPts val="0"/>
              </a:spcBef>
              <a:spcAft>
                <a:spcPts val="0"/>
              </a:spcAft>
              <a:buClr>
                <a:srgbClr val="ECECEC"/>
              </a:buClr>
              <a:buSzPts val="2400"/>
              <a:buFont typeface="Roboto"/>
              <a:buChar char="●"/>
            </a:pPr>
            <a:r>
              <a:rPr lang="en" sz="2400">
                <a:solidFill>
                  <a:srgbClr val="ECECEC"/>
                </a:solidFill>
                <a:highlight>
                  <a:srgbClr val="212121"/>
                </a:highlight>
                <a:latin typeface="Roboto"/>
                <a:ea typeface="Roboto"/>
                <a:cs typeface="Roboto"/>
                <a:sym typeface="Roboto"/>
              </a:rPr>
              <a:t>By utilizing SHA-256 hashing, duplicate images can be efficiently identified solely based on their content, rather than relying on potentially unreliable factors like filenames or metadata.</a:t>
            </a:r>
            <a:endParaRPr sz="2400">
              <a:solidFill>
                <a:srgbClr val="ECECEC"/>
              </a:solidFill>
              <a:highlight>
                <a:srgbClr val="212121"/>
              </a:highlight>
              <a:latin typeface="Roboto"/>
              <a:ea typeface="Roboto"/>
              <a:cs typeface="Roboto"/>
              <a:sym typeface="Roboto"/>
            </a:endParaRPr>
          </a:p>
          <a:p>
            <a:pPr indent="-381000" lvl="0" marL="457200" rtl="0" algn="l">
              <a:spcBef>
                <a:spcPts val="0"/>
              </a:spcBef>
              <a:spcAft>
                <a:spcPts val="0"/>
              </a:spcAft>
              <a:buClr>
                <a:srgbClr val="ECECEC"/>
              </a:buClr>
              <a:buSzPts val="2400"/>
              <a:buFont typeface="Roboto"/>
              <a:buChar char="●"/>
            </a:pPr>
            <a:r>
              <a:rPr lang="en" sz="2400">
                <a:solidFill>
                  <a:srgbClr val="ECECEC"/>
                </a:solidFill>
                <a:highlight>
                  <a:srgbClr val="212121"/>
                </a:highlight>
                <a:latin typeface="Roboto"/>
                <a:ea typeface="Roboto"/>
                <a:cs typeface="Roboto"/>
                <a:sym typeface="Roboto"/>
              </a:rPr>
              <a:t>This method is robust and widely used for identifying duplicates across various types of files.</a:t>
            </a:r>
            <a:endParaRPr sz="2400">
              <a:solidFill>
                <a:srgbClr val="ECECEC"/>
              </a:solidFill>
              <a:highlight>
                <a:srgbClr val="212121"/>
              </a:highlight>
              <a:latin typeface="Roboto"/>
              <a:ea typeface="Roboto"/>
              <a:cs typeface="Roboto"/>
              <a:sym typeface="Roboto"/>
            </a:endParaRPr>
          </a:p>
          <a:p>
            <a:pPr indent="0" lvl="0" marL="1828800" rtl="0" algn="l">
              <a:spcBef>
                <a:spcPts val="2100"/>
              </a:spcBef>
              <a:spcAft>
                <a:spcPts val="2100"/>
              </a:spcAft>
              <a:buNone/>
            </a:pPr>
            <a:r>
              <a:t/>
            </a:r>
            <a:endParaRPr sz="2400">
              <a:solidFill>
                <a:srgbClr val="ECECEC"/>
              </a:solidFill>
              <a:highlight>
                <a:srgbClr val="212121"/>
              </a:highlight>
              <a:latin typeface="Roboto"/>
              <a:ea typeface="Roboto"/>
              <a:cs typeface="Roboto"/>
              <a:sym typeface="Roboto"/>
            </a:endParaRPr>
          </a:p>
        </p:txBody>
      </p:sp>
      <p:sp>
        <p:nvSpPr>
          <p:cNvPr id="902" name="Google Shape;902;p37"/>
          <p:cNvSpPr txBox="1"/>
          <p:nvPr/>
        </p:nvSpPr>
        <p:spPr>
          <a:xfrm>
            <a:off x="28141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SHA - 256 algorithm</a:t>
            </a:r>
            <a:endParaRPr b="1" sz="48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8"/>
          <p:cNvSpPr/>
          <p:nvPr/>
        </p:nvSpPr>
        <p:spPr>
          <a:xfrm>
            <a:off x="1764950" y="1878254"/>
            <a:ext cx="3216420" cy="4373371"/>
          </a:xfrm>
          <a:prstGeom prst="flowChartProcess">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8" name="Google Shape;908;p38"/>
          <p:cNvSpPr/>
          <p:nvPr/>
        </p:nvSpPr>
        <p:spPr>
          <a:xfrm>
            <a:off x="7022830" y="1878254"/>
            <a:ext cx="3216420" cy="4373371"/>
          </a:xfrm>
          <a:prstGeom prst="flowChartProcess">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9" name="Google Shape;909;p38"/>
          <p:cNvSpPr/>
          <p:nvPr/>
        </p:nvSpPr>
        <p:spPr>
          <a:xfrm>
            <a:off x="2062239" y="2007761"/>
            <a:ext cx="2621700" cy="544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txBox="1"/>
          <p:nvPr/>
        </p:nvSpPr>
        <p:spPr>
          <a:xfrm>
            <a:off x="2076325" y="2030600"/>
            <a:ext cx="28287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M Sans"/>
                <a:ea typeface="DM Sans"/>
                <a:cs typeface="DM Sans"/>
                <a:sym typeface="DM Sans"/>
              </a:rPr>
              <a:t>Dictionary Created</a:t>
            </a:r>
            <a:endParaRPr b="1" sz="2000">
              <a:solidFill>
                <a:schemeClr val="dk1"/>
              </a:solidFill>
              <a:latin typeface="DM Sans"/>
              <a:ea typeface="DM Sans"/>
              <a:cs typeface="DM Sans"/>
              <a:sym typeface="DM Sans"/>
            </a:endParaRPr>
          </a:p>
        </p:txBody>
      </p:sp>
      <p:sp>
        <p:nvSpPr>
          <p:cNvPr id="911" name="Google Shape;911;p38"/>
          <p:cNvSpPr txBox="1"/>
          <p:nvPr/>
        </p:nvSpPr>
        <p:spPr>
          <a:xfrm>
            <a:off x="2059775" y="2769650"/>
            <a:ext cx="2745600" cy="299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2"/>
                </a:solidFill>
              </a:rPr>
              <a:t>We've created a dictionary associating each image name with its corresponding hash value, computed using the SHA-256 algorithm. Subsequently, we eliminated all duplicates sharing the same hash value.</a:t>
            </a:r>
            <a:endParaRPr sz="1600">
              <a:solidFill>
                <a:schemeClr val="dk2"/>
              </a:solidFill>
            </a:endParaRPr>
          </a:p>
          <a:p>
            <a:pPr indent="0" lvl="0" marL="0" rtl="0" algn="l">
              <a:lnSpc>
                <a:spcPct val="115000"/>
              </a:lnSpc>
              <a:spcBef>
                <a:spcPts val="1200"/>
              </a:spcBef>
              <a:spcAft>
                <a:spcPts val="0"/>
              </a:spcAft>
              <a:buNone/>
            </a:pPr>
            <a:r>
              <a:t/>
            </a:r>
            <a:endParaRPr sz="1600">
              <a:solidFill>
                <a:schemeClr val="dk2"/>
              </a:solidFill>
            </a:endParaRPr>
          </a:p>
        </p:txBody>
      </p:sp>
      <p:sp>
        <p:nvSpPr>
          <p:cNvPr id="912" name="Google Shape;912;p38"/>
          <p:cNvSpPr/>
          <p:nvPr/>
        </p:nvSpPr>
        <p:spPr>
          <a:xfrm>
            <a:off x="7325762" y="2007682"/>
            <a:ext cx="2621700" cy="544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txBox="1"/>
          <p:nvPr/>
        </p:nvSpPr>
        <p:spPr>
          <a:xfrm>
            <a:off x="7819476" y="2030575"/>
            <a:ext cx="22674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DM Sans"/>
                <a:ea typeface="DM Sans"/>
                <a:cs typeface="DM Sans"/>
                <a:sym typeface="DM Sans"/>
              </a:rPr>
              <a:t>Inferences</a:t>
            </a:r>
            <a:endParaRPr b="1" sz="2400">
              <a:solidFill>
                <a:schemeClr val="dk1"/>
              </a:solidFill>
              <a:latin typeface="DM Sans"/>
              <a:ea typeface="DM Sans"/>
              <a:cs typeface="DM Sans"/>
              <a:sym typeface="DM Sans"/>
            </a:endParaRPr>
          </a:p>
        </p:txBody>
      </p:sp>
      <p:sp>
        <p:nvSpPr>
          <p:cNvPr id="914" name="Google Shape;914;p38"/>
          <p:cNvSpPr txBox="1"/>
          <p:nvPr/>
        </p:nvSpPr>
        <p:spPr>
          <a:xfrm>
            <a:off x="6991350" y="2769650"/>
            <a:ext cx="2972700" cy="299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2"/>
              </a:buClr>
              <a:buSzPts val="1600"/>
              <a:buChar char="●"/>
            </a:pPr>
            <a:r>
              <a:rPr lang="en" sz="1600">
                <a:solidFill>
                  <a:schemeClr val="dk2"/>
                </a:solidFill>
              </a:rPr>
              <a:t>Following the removal of duplicate images, our count decreased significantly from 1183 to just 173 images.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Given the low number of images remaining, we opted not to downscale them to lower resolutions.</a:t>
            </a:r>
            <a:endParaRPr sz="1600">
              <a:solidFill>
                <a:schemeClr val="dk2"/>
              </a:solidFill>
            </a:endParaRPr>
          </a:p>
        </p:txBody>
      </p:sp>
      <p:sp>
        <p:nvSpPr>
          <p:cNvPr id="915" name="Google Shape;915;p38"/>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txBox="1"/>
          <p:nvPr/>
        </p:nvSpPr>
        <p:spPr>
          <a:xfrm>
            <a:off x="29665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Removing duplicate images</a:t>
            </a:r>
            <a:endParaRPr b="1" sz="3600">
              <a:solidFill>
                <a:schemeClr val="dk1"/>
              </a:solidFill>
              <a:latin typeface="DM Sans"/>
              <a:ea typeface="DM Sans"/>
              <a:cs typeface="DM Sans"/>
              <a:sym typeface="DM Sans"/>
            </a:endParaRPr>
          </a:p>
        </p:txBody>
      </p:sp>
      <p:sp>
        <p:nvSpPr>
          <p:cNvPr id="917" name="Google Shape;917;p38"/>
          <p:cNvSpPr/>
          <p:nvPr/>
        </p:nvSpPr>
        <p:spPr>
          <a:xfrm>
            <a:off x="2117413" y="675675"/>
            <a:ext cx="57785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6</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39"/>
          <p:cNvSpPr/>
          <p:nvPr/>
        </p:nvSpPr>
        <p:spPr>
          <a:xfrm>
            <a:off x="2856275" y="362625"/>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924" name="Google Shape;924;p39"/>
          <p:cNvSpPr txBox="1"/>
          <p:nvPr>
            <p:ph idx="4" type="body"/>
          </p:nvPr>
        </p:nvSpPr>
        <p:spPr>
          <a:xfrm>
            <a:off x="7271300" y="2865500"/>
            <a:ext cx="4781100" cy="1404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sz="1600">
                <a:solidFill>
                  <a:srgbClr val="ECECEC"/>
                </a:solidFill>
                <a:highlight>
                  <a:srgbClr val="212121"/>
                </a:highlight>
                <a:latin typeface="Roboto"/>
                <a:ea typeface="Roboto"/>
                <a:cs typeface="Roboto"/>
                <a:sym typeface="Roboto"/>
              </a:rPr>
              <a:t>During the k-means clustering process on these images, we discovered that the maximum limit of clusters was 173, determined by features such as Hu moments, Area, and Perimeter of the image.</a:t>
            </a:r>
            <a:endParaRPr sz="1600">
              <a:solidFill>
                <a:srgbClr val="ECECEC"/>
              </a:solidFill>
              <a:highlight>
                <a:srgbClr val="212121"/>
              </a:highlight>
              <a:latin typeface="Roboto"/>
              <a:ea typeface="Roboto"/>
              <a:cs typeface="Roboto"/>
              <a:sym typeface="Roboto"/>
            </a:endParaRPr>
          </a:p>
          <a:p>
            <a:pPr indent="0" lvl="0" marL="1371600" rtl="0" algn="l">
              <a:spcBef>
                <a:spcPts val="2100"/>
              </a:spcBef>
              <a:spcAft>
                <a:spcPts val="0"/>
              </a:spcAft>
              <a:buClr>
                <a:schemeClr val="dk1"/>
              </a:buClr>
              <a:buSzPts val="1100"/>
              <a:buFont typeface="Arial"/>
              <a:buNone/>
            </a:pPr>
            <a:r>
              <a:t/>
            </a:r>
            <a:endParaRPr sz="1600">
              <a:solidFill>
                <a:srgbClr val="ECECEC"/>
              </a:solidFill>
              <a:highlight>
                <a:srgbClr val="212121"/>
              </a:highlight>
              <a:latin typeface="Roboto"/>
              <a:ea typeface="Roboto"/>
              <a:cs typeface="Roboto"/>
              <a:sym typeface="Roboto"/>
            </a:endParaRPr>
          </a:p>
          <a:p>
            <a:pPr indent="0" lvl="0" marL="1371600" rtl="0" algn="l">
              <a:spcBef>
                <a:spcPts val="2100"/>
              </a:spcBef>
              <a:spcAft>
                <a:spcPts val="2100"/>
              </a:spcAft>
              <a:buNone/>
            </a:pPr>
            <a:r>
              <a:t/>
            </a:r>
            <a:endParaRPr sz="1600">
              <a:solidFill>
                <a:srgbClr val="ECECEC"/>
              </a:solidFill>
              <a:highlight>
                <a:srgbClr val="212121"/>
              </a:highlight>
              <a:latin typeface="Roboto"/>
              <a:ea typeface="Roboto"/>
              <a:cs typeface="Roboto"/>
              <a:sym typeface="Roboto"/>
            </a:endParaRPr>
          </a:p>
        </p:txBody>
      </p:sp>
      <p:sp>
        <p:nvSpPr>
          <p:cNvPr id="925" name="Google Shape;925;p39"/>
          <p:cNvSpPr txBox="1"/>
          <p:nvPr/>
        </p:nvSpPr>
        <p:spPr>
          <a:xfrm>
            <a:off x="3129425" y="5190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Complexity Classification</a:t>
            </a:r>
            <a:endParaRPr b="1" sz="3600">
              <a:solidFill>
                <a:schemeClr val="dk1"/>
              </a:solidFill>
              <a:latin typeface="DM Sans"/>
              <a:ea typeface="DM Sans"/>
              <a:cs typeface="DM Sans"/>
              <a:sym typeface="DM Sans"/>
            </a:endParaRPr>
          </a:p>
        </p:txBody>
      </p:sp>
      <p:sp>
        <p:nvSpPr>
          <p:cNvPr id="926" name="Google Shape;926;p39"/>
          <p:cNvSpPr/>
          <p:nvPr/>
        </p:nvSpPr>
        <p:spPr>
          <a:xfrm>
            <a:off x="2117413" y="675675"/>
            <a:ext cx="524023" cy="70845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7</a:t>
            </a:r>
          </a:p>
        </p:txBody>
      </p:sp>
      <p:sp>
        <p:nvSpPr>
          <p:cNvPr id="927" name="Google Shape;927;p39"/>
          <p:cNvSpPr txBox="1"/>
          <p:nvPr/>
        </p:nvSpPr>
        <p:spPr>
          <a:xfrm>
            <a:off x="2117425" y="1448311"/>
            <a:ext cx="97761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2300">
                <a:solidFill>
                  <a:srgbClr val="ECECEC"/>
                </a:solidFill>
                <a:highlight>
                  <a:srgbClr val="212121"/>
                </a:highlight>
                <a:latin typeface="Roboto"/>
                <a:ea typeface="Roboto"/>
                <a:cs typeface="Roboto"/>
                <a:sym typeface="Roboto"/>
              </a:rPr>
              <a:t>To categorize images based on complexity (High, Low, and Medium), we set the desired clusters to 3. Below is the t-SNE plot depicting the results.</a:t>
            </a:r>
            <a:endParaRPr sz="2300"/>
          </a:p>
        </p:txBody>
      </p:sp>
      <p:pic>
        <p:nvPicPr>
          <p:cNvPr id="928" name="Google Shape;928;p39"/>
          <p:cNvPicPr preferRelativeResize="0"/>
          <p:nvPr/>
        </p:nvPicPr>
        <p:blipFill>
          <a:blip r:embed="rId3">
            <a:alphaModFix/>
          </a:blip>
          <a:stretch>
            <a:fillRect/>
          </a:stretch>
        </p:blipFill>
        <p:spPr>
          <a:xfrm>
            <a:off x="2304000" y="2713100"/>
            <a:ext cx="4781016" cy="3913124"/>
          </a:xfrm>
          <a:prstGeom prst="rect">
            <a:avLst/>
          </a:prstGeom>
          <a:noFill/>
          <a:ln>
            <a:noFill/>
          </a:ln>
        </p:spPr>
      </p:pic>
      <p:sp>
        <p:nvSpPr>
          <p:cNvPr id="929" name="Google Shape;929;p39"/>
          <p:cNvSpPr txBox="1"/>
          <p:nvPr/>
        </p:nvSpPr>
        <p:spPr>
          <a:xfrm>
            <a:off x="7273925" y="4562475"/>
            <a:ext cx="4781100" cy="17781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Silhouette Score: </a:t>
            </a:r>
            <a:r>
              <a:rPr lang="en" sz="1800">
                <a:solidFill>
                  <a:schemeClr val="dk2"/>
                </a:solidFill>
                <a:latin typeface="Roboto"/>
                <a:ea typeface="Roboto"/>
                <a:cs typeface="Roboto"/>
                <a:sym typeface="Roboto"/>
              </a:rPr>
              <a:t>0.6062498542605892</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Davies-Bouldin Score:</a:t>
            </a:r>
            <a:r>
              <a:rPr lang="en" sz="1800">
                <a:solidFill>
                  <a:schemeClr val="dk2"/>
                </a:solidFill>
                <a:latin typeface="Roboto"/>
                <a:ea typeface="Roboto"/>
                <a:cs typeface="Roboto"/>
                <a:sym typeface="Roboto"/>
              </a:rPr>
              <a:t> 0.3150324624909610</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Cluster 0: 98</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Cluster 1: 1</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Cluster 2: 74</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40"/>
          <p:cNvSpPr/>
          <p:nvPr/>
        </p:nvSpPr>
        <p:spPr>
          <a:xfrm>
            <a:off x="0" y="1587500"/>
            <a:ext cx="3735720" cy="5270500"/>
          </a:xfrm>
          <a:prstGeom prst="flowChartProcess">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5" name="Google Shape;935;p40"/>
          <p:cNvSpPr/>
          <p:nvPr/>
        </p:nvSpPr>
        <p:spPr>
          <a:xfrm>
            <a:off x="8456280" y="1587500"/>
            <a:ext cx="3735720" cy="5270500"/>
          </a:xfrm>
          <a:prstGeom prst="flowChartProcess">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6" name="Google Shape;936;p40"/>
          <p:cNvSpPr/>
          <p:nvPr/>
        </p:nvSpPr>
        <p:spPr>
          <a:xfrm>
            <a:off x="274350" y="1675675"/>
            <a:ext cx="3045000" cy="620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txBox="1"/>
          <p:nvPr/>
        </p:nvSpPr>
        <p:spPr>
          <a:xfrm>
            <a:off x="591450" y="1751875"/>
            <a:ext cx="2410800" cy="8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M Sans"/>
                <a:ea typeface="DM Sans"/>
                <a:cs typeface="DM Sans"/>
                <a:sym typeface="DM Sans"/>
              </a:rPr>
              <a:t>Silhouette Score</a:t>
            </a:r>
            <a:endParaRPr b="1" sz="2000">
              <a:solidFill>
                <a:schemeClr val="dk1"/>
              </a:solidFill>
              <a:latin typeface="DM Sans"/>
              <a:ea typeface="DM Sans"/>
              <a:cs typeface="DM Sans"/>
              <a:sym typeface="DM Sans"/>
            </a:endParaRPr>
          </a:p>
        </p:txBody>
      </p:sp>
      <p:sp>
        <p:nvSpPr>
          <p:cNvPr id="938" name="Google Shape;938;p40"/>
          <p:cNvSpPr txBox="1"/>
          <p:nvPr/>
        </p:nvSpPr>
        <p:spPr>
          <a:xfrm>
            <a:off x="143625" y="2560100"/>
            <a:ext cx="3188700" cy="40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2"/>
              </a:buClr>
              <a:buSzPts val="1600"/>
              <a:buChar char="●"/>
            </a:pPr>
            <a:r>
              <a:rPr lang="en" sz="1600">
                <a:solidFill>
                  <a:schemeClr val="dk2"/>
                </a:solidFill>
              </a:rPr>
              <a:t>Silhouette Score: This metric ranges from -1 to 1.</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A score closer to 1 suggests that the samples are distant from neighboring clusters.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Conversely, a score closer to -1 indicates proximity to neighboring clusters.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A score around 0 suggests overlapping clusters.</a:t>
            </a:r>
            <a:endParaRPr sz="1600">
              <a:solidFill>
                <a:schemeClr val="dk2"/>
              </a:solidFill>
            </a:endParaRPr>
          </a:p>
          <a:p>
            <a:pPr indent="0" lvl="0" marL="457200" rtl="0" algn="l">
              <a:lnSpc>
                <a:spcPct val="115000"/>
              </a:lnSpc>
              <a:spcBef>
                <a:spcPts val="1200"/>
              </a:spcBef>
              <a:spcAft>
                <a:spcPts val="0"/>
              </a:spcAft>
              <a:buNone/>
            </a:pPr>
            <a:r>
              <a:t/>
            </a:r>
            <a:endParaRPr sz="1600">
              <a:solidFill>
                <a:schemeClr val="dk2"/>
              </a:solidFill>
            </a:endParaRPr>
          </a:p>
        </p:txBody>
      </p:sp>
      <p:sp>
        <p:nvSpPr>
          <p:cNvPr id="939" name="Google Shape;939;p40"/>
          <p:cNvSpPr/>
          <p:nvPr/>
        </p:nvSpPr>
        <p:spPr>
          <a:xfrm>
            <a:off x="8882445" y="1639978"/>
            <a:ext cx="3045000" cy="6561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txBox="1"/>
          <p:nvPr/>
        </p:nvSpPr>
        <p:spPr>
          <a:xfrm>
            <a:off x="8882450" y="1708550"/>
            <a:ext cx="29286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M Sans"/>
                <a:ea typeface="DM Sans"/>
                <a:cs typeface="DM Sans"/>
                <a:sym typeface="DM Sans"/>
              </a:rPr>
              <a:t>Davies-Bouldin Score</a:t>
            </a:r>
            <a:endParaRPr b="1" sz="2000">
              <a:solidFill>
                <a:schemeClr val="dk1"/>
              </a:solidFill>
              <a:latin typeface="DM Sans"/>
              <a:ea typeface="DM Sans"/>
              <a:cs typeface="DM Sans"/>
              <a:sym typeface="DM Sans"/>
            </a:endParaRPr>
          </a:p>
        </p:txBody>
      </p:sp>
      <p:sp>
        <p:nvSpPr>
          <p:cNvPr id="941" name="Google Shape;941;p40"/>
          <p:cNvSpPr txBox="1"/>
          <p:nvPr/>
        </p:nvSpPr>
        <p:spPr>
          <a:xfrm>
            <a:off x="8678592" y="2484652"/>
            <a:ext cx="3452700" cy="360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2"/>
              </a:buClr>
              <a:buSzPts val="1600"/>
              <a:buChar char="●"/>
            </a:pPr>
            <a:r>
              <a:rPr lang="en" sz="1600">
                <a:solidFill>
                  <a:schemeClr val="dk2"/>
                </a:solidFill>
              </a:rPr>
              <a:t>The Davies-Bouldin score evaluates the average similarity between clusters.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It measures the average similarity of each cluster with its most similar cluster.</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The score ranges from 0 to positive infinity.</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A lower Davies-Bouldin score indicates better clustering performance.</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A score of 0 represents the best possible outcome.</a:t>
            </a:r>
            <a:endParaRPr sz="1600">
              <a:solidFill>
                <a:schemeClr val="dk2"/>
              </a:solidFill>
            </a:endParaRPr>
          </a:p>
          <a:p>
            <a:pPr indent="0" lvl="0" marL="457200" rtl="0" algn="l">
              <a:lnSpc>
                <a:spcPct val="115000"/>
              </a:lnSpc>
              <a:spcBef>
                <a:spcPts val="1200"/>
              </a:spcBef>
              <a:spcAft>
                <a:spcPts val="0"/>
              </a:spcAft>
              <a:buNone/>
            </a:pPr>
            <a:r>
              <a:t/>
            </a:r>
            <a:endParaRPr sz="1600">
              <a:solidFill>
                <a:schemeClr val="dk2"/>
              </a:solidFill>
            </a:endParaRPr>
          </a:p>
        </p:txBody>
      </p:sp>
      <p:sp>
        <p:nvSpPr>
          <p:cNvPr id="942" name="Google Shape;942;p40"/>
          <p:cNvSpPr txBox="1"/>
          <p:nvPr/>
        </p:nvSpPr>
        <p:spPr>
          <a:xfrm>
            <a:off x="261750" y="157050"/>
            <a:ext cx="11799900" cy="12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ECECEC"/>
                </a:solidFill>
                <a:highlight>
                  <a:srgbClr val="212121"/>
                </a:highlight>
                <a:latin typeface="Roboto"/>
                <a:ea typeface="Roboto"/>
                <a:cs typeface="Roboto"/>
                <a:sym typeface="Roboto"/>
              </a:rPr>
              <a:t>Though the scores like Davis Bouldin and Silhouette Score were pretty good for above type of cluster, we again went on manually checking what images goes into these clusters. On checking we found that only one image was present in one of the cluster.</a:t>
            </a:r>
            <a:endParaRPr sz="2000">
              <a:solidFill>
                <a:srgbClr val="ECECEC"/>
              </a:solidFill>
              <a:highlight>
                <a:srgbClr val="212121"/>
              </a:highlight>
              <a:latin typeface="Roboto"/>
              <a:ea typeface="Roboto"/>
              <a:cs typeface="Roboto"/>
              <a:sym typeface="Roboto"/>
            </a:endParaRPr>
          </a:p>
          <a:p>
            <a:pPr indent="0" lvl="0" marL="0" rtl="0" algn="l">
              <a:spcBef>
                <a:spcPts val="2100"/>
              </a:spcBef>
              <a:spcAft>
                <a:spcPts val="0"/>
              </a:spcAft>
              <a:buNone/>
            </a:pPr>
            <a:r>
              <a:t/>
            </a:r>
            <a:endParaRPr sz="1900">
              <a:solidFill>
                <a:schemeClr val="dk2"/>
              </a:solidFill>
              <a:latin typeface="DM Sans"/>
              <a:ea typeface="DM Sans"/>
              <a:cs typeface="DM Sans"/>
              <a:sym typeface="DM Sans"/>
            </a:endParaRPr>
          </a:p>
        </p:txBody>
      </p:sp>
      <p:pic>
        <p:nvPicPr>
          <p:cNvPr id="943" name="Google Shape;943;p40"/>
          <p:cNvPicPr preferRelativeResize="0"/>
          <p:nvPr/>
        </p:nvPicPr>
        <p:blipFill>
          <a:blip r:embed="rId3">
            <a:alphaModFix/>
          </a:blip>
          <a:stretch>
            <a:fillRect/>
          </a:stretch>
        </p:blipFill>
        <p:spPr>
          <a:xfrm>
            <a:off x="3450650" y="1576400"/>
            <a:ext cx="5284075" cy="2494925"/>
          </a:xfrm>
          <a:prstGeom prst="rect">
            <a:avLst/>
          </a:prstGeom>
          <a:noFill/>
          <a:ln>
            <a:noFill/>
          </a:ln>
        </p:spPr>
      </p:pic>
      <p:pic>
        <p:nvPicPr>
          <p:cNvPr id="944" name="Google Shape;944;p40"/>
          <p:cNvPicPr preferRelativeResize="0"/>
          <p:nvPr/>
        </p:nvPicPr>
        <p:blipFill rotWithShape="1">
          <a:blip r:embed="rId4">
            <a:alphaModFix/>
          </a:blip>
          <a:srcRect b="32682" l="0" r="0" t="0"/>
          <a:stretch/>
        </p:blipFill>
        <p:spPr>
          <a:xfrm>
            <a:off x="3804175" y="4422250"/>
            <a:ext cx="4583638" cy="199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3"/>
          <p:cNvSpPr txBox="1"/>
          <p:nvPr>
            <p:ph type="title"/>
          </p:nvPr>
        </p:nvSpPr>
        <p:spPr>
          <a:xfrm>
            <a:off x="1161825" y="628125"/>
            <a:ext cx="9281100" cy="1434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000"/>
              <a:t>Streamlining Architectural Design with Data Science</a:t>
            </a:r>
            <a:endParaRPr sz="4000"/>
          </a:p>
        </p:txBody>
      </p:sp>
      <p:sp>
        <p:nvSpPr>
          <p:cNvPr id="754" name="Google Shape;754;p23"/>
          <p:cNvSpPr txBox="1"/>
          <p:nvPr>
            <p:ph idx="1" type="body"/>
          </p:nvPr>
        </p:nvSpPr>
        <p:spPr>
          <a:xfrm>
            <a:off x="1136375" y="2392200"/>
            <a:ext cx="10206000" cy="35748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Char char="●"/>
            </a:pPr>
            <a:r>
              <a:rPr lang="en" sz="2200"/>
              <a:t>We are given 1183 </a:t>
            </a:r>
            <a:r>
              <a:rPr lang="en" sz="2200"/>
              <a:t>bitmap images of building layouts, each 640 x 480 pixels. </a:t>
            </a:r>
            <a:endParaRPr sz="2200"/>
          </a:p>
          <a:p>
            <a:pPr indent="-368300" lvl="0" marL="457200" rtl="0" algn="l">
              <a:spcBef>
                <a:spcPts val="0"/>
              </a:spcBef>
              <a:spcAft>
                <a:spcPts val="0"/>
              </a:spcAft>
              <a:buSzPts val="2200"/>
              <a:buChar char="●"/>
            </a:pPr>
            <a:r>
              <a:rPr lang="en" sz="2200"/>
              <a:t>We have to </a:t>
            </a:r>
            <a:r>
              <a:rPr lang="en" sz="2200"/>
              <a:t>analyze these images to identify design families, classify the complexity of layouts, and develop a system to retrieve designs based on specific parameters. We also have to explore ways to use this data to enhance design processes and productivity which will save a lot of time and effort.</a:t>
            </a:r>
            <a:endParaRPr sz="2200"/>
          </a:p>
          <a:p>
            <a:pPr indent="-368300" lvl="0" marL="457200" rtl="0" algn="l">
              <a:spcBef>
                <a:spcPts val="0"/>
              </a:spcBef>
              <a:spcAft>
                <a:spcPts val="0"/>
              </a:spcAft>
              <a:buSzPts val="2200"/>
              <a:buChar char="●"/>
            </a:pPr>
            <a:r>
              <a:rPr b="1" lang="en" sz="2200"/>
              <a:t>Methods:</a:t>
            </a:r>
            <a:r>
              <a:rPr lang="en" sz="2200"/>
              <a:t> Image Feature Detection algorithms such as </a:t>
            </a:r>
            <a:r>
              <a:rPr b="1" lang="en" sz="2200"/>
              <a:t>Convolutional Neural Network (CNN)</a:t>
            </a:r>
            <a:r>
              <a:rPr lang="en" sz="2200"/>
              <a:t>, Clustering algorithms such as </a:t>
            </a:r>
            <a:r>
              <a:rPr b="1" lang="en" sz="2200"/>
              <a:t>K-Means</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1"/>
          <p:cNvSpPr/>
          <p:nvPr/>
        </p:nvSpPr>
        <p:spPr>
          <a:xfrm>
            <a:off x="2793450" y="519150"/>
            <a:ext cx="79755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951" name="Google Shape;951;p41"/>
          <p:cNvSpPr txBox="1"/>
          <p:nvPr>
            <p:ph idx="4" type="body"/>
          </p:nvPr>
        </p:nvSpPr>
        <p:spPr>
          <a:xfrm>
            <a:off x="1924350" y="1727700"/>
            <a:ext cx="9616200" cy="128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000">
                <a:solidFill>
                  <a:srgbClr val="ECECEC"/>
                </a:solidFill>
                <a:highlight>
                  <a:srgbClr val="212121"/>
                </a:highlight>
                <a:latin typeface="Roboto"/>
                <a:ea typeface="Roboto"/>
                <a:cs typeface="Roboto"/>
                <a:sym typeface="Roboto"/>
              </a:rPr>
              <a:t>Though the scores like Davis Bouldin and Silhouette Score were pretty good for this type of cluster, we again went on manually checking what images goes into these clusters. On checking we found that only one image was present in the cluster.</a:t>
            </a:r>
            <a:endParaRPr sz="2000">
              <a:solidFill>
                <a:srgbClr val="ECECEC"/>
              </a:solidFill>
              <a:highlight>
                <a:srgbClr val="212121"/>
              </a:highlight>
              <a:latin typeface="Roboto"/>
              <a:ea typeface="Roboto"/>
              <a:cs typeface="Roboto"/>
              <a:sym typeface="Roboto"/>
            </a:endParaRPr>
          </a:p>
        </p:txBody>
      </p:sp>
      <p:sp>
        <p:nvSpPr>
          <p:cNvPr id="952" name="Google Shape;952;p41"/>
          <p:cNvSpPr txBox="1"/>
          <p:nvPr/>
        </p:nvSpPr>
        <p:spPr>
          <a:xfrm>
            <a:off x="2841925" y="671775"/>
            <a:ext cx="8021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Manual Checking for Classification</a:t>
            </a:r>
            <a:endParaRPr b="1" sz="3600">
              <a:solidFill>
                <a:schemeClr val="dk1"/>
              </a:solidFill>
              <a:latin typeface="DM Sans"/>
              <a:ea typeface="DM Sans"/>
              <a:cs typeface="DM Sans"/>
              <a:sym typeface="DM Sans"/>
            </a:endParaRPr>
          </a:p>
        </p:txBody>
      </p:sp>
      <p:sp>
        <p:nvSpPr>
          <p:cNvPr id="953" name="Google Shape;953;p41"/>
          <p:cNvSpPr/>
          <p:nvPr/>
        </p:nvSpPr>
        <p:spPr>
          <a:xfrm>
            <a:off x="2117413" y="675675"/>
            <a:ext cx="563572"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8</a:t>
            </a:r>
          </a:p>
        </p:txBody>
      </p:sp>
      <p:pic>
        <p:nvPicPr>
          <p:cNvPr id="954" name="Google Shape;954;p41"/>
          <p:cNvPicPr preferRelativeResize="0"/>
          <p:nvPr/>
        </p:nvPicPr>
        <p:blipFill rotWithShape="1">
          <a:blip r:embed="rId3">
            <a:alphaModFix/>
          </a:blip>
          <a:srcRect b="0" l="28767" r="29493" t="11574"/>
          <a:stretch/>
        </p:blipFill>
        <p:spPr>
          <a:xfrm>
            <a:off x="2194200" y="3646150"/>
            <a:ext cx="3901799" cy="3132000"/>
          </a:xfrm>
          <a:prstGeom prst="rect">
            <a:avLst/>
          </a:prstGeom>
          <a:noFill/>
          <a:ln>
            <a:noFill/>
          </a:ln>
        </p:spPr>
      </p:pic>
      <p:pic>
        <p:nvPicPr>
          <p:cNvPr id="955" name="Google Shape;955;p41"/>
          <p:cNvPicPr preferRelativeResize="0"/>
          <p:nvPr/>
        </p:nvPicPr>
        <p:blipFill rotWithShape="1">
          <a:blip r:embed="rId3">
            <a:alphaModFix/>
          </a:blip>
          <a:srcRect b="82446" l="4002" r="55770" t="1578"/>
          <a:stretch/>
        </p:blipFill>
        <p:spPr>
          <a:xfrm>
            <a:off x="2980337" y="3646150"/>
            <a:ext cx="2329526" cy="350550"/>
          </a:xfrm>
          <a:prstGeom prst="rect">
            <a:avLst/>
          </a:prstGeom>
          <a:noFill/>
          <a:ln>
            <a:noFill/>
          </a:ln>
        </p:spPr>
      </p:pic>
      <p:sp>
        <p:nvSpPr>
          <p:cNvPr id="956" name="Google Shape;956;p41"/>
          <p:cNvSpPr txBox="1"/>
          <p:nvPr/>
        </p:nvSpPr>
        <p:spPr>
          <a:xfrm>
            <a:off x="7006650" y="3646150"/>
            <a:ext cx="3901800" cy="25551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Silhouette Score: </a:t>
            </a:r>
            <a:r>
              <a:rPr lang="en">
                <a:solidFill>
                  <a:schemeClr val="dk2"/>
                </a:solidFill>
              </a:rPr>
              <a:t>0.15934951603412628			</a:t>
            </a:r>
            <a:endParaRPr>
              <a:solidFill>
                <a:schemeClr val="dk2"/>
              </a:solidFill>
            </a:endParaRPr>
          </a:p>
          <a:p>
            <a:pPr indent="0" lvl="0" marL="0" rtl="0" algn="l">
              <a:spcBef>
                <a:spcPts val="0"/>
              </a:spcBef>
              <a:spcAft>
                <a:spcPts val="0"/>
              </a:spcAft>
              <a:buNone/>
            </a:pPr>
            <a:r>
              <a:rPr b="1" lang="en">
                <a:solidFill>
                  <a:schemeClr val="dk2"/>
                </a:solidFill>
              </a:rPr>
              <a:t>Davies-Bouldin Score:</a:t>
            </a:r>
            <a:r>
              <a:rPr lang="en">
                <a:solidFill>
                  <a:schemeClr val="dk2"/>
                </a:solidFill>
              </a:rPr>
              <a:t> 3.6421174240769894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Cluster 0(Medium): 25</a:t>
            </a:r>
            <a:endParaRPr>
              <a:solidFill>
                <a:schemeClr val="dk2"/>
              </a:solidFill>
            </a:endParaRPr>
          </a:p>
          <a:p>
            <a:pPr indent="0" lvl="0" marL="0" rtl="0" algn="l">
              <a:spcBef>
                <a:spcPts val="0"/>
              </a:spcBef>
              <a:spcAft>
                <a:spcPts val="0"/>
              </a:spcAft>
              <a:buNone/>
            </a:pPr>
            <a:r>
              <a:rPr lang="en">
                <a:solidFill>
                  <a:schemeClr val="dk2"/>
                </a:solidFill>
              </a:rPr>
              <a:t>Cluster 1(High): 75</a:t>
            </a:r>
            <a:endParaRPr>
              <a:solidFill>
                <a:schemeClr val="dk2"/>
              </a:solidFill>
            </a:endParaRPr>
          </a:p>
          <a:p>
            <a:pPr indent="0" lvl="0" marL="0" rtl="0" algn="l">
              <a:spcBef>
                <a:spcPts val="0"/>
              </a:spcBef>
              <a:spcAft>
                <a:spcPts val="0"/>
              </a:spcAft>
              <a:buNone/>
            </a:pPr>
            <a:r>
              <a:rPr lang="en">
                <a:solidFill>
                  <a:schemeClr val="dk2"/>
                </a:solidFill>
              </a:rPr>
              <a:t>Cluster 2(Low): 73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We label these clusters as low, medium and high by manual inspection</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2"/>
          <p:cNvSpPr/>
          <p:nvPr/>
        </p:nvSpPr>
        <p:spPr>
          <a:xfrm>
            <a:off x="2744700" y="519150"/>
            <a:ext cx="79755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txBox="1"/>
          <p:nvPr>
            <p:ph type="title"/>
          </p:nvPr>
        </p:nvSpPr>
        <p:spPr>
          <a:xfrm rot="-5400000">
            <a:off x="-1645050" y="2429400"/>
            <a:ext cx="44034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963" name="Google Shape;963;p42"/>
          <p:cNvSpPr txBox="1"/>
          <p:nvPr>
            <p:ph idx="4" type="body"/>
          </p:nvPr>
        </p:nvSpPr>
        <p:spPr>
          <a:xfrm>
            <a:off x="1780550" y="1727700"/>
            <a:ext cx="9372600" cy="44034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We attempted to enhance our image features by employing Convolutional Neural Networks (CNN).</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Transfer learning was utilized to load a pre-trained CNN model, with certain layers excluded to focus on detecting edges and corners.</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Features extracted from CNN appeared more abstract compared to previous methods, attributed to the tensor outputs containing numerous numerical values.</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Subsequently, features were extracted using this approach and used for K-Means clustering with three desired clusters.</a:t>
            </a:r>
            <a:endParaRPr sz="2200">
              <a:solidFill>
                <a:srgbClr val="ECECEC"/>
              </a:solidFill>
              <a:highlight>
                <a:srgbClr val="212121"/>
              </a:highlight>
              <a:latin typeface="Roboto"/>
              <a:ea typeface="Roboto"/>
              <a:cs typeface="Roboto"/>
              <a:sym typeface="Roboto"/>
            </a:endParaRPr>
          </a:p>
          <a:p>
            <a:pPr indent="0" lvl="0" marL="457200" rtl="0" algn="l">
              <a:spcBef>
                <a:spcPts val="2100"/>
              </a:spcBef>
              <a:spcAft>
                <a:spcPts val="2100"/>
              </a:spcAft>
              <a:buNone/>
            </a:pPr>
            <a:r>
              <a:t/>
            </a:r>
            <a:endParaRPr sz="2200">
              <a:solidFill>
                <a:srgbClr val="ECECEC"/>
              </a:solidFill>
              <a:highlight>
                <a:srgbClr val="212121"/>
              </a:highlight>
              <a:latin typeface="Roboto"/>
              <a:ea typeface="Roboto"/>
              <a:cs typeface="Roboto"/>
              <a:sym typeface="Roboto"/>
            </a:endParaRPr>
          </a:p>
        </p:txBody>
      </p:sp>
      <p:sp>
        <p:nvSpPr>
          <p:cNvPr id="964" name="Google Shape;964;p42"/>
          <p:cNvSpPr txBox="1"/>
          <p:nvPr/>
        </p:nvSpPr>
        <p:spPr>
          <a:xfrm>
            <a:off x="3299125" y="675600"/>
            <a:ext cx="68889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Using CNN </a:t>
            </a:r>
            <a:r>
              <a:rPr b="1" lang="en" sz="3600">
                <a:solidFill>
                  <a:schemeClr val="dk1"/>
                </a:solidFill>
                <a:latin typeface="DM Sans"/>
                <a:ea typeface="DM Sans"/>
                <a:cs typeface="DM Sans"/>
                <a:sym typeface="DM Sans"/>
              </a:rPr>
              <a:t>for Classification</a:t>
            </a:r>
            <a:endParaRPr b="1" sz="3600">
              <a:solidFill>
                <a:schemeClr val="dk1"/>
              </a:solidFill>
              <a:latin typeface="DM Sans"/>
              <a:ea typeface="DM Sans"/>
              <a:cs typeface="DM Sans"/>
              <a:sym typeface="DM Sans"/>
            </a:endParaRPr>
          </a:p>
        </p:txBody>
      </p:sp>
      <p:sp>
        <p:nvSpPr>
          <p:cNvPr id="965" name="Google Shape;965;p42"/>
          <p:cNvSpPr/>
          <p:nvPr/>
        </p:nvSpPr>
        <p:spPr>
          <a:xfrm>
            <a:off x="2117413" y="675675"/>
            <a:ext cx="57785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9</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3"/>
          <p:cNvSpPr/>
          <p:nvPr/>
        </p:nvSpPr>
        <p:spPr>
          <a:xfrm>
            <a:off x="2744700" y="519150"/>
            <a:ext cx="79755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txBox="1"/>
          <p:nvPr>
            <p:ph type="title"/>
          </p:nvPr>
        </p:nvSpPr>
        <p:spPr>
          <a:xfrm rot="-5400000">
            <a:off x="-1900800" y="2490075"/>
            <a:ext cx="49149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Results</a:t>
            </a:r>
            <a:endParaRPr sz="9600"/>
          </a:p>
        </p:txBody>
      </p:sp>
      <p:sp>
        <p:nvSpPr>
          <p:cNvPr id="972" name="Google Shape;972;p43"/>
          <p:cNvSpPr txBox="1"/>
          <p:nvPr>
            <p:ph idx="4" type="body"/>
          </p:nvPr>
        </p:nvSpPr>
        <p:spPr>
          <a:xfrm>
            <a:off x="2034550" y="2146800"/>
            <a:ext cx="8889900" cy="22983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Upon manual inspection, a more balanced distribution of images was observed.</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However, the clustering scores of Silhouette and Davies-Bouldin were lower when utilizing CNN-based features.</a:t>
            </a:r>
            <a:endParaRPr sz="2200">
              <a:solidFill>
                <a:srgbClr val="ECECEC"/>
              </a:solidFill>
              <a:highlight>
                <a:srgbClr val="212121"/>
              </a:highlight>
              <a:latin typeface="Roboto"/>
              <a:ea typeface="Roboto"/>
              <a:cs typeface="Roboto"/>
              <a:sym typeface="Roboto"/>
            </a:endParaRPr>
          </a:p>
          <a:p>
            <a:pPr indent="-368300" lvl="0" marL="457200" rtl="0" algn="l">
              <a:spcBef>
                <a:spcPts val="0"/>
              </a:spcBef>
              <a:spcAft>
                <a:spcPts val="0"/>
              </a:spcAft>
              <a:buClr>
                <a:srgbClr val="ECECEC"/>
              </a:buClr>
              <a:buSzPts val="2200"/>
              <a:buFont typeface="Roboto"/>
              <a:buChar char="●"/>
            </a:pPr>
            <a:r>
              <a:rPr lang="en" sz="2200">
                <a:solidFill>
                  <a:srgbClr val="ECECEC"/>
                </a:solidFill>
                <a:highlight>
                  <a:srgbClr val="212121"/>
                </a:highlight>
                <a:latin typeface="Roboto"/>
                <a:ea typeface="Roboto"/>
                <a:cs typeface="Roboto"/>
                <a:sym typeface="Roboto"/>
              </a:rPr>
              <a:t>This was primarily due to the difficulty in classifying some images into High, Medium, and Low complexity ranges.</a:t>
            </a:r>
            <a:endParaRPr sz="2200">
              <a:solidFill>
                <a:srgbClr val="ECECEC"/>
              </a:solidFill>
              <a:highlight>
                <a:srgbClr val="212121"/>
              </a:highlight>
              <a:latin typeface="Roboto"/>
              <a:ea typeface="Roboto"/>
              <a:cs typeface="Roboto"/>
              <a:sym typeface="Roboto"/>
            </a:endParaRPr>
          </a:p>
          <a:p>
            <a:pPr indent="0" lvl="0" marL="457200" rtl="0" algn="l">
              <a:spcBef>
                <a:spcPts val="2100"/>
              </a:spcBef>
              <a:spcAft>
                <a:spcPts val="0"/>
              </a:spcAft>
              <a:buClr>
                <a:schemeClr val="dk1"/>
              </a:buClr>
              <a:buSzPts val="1100"/>
              <a:buFont typeface="Arial"/>
              <a:buNone/>
            </a:pPr>
            <a:r>
              <a:t/>
            </a:r>
            <a:endParaRPr sz="2200">
              <a:solidFill>
                <a:srgbClr val="ECECEC"/>
              </a:solidFill>
              <a:highlight>
                <a:srgbClr val="212121"/>
              </a:highlight>
              <a:latin typeface="Roboto"/>
              <a:ea typeface="Roboto"/>
              <a:cs typeface="Roboto"/>
              <a:sym typeface="Roboto"/>
            </a:endParaRPr>
          </a:p>
          <a:p>
            <a:pPr indent="0" lvl="0" marL="457200" rtl="0" algn="l">
              <a:spcBef>
                <a:spcPts val="2100"/>
              </a:spcBef>
              <a:spcAft>
                <a:spcPts val="2100"/>
              </a:spcAft>
              <a:buNone/>
            </a:pPr>
            <a:r>
              <a:t/>
            </a:r>
            <a:endParaRPr sz="2200">
              <a:solidFill>
                <a:srgbClr val="ECECEC"/>
              </a:solidFill>
              <a:highlight>
                <a:srgbClr val="212121"/>
              </a:highlight>
              <a:latin typeface="Roboto"/>
              <a:ea typeface="Roboto"/>
              <a:cs typeface="Roboto"/>
              <a:sym typeface="Roboto"/>
            </a:endParaRPr>
          </a:p>
        </p:txBody>
      </p:sp>
      <p:sp>
        <p:nvSpPr>
          <p:cNvPr id="973" name="Google Shape;973;p43"/>
          <p:cNvSpPr txBox="1"/>
          <p:nvPr/>
        </p:nvSpPr>
        <p:spPr>
          <a:xfrm>
            <a:off x="3299125" y="675600"/>
            <a:ext cx="68889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Using CNN for Classification</a:t>
            </a:r>
            <a:endParaRPr b="1" sz="3600">
              <a:solidFill>
                <a:schemeClr val="dk1"/>
              </a:solidFill>
              <a:latin typeface="DM Sans"/>
              <a:ea typeface="DM Sans"/>
              <a:cs typeface="DM Sans"/>
              <a:sym typeface="DM Sans"/>
            </a:endParaRPr>
          </a:p>
        </p:txBody>
      </p:sp>
      <p:sp>
        <p:nvSpPr>
          <p:cNvPr id="974" name="Google Shape;974;p43"/>
          <p:cNvSpPr/>
          <p:nvPr/>
        </p:nvSpPr>
        <p:spPr>
          <a:xfrm>
            <a:off x="2117413" y="675675"/>
            <a:ext cx="57785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9</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4"/>
          <p:cNvSpPr/>
          <p:nvPr/>
        </p:nvSpPr>
        <p:spPr>
          <a:xfrm>
            <a:off x="2744700" y="519150"/>
            <a:ext cx="47382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txBox="1"/>
          <p:nvPr>
            <p:ph type="title"/>
          </p:nvPr>
        </p:nvSpPr>
        <p:spPr>
          <a:xfrm rot="-5400000">
            <a:off x="-1900800" y="2490075"/>
            <a:ext cx="49149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981" name="Google Shape;981;p44"/>
          <p:cNvSpPr txBox="1"/>
          <p:nvPr>
            <p:ph idx="4" type="body"/>
          </p:nvPr>
        </p:nvSpPr>
        <p:spPr>
          <a:xfrm>
            <a:off x="1818650" y="2243825"/>
            <a:ext cx="4888500" cy="2874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200">
                <a:solidFill>
                  <a:srgbClr val="ECECEC"/>
                </a:solidFill>
                <a:highlight>
                  <a:srgbClr val="212121"/>
                </a:highlight>
                <a:latin typeface="Roboto"/>
                <a:ea typeface="Roboto"/>
                <a:cs typeface="Roboto"/>
                <a:sym typeface="Roboto"/>
              </a:rPr>
              <a:t>We incorporated a code to measure the dimensions of a tight-fitting box. Now, when the user provides input such as the box length, box width, and complexity label, the system displays the corresponding images in the next slides.</a:t>
            </a:r>
            <a:endParaRPr sz="2200">
              <a:solidFill>
                <a:srgbClr val="ECECEC"/>
              </a:solidFill>
              <a:highlight>
                <a:srgbClr val="212121"/>
              </a:highlight>
              <a:latin typeface="Roboto"/>
              <a:ea typeface="Roboto"/>
              <a:cs typeface="Roboto"/>
              <a:sym typeface="Roboto"/>
            </a:endParaRPr>
          </a:p>
        </p:txBody>
      </p:sp>
      <p:sp>
        <p:nvSpPr>
          <p:cNvPr id="982" name="Google Shape;982;p44"/>
          <p:cNvSpPr txBox="1"/>
          <p:nvPr/>
        </p:nvSpPr>
        <p:spPr>
          <a:xfrm>
            <a:off x="3299125" y="675600"/>
            <a:ext cx="68889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Tight fitting Box</a:t>
            </a:r>
            <a:endParaRPr b="1" sz="3600">
              <a:solidFill>
                <a:schemeClr val="dk1"/>
              </a:solidFill>
              <a:latin typeface="DM Sans"/>
              <a:ea typeface="DM Sans"/>
              <a:cs typeface="DM Sans"/>
              <a:sym typeface="DM Sans"/>
            </a:endParaRPr>
          </a:p>
        </p:txBody>
      </p:sp>
      <p:sp>
        <p:nvSpPr>
          <p:cNvPr id="983" name="Google Shape;983;p44"/>
          <p:cNvSpPr/>
          <p:nvPr/>
        </p:nvSpPr>
        <p:spPr>
          <a:xfrm>
            <a:off x="1507813" y="675675"/>
            <a:ext cx="108869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10</a:t>
            </a:r>
          </a:p>
        </p:txBody>
      </p:sp>
      <p:pic>
        <p:nvPicPr>
          <p:cNvPr id="984" name="Google Shape;984;p44"/>
          <p:cNvPicPr preferRelativeResize="0"/>
          <p:nvPr/>
        </p:nvPicPr>
        <p:blipFill>
          <a:blip r:embed="rId3">
            <a:alphaModFix/>
          </a:blip>
          <a:stretch>
            <a:fillRect/>
          </a:stretch>
        </p:blipFill>
        <p:spPr>
          <a:xfrm>
            <a:off x="7691900" y="1591450"/>
            <a:ext cx="2897578" cy="5012551"/>
          </a:xfrm>
          <a:prstGeom prst="rect">
            <a:avLst/>
          </a:prstGeom>
          <a:noFill/>
          <a:ln>
            <a:noFill/>
          </a:ln>
        </p:spPr>
      </p:pic>
      <p:sp>
        <p:nvSpPr>
          <p:cNvPr id="985" name="Google Shape;985;p44"/>
          <p:cNvSpPr txBox="1"/>
          <p:nvPr/>
        </p:nvSpPr>
        <p:spPr>
          <a:xfrm>
            <a:off x="1894850" y="5194325"/>
            <a:ext cx="4407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Since features extracted from CNN are very abstract we have directly created csv file as shown .  </a:t>
            </a:r>
            <a:endParaRPr>
              <a:solidFill>
                <a:schemeClr val="dk2"/>
              </a:solidFill>
              <a:latin typeface="Roboto"/>
              <a:ea typeface="Roboto"/>
              <a:cs typeface="Roboto"/>
              <a:sym typeface="Roboto"/>
            </a:endParaRPr>
          </a:p>
        </p:txBody>
      </p:sp>
      <p:sp>
        <p:nvSpPr>
          <p:cNvPr id="986" name="Google Shape;986;p44"/>
          <p:cNvSpPr/>
          <p:nvPr/>
        </p:nvSpPr>
        <p:spPr>
          <a:xfrm>
            <a:off x="5765700" y="5542275"/>
            <a:ext cx="330300" cy="1779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5"/>
          <p:cNvSpPr/>
          <p:nvPr/>
        </p:nvSpPr>
        <p:spPr>
          <a:xfrm>
            <a:off x="2744700" y="519150"/>
            <a:ext cx="47382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txBox="1"/>
          <p:nvPr>
            <p:ph type="title"/>
          </p:nvPr>
        </p:nvSpPr>
        <p:spPr>
          <a:xfrm rot="-5400000">
            <a:off x="-2455200" y="3044475"/>
            <a:ext cx="60237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Examples</a:t>
            </a:r>
            <a:endParaRPr sz="9600"/>
          </a:p>
        </p:txBody>
      </p:sp>
      <p:sp>
        <p:nvSpPr>
          <p:cNvPr id="993" name="Google Shape;993;p45"/>
          <p:cNvSpPr txBox="1"/>
          <p:nvPr/>
        </p:nvSpPr>
        <p:spPr>
          <a:xfrm>
            <a:off x="3299125" y="675600"/>
            <a:ext cx="40944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Tight fitting Box</a:t>
            </a:r>
            <a:endParaRPr b="1" sz="3600">
              <a:solidFill>
                <a:schemeClr val="dk1"/>
              </a:solidFill>
              <a:latin typeface="DM Sans"/>
              <a:ea typeface="DM Sans"/>
              <a:cs typeface="DM Sans"/>
              <a:sym typeface="DM Sans"/>
            </a:endParaRPr>
          </a:p>
        </p:txBody>
      </p:sp>
      <p:sp>
        <p:nvSpPr>
          <p:cNvPr id="994" name="Google Shape;994;p45"/>
          <p:cNvSpPr/>
          <p:nvPr/>
        </p:nvSpPr>
        <p:spPr>
          <a:xfrm>
            <a:off x="1507813" y="675675"/>
            <a:ext cx="108869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10</a:t>
            </a:r>
          </a:p>
        </p:txBody>
      </p:sp>
      <p:sp>
        <p:nvSpPr>
          <p:cNvPr id="995" name="Google Shape;995;p45"/>
          <p:cNvSpPr txBox="1"/>
          <p:nvPr/>
        </p:nvSpPr>
        <p:spPr>
          <a:xfrm>
            <a:off x="8698800" y="2574750"/>
            <a:ext cx="2523000" cy="1708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2000">
                <a:solidFill>
                  <a:schemeClr val="dk2"/>
                </a:solidFill>
                <a:latin typeface="Roboto"/>
                <a:ea typeface="Roboto"/>
                <a:cs typeface="Roboto"/>
                <a:sym typeface="Roboto"/>
              </a:rPr>
              <a:t>I</a:t>
            </a:r>
            <a:r>
              <a:rPr b="1" lang="en" sz="2000">
                <a:solidFill>
                  <a:schemeClr val="dk2"/>
                </a:solidFill>
                <a:latin typeface="Roboto"/>
                <a:ea typeface="Roboto"/>
                <a:cs typeface="Roboto"/>
                <a:sym typeface="Roboto"/>
              </a:rPr>
              <a:t>nput</a:t>
            </a:r>
            <a:r>
              <a:rPr lang="en" sz="2000">
                <a:solidFill>
                  <a:schemeClr val="dk2"/>
                </a:solidFill>
                <a:latin typeface="Roboto"/>
                <a:ea typeface="Roboto"/>
                <a:cs typeface="Roboto"/>
                <a:sym typeface="Roboto"/>
              </a:rPr>
              <a:t>:</a:t>
            </a:r>
            <a:endParaRPr sz="2000">
              <a:solidFill>
                <a:schemeClr val="dk2"/>
              </a:solidFill>
              <a:latin typeface="Roboto"/>
              <a:ea typeface="Roboto"/>
              <a:cs typeface="Roboto"/>
              <a:sym typeface="Roboto"/>
            </a:endParaRPr>
          </a:p>
          <a:p>
            <a:pPr indent="-355600" lvl="0" marL="457200" rtl="0" algn="l">
              <a:lnSpc>
                <a:spcPct val="115000"/>
              </a:lnSpc>
              <a:spcBef>
                <a:spcPts val="1200"/>
              </a:spcBef>
              <a:spcAft>
                <a:spcPts val="0"/>
              </a:spcAft>
              <a:buClr>
                <a:schemeClr val="dk2"/>
              </a:buClr>
              <a:buSzPts val="2000"/>
              <a:buFont typeface="Roboto"/>
              <a:buChar char="●"/>
            </a:pPr>
            <a:r>
              <a:rPr lang="en" sz="2000">
                <a:solidFill>
                  <a:schemeClr val="dk2"/>
                </a:solidFill>
                <a:latin typeface="Roboto"/>
                <a:ea typeface="Roboto"/>
                <a:cs typeface="Roboto"/>
                <a:sym typeface="Roboto"/>
              </a:rPr>
              <a:t>Length: 451.0  </a:t>
            </a:r>
            <a:endParaRPr sz="2000">
              <a:solidFill>
                <a:schemeClr val="dk2"/>
              </a:solidFill>
              <a:latin typeface="Roboto"/>
              <a:ea typeface="Roboto"/>
              <a:cs typeface="Roboto"/>
              <a:sym typeface="Roboto"/>
            </a:endParaRPr>
          </a:p>
          <a:p>
            <a:pPr indent="-355600" lvl="0" marL="457200" rtl="0" algn="l">
              <a:lnSpc>
                <a:spcPct val="115000"/>
              </a:lnSpc>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Width : 338.0 </a:t>
            </a:r>
            <a:endParaRPr sz="2000">
              <a:solidFill>
                <a:schemeClr val="dk2"/>
              </a:solidFill>
              <a:latin typeface="Roboto"/>
              <a:ea typeface="Roboto"/>
              <a:cs typeface="Roboto"/>
              <a:sym typeface="Roboto"/>
            </a:endParaRPr>
          </a:p>
          <a:p>
            <a:pPr indent="-355600" lvl="0" marL="457200" rtl="0" algn="l">
              <a:lnSpc>
                <a:spcPct val="115000"/>
              </a:lnSpc>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Complexity: 0</a:t>
            </a:r>
            <a:endParaRPr sz="2000">
              <a:solidFill>
                <a:schemeClr val="dk2"/>
              </a:solidFill>
              <a:latin typeface="Roboto"/>
              <a:ea typeface="Roboto"/>
              <a:cs typeface="Roboto"/>
              <a:sym typeface="Roboto"/>
            </a:endParaRPr>
          </a:p>
        </p:txBody>
      </p:sp>
      <p:pic>
        <p:nvPicPr>
          <p:cNvPr id="996" name="Google Shape;996;p45"/>
          <p:cNvPicPr preferRelativeResize="0"/>
          <p:nvPr/>
        </p:nvPicPr>
        <p:blipFill>
          <a:blip r:embed="rId3">
            <a:alphaModFix/>
          </a:blip>
          <a:stretch>
            <a:fillRect/>
          </a:stretch>
        </p:blipFill>
        <p:spPr>
          <a:xfrm>
            <a:off x="2255975" y="1753300"/>
            <a:ext cx="6015875" cy="4774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6"/>
          <p:cNvSpPr/>
          <p:nvPr/>
        </p:nvSpPr>
        <p:spPr>
          <a:xfrm>
            <a:off x="2744700" y="519150"/>
            <a:ext cx="47382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6"/>
          <p:cNvSpPr txBox="1"/>
          <p:nvPr>
            <p:ph type="title"/>
          </p:nvPr>
        </p:nvSpPr>
        <p:spPr>
          <a:xfrm rot="-5400000">
            <a:off x="-2455200" y="3044475"/>
            <a:ext cx="60237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Examples</a:t>
            </a:r>
            <a:endParaRPr sz="9600"/>
          </a:p>
        </p:txBody>
      </p:sp>
      <p:sp>
        <p:nvSpPr>
          <p:cNvPr id="1003" name="Google Shape;1003;p46"/>
          <p:cNvSpPr txBox="1"/>
          <p:nvPr/>
        </p:nvSpPr>
        <p:spPr>
          <a:xfrm>
            <a:off x="3299125" y="675600"/>
            <a:ext cx="40944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Tight fitting Box</a:t>
            </a:r>
            <a:endParaRPr b="1" sz="3600">
              <a:solidFill>
                <a:schemeClr val="dk1"/>
              </a:solidFill>
              <a:latin typeface="DM Sans"/>
              <a:ea typeface="DM Sans"/>
              <a:cs typeface="DM Sans"/>
              <a:sym typeface="DM Sans"/>
            </a:endParaRPr>
          </a:p>
        </p:txBody>
      </p:sp>
      <p:sp>
        <p:nvSpPr>
          <p:cNvPr id="1004" name="Google Shape;1004;p46"/>
          <p:cNvSpPr/>
          <p:nvPr/>
        </p:nvSpPr>
        <p:spPr>
          <a:xfrm>
            <a:off x="1507813" y="675675"/>
            <a:ext cx="108869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10</a:t>
            </a:r>
          </a:p>
        </p:txBody>
      </p:sp>
      <p:sp>
        <p:nvSpPr>
          <p:cNvPr id="1005" name="Google Shape;1005;p46"/>
          <p:cNvSpPr txBox="1"/>
          <p:nvPr/>
        </p:nvSpPr>
        <p:spPr>
          <a:xfrm>
            <a:off x="2224625" y="2797000"/>
            <a:ext cx="2523000" cy="1708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2000">
                <a:solidFill>
                  <a:schemeClr val="dk2"/>
                </a:solidFill>
                <a:latin typeface="Roboto"/>
                <a:ea typeface="Roboto"/>
                <a:cs typeface="Roboto"/>
                <a:sym typeface="Roboto"/>
              </a:rPr>
              <a:t>Input</a:t>
            </a:r>
            <a:r>
              <a:rPr lang="en" sz="2000">
                <a:solidFill>
                  <a:schemeClr val="dk2"/>
                </a:solidFill>
                <a:latin typeface="Roboto"/>
                <a:ea typeface="Roboto"/>
                <a:cs typeface="Roboto"/>
                <a:sym typeface="Roboto"/>
              </a:rPr>
              <a:t>:</a:t>
            </a:r>
            <a:endParaRPr sz="2000">
              <a:solidFill>
                <a:schemeClr val="dk2"/>
              </a:solidFill>
              <a:latin typeface="Roboto"/>
              <a:ea typeface="Roboto"/>
              <a:cs typeface="Roboto"/>
              <a:sym typeface="Roboto"/>
            </a:endParaRPr>
          </a:p>
          <a:p>
            <a:pPr indent="-355600" lvl="0" marL="457200" rtl="0" algn="l">
              <a:lnSpc>
                <a:spcPct val="115000"/>
              </a:lnSpc>
              <a:spcBef>
                <a:spcPts val="1200"/>
              </a:spcBef>
              <a:spcAft>
                <a:spcPts val="0"/>
              </a:spcAft>
              <a:buClr>
                <a:schemeClr val="dk2"/>
              </a:buClr>
              <a:buSzPts val="2000"/>
              <a:buFont typeface="Roboto"/>
              <a:buChar char="●"/>
            </a:pPr>
            <a:r>
              <a:rPr lang="en" sz="2000">
                <a:solidFill>
                  <a:schemeClr val="dk2"/>
                </a:solidFill>
                <a:latin typeface="Roboto"/>
                <a:ea typeface="Roboto"/>
                <a:cs typeface="Roboto"/>
                <a:sym typeface="Roboto"/>
              </a:rPr>
              <a:t>Length: 472.65</a:t>
            </a:r>
            <a:endParaRPr sz="2000">
              <a:solidFill>
                <a:schemeClr val="dk2"/>
              </a:solidFill>
              <a:latin typeface="Roboto"/>
              <a:ea typeface="Roboto"/>
              <a:cs typeface="Roboto"/>
              <a:sym typeface="Roboto"/>
            </a:endParaRPr>
          </a:p>
          <a:p>
            <a:pPr indent="-355600" lvl="0" marL="457200" rtl="0" algn="l">
              <a:lnSpc>
                <a:spcPct val="115000"/>
              </a:lnSpc>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Width : 317.46</a:t>
            </a:r>
            <a:endParaRPr sz="2000">
              <a:solidFill>
                <a:schemeClr val="dk2"/>
              </a:solidFill>
              <a:latin typeface="Roboto"/>
              <a:ea typeface="Roboto"/>
              <a:cs typeface="Roboto"/>
              <a:sym typeface="Roboto"/>
            </a:endParaRPr>
          </a:p>
          <a:p>
            <a:pPr indent="-355600" lvl="0" marL="457200" rtl="0" algn="l">
              <a:lnSpc>
                <a:spcPct val="115000"/>
              </a:lnSpc>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Complexity: 1</a:t>
            </a:r>
            <a:endParaRPr sz="2000">
              <a:solidFill>
                <a:schemeClr val="dk2"/>
              </a:solidFill>
              <a:latin typeface="Roboto"/>
              <a:ea typeface="Roboto"/>
              <a:cs typeface="Roboto"/>
              <a:sym typeface="Roboto"/>
            </a:endParaRPr>
          </a:p>
        </p:txBody>
      </p:sp>
      <p:pic>
        <p:nvPicPr>
          <p:cNvPr id="1006" name="Google Shape;1006;p46"/>
          <p:cNvPicPr preferRelativeResize="0"/>
          <p:nvPr/>
        </p:nvPicPr>
        <p:blipFill>
          <a:blip r:embed="rId3">
            <a:alphaModFix/>
          </a:blip>
          <a:stretch>
            <a:fillRect/>
          </a:stretch>
        </p:blipFill>
        <p:spPr>
          <a:xfrm>
            <a:off x="5363649" y="1940711"/>
            <a:ext cx="5645199" cy="44650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47"/>
          <p:cNvSpPr/>
          <p:nvPr/>
        </p:nvSpPr>
        <p:spPr>
          <a:xfrm>
            <a:off x="2744700" y="519150"/>
            <a:ext cx="47382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7"/>
          <p:cNvSpPr txBox="1"/>
          <p:nvPr>
            <p:ph type="title"/>
          </p:nvPr>
        </p:nvSpPr>
        <p:spPr>
          <a:xfrm rot="-5400000">
            <a:off x="-2455200" y="3044475"/>
            <a:ext cx="60237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Examples</a:t>
            </a:r>
            <a:endParaRPr sz="9600"/>
          </a:p>
        </p:txBody>
      </p:sp>
      <p:sp>
        <p:nvSpPr>
          <p:cNvPr id="1013" name="Google Shape;1013;p47"/>
          <p:cNvSpPr txBox="1"/>
          <p:nvPr/>
        </p:nvSpPr>
        <p:spPr>
          <a:xfrm>
            <a:off x="3299125" y="675600"/>
            <a:ext cx="40944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DM Sans"/>
                <a:ea typeface="DM Sans"/>
                <a:cs typeface="DM Sans"/>
                <a:sym typeface="DM Sans"/>
              </a:rPr>
              <a:t>Tight fitting Box</a:t>
            </a:r>
            <a:endParaRPr b="1" sz="3600">
              <a:solidFill>
                <a:schemeClr val="dk1"/>
              </a:solidFill>
              <a:latin typeface="DM Sans"/>
              <a:ea typeface="DM Sans"/>
              <a:cs typeface="DM Sans"/>
              <a:sym typeface="DM Sans"/>
            </a:endParaRPr>
          </a:p>
        </p:txBody>
      </p:sp>
      <p:sp>
        <p:nvSpPr>
          <p:cNvPr id="1014" name="Google Shape;1014;p47"/>
          <p:cNvSpPr/>
          <p:nvPr/>
        </p:nvSpPr>
        <p:spPr>
          <a:xfrm>
            <a:off x="1507813" y="675675"/>
            <a:ext cx="1088693" cy="732740"/>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10</a:t>
            </a:r>
          </a:p>
        </p:txBody>
      </p:sp>
      <p:sp>
        <p:nvSpPr>
          <p:cNvPr id="1015" name="Google Shape;1015;p47"/>
          <p:cNvSpPr txBox="1"/>
          <p:nvPr/>
        </p:nvSpPr>
        <p:spPr>
          <a:xfrm>
            <a:off x="2896300" y="1984900"/>
            <a:ext cx="7479000" cy="1000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2000">
                <a:solidFill>
                  <a:schemeClr val="dk2"/>
                </a:solidFill>
                <a:latin typeface="Roboto"/>
                <a:ea typeface="Roboto"/>
                <a:cs typeface="Roboto"/>
                <a:sym typeface="Roboto"/>
              </a:rPr>
              <a:t>Input</a:t>
            </a:r>
            <a:r>
              <a:rPr lang="en" sz="2000">
                <a:solidFill>
                  <a:schemeClr val="dk2"/>
                </a:solidFill>
                <a:latin typeface="Roboto"/>
                <a:ea typeface="Roboto"/>
                <a:cs typeface="Roboto"/>
                <a:sym typeface="Roboto"/>
              </a:rPr>
              <a:t>:</a:t>
            </a:r>
            <a:endParaRPr sz="2000">
              <a:solidFill>
                <a:schemeClr val="dk2"/>
              </a:solidFill>
              <a:latin typeface="Roboto"/>
              <a:ea typeface="Roboto"/>
              <a:cs typeface="Roboto"/>
              <a:sym typeface="Roboto"/>
            </a:endParaRPr>
          </a:p>
          <a:p>
            <a:pPr indent="0" lvl="0" marL="457200" rtl="0" algn="l">
              <a:lnSpc>
                <a:spcPct val="115000"/>
              </a:lnSpc>
              <a:spcBef>
                <a:spcPts val="1200"/>
              </a:spcBef>
              <a:spcAft>
                <a:spcPts val="1200"/>
              </a:spcAft>
              <a:buNone/>
            </a:pPr>
            <a:r>
              <a:rPr lang="en" sz="2000">
                <a:solidFill>
                  <a:schemeClr val="dk2"/>
                </a:solidFill>
                <a:latin typeface="Roboto"/>
                <a:ea typeface="Roboto"/>
                <a:cs typeface="Roboto"/>
                <a:sym typeface="Roboto"/>
              </a:rPr>
              <a:t>Length: 452                 Width : 336                Complexity: 1</a:t>
            </a:r>
            <a:endParaRPr sz="2000">
              <a:solidFill>
                <a:schemeClr val="dk2"/>
              </a:solidFill>
              <a:latin typeface="Roboto"/>
              <a:ea typeface="Roboto"/>
              <a:cs typeface="Roboto"/>
              <a:sym typeface="Roboto"/>
            </a:endParaRPr>
          </a:p>
        </p:txBody>
      </p:sp>
      <p:pic>
        <p:nvPicPr>
          <p:cNvPr id="1016" name="Google Shape;1016;p47"/>
          <p:cNvPicPr preferRelativeResize="0"/>
          <p:nvPr/>
        </p:nvPicPr>
        <p:blipFill>
          <a:blip r:embed="rId3">
            <a:alphaModFix/>
          </a:blip>
          <a:stretch>
            <a:fillRect/>
          </a:stretch>
        </p:blipFill>
        <p:spPr>
          <a:xfrm>
            <a:off x="2896301" y="3452442"/>
            <a:ext cx="7479000" cy="29757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48"/>
          <p:cNvSpPr txBox="1"/>
          <p:nvPr>
            <p:ph type="title"/>
          </p:nvPr>
        </p:nvSpPr>
        <p:spPr>
          <a:xfrm rot="-5400000">
            <a:off x="-1472250" y="2603375"/>
            <a:ext cx="40578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t>Summary</a:t>
            </a:r>
            <a:endParaRPr sz="6000"/>
          </a:p>
        </p:txBody>
      </p:sp>
      <p:sp>
        <p:nvSpPr>
          <p:cNvPr id="1022" name="Google Shape;1022;p48"/>
          <p:cNvSpPr txBox="1"/>
          <p:nvPr/>
        </p:nvSpPr>
        <p:spPr>
          <a:xfrm>
            <a:off x="-2899175" y="-1113225"/>
            <a:ext cx="835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2"/>
              </a:solidFill>
              <a:latin typeface="DM Sans"/>
              <a:ea typeface="DM Sans"/>
              <a:cs typeface="DM Sans"/>
              <a:sym typeface="DM Sans"/>
            </a:endParaRPr>
          </a:p>
        </p:txBody>
      </p:sp>
      <p:sp>
        <p:nvSpPr>
          <p:cNvPr id="1023" name="Google Shape;1023;p48"/>
          <p:cNvSpPr txBox="1"/>
          <p:nvPr/>
        </p:nvSpPr>
        <p:spPr>
          <a:xfrm>
            <a:off x="1565675" y="613175"/>
            <a:ext cx="37971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Preprocessing Techniques:</a:t>
            </a:r>
            <a:r>
              <a:rPr lang="en" sz="1900">
                <a:solidFill>
                  <a:schemeClr val="dk2"/>
                </a:solidFill>
                <a:latin typeface="DM Sans"/>
                <a:ea typeface="DM Sans"/>
                <a:cs typeface="DM Sans"/>
                <a:sym typeface="DM Sans"/>
              </a:rPr>
              <a:t> </a:t>
            </a:r>
            <a:endParaRPr sz="1900">
              <a:solidFill>
                <a:schemeClr val="dk2"/>
              </a:solidFill>
              <a:latin typeface="DM Sans"/>
              <a:ea typeface="DM Sans"/>
              <a:cs typeface="DM Sans"/>
              <a:sym typeface="DM Sans"/>
            </a:endParaRPr>
          </a:p>
          <a:p>
            <a:pPr indent="0" lvl="0" marL="0" rtl="0" algn="l">
              <a:spcBef>
                <a:spcPts val="0"/>
              </a:spcBef>
              <a:spcAft>
                <a:spcPts val="0"/>
              </a:spcAft>
              <a:buNone/>
            </a:pPr>
            <a:r>
              <a:rPr lang="en" sz="1900">
                <a:solidFill>
                  <a:schemeClr val="dk2"/>
                </a:solidFill>
                <a:latin typeface="DM Sans"/>
                <a:ea typeface="DM Sans"/>
                <a:cs typeface="DM Sans"/>
                <a:sym typeface="DM Sans"/>
              </a:rPr>
              <a:t>We started by identifying yellow and white pixels in images, a critical step in our image analysis process. This allowed us to gauge the distribution of these specific colors within our image set.</a:t>
            </a:r>
            <a:endParaRPr sz="1900">
              <a:solidFill>
                <a:schemeClr val="dk2"/>
              </a:solidFill>
              <a:latin typeface="DM Sans"/>
              <a:ea typeface="DM Sans"/>
              <a:cs typeface="DM Sans"/>
              <a:sym typeface="DM Sans"/>
            </a:endParaRPr>
          </a:p>
        </p:txBody>
      </p:sp>
      <p:sp>
        <p:nvSpPr>
          <p:cNvPr id="1024" name="Google Shape;1024;p48"/>
          <p:cNvSpPr txBox="1"/>
          <p:nvPr/>
        </p:nvSpPr>
        <p:spPr>
          <a:xfrm>
            <a:off x="6019175" y="613175"/>
            <a:ext cx="37971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Edge and Corner Detection: </a:t>
            </a:r>
            <a:r>
              <a:rPr lang="en" sz="1900">
                <a:solidFill>
                  <a:schemeClr val="dk2"/>
                </a:solidFill>
                <a:latin typeface="DM Sans"/>
                <a:ea typeface="DM Sans"/>
                <a:cs typeface="DM Sans"/>
                <a:sym typeface="DM Sans"/>
              </a:rPr>
              <a:t>We employed Canny corner detection to pinpoint the corners within the images. The accuracy of this method was validated when the count of these points matched our manual counts.</a:t>
            </a:r>
            <a:endParaRPr sz="1900">
              <a:solidFill>
                <a:schemeClr val="dk2"/>
              </a:solidFill>
              <a:latin typeface="DM Sans"/>
              <a:ea typeface="DM Sans"/>
              <a:cs typeface="DM Sans"/>
              <a:sym typeface="DM Sans"/>
            </a:endParaRPr>
          </a:p>
        </p:txBody>
      </p:sp>
      <p:sp>
        <p:nvSpPr>
          <p:cNvPr id="1025" name="Google Shape;1025;p48"/>
          <p:cNvSpPr txBox="1"/>
          <p:nvPr/>
        </p:nvSpPr>
        <p:spPr>
          <a:xfrm>
            <a:off x="6156700" y="3846325"/>
            <a:ext cx="37971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Feature Extraction for Clustering: </a:t>
            </a:r>
            <a:r>
              <a:rPr lang="en" sz="1900">
                <a:solidFill>
                  <a:schemeClr val="dk2"/>
                </a:solidFill>
                <a:latin typeface="DM Sans"/>
                <a:ea typeface="DM Sans"/>
                <a:cs typeface="DM Sans"/>
                <a:sym typeface="DM Sans"/>
              </a:rPr>
              <a:t>Due to the issues with edge counting, we extracted features such as the 7 Hu Moments and the area and perimeter of the images. These features proved crucial for effective K-Means Clustering.</a:t>
            </a:r>
            <a:endParaRPr sz="1900">
              <a:solidFill>
                <a:schemeClr val="dk2"/>
              </a:solidFill>
              <a:latin typeface="DM Sans"/>
              <a:ea typeface="DM Sans"/>
              <a:cs typeface="DM Sans"/>
              <a:sym typeface="DM Sans"/>
            </a:endParaRPr>
          </a:p>
        </p:txBody>
      </p:sp>
      <p:sp>
        <p:nvSpPr>
          <p:cNvPr id="1026" name="Google Shape;1026;p48"/>
          <p:cNvSpPr txBox="1"/>
          <p:nvPr/>
        </p:nvSpPr>
        <p:spPr>
          <a:xfrm>
            <a:off x="1565675" y="3831450"/>
            <a:ext cx="37971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t-SNE Visualization:</a:t>
            </a:r>
            <a:r>
              <a:rPr lang="en" sz="1900">
                <a:solidFill>
                  <a:schemeClr val="dk2"/>
                </a:solidFill>
                <a:latin typeface="DM Sans"/>
                <a:ea typeface="DM Sans"/>
                <a:cs typeface="DM Sans"/>
                <a:sym typeface="DM Sans"/>
              </a:rPr>
              <a:t> </a:t>
            </a:r>
            <a:endParaRPr sz="1900">
              <a:solidFill>
                <a:schemeClr val="dk2"/>
              </a:solidFill>
              <a:latin typeface="DM Sans"/>
              <a:ea typeface="DM Sans"/>
              <a:cs typeface="DM Sans"/>
              <a:sym typeface="DM Sans"/>
            </a:endParaRPr>
          </a:p>
          <a:p>
            <a:pPr indent="0" lvl="0" marL="0" rtl="0" algn="l">
              <a:spcBef>
                <a:spcPts val="0"/>
              </a:spcBef>
              <a:spcAft>
                <a:spcPts val="0"/>
              </a:spcAft>
              <a:buNone/>
            </a:pPr>
            <a:r>
              <a:rPr lang="en" sz="1900">
                <a:solidFill>
                  <a:schemeClr val="dk2"/>
                </a:solidFill>
                <a:latin typeface="DM Sans"/>
                <a:ea typeface="DM Sans"/>
                <a:cs typeface="DM Sans"/>
                <a:sym typeface="DM Sans"/>
              </a:rPr>
              <a:t>To visualize our clustering, we utilized t-SNE. The overlapping of some points indicated that not all clusters were distinct, a valuable insight for our analysis.</a:t>
            </a:r>
            <a:endParaRPr sz="1900">
              <a:solidFill>
                <a:schemeClr val="dk2"/>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49"/>
          <p:cNvSpPr txBox="1"/>
          <p:nvPr>
            <p:ph type="title"/>
          </p:nvPr>
        </p:nvSpPr>
        <p:spPr>
          <a:xfrm rot="-5400000">
            <a:off x="-1472250" y="2603375"/>
            <a:ext cx="4057800" cy="118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t>Summary</a:t>
            </a:r>
            <a:endParaRPr sz="6000"/>
          </a:p>
        </p:txBody>
      </p:sp>
      <p:sp>
        <p:nvSpPr>
          <p:cNvPr id="1032" name="Google Shape;1032;p49"/>
          <p:cNvSpPr txBox="1"/>
          <p:nvPr/>
        </p:nvSpPr>
        <p:spPr>
          <a:xfrm>
            <a:off x="-2899175" y="-1113225"/>
            <a:ext cx="835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2"/>
              </a:solidFill>
              <a:latin typeface="DM Sans"/>
              <a:ea typeface="DM Sans"/>
              <a:cs typeface="DM Sans"/>
              <a:sym typeface="DM Sans"/>
            </a:endParaRPr>
          </a:p>
        </p:txBody>
      </p:sp>
      <p:sp>
        <p:nvSpPr>
          <p:cNvPr id="1033" name="Google Shape;1033;p49"/>
          <p:cNvSpPr txBox="1"/>
          <p:nvPr/>
        </p:nvSpPr>
        <p:spPr>
          <a:xfrm>
            <a:off x="1565675" y="613175"/>
            <a:ext cx="37971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DM Sans"/>
                <a:ea typeface="DM Sans"/>
                <a:cs typeface="DM Sans"/>
                <a:sym typeface="DM Sans"/>
              </a:rPr>
              <a:t>We identified and removed duplicate images using SHA-256 hashing, which not only ensured the accuracy of our analysis but also significantly reduced our image count, influencing our data processing decisions.</a:t>
            </a:r>
            <a:endParaRPr sz="1900">
              <a:solidFill>
                <a:schemeClr val="dk2"/>
              </a:solidFill>
              <a:latin typeface="DM Sans"/>
              <a:ea typeface="DM Sans"/>
              <a:cs typeface="DM Sans"/>
              <a:sym typeface="DM Sans"/>
            </a:endParaRPr>
          </a:p>
        </p:txBody>
      </p:sp>
      <p:sp>
        <p:nvSpPr>
          <p:cNvPr id="1034" name="Google Shape;1034;p49"/>
          <p:cNvSpPr txBox="1"/>
          <p:nvPr/>
        </p:nvSpPr>
        <p:spPr>
          <a:xfrm>
            <a:off x="6019175" y="613175"/>
            <a:ext cx="48780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DM Sans"/>
                <a:ea typeface="DM Sans"/>
                <a:cs typeface="DM Sans"/>
                <a:sym typeface="DM Sans"/>
              </a:rPr>
              <a:t>After removing duplicates and cleaning our dataset, our K-Means clustering became more representative of image complexity, and while the silhouette and Davies-Bouldin scores indicated quality clustering, but we still conducted manual inspections for verification.</a:t>
            </a:r>
            <a:endParaRPr sz="1900">
              <a:solidFill>
                <a:schemeClr val="dk2"/>
              </a:solidFill>
              <a:latin typeface="DM Sans"/>
              <a:ea typeface="DM Sans"/>
              <a:cs typeface="DM Sans"/>
              <a:sym typeface="DM Sans"/>
            </a:endParaRPr>
          </a:p>
        </p:txBody>
      </p:sp>
      <p:sp>
        <p:nvSpPr>
          <p:cNvPr id="1035" name="Google Shape;1035;p49"/>
          <p:cNvSpPr txBox="1"/>
          <p:nvPr/>
        </p:nvSpPr>
        <p:spPr>
          <a:xfrm>
            <a:off x="6156700" y="3846325"/>
            <a:ext cx="40560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CNN for Feature Extraction: </a:t>
            </a:r>
            <a:endParaRPr b="1" sz="1900">
              <a:solidFill>
                <a:schemeClr val="dk2"/>
              </a:solidFill>
              <a:latin typeface="DM Sans"/>
              <a:ea typeface="DM Sans"/>
              <a:cs typeface="DM Sans"/>
              <a:sym typeface="DM Sans"/>
            </a:endParaRPr>
          </a:p>
          <a:p>
            <a:pPr indent="0" lvl="0" marL="0" rtl="0" algn="l">
              <a:spcBef>
                <a:spcPts val="0"/>
              </a:spcBef>
              <a:spcAft>
                <a:spcPts val="0"/>
              </a:spcAft>
              <a:buNone/>
            </a:pPr>
            <a:r>
              <a:rPr lang="en" sz="1900">
                <a:solidFill>
                  <a:schemeClr val="dk2"/>
                </a:solidFill>
                <a:latin typeface="DM Sans"/>
                <a:ea typeface="DM Sans"/>
                <a:cs typeface="DM Sans"/>
                <a:sym typeface="DM Sans"/>
              </a:rPr>
              <a:t>Our team utilized a Convolutional Neural Network (CNN) with transfer learning for feature extraction. This approach yielded more abstract features and improved the results of our manual inspections.</a:t>
            </a:r>
            <a:endParaRPr sz="1900">
              <a:solidFill>
                <a:schemeClr val="dk2"/>
              </a:solidFill>
              <a:latin typeface="DM Sans"/>
              <a:ea typeface="DM Sans"/>
              <a:cs typeface="DM Sans"/>
              <a:sym typeface="DM Sans"/>
            </a:endParaRPr>
          </a:p>
        </p:txBody>
      </p:sp>
      <p:sp>
        <p:nvSpPr>
          <p:cNvPr id="1036" name="Google Shape;1036;p49"/>
          <p:cNvSpPr txBox="1"/>
          <p:nvPr/>
        </p:nvSpPr>
        <p:spPr>
          <a:xfrm>
            <a:off x="1565675" y="3831450"/>
            <a:ext cx="3797100" cy="251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Final Clustering and Labeling: </a:t>
            </a:r>
            <a:endParaRPr b="1" sz="1900">
              <a:solidFill>
                <a:schemeClr val="dk2"/>
              </a:solidFill>
              <a:latin typeface="DM Sans"/>
              <a:ea typeface="DM Sans"/>
              <a:cs typeface="DM Sans"/>
              <a:sym typeface="DM Sans"/>
            </a:endParaRPr>
          </a:p>
          <a:p>
            <a:pPr indent="0" lvl="0" marL="0" rtl="0" algn="l">
              <a:spcBef>
                <a:spcPts val="0"/>
              </a:spcBef>
              <a:spcAft>
                <a:spcPts val="0"/>
              </a:spcAft>
              <a:buNone/>
            </a:pPr>
            <a:r>
              <a:rPr lang="en" sz="1900">
                <a:solidFill>
                  <a:schemeClr val="dk2"/>
                </a:solidFill>
                <a:latin typeface="DM Sans"/>
                <a:ea typeface="DM Sans"/>
                <a:cs typeface="DM Sans"/>
                <a:sym typeface="DM Sans"/>
              </a:rPr>
              <a:t>In the final phase, we labeled clusters as low, medium, or high complexity based on manual inspection.</a:t>
            </a:r>
            <a:endParaRPr sz="1900">
              <a:solidFill>
                <a:schemeClr val="dk2"/>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50"/>
          <p:cNvSpPr txBox="1"/>
          <p:nvPr>
            <p:ph type="title"/>
          </p:nvPr>
        </p:nvSpPr>
        <p:spPr>
          <a:xfrm>
            <a:off x="98550" y="312775"/>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Important Note</a:t>
            </a:r>
            <a:endParaRPr/>
          </a:p>
        </p:txBody>
      </p:sp>
      <p:sp>
        <p:nvSpPr>
          <p:cNvPr id="1042" name="Google Shape;1042;p50"/>
          <p:cNvSpPr txBox="1"/>
          <p:nvPr/>
        </p:nvSpPr>
        <p:spPr>
          <a:xfrm>
            <a:off x="98550" y="1277375"/>
            <a:ext cx="11475300" cy="546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900">
                <a:solidFill>
                  <a:schemeClr val="dk2"/>
                </a:solidFill>
                <a:latin typeface="DM Sans"/>
                <a:ea typeface="DM Sans"/>
                <a:cs typeface="DM Sans"/>
                <a:sym typeface="DM Sans"/>
              </a:rPr>
              <a:t>We ran all the code files in Kaggle environment since many of the codes require image processing and using GPU was needed. So we have created all the files and downloaded those locally to check the nature of clusters. So in the zip file we may have some subdirectories</a:t>
            </a:r>
            <a:endParaRPr sz="1900">
              <a:solidFill>
                <a:schemeClr val="dk2"/>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2"/>
                </a:solidFill>
                <a:latin typeface="DM Sans"/>
                <a:ea typeface="DM Sans"/>
                <a:cs typeface="DM Sans"/>
                <a:sym typeface="DM Sans"/>
              </a:rPr>
              <a:t>just for representation of codes ran. We were unable to run all the codes locally due to computational constraints and hence our csv files for some models were not created. And since we are creating folders on the basis of these csv files, we are unable to execute some codes with the data files kept the same directory.</a:t>
            </a:r>
            <a:endParaRPr sz="1900">
              <a:solidFill>
                <a:schemeClr val="dk2"/>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2"/>
                </a:solidFill>
                <a:latin typeface="DM Sans"/>
                <a:ea typeface="DM Sans"/>
                <a:cs typeface="DM Sans"/>
                <a:sym typeface="DM Sans"/>
              </a:rPr>
              <a:t>However we have included all possible intermediate input data files containing feature information after feature engineering, or output files resulting from analysis or model executions.</a:t>
            </a:r>
            <a:endParaRPr sz="1900">
              <a:solidFill>
                <a:schemeClr val="dk2"/>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2"/>
                </a:solidFill>
                <a:latin typeface="DM Sans"/>
                <a:ea typeface="DM Sans"/>
                <a:cs typeface="DM Sans"/>
                <a:sym typeface="DM Sans"/>
              </a:rPr>
              <a:t>We have at last used features which were extracted with CNN since on manual inspection the low, medium and high complexity image were better distributed than the features of Area, Perimeter and Hu Moments. And we have also further used the labels given by features of CNN to take input from user to speed up his layout finding process.</a:t>
            </a:r>
            <a:endParaRPr sz="1900">
              <a:solidFill>
                <a:schemeClr val="dk2"/>
              </a:solidFill>
              <a:latin typeface="DM Sans"/>
              <a:ea typeface="DM Sans"/>
              <a:cs typeface="DM Sans"/>
              <a:sym typeface="DM Sans"/>
            </a:endParaRPr>
          </a:p>
          <a:p>
            <a:pPr indent="0" lvl="0" marL="0" rtl="0" algn="l">
              <a:spcBef>
                <a:spcPts val="1200"/>
              </a:spcBef>
              <a:spcAft>
                <a:spcPts val="0"/>
              </a:spcAft>
              <a:buNone/>
            </a:pPr>
            <a:r>
              <a:t/>
            </a:r>
            <a:endParaRPr sz="1900">
              <a:solidFill>
                <a:schemeClr val="dk2"/>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4"/>
          <p:cNvSpPr/>
          <p:nvPr/>
        </p:nvSpPr>
        <p:spPr>
          <a:xfrm>
            <a:off x="785098" y="1028276"/>
            <a:ext cx="6318331" cy="555024"/>
          </a:xfrm>
          <a:prstGeom prst="rect">
            <a:avLst/>
          </a:prstGeom>
        </p:spPr>
        <p:txBody>
          <a:bodyPr>
            <a:prstTxWarp prst="textPlain"/>
          </a:bodyPr>
          <a:lstStyle/>
          <a:p>
            <a:pPr lvl="0" algn="ctr"/>
            <a:r>
              <a:rPr b="1" i="0">
                <a:ln>
                  <a:noFill/>
                </a:ln>
                <a:gradFill>
                  <a:gsLst>
                    <a:gs pos="0">
                      <a:schemeClr val="accent1"/>
                    </a:gs>
                    <a:gs pos="100000">
                      <a:schemeClr val="accent2"/>
                    </a:gs>
                  </a:gsLst>
                  <a:lin ang="2698631" scaled="0"/>
                </a:gradFill>
                <a:latin typeface="DM Sans"/>
              </a:rPr>
              <a:t>Table of contents</a:t>
            </a:r>
          </a:p>
        </p:txBody>
      </p:sp>
      <p:sp>
        <p:nvSpPr>
          <p:cNvPr id="760" name="Google Shape;760;p24"/>
          <p:cNvSpPr txBox="1"/>
          <p:nvPr>
            <p:ph idx="5" type="title"/>
          </p:nvPr>
        </p:nvSpPr>
        <p:spPr>
          <a:xfrm>
            <a:off x="1553982" y="2298225"/>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solidFill>
                  <a:schemeClr val="accent1"/>
                </a:solidFill>
              </a:rPr>
              <a:t>1 - Objectives</a:t>
            </a:r>
            <a:endParaRPr sz="3100">
              <a:solidFill>
                <a:schemeClr val="accent1"/>
              </a:solidFill>
            </a:endParaRPr>
          </a:p>
        </p:txBody>
      </p:sp>
      <p:sp>
        <p:nvSpPr>
          <p:cNvPr id="761" name="Google Shape;761;p24"/>
          <p:cNvSpPr txBox="1"/>
          <p:nvPr>
            <p:ph idx="7" type="title"/>
          </p:nvPr>
        </p:nvSpPr>
        <p:spPr>
          <a:xfrm>
            <a:off x="7589425" y="2284150"/>
            <a:ext cx="32994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t>3</a:t>
            </a:r>
            <a:r>
              <a:rPr lang="en" sz="3100"/>
              <a:t> - Approach</a:t>
            </a:r>
            <a:endParaRPr sz="3100"/>
          </a:p>
        </p:txBody>
      </p:sp>
      <p:sp>
        <p:nvSpPr>
          <p:cNvPr id="762" name="Google Shape;762;p24"/>
          <p:cNvSpPr txBox="1"/>
          <p:nvPr>
            <p:ph idx="8" type="title"/>
          </p:nvPr>
        </p:nvSpPr>
        <p:spPr>
          <a:xfrm>
            <a:off x="3566999" y="3419862"/>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solidFill>
                  <a:schemeClr val="accent2"/>
                </a:solidFill>
              </a:rPr>
              <a:t>4</a:t>
            </a:r>
            <a:r>
              <a:rPr lang="en" sz="3100">
                <a:solidFill>
                  <a:schemeClr val="accent2"/>
                </a:solidFill>
              </a:rPr>
              <a:t> - Alternative</a:t>
            </a:r>
            <a:endParaRPr sz="3100">
              <a:solidFill>
                <a:schemeClr val="accent2"/>
              </a:solidFill>
            </a:endParaRPr>
          </a:p>
        </p:txBody>
      </p:sp>
      <p:sp>
        <p:nvSpPr>
          <p:cNvPr id="763" name="Google Shape;763;p24"/>
          <p:cNvSpPr txBox="1"/>
          <p:nvPr>
            <p:ph idx="5" type="title"/>
          </p:nvPr>
        </p:nvSpPr>
        <p:spPr>
          <a:xfrm>
            <a:off x="4972593" y="2295300"/>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solidFill>
                  <a:schemeClr val="accent1"/>
                </a:solidFill>
              </a:rPr>
              <a:t>2 </a:t>
            </a:r>
            <a:r>
              <a:rPr lang="en" sz="3100">
                <a:solidFill>
                  <a:schemeClr val="accent1"/>
                </a:solidFill>
              </a:rPr>
              <a:t>- Steps</a:t>
            </a:r>
            <a:endParaRPr sz="3100">
              <a:solidFill>
                <a:schemeClr val="accent1"/>
              </a:solidFill>
            </a:endParaRPr>
          </a:p>
        </p:txBody>
      </p:sp>
      <p:sp>
        <p:nvSpPr>
          <p:cNvPr id="764" name="Google Shape;764;p24"/>
          <p:cNvSpPr txBox="1"/>
          <p:nvPr>
            <p:ph idx="7" type="title"/>
          </p:nvPr>
        </p:nvSpPr>
        <p:spPr>
          <a:xfrm>
            <a:off x="7589418" y="3419845"/>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t>5</a:t>
            </a:r>
            <a:r>
              <a:rPr lang="en" sz="3100"/>
              <a:t> - Challenges</a:t>
            </a:r>
            <a:endParaRPr sz="3100"/>
          </a:p>
        </p:txBody>
      </p:sp>
      <p:sp>
        <p:nvSpPr>
          <p:cNvPr id="765" name="Google Shape;765;p24"/>
          <p:cNvSpPr txBox="1"/>
          <p:nvPr>
            <p:ph idx="7" type="title"/>
          </p:nvPr>
        </p:nvSpPr>
        <p:spPr>
          <a:xfrm>
            <a:off x="2619357" y="4620578"/>
            <a:ext cx="32994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t>6</a:t>
            </a:r>
            <a:r>
              <a:rPr lang="en" sz="3100"/>
              <a:t> - ML Models</a:t>
            </a:r>
            <a:endParaRPr sz="3100"/>
          </a:p>
        </p:txBody>
      </p:sp>
      <p:sp>
        <p:nvSpPr>
          <p:cNvPr id="766" name="Google Shape;766;p24"/>
          <p:cNvSpPr txBox="1"/>
          <p:nvPr>
            <p:ph idx="8" type="title"/>
          </p:nvPr>
        </p:nvSpPr>
        <p:spPr>
          <a:xfrm>
            <a:off x="6503425" y="4669425"/>
            <a:ext cx="35991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3100">
                <a:solidFill>
                  <a:schemeClr val="accent2"/>
                </a:solidFill>
              </a:rPr>
              <a:t>7</a:t>
            </a:r>
            <a:r>
              <a:rPr lang="en" sz="3100">
                <a:solidFill>
                  <a:schemeClr val="accent2"/>
                </a:solidFill>
              </a:rPr>
              <a:t> - Key Learnings</a:t>
            </a:r>
            <a:endParaRPr sz="310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51"/>
          <p:cNvSpPr txBox="1"/>
          <p:nvPr>
            <p:ph type="title"/>
          </p:nvPr>
        </p:nvSpPr>
        <p:spPr>
          <a:xfrm>
            <a:off x="349825" y="2709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Program Flow</a:t>
            </a:r>
            <a:endParaRPr/>
          </a:p>
        </p:txBody>
      </p:sp>
      <p:sp>
        <p:nvSpPr>
          <p:cNvPr id="1048" name="Google Shape;1048;p51"/>
          <p:cNvSpPr txBox="1"/>
          <p:nvPr>
            <p:ph idx="3" type="body"/>
          </p:nvPr>
        </p:nvSpPr>
        <p:spPr>
          <a:xfrm>
            <a:off x="444075" y="1180250"/>
            <a:ext cx="11586300" cy="5677800"/>
          </a:xfrm>
          <a:prstGeom prst="rect">
            <a:avLst/>
          </a:prstGeom>
        </p:spPr>
        <p:txBody>
          <a:bodyPr anchorCtr="0" anchor="t" bIns="121900" lIns="121900" spcFirstLastPara="1" rIns="121900" wrap="square" tIns="121900">
            <a:noAutofit/>
          </a:bodyPr>
          <a:lstStyle/>
          <a:p>
            <a:pPr indent="-304800" lvl="0" marL="457200" rtl="0" algn="l">
              <a:spcBef>
                <a:spcPts val="120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Run </a:t>
            </a:r>
            <a:r>
              <a:rPr b="1" lang="en" sz="1200">
                <a:solidFill>
                  <a:schemeClr val="accent6"/>
                </a:solidFill>
                <a:latin typeface="Arial"/>
                <a:ea typeface="Arial"/>
                <a:cs typeface="Arial"/>
                <a:sym typeface="Arial"/>
              </a:rPr>
              <a:t>preprocessing.ipynb</a:t>
            </a:r>
            <a:r>
              <a:rPr lang="en" sz="1200">
                <a:solidFill>
                  <a:schemeClr val="accent6"/>
                </a:solidFill>
                <a:latin typeface="Arial"/>
                <a:ea typeface="Arial"/>
                <a:cs typeface="Arial"/>
                <a:sym typeface="Arial"/>
              </a:rPr>
              <a:t> file to perform all the preprocessing as stated in the slides</a:t>
            </a:r>
            <a:endParaRPr sz="1200">
              <a:solidFill>
                <a:schemeClr val="accent6"/>
              </a:solidFill>
              <a:latin typeface="Arial"/>
              <a:ea typeface="Arial"/>
              <a:cs typeface="Arial"/>
              <a:sym typeface="Arial"/>
            </a:endParaRPr>
          </a:p>
          <a:p>
            <a:pPr indent="0" lvl="0" marL="457200" rtl="0" algn="l">
              <a:spcBef>
                <a:spcPts val="1200"/>
              </a:spcBef>
              <a:spcAft>
                <a:spcPts val="0"/>
              </a:spcAft>
              <a:buNone/>
            </a:pPr>
            <a:r>
              <a:rPr lang="en" sz="1200">
                <a:solidFill>
                  <a:schemeClr val="accent6"/>
                </a:solidFill>
                <a:latin typeface="Arial"/>
                <a:ea typeface="Arial"/>
                <a:cs typeface="Arial"/>
                <a:sym typeface="Arial"/>
              </a:rPr>
              <a:t> </a:t>
            </a:r>
            <a:endParaRPr sz="1200">
              <a:solidFill>
                <a:schemeClr val="accent6"/>
              </a:solidFill>
              <a:latin typeface="Arial"/>
              <a:ea typeface="Arial"/>
              <a:cs typeface="Arial"/>
              <a:sym typeface="Arial"/>
            </a:endParaRPr>
          </a:p>
          <a:p>
            <a:pPr indent="-304800" lvl="0" marL="457200" rtl="0" algn="l">
              <a:spcBef>
                <a:spcPts val="120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Then run </a:t>
            </a:r>
            <a:r>
              <a:rPr b="1" lang="en" sz="1200">
                <a:solidFill>
                  <a:schemeClr val="accent6"/>
                </a:solidFill>
                <a:latin typeface="Arial"/>
                <a:ea typeface="Arial"/>
                <a:cs typeface="Arial"/>
                <a:sym typeface="Arial"/>
              </a:rPr>
              <a:t>k-means-1.ipynb</a:t>
            </a:r>
            <a:r>
              <a:rPr lang="en" sz="1200">
                <a:solidFill>
                  <a:schemeClr val="accent6"/>
                </a:solidFill>
                <a:latin typeface="Arial"/>
                <a:ea typeface="Arial"/>
                <a:cs typeface="Arial"/>
                <a:sym typeface="Arial"/>
              </a:rPr>
              <a:t> to see what was the behaviour of clustering when we ran it directly on the 1183 images.</a:t>
            </a:r>
            <a:endParaRPr sz="1200">
              <a:solidFill>
                <a:schemeClr val="accent6"/>
              </a:solidFill>
              <a:latin typeface="Arial"/>
              <a:ea typeface="Arial"/>
              <a:cs typeface="Arial"/>
              <a:sym typeface="Arial"/>
            </a:endParaRPr>
          </a:p>
          <a:p>
            <a:pPr indent="0" lvl="0" marL="457200" rtl="0" algn="l">
              <a:spcBef>
                <a:spcPts val="1200"/>
              </a:spcBef>
              <a:spcAft>
                <a:spcPts val="0"/>
              </a:spcAft>
              <a:buNone/>
            </a:pPr>
            <a:r>
              <a:rPr lang="en" sz="1200">
                <a:solidFill>
                  <a:schemeClr val="accent6"/>
                </a:solidFill>
                <a:latin typeface="Arial"/>
                <a:ea typeface="Arial"/>
                <a:cs typeface="Arial"/>
                <a:sym typeface="Arial"/>
              </a:rPr>
              <a:t> </a:t>
            </a:r>
            <a:endParaRPr sz="1200">
              <a:solidFill>
                <a:schemeClr val="accent6"/>
              </a:solidFill>
              <a:latin typeface="Arial"/>
              <a:ea typeface="Arial"/>
              <a:cs typeface="Arial"/>
              <a:sym typeface="Arial"/>
            </a:endParaRPr>
          </a:p>
          <a:p>
            <a:pPr indent="-304800" lvl="0" marL="457200" rtl="0" algn="l">
              <a:spcBef>
                <a:spcPts val="120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To remove duplicate images and store all the unique images in the separate folder, we use the code for </a:t>
            </a:r>
            <a:r>
              <a:rPr b="1" lang="en" sz="1200">
                <a:solidFill>
                  <a:schemeClr val="accent6"/>
                </a:solidFill>
                <a:latin typeface="Arial"/>
                <a:ea typeface="Arial"/>
                <a:cs typeface="Arial"/>
                <a:sym typeface="Arial"/>
              </a:rPr>
              <a:t>remove_duplicates.py</a:t>
            </a:r>
            <a:endParaRPr b="1" sz="1200">
              <a:solidFill>
                <a:schemeClr val="accent6"/>
              </a:solidFill>
              <a:latin typeface="Arial"/>
              <a:ea typeface="Arial"/>
              <a:cs typeface="Arial"/>
              <a:sym typeface="Arial"/>
            </a:endParaRPr>
          </a:p>
          <a:p>
            <a:pPr indent="0" lvl="0" marL="457200" rtl="0" algn="l">
              <a:spcBef>
                <a:spcPts val="1200"/>
              </a:spcBef>
              <a:spcAft>
                <a:spcPts val="0"/>
              </a:spcAft>
              <a:buNone/>
            </a:pPr>
            <a:r>
              <a:rPr lang="en" sz="1200">
                <a:solidFill>
                  <a:schemeClr val="accent6"/>
                </a:solidFill>
                <a:latin typeface="Arial"/>
                <a:ea typeface="Arial"/>
                <a:cs typeface="Arial"/>
                <a:sym typeface="Arial"/>
              </a:rPr>
              <a:t> </a:t>
            </a:r>
            <a:endParaRPr sz="1200">
              <a:solidFill>
                <a:schemeClr val="accent6"/>
              </a:solidFill>
              <a:latin typeface="Arial"/>
              <a:ea typeface="Arial"/>
              <a:cs typeface="Arial"/>
              <a:sym typeface="Arial"/>
            </a:endParaRPr>
          </a:p>
          <a:p>
            <a:pPr indent="-304800" lvl="0" marL="457200" rtl="0" algn="l">
              <a:spcBef>
                <a:spcPts val="120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 Then we can see the comparison of two features where we used features by running CNN and by extracting features of each image like Perimeter,Area,Hu moments of contour. It is achieved by running </a:t>
            </a:r>
            <a:r>
              <a:rPr b="1" lang="en" sz="1200">
                <a:solidFill>
                  <a:schemeClr val="accent6"/>
                </a:solidFill>
                <a:latin typeface="Arial"/>
                <a:ea typeface="Arial"/>
                <a:cs typeface="Arial"/>
                <a:sym typeface="Arial"/>
              </a:rPr>
              <a:t>k-means-2.ipynb</a:t>
            </a:r>
            <a:endParaRPr b="1" sz="1200">
              <a:solidFill>
                <a:schemeClr val="accent6"/>
              </a:solidFill>
              <a:latin typeface="Arial"/>
              <a:ea typeface="Arial"/>
              <a:cs typeface="Arial"/>
              <a:sym typeface="Arial"/>
            </a:endParaRPr>
          </a:p>
          <a:p>
            <a:pPr indent="-304800" lvl="0" marL="457200" rtl="0" algn="l">
              <a:spcBef>
                <a:spcPts val="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 To manually inspect what type of images are clustered by using two features ,we first create two csv files named </a:t>
            </a:r>
            <a:r>
              <a:rPr b="1" lang="en" sz="1200">
                <a:solidFill>
                  <a:schemeClr val="accent6"/>
                </a:solidFill>
                <a:latin typeface="Arial"/>
                <a:ea typeface="Arial"/>
                <a:cs typeface="Arial"/>
                <a:sym typeface="Arial"/>
              </a:rPr>
              <a:t>image_cluster_labels.csv</a:t>
            </a:r>
            <a:r>
              <a:rPr lang="en" sz="1200">
                <a:solidFill>
                  <a:schemeClr val="accent6"/>
                </a:solidFill>
                <a:latin typeface="Arial"/>
                <a:ea typeface="Arial"/>
                <a:cs typeface="Arial"/>
                <a:sym typeface="Arial"/>
              </a:rPr>
              <a:t> and </a:t>
            </a:r>
            <a:r>
              <a:rPr b="1" lang="en" sz="1200">
                <a:solidFill>
                  <a:schemeClr val="accent6"/>
                </a:solidFill>
                <a:latin typeface="Arial"/>
                <a:ea typeface="Arial"/>
                <a:cs typeface="Arial"/>
                <a:sym typeface="Arial"/>
              </a:rPr>
              <a:t>image_features_with_labels_KMeans.csv</a:t>
            </a:r>
            <a:r>
              <a:rPr lang="en" sz="1200">
                <a:solidFill>
                  <a:schemeClr val="accent6"/>
                </a:solidFill>
                <a:latin typeface="Arial"/>
                <a:ea typeface="Arial"/>
                <a:cs typeface="Arial"/>
                <a:sym typeface="Arial"/>
              </a:rPr>
              <a:t> . Then we use these two csv files to create subdirectories of clusters using the code written in </a:t>
            </a:r>
            <a:r>
              <a:rPr b="1" lang="en" sz="1200">
                <a:solidFill>
                  <a:schemeClr val="accent6"/>
                </a:solidFill>
                <a:latin typeface="Arial"/>
                <a:ea typeface="Arial"/>
                <a:cs typeface="Arial"/>
                <a:sym typeface="Arial"/>
              </a:rPr>
              <a:t>Cluster_with_CNN.py</a:t>
            </a:r>
            <a:r>
              <a:rPr lang="en" sz="1200">
                <a:solidFill>
                  <a:schemeClr val="accent6"/>
                </a:solidFill>
                <a:latin typeface="Arial"/>
                <a:ea typeface="Arial"/>
                <a:cs typeface="Arial"/>
                <a:sym typeface="Arial"/>
              </a:rPr>
              <a:t> and </a:t>
            </a:r>
            <a:r>
              <a:rPr b="1" lang="en" sz="1200">
                <a:solidFill>
                  <a:schemeClr val="accent6"/>
                </a:solidFill>
                <a:latin typeface="Arial"/>
                <a:ea typeface="Arial"/>
                <a:cs typeface="Arial"/>
                <a:sym typeface="Arial"/>
              </a:rPr>
              <a:t>Cluster_with_Kmeans.py</a:t>
            </a:r>
            <a:endParaRPr b="1" sz="1200">
              <a:solidFill>
                <a:schemeClr val="accent6"/>
              </a:solidFill>
              <a:latin typeface="Arial"/>
              <a:ea typeface="Arial"/>
              <a:cs typeface="Arial"/>
              <a:sym typeface="Arial"/>
            </a:endParaRPr>
          </a:p>
          <a:p>
            <a:pPr indent="0" lvl="0" marL="457200" rtl="0" algn="l">
              <a:spcBef>
                <a:spcPts val="1200"/>
              </a:spcBef>
              <a:spcAft>
                <a:spcPts val="0"/>
              </a:spcAft>
              <a:buNone/>
            </a:pPr>
            <a:r>
              <a:rPr lang="en" sz="1200">
                <a:solidFill>
                  <a:schemeClr val="accent6"/>
                </a:solidFill>
                <a:latin typeface="Arial"/>
                <a:ea typeface="Arial"/>
                <a:cs typeface="Arial"/>
                <a:sym typeface="Arial"/>
              </a:rPr>
              <a:t> </a:t>
            </a:r>
            <a:endParaRPr sz="1200">
              <a:solidFill>
                <a:schemeClr val="accent6"/>
              </a:solidFill>
              <a:latin typeface="Arial"/>
              <a:ea typeface="Arial"/>
              <a:cs typeface="Arial"/>
              <a:sym typeface="Arial"/>
            </a:endParaRPr>
          </a:p>
          <a:p>
            <a:pPr indent="-304800" lvl="0" marL="457200" rtl="0" algn="l">
              <a:spcBef>
                <a:spcPts val="120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Now we use code of </a:t>
            </a:r>
            <a:r>
              <a:rPr b="1" lang="en" sz="1200">
                <a:solidFill>
                  <a:schemeClr val="accent6"/>
                </a:solidFill>
                <a:latin typeface="Arial"/>
                <a:ea typeface="Arial"/>
                <a:cs typeface="Arial"/>
                <a:sym typeface="Arial"/>
              </a:rPr>
              <a:t>tight_fitALL.py</a:t>
            </a:r>
            <a:r>
              <a:rPr lang="en" sz="1200">
                <a:solidFill>
                  <a:schemeClr val="accent6"/>
                </a:solidFill>
                <a:latin typeface="Arial"/>
                <a:ea typeface="Arial"/>
                <a:cs typeface="Arial"/>
                <a:sym typeface="Arial"/>
              </a:rPr>
              <a:t> to create features of length and width of tight-fitting box of all images into a csv file.</a:t>
            </a:r>
            <a:endParaRPr sz="1200">
              <a:solidFill>
                <a:schemeClr val="accent6"/>
              </a:solidFill>
              <a:latin typeface="Arial"/>
              <a:ea typeface="Arial"/>
              <a:cs typeface="Arial"/>
              <a:sym typeface="Arial"/>
            </a:endParaRPr>
          </a:p>
          <a:p>
            <a:pPr indent="0" lvl="0" marL="457200" rtl="0" algn="l">
              <a:spcBef>
                <a:spcPts val="1200"/>
              </a:spcBef>
              <a:spcAft>
                <a:spcPts val="0"/>
              </a:spcAft>
              <a:buNone/>
            </a:pPr>
            <a:r>
              <a:rPr lang="en" sz="1200">
                <a:solidFill>
                  <a:schemeClr val="accent6"/>
                </a:solidFill>
                <a:latin typeface="Arial"/>
                <a:ea typeface="Arial"/>
                <a:cs typeface="Arial"/>
                <a:sym typeface="Arial"/>
              </a:rPr>
              <a:t> </a:t>
            </a:r>
            <a:endParaRPr sz="1200">
              <a:solidFill>
                <a:schemeClr val="accent6"/>
              </a:solidFill>
              <a:latin typeface="Arial"/>
              <a:ea typeface="Arial"/>
              <a:cs typeface="Arial"/>
              <a:sym typeface="Arial"/>
            </a:endParaRPr>
          </a:p>
          <a:p>
            <a:pPr indent="-304800" lvl="0" marL="457200" rtl="0" algn="l">
              <a:spcBef>
                <a:spcPts val="1200"/>
              </a:spcBef>
              <a:spcAft>
                <a:spcPts val="0"/>
              </a:spcAft>
              <a:buClr>
                <a:schemeClr val="accent6"/>
              </a:buClr>
              <a:buSzPts val="1200"/>
              <a:buFont typeface="Arial"/>
              <a:buChar char="●"/>
            </a:pPr>
            <a:r>
              <a:rPr lang="en" sz="1200">
                <a:solidFill>
                  <a:schemeClr val="accent6"/>
                </a:solidFill>
                <a:latin typeface="Arial"/>
                <a:ea typeface="Arial"/>
                <a:cs typeface="Arial"/>
                <a:sym typeface="Arial"/>
              </a:rPr>
              <a:t>We merge the above created csv file with the labels of images as obtained from using features(extracted from CNN) using the code in </a:t>
            </a:r>
            <a:r>
              <a:rPr b="1" lang="en" sz="1200">
                <a:solidFill>
                  <a:schemeClr val="accent6"/>
                </a:solidFill>
                <a:latin typeface="Arial"/>
                <a:ea typeface="Arial"/>
                <a:cs typeface="Arial"/>
                <a:sym typeface="Arial"/>
              </a:rPr>
              <a:t>csv_merge.py</a:t>
            </a:r>
            <a:r>
              <a:rPr lang="en" sz="1200">
                <a:solidFill>
                  <a:schemeClr val="accent6"/>
                </a:solidFill>
                <a:latin typeface="Arial"/>
                <a:ea typeface="Arial"/>
                <a:cs typeface="Arial"/>
                <a:sym typeface="Arial"/>
              </a:rPr>
              <a:t> which then creates the file </a:t>
            </a:r>
            <a:r>
              <a:rPr b="1" lang="en" sz="1200">
                <a:solidFill>
                  <a:schemeClr val="accent6"/>
                </a:solidFill>
                <a:latin typeface="Arial"/>
                <a:ea typeface="Arial"/>
                <a:cs typeface="Arial"/>
                <a:sym typeface="Arial"/>
              </a:rPr>
              <a:t>merged_csvCNN.csv</a:t>
            </a:r>
            <a:r>
              <a:rPr lang="en" sz="1200">
                <a:solidFill>
                  <a:schemeClr val="accent6"/>
                </a:solidFill>
                <a:latin typeface="Arial"/>
                <a:ea typeface="Arial"/>
                <a:cs typeface="Arial"/>
                <a:sym typeface="Arial"/>
              </a:rPr>
              <a:t>; Now we use this CSV file for searching the image, when the user inputs the length,width of tight-fitting box and the complexity of image expected. Then user can see all the possible images with required specifications. </a:t>
            </a:r>
            <a:endParaRPr sz="1200">
              <a:solidFill>
                <a:schemeClr val="accent6"/>
              </a:solidFill>
              <a:latin typeface="Arial"/>
              <a:ea typeface="Arial"/>
              <a:cs typeface="Arial"/>
              <a:sym typeface="Arial"/>
            </a:endParaRPr>
          </a:p>
          <a:p>
            <a:pPr indent="0" lvl="0" marL="0" rtl="0" algn="l">
              <a:spcBef>
                <a:spcPts val="1200"/>
              </a:spcBef>
              <a:spcAft>
                <a:spcPts val="2100"/>
              </a:spcAft>
              <a:buNone/>
            </a:pPr>
            <a:r>
              <a:t/>
            </a:r>
            <a:endParaRPr sz="1600">
              <a:solidFill>
                <a:schemeClr val="accent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52"/>
          <p:cNvSpPr txBox="1"/>
          <p:nvPr>
            <p:ph type="title"/>
          </p:nvPr>
        </p:nvSpPr>
        <p:spPr>
          <a:xfrm>
            <a:off x="46200" y="1034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Intermediate Outputs</a:t>
            </a:r>
            <a:endParaRPr/>
          </a:p>
        </p:txBody>
      </p:sp>
      <p:sp>
        <p:nvSpPr>
          <p:cNvPr id="1054" name="Google Shape;1054;p52"/>
          <p:cNvSpPr txBox="1"/>
          <p:nvPr/>
        </p:nvSpPr>
        <p:spPr>
          <a:xfrm>
            <a:off x="345525" y="1225025"/>
            <a:ext cx="11716200" cy="6471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E7-Images_173</a:t>
            </a:r>
            <a:r>
              <a:rPr lang="en" sz="1200">
                <a:solidFill>
                  <a:schemeClr val="accent6"/>
                </a:solidFill>
              </a:rPr>
              <a:t> consist of all the subfolders </a:t>
            </a:r>
            <a:r>
              <a:rPr b="1" lang="en" sz="1200">
                <a:solidFill>
                  <a:schemeClr val="accent6"/>
                </a:solidFill>
              </a:rPr>
              <a:t>E7-images(via CNN)</a:t>
            </a:r>
            <a:r>
              <a:rPr lang="en" sz="1200">
                <a:solidFill>
                  <a:schemeClr val="accent6"/>
                </a:solidFill>
              </a:rPr>
              <a:t> and </a:t>
            </a:r>
            <a:r>
              <a:rPr b="1" lang="en" sz="1200">
                <a:solidFill>
                  <a:schemeClr val="accent6"/>
                </a:solidFill>
              </a:rPr>
              <a:t>E7-images(via k-means)</a:t>
            </a:r>
            <a:r>
              <a:rPr lang="en" sz="1200">
                <a:solidFill>
                  <a:schemeClr val="accent6"/>
                </a:solidFill>
              </a:rPr>
              <a:t> which then have subfolders representing the 3 clusters as achieved by code described above</a:t>
            </a:r>
            <a:endParaRPr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E7-images_Unique</a:t>
            </a:r>
            <a:r>
              <a:rPr lang="en" sz="1200">
                <a:solidFill>
                  <a:schemeClr val="accent6"/>
                </a:solidFill>
              </a:rPr>
              <a:t> have all the 173 images after removing all the duplicates</a:t>
            </a:r>
            <a:endParaRPr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E7-images_1183</a:t>
            </a:r>
            <a:r>
              <a:rPr lang="en" sz="1200">
                <a:solidFill>
                  <a:schemeClr val="accent6"/>
                </a:solidFill>
              </a:rPr>
              <a:t> consist of a subfolder </a:t>
            </a:r>
            <a:r>
              <a:rPr b="1" lang="en" sz="1200">
                <a:solidFill>
                  <a:schemeClr val="accent6"/>
                </a:solidFill>
              </a:rPr>
              <a:t>resized_images </a:t>
            </a:r>
            <a:r>
              <a:rPr lang="en" sz="1200">
                <a:solidFill>
                  <a:schemeClr val="accent6"/>
                </a:solidFill>
              </a:rPr>
              <a:t>and two csv files named </a:t>
            </a:r>
            <a:r>
              <a:rPr b="1" lang="en" sz="1200">
                <a:solidFill>
                  <a:schemeClr val="accent6"/>
                </a:solidFill>
              </a:rPr>
              <a:t>image_features_with_labels.csv</a:t>
            </a:r>
            <a:r>
              <a:rPr lang="en" sz="1200">
                <a:solidFill>
                  <a:schemeClr val="accent6"/>
                </a:solidFill>
              </a:rPr>
              <a:t> which represent labels of all the images. Using this csv file we have created 6 subfolders in </a:t>
            </a:r>
            <a:r>
              <a:rPr b="1" lang="en" sz="1200">
                <a:solidFill>
                  <a:schemeClr val="accent6"/>
                </a:solidFill>
              </a:rPr>
              <a:t>resized_images</a:t>
            </a:r>
            <a:r>
              <a:rPr lang="en" sz="1200">
                <a:solidFill>
                  <a:schemeClr val="accent6"/>
                </a:solidFill>
              </a:rPr>
              <a:t> subfolder. Now the  </a:t>
            </a:r>
            <a:r>
              <a:rPr b="1" lang="en" sz="1200">
                <a:solidFill>
                  <a:schemeClr val="accent6"/>
                </a:solidFill>
              </a:rPr>
              <a:t>image_features_with_labels_Cluster_0.csv</a:t>
            </a:r>
            <a:r>
              <a:rPr lang="en" sz="1200">
                <a:solidFill>
                  <a:schemeClr val="accent6"/>
                </a:solidFill>
              </a:rPr>
              <a:t> is created when we run k-means on </a:t>
            </a:r>
            <a:r>
              <a:rPr b="1" lang="en" sz="1200">
                <a:solidFill>
                  <a:schemeClr val="accent6"/>
                </a:solidFill>
              </a:rPr>
              <a:t>cluster_0</a:t>
            </a:r>
            <a:r>
              <a:rPr lang="en" sz="1200">
                <a:solidFill>
                  <a:schemeClr val="accent6"/>
                </a:solidFill>
              </a:rPr>
              <a:t> in </a:t>
            </a:r>
            <a:r>
              <a:rPr b="1" lang="en" sz="1200">
                <a:solidFill>
                  <a:schemeClr val="accent6"/>
                </a:solidFill>
              </a:rPr>
              <a:t>resized_images/Cluster_0</a:t>
            </a:r>
            <a:r>
              <a:rPr lang="en" sz="1200">
                <a:solidFill>
                  <a:schemeClr val="accent6"/>
                </a:solidFill>
              </a:rPr>
              <a:t>. Then we get 100 clusters within cluster_0. We create those 100 subfolders using the csv file of </a:t>
            </a:r>
            <a:r>
              <a:rPr b="1" lang="en" sz="1200">
                <a:solidFill>
                  <a:schemeClr val="accent6"/>
                </a:solidFill>
              </a:rPr>
              <a:t>image_features_with_labels_Cluster_0</a:t>
            </a:r>
            <a:r>
              <a:rPr lang="en" sz="1200">
                <a:solidFill>
                  <a:schemeClr val="accent6"/>
                </a:solidFill>
              </a:rPr>
              <a:t>.</a:t>
            </a:r>
            <a:endParaRPr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Image_cluster_labels.csv</a:t>
            </a:r>
            <a:r>
              <a:rPr lang="en" sz="1200">
                <a:solidFill>
                  <a:schemeClr val="accent6"/>
                </a:solidFill>
              </a:rPr>
              <a:t> represents labels corresponding to file names when we use features which were extracted through CNN.</a:t>
            </a:r>
            <a:endParaRPr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image_features_with_labels_KMeans.csv</a:t>
            </a:r>
            <a:r>
              <a:rPr lang="en" sz="1200">
                <a:solidFill>
                  <a:schemeClr val="accent6"/>
                </a:solidFill>
              </a:rPr>
              <a:t> represents all the features of Area,Perimeter,Hu Moments and label associated with 173 unique images</a:t>
            </a:r>
            <a:endParaRPr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image_features.csv</a:t>
            </a:r>
            <a:r>
              <a:rPr lang="en" sz="1200">
                <a:solidFill>
                  <a:schemeClr val="accent6"/>
                </a:solidFill>
              </a:rPr>
              <a:t> represents the Length,Width of tight fitting box of all images.</a:t>
            </a:r>
            <a:endParaRPr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304800" lvl="0" marL="457200" rtl="0" algn="l">
              <a:lnSpc>
                <a:spcPct val="115000"/>
              </a:lnSpc>
              <a:spcBef>
                <a:spcPts val="1200"/>
              </a:spcBef>
              <a:spcAft>
                <a:spcPts val="0"/>
              </a:spcAft>
              <a:buClr>
                <a:schemeClr val="accent6"/>
              </a:buClr>
              <a:buSzPts val="1200"/>
              <a:buChar char="●"/>
            </a:pPr>
            <a:r>
              <a:rPr b="1" lang="en" sz="1200">
                <a:solidFill>
                  <a:schemeClr val="accent6"/>
                </a:solidFill>
              </a:rPr>
              <a:t>merged_csvCNN.csv</a:t>
            </a:r>
            <a:r>
              <a:rPr lang="en" sz="1200">
                <a:solidFill>
                  <a:schemeClr val="accent6"/>
                </a:solidFill>
              </a:rPr>
              <a:t> is the combined features from two csv files of </a:t>
            </a:r>
            <a:r>
              <a:rPr b="1" lang="en" sz="1200">
                <a:solidFill>
                  <a:schemeClr val="accent6"/>
                </a:solidFill>
              </a:rPr>
              <a:t>image_features.csv</a:t>
            </a:r>
            <a:r>
              <a:rPr lang="en" sz="1200">
                <a:solidFill>
                  <a:schemeClr val="accent6"/>
                </a:solidFill>
              </a:rPr>
              <a:t> and </a:t>
            </a:r>
            <a:r>
              <a:rPr b="1" lang="en" sz="1200">
                <a:solidFill>
                  <a:schemeClr val="accent6"/>
                </a:solidFill>
              </a:rPr>
              <a:t>Image_cluster_labels.csv</a:t>
            </a:r>
            <a:endParaRPr b="1" sz="1200">
              <a:solidFill>
                <a:schemeClr val="accent6"/>
              </a:solidFill>
            </a:endParaRPr>
          </a:p>
          <a:p>
            <a:pPr indent="0" lvl="0" marL="457200" rtl="0" algn="l">
              <a:lnSpc>
                <a:spcPct val="115000"/>
              </a:lnSpc>
              <a:spcBef>
                <a:spcPts val="1200"/>
              </a:spcBef>
              <a:spcAft>
                <a:spcPts val="0"/>
              </a:spcAft>
              <a:buNone/>
            </a:pPr>
            <a:r>
              <a:rPr lang="en" sz="1200">
                <a:solidFill>
                  <a:schemeClr val="accent6"/>
                </a:solidFill>
              </a:rPr>
              <a:t> </a:t>
            </a:r>
            <a:endParaRPr sz="1200">
              <a:solidFill>
                <a:schemeClr val="accent6"/>
              </a:solidFill>
            </a:endParaRPr>
          </a:p>
          <a:p>
            <a:pPr indent="0" lvl="0" marL="457200" rtl="0" algn="l">
              <a:spcBef>
                <a:spcPts val="1200"/>
              </a:spcBef>
              <a:spcAft>
                <a:spcPts val="0"/>
              </a:spcAft>
              <a:buNone/>
            </a:pPr>
            <a:r>
              <a:t/>
            </a:r>
            <a:endParaRPr sz="2000">
              <a:solidFill>
                <a:schemeClr val="accent6"/>
              </a:solidFill>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53"/>
          <p:cNvSpPr/>
          <p:nvPr/>
        </p:nvSpPr>
        <p:spPr>
          <a:xfrm>
            <a:off x="3865724" y="3028073"/>
            <a:ext cx="4460559" cy="801851"/>
          </a:xfrm>
          <a:prstGeom prst="rect">
            <a:avLst/>
          </a:prstGeom>
        </p:spPr>
        <p:txBody>
          <a:bodyPr>
            <a:prstTxWarp prst="textPlain"/>
          </a:bodyPr>
          <a:lstStyle/>
          <a:p>
            <a:pPr lvl="0" algn="ctr"/>
            <a:r>
              <a:rPr b="1" i="0">
                <a:ln>
                  <a:noFill/>
                </a:ln>
                <a:gradFill>
                  <a:gsLst>
                    <a:gs pos="0">
                      <a:schemeClr val="accent1"/>
                    </a:gs>
                    <a:gs pos="100000">
                      <a:schemeClr val="accent2"/>
                    </a:gs>
                  </a:gsLst>
                  <a:lin ang="2698631" scaled="0"/>
                </a:gradFill>
                <a:latin typeface="DM Sans"/>
              </a:rPr>
              <a:t>Thank you!</a:t>
            </a:r>
          </a:p>
        </p:txBody>
      </p:sp>
      <p:sp>
        <p:nvSpPr>
          <p:cNvPr id="1060" name="Google Shape;1060;p53"/>
          <p:cNvSpPr txBox="1"/>
          <p:nvPr/>
        </p:nvSpPr>
        <p:spPr>
          <a:xfrm>
            <a:off x="471150" y="670100"/>
            <a:ext cx="10386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2"/>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5"/>
          <p:cNvSpPr txBox="1"/>
          <p:nvPr>
            <p:ph type="title"/>
          </p:nvPr>
        </p:nvSpPr>
        <p:spPr>
          <a:xfrm>
            <a:off x="3272175" y="194338"/>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Objectives</a:t>
            </a:r>
            <a:endParaRPr/>
          </a:p>
        </p:txBody>
      </p:sp>
      <p:grpSp>
        <p:nvGrpSpPr>
          <p:cNvPr id="772" name="Google Shape;772;p25"/>
          <p:cNvGrpSpPr/>
          <p:nvPr/>
        </p:nvGrpSpPr>
        <p:grpSpPr>
          <a:xfrm>
            <a:off x="1032326" y="1224038"/>
            <a:ext cx="5694168" cy="5117679"/>
            <a:chOff x="0" y="1189989"/>
            <a:chExt cx="2726700" cy="3482836"/>
          </a:xfrm>
        </p:grpSpPr>
        <p:sp>
          <p:nvSpPr>
            <p:cNvPr id="773" name="Google Shape;773;p25"/>
            <p:cNvSpPr/>
            <p:nvPr/>
          </p:nvSpPr>
          <p:spPr>
            <a:xfrm>
              <a:off x="0" y="1189989"/>
              <a:ext cx="2726700" cy="669000"/>
            </a:xfrm>
            <a:prstGeom prst="homePlate">
              <a:avLst>
                <a:gd fmla="val 50000" name="adj"/>
              </a:avLst>
            </a:prstGeom>
            <a:solidFill>
              <a:srgbClr val="000000">
                <a:alpha val="23920"/>
              </a:srgbClr>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Design Family Clustering</a:t>
              </a:r>
              <a:endParaRPr sz="3000">
                <a:solidFill>
                  <a:srgbClr val="FFFFFF"/>
                </a:solidFill>
                <a:latin typeface="Roboto"/>
                <a:ea typeface="Roboto"/>
                <a:cs typeface="Roboto"/>
                <a:sym typeface="Roboto"/>
              </a:endParaRPr>
            </a:p>
          </p:txBody>
        </p:sp>
        <p:sp>
          <p:nvSpPr>
            <p:cNvPr id="774" name="Google Shape;774;p25"/>
            <p:cNvSpPr txBox="1"/>
            <p:nvPr/>
          </p:nvSpPr>
          <p:spPr>
            <a:xfrm>
              <a:off x="410850" y="2057125"/>
              <a:ext cx="1905000" cy="2615700"/>
            </a:xfrm>
            <a:prstGeom prst="rect">
              <a:avLst/>
            </a:prstGeom>
            <a:solidFill>
              <a:srgbClr val="000000">
                <a:alpha val="23920"/>
              </a:srgbClr>
            </a:solid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sz="2400">
                  <a:solidFill>
                    <a:schemeClr val="dk2"/>
                  </a:solidFill>
                  <a:latin typeface="Roboto"/>
                  <a:ea typeface="Roboto"/>
                  <a:cs typeface="Roboto"/>
                  <a:sym typeface="Roboto"/>
                </a:rPr>
                <a:t>Categorize building layouts into shape-based families</a:t>
              </a:r>
              <a:endParaRPr sz="2400">
                <a:solidFill>
                  <a:schemeClr val="dk2"/>
                </a:solidFill>
                <a:latin typeface="Roboto"/>
                <a:ea typeface="Roboto"/>
                <a:cs typeface="Roboto"/>
                <a:sym typeface="Roboto"/>
              </a:endParaRPr>
            </a:p>
          </p:txBody>
        </p:sp>
      </p:grpSp>
      <p:grpSp>
        <p:nvGrpSpPr>
          <p:cNvPr id="775" name="Google Shape;775;p25"/>
          <p:cNvGrpSpPr/>
          <p:nvPr/>
        </p:nvGrpSpPr>
        <p:grpSpPr>
          <a:xfrm>
            <a:off x="5759036" y="1223723"/>
            <a:ext cx="5306997" cy="5117994"/>
            <a:chOff x="2263425" y="1189775"/>
            <a:chExt cx="2541300" cy="3483050"/>
          </a:xfrm>
        </p:grpSpPr>
        <p:sp>
          <p:nvSpPr>
            <p:cNvPr id="776" name="Google Shape;776;p25"/>
            <p:cNvSpPr/>
            <p:nvPr/>
          </p:nvSpPr>
          <p:spPr>
            <a:xfrm>
              <a:off x="2263425" y="1189775"/>
              <a:ext cx="2541300" cy="669000"/>
            </a:xfrm>
            <a:prstGeom prst="chevron">
              <a:avLst>
                <a:gd fmla="val 50000" name="adj"/>
              </a:avLst>
            </a:prstGeom>
            <a:solidFill>
              <a:srgbClr val="000000">
                <a:alpha val="23920"/>
              </a:srgbClr>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Complexity</a:t>
              </a:r>
              <a:r>
                <a:rPr lang="en" sz="3000">
                  <a:solidFill>
                    <a:srgbClr val="FFFFFF"/>
                  </a:solidFill>
                  <a:latin typeface="Roboto"/>
                  <a:ea typeface="Roboto"/>
                  <a:cs typeface="Roboto"/>
                  <a:sym typeface="Roboto"/>
                </a:rPr>
                <a:t> </a:t>
              </a:r>
              <a:r>
                <a:rPr lang="en" sz="3000">
                  <a:solidFill>
                    <a:srgbClr val="FFFFFF"/>
                  </a:solidFill>
                  <a:latin typeface="Roboto"/>
                  <a:ea typeface="Roboto"/>
                  <a:cs typeface="Roboto"/>
                  <a:sym typeface="Roboto"/>
                </a:rPr>
                <a:t>Classification</a:t>
              </a:r>
              <a:endParaRPr sz="3000">
                <a:solidFill>
                  <a:srgbClr val="FFFFFF"/>
                </a:solidFill>
                <a:latin typeface="Roboto"/>
                <a:ea typeface="Roboto"/>
                <a:cs typeface="Roboto"/>
                <a:sym typeface="Roboto"/>
              </a:endParaRPr>
            </a:p>
          </p:txBody>
        </p:sp>
        <p:sp>
          <p:nvSpPr>
            <p:cNvPr id="777" name="Google Shape;777;p25"/>
            <p:cNvSpPr txBox="1"/>
            <p:nvPr/>
          </p:nvSpPr>
          <p:spPr>
            <a:xfrm>
              <a:off x="2512202" y="2057125"/>
              <a:ext cx="1905000" cy="2615700"/>
            </a:xfrm>
            <a:prstGeom prst="rect">
              <a:avLst/>
            </a:prstGeom>
            <a:solidFill>
              <a:srgbClr val="000000">
                <a:alpha val="23920"/>
              </a:srgbClr>
            </a:solidFill>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sz="2400">
                  <a:solidFill>
                    <a:schemeClr val="dk2"/>
                  </a:solidFill>
                  <a:latin typeface="Roboto"/>
                  <a:ea typeface="Roboto"/>
                  <a:cs typeface="Roboto"/>
                  <a:sym typeface="Roboto"/>
                </a:rPr>
                <a:t>Analyze layouts to establish complexity criteria as Low Complexity, Medium Complexity, High</a:t>
              </a:r>
              <a:endParaRPr sz="24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latin typeface="Roboto"/>
                  <a:ea typeface="Roboto"/>
                  <a:cs typeface="Roboto"/>
                  <a:sym typeface="Roboto"/>
                </a:rPr>
                <a:t>Complex</a:t>
              </a:r>
              <a:endParaRPr sz="24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2400">
                  <a:solidFill>
                    <a:schemeClr val="dk2"/>
                  </a:solidFill>
                  <a:latin typeface="Roboto"/>
                  <a:ea typeface="Roboto"/>
                  <a:cs typeface="Roboto"/>
                  <a:sym typeface="Roboto"/>
                </a:rPr>
                <a:t> and automate their classification through machine learning.</a:t>
              </a:r>
              <a:endParaRPr sz="2400">
                <a:solidFill>
                  <a:schemeClr val="dk2"/>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26"/>
          <p:cNvSpPr txBox="1"/>
          <p:nvPr>
            <p:ph type="title"/>
          </p:nvPr>
        </p:nvSpPr>
        <p:spPr>
          <a:xfrm>
            <a:off x="3373650" y="440813"/>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Objectives</a:t>
            </a:r>
            <a:endParaRPr/>
          </a:p>
        </p:txBody>
      </p:sp>
      <p:grpSp>
        <p:nvGrpSpPr>
          <p:cNvPr id="783" name="Google Shape;783;p26"/>
          <p:cNvGrpSpPr/>
          <p:nvPr/>
        </p:nvGrpSpPr>
        <p:grpSpPr>
          <a:xfrm>
            <a:off x="1032194" y="1325208"/>
            <a:ext cx="5845244" cy="5378874"/>
            <a:chOff x="4329974" y="1189775"/>
            <a:chExt cx="2541300" cy="3483050"/>
          </a:xfrm>
        </p:grpSpPr>
        <p:sp>
          <p:nvSpPr>
            <p:cNvPr id="784" name="Google Shape;784;p26"/>
            <p:cNvSpPr/>
            <p:nvPr/>
          </p:nvSpPr>
          <p:spPr>
            <a:xfrm>
              <a:off x="4329974" y="1189775"/>
              <a:ext cx="2541300" cy="669000"/>
            </a:xfrm>
            <a:prstGeom prst="chevron">
              <a:avLst>
                <a:gd fmla="val 50000" name="adj"/>
              </a:avLst>
            </a:prstGeom>
            <a:solidFill>
              <a:srgbClr val="000000">
                <a:alpha val="23920"/>
              </a:srgbClr>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Design Retrieval</a:t>
              </a:r>
              <a:endParaRPr sz="3000">
                <a:solidFill>
                  <a:srgbClr val="FFFFFF"/>
                </a:solidFill>
                <a:latin typeface="Roboto"/>
                <a:ea typeface="Roboto"/>
                <a:cs typeface="Roboto"/>
                <a:sym typeface="Roboto"/>
              </a:endParaRPr>
            </a:p>
          </p:txBody>
        </p:sp>
        <p:sp>
          <p:nvSpPr>
            <p:cNvPr id="785" name="Google Shape;785;p26"/>
            <p:cNvSpPr txBox="1"/>
            <p:nvPr/>
          </p:nvSpPr>
          <p:spPr>
            <a:xfrm>
              <a:off x="4613553" y="2057125"/>
              <a:ext cx="1905000" cy="2615700"/>
            </a:xfrm>
            <a:prstGeom prst="rect">
              <a:avLst/>
            </a:prstGeom>
            <a:solidFill>
              <a:srgbClr val="000000">
                <a:alpha val="23920"/>
              </a:srgbClr>
            </a:solid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sz="2400">
                  <a:solidFill>
                    <a:schemeClr val="dk2"/>
                  </a:solidFill>
                  <a:latin typeface="Roboto"/>
                  <a:ea typeface="Roboto"/>
                  <a:cs typeface="Roboto"/>
                  <a:sym typeface="Roboto"/>
                </a:rPr>
                <a:t>Develop a system to match architects’ parameters such as  dimensions, the layout area, and the permissible layout complexity</a:t>
              </a:r>
              <a:endParaRPr sz="24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2400">
                  <a:solidFill>
                    <a:schemeClr val="dk2"/>
                  </a:solidFill>
                  <a:latin typeface="Roboto"/>
                  <a:ea typeface="Roboto"/>
                  <a:cs typeface="Roboto"/>
                  <a:sym typeface="Roboto"/>
                </a:rPr>
                <a:t>with relevant designs for efficient retrieval and future use</a:t>
              </a:r>
              <a:endParaRPr sz="2400">
                <a:solidFill>
                  <a:schemeClr val="dk2"/>
                </a:solidFill>
                <a:latin typeface="Roboto"/>
                <a:ea typeface="Roboto"/>
                <a:cs typeface="Roboto"/>
                <a:sym typeface="Roboto"/>
              </a:endParaRPr>
            </a:p>
          </p:txBody>
        </p:sp>
      </p:grpSp>
      <p:grpSp>
        <p:nvGrpSpPr>
          <p:cNvPr id="786" name="Google Shape;786;p26"/>
          <p:cNvGrpSpPr/>
          <p:nvPr/>
        </p:nvGrpSpPr>
        <p:grpSpPr>
          <a:xfrm>
            <a:off x="5785960" y="1325208"/>
            <a:ext cx="5845244" cy="5378874"/>
            <a:chOff x="6396739" y="1189775"/>
            <a:chExt cx="2541300" cy="3483050"/>
          </a:xfrm>
        </p:grpSpPr>
        <p:sp>
          <p:nvSpPr>
            <p:cNvPr id="787" name="Google Shape;787;p26"/>
            <p:cNvSpPr/>
            <p:nvPr/>
          </p:nvSpPr>
          <p:spPr>
            <a:xfrm>
              <a:off x="6396739" y="1189775"/>
              <a:ext cx="2541300" cy="669000"/>
            </a:xfrm>
            <a:prstGeom prst="chevron">
              <a:avLst>
                <a:gd fmla="val 50000" name="adj"/>
              </a:avLst>
            </a:prstGeom>
            <a:solidFill>
              <a:srgbClr val="000000">
                <a:alpha val="23920"/>
              </a:srgbClr>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    </a:t>
              </a:r>
              <a:r>
                <a:rPr lang="en" sz="3000">
                  <a:solidFill>
                    <a:srgbClr val="FFFFFF"/>
                  </a:solidFill>
                  <a:latin typeface="Roboto"/>
                  <a:ea typeface="Roboto"/>
                  <a:cs typeface="Roboto"/>
                  <a:sym typeface="Roboto"/>
                </a:rPr>
                <a:t>Exploring Data Utilization </a:t>
              </a:r>
              <a:endParaRPr sz="3000">
                <a:solidFill>
                  <a:srgbClr val="FFFFFF"/>
                </a:solidFill>
                <a:latin typeface="Roboto"/>
                <a:ea typeface="Roboto"/>
                <a:cs typeface="Roboto"/>
                <a:sym typeface="Roboto"/>
              </a:endParaRPr>
            </a:p>
          </p:txBody>
        </p:sp>
        <p:sp>
          <p:nvSpPr>
            <p:cNvPr id="788" name="Google Shape;788;p26"/>
            <p:cNvSpPr txBox="1"/>
            <p:nvPr/>
          </p:nvSpPr>
          <p:spPr>
            <a:xfrm>
              <a:off x="6714905" y="2057125"/>
              <a:ext cx="1905000" cy="2615700"/>
            </a:xfrm>
            <a:prstGeom prst="rect">
              <a:avLst/>
            </a:prstGeom>
            <a:solidFill>
              <a:srgbClr val="000000">
                <a:alpha val="23920"/>
              </a:srgbClr>
            </a:solid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sz="2400">
                  <a:solidFill>
                    <a:schemeClr val="dk2"/>
                  </a:solidFill>
                  <a:latin typeface="Roboto"/>
                  <a:ea typeface="Roboto"/>
                  <a:cs typeface="Roboto"/>
                  <a:sym typeface="Roboto"/>
                </a:rPr>
                <a:t>Explore other uses of image data, like trend prediction and design optimization</a:t>
              </a:r>
              <a:endParaRPr sz="2400">
                <a:solidFill>
                  <a:schemeClr val="dk2"/>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27"/>
          <p:cNvSpPr/>
          <p:nvPr/>
        </p:nvSpPr>
        <p:spPr>
          <a:xfrm>
            <a:off x="3326850" y="519150"/>
            <a:ext cx="52485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795" name="Google Shape;795;p27"/>
          <p:cNvSpPr txBox="1"/>
          <p:nvPr>
            <p:ph idx="4" type="body"/>
          </p:nvPr>
        </p:nvSpPr>
        <p:spPr>
          <a:xfrm>
            <a:off x="5577125" y="1813025"/>
            <a:ext cx="5742300" cy="46836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 sz="2400"/>
              <a:t>At first, we preprocessed images to detect yellow and white pixels.</a:t>
            </a:r>
            <a:endParaRPr sz="2400"/>
          </a:p>
          <a:p>
            <a:pPr indent="-381000" lvl="0" marL="457200" rtl="0" algn="l">
              <a:spcBef>
                <a:spcPts val="0"/>
              </a:spcBef>
              <a:spcAft>
                <a:spcPts val="0"/>
              </a:spcAft>
              <a:buSzPts val="2400"/>
              <a:buChar char="●"/>
            </a:pPr>
            <a:r>
              <a:rPr lang="en" sz="2400"/>
              <a:t>On checking pixel count for 1181.jpg we get:</a:t>
            </a:r>
            <a:endParaRPr sz="2400"/>
          </a:p>
          <a:p>
            <a:pPr indent="0" lvl="0" marL="457200" rtl="0" algn="l">
              <a:spcBef>
                <a:spcPts val="2100"/>
              </a:spcBef>
              <a:spcAft>
                <a:spcPts val="0"/>
              </a:spcAft>
              <a:buNone/>
            </a:pPr>
            <a:r>
              <a:t/>
            </a:r>
            <a:endParaRPr sz="1800"/>
          </a:p>
          <a:p>
            <a:pPr indent="0" lvl="0" marL="457200" rtl="0" algn="l">
              <a:spcBef>
                <a:spcPts val="2100"/>
              </a:spcBef>
              <a:spcAft>
                <a:spcPts val="0"/>
              </a:spcAft>
              <a:buNone/>
            </a:pPr>
            <a:r>
              <a:t/>
            </a:r>
            <a:endParaRPr sz="1800"/>
          </a:p>
          <a:p>
            <a:pPr indent="0" lvl="0" marL="457200" rtl="0" algn="l">
              <a:spcBef>
                <a:spcPts val="2100"/>
              </a:spcBef>
              <a:spcAft>
                <a:spcPts val="2100"/>
              </a:spcAft>
              <a:buNone/>
            </a:pPr>
            <a:br>
              <a:rPr lang="en" sz="1800"/>
            </a:br>
            <a:endParaRPr sz="1800"/>
          </a:p>
        </p:txBody>
      </p:sp>
      <p:sp>
        <p:nvSpPr>
          <p:cNvPr id="796" name="Google Shape;796;p27"/>
          <p:cNvSpPr txBox="1"/>
          <p:nvPr/>
        </p:nvSpPr>
        <p:spPr>
          <a:xfrm>
            <a:off x="3728550" y="606575"/>
            <a:ext cx="48468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Preprocessing</a:t>
            </a:r>
            <a:endParaRPr b="1" sz="4800">
              <a:solidFill>
                <a:schemeClr val="dk1"/>
              </a:solidFill>
              <a:latin typeface="DM Sans"/>
              <a:ea typeface="DM Sans"/>
              <a:cs typeface="DM Sans"/>
              <a:sym typeface="DM Sans"/>
            </a:endParaRPr>
          </a:p>
        </p:txBody>
      </p:sp>
      <p:pic>
        <p:nvPicPr>
          <p:cNvPr id="797" name="Google Shape;797;p27"/>
          <p:cNvPicPr preferRelativeResize="0"/>
          <p:nvPr/>
        </p:nvPicPr>
        <p:blipFill rotWithShape="1">
          <a:blip r:embed="rId3">
            <a:alphaModFix/>
          </a:blip>
          <a:srcRect b="0" l="7250" r="-7249" t="10015"/>
          <a:stretch/>
        </p:blipFill>
        <p:spPr>
          <a:xfrm>
            <a:off x="6257650" y="3829775"/>
            <a:ext cx="4381250" cy="1001925"/>
          </a:xfrm>
          <a:prstGeom prst="rect">
            <a:avLst/>
          </a:prstGeom>
          <a:noFill/>
          <a:ln>
            <a:noFill/>
          </a:ln>
        </p:spPr>
      </p:pic>
      <p:sp>
        <p:nvSpPr>
          <p:cNvPr id="798" name="Google Shape;798;p27"/>
          <p:cNvSpPr/>
          <p:nvPr/>
        </p:nvSpPr>
        <p:spPr>
          <a:xfrm>
            <a:off x="2727013" y="675675"/>
            <a:ext cx="290025" cy="70845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a:t>
            </a:r>
          </a:p>
        </p:txBody>
      </p:sp>
      <p:sp>
        <p:nvSpPr>
          <p:cNvPr id="799" name="Google Shape;799;p27"/>
          <p:cNvSpPr txBox="1"/>
          <p:nvPr/>
        </p:nvSpPr>
        <p:spPr>
          <a:xfrm>
            <a:off x="2310950" y="2913325"/>
            <a:ext cx="3013200" cy="1625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DM Sans"/>
                <a:ea typeface="DM Sans"/>
                <a:cs typeface="DM Sans"/>
                <a:sym typeface="DM Sans"/>
              </a:rPr>
              <a:t>Basic Libraries:</a:t>
            </a:r>
            <a:endParaRPr b="1"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numpy</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cv2</a:t>
            </a:r>
            <a:endParaRPr sz="2400">
              <a:solidFill>
                <a:schemeClr val="dk2"/>
              </a:solidFill>
              <a:latin typeface="DM Sans"/>
              <a:ea typeface="DM Sans"/>
              <a:cs typeface="DM Sans"/>
              <a:sym typeface="DM Sans"/>
            </a:endParaRPr>
          </a:p>
          <a:p>
            <a:pPr indent="-381000" lvl="0" marL="457200" rtl="0" algn="l">
              <a:spcBef>
                <a:spcPts val="0"/>
              </a:spcBef>
              <a:spcAft>
                <a:spcPts val="0"/>
              </a:spcAft>
              <a:buClr>
                <a:schemeClr val="dk2"/>
              </a:buClr>
              <a:buSzPts val="2400"/>
              <a:buFont typeface="DM Sans"/>
              <a:buChar char="●"/>
            </a:pPr>
            <a:r>
              <a:rPr lang="en" sz="2400">
                <a:solidFill>
                  <a:schemeClr val="dk2"/>
                </a:solidFill>
                <a:latin typeface="DM Sans"/>
                <a:ea typeface="DM Sans"/>
                <a:cs typeface="DM Sans"/>
                <a:sym typeface="DM Sans"/>
              </a:rPr>
              <a:t>matplotlib</a:t>
            </a:r>
            <a:endParaRPr sz="2400">
              <a:solidFill>
                <a:schemeClr val="dk2"/>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28"/>
          <p:cNvSpPr/>
          <p:nvPr/>
        </p:nvSpPr>
        <p:spPr>
          <a:xfrm>
            <a:off x="3326850" y="519150"/>
            <a:ext cx="52485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txBox="1"/>
          <p:nvPr>
            <p:ph type="title"/>
          </p:nvPr>
        </p:nvSpPr>
        <p:spPr>
          <a:xfrm rot="-5400000">
            <a:off x="-1750225" y="2962000"/>
            <a:ext cx="4403400" cy="70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06" name="Google Shape;806;p28"/>
          <p:cNvSpPr txBox="1"/>
          <p:nvPr>
            <p:ph idx="4" type="body"/>
          </p:nvPr>
        </p:nvSpPr>
        <p:spPr>
          <a:xfrm>
            <a:off x="7429500" y="1750600"/>
            <a:ext cx="4486200" cy="4403400"/>
          </a:xfrm>
          <a:prstGeom prst="rect">
            <a:avLst/>
          </a:prstGeom>
        </p:spPr>
        <p:txBody>
          <a:bodyPr anchorCtr="0" anchor="t" bIns="121900" lIns="121900" spcFirstLastPara="1" rIns="121900" wrap="square" tIns="121900">
            <a:noAutofit/>
          </a:bodyPr>
          <a:lstStyle/>
          <a:p>
            <a:pPr indent="-342900" lvl="0" marL="457200" rtl="0" algn="l">
              <a:spcBef>
                <a:spcPts val="1200"/>
              </a:spcBef>
              <a:spcAft>
                <a:spcPts val="0"/>
              </a:spcAft>
              <a:buSzPts val="1800"/>
              <a:buChar char="●"/>
            </a:pPr>
            <a:r>
              <a:rPr lang="en" sz="1800"/>
              <a:t>Then</a:t>
            </a:r>
            <a:r>
              <a:rPr lang="en" sz="1800"/>
              <a:t>, we preprocessed some images to determine the number of edges and corners.</a:t>
            </a:r>
            <a:endParaRPr sz="1800"/>
          </a:p>
          <a:p>
            <a:pPr indent="-342900" lvl="0" marL="457200" rtl="0" algn="l">
              <a:spcBef>
                <a:spcPts val="0"/>
              </a:spcBef>
              <a:spcAft>
                <a:spcPts val="0"/>
              </a:spcAft>
              <a:buSzPts val="1800"/>
              <a:buChar char="●"/>
            </a:pPr>
            <a:r>
              <a:rPr lang="en" sz="1800"/>
              <a:t>After implementing Canny corner detection code to extract corner coordinates from the image, our output was:</a:t>
            </a:r>
            <a:br>
              <a:rPr lang="en" sz="1800"/>
            </a:br>
            <a:endParaRPr sz="1800"/>
          </a:p>
        </p:txBody>
      </p:sp>
      <p:sp>
        <p:nvSpPr>
          <p:cNvPr id="807" name="Google Shape;807;p28"/>
          <p:cNvSpPr txBox="1"/>
          <p:nvPr/>
        </p:nvSpPr>
        <p:spPr>
          <a:xfrm>
            <a:off x="3728550" y="606575"/>
            <a:ext cx="48468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Preprocessing</a:t>
            </a:r>
            <a:endParaRPr b="1" sz="4800">
              <a:solidFill>
                <a:schemeClr val="dk1"/>
              </a:solidFill>
              <a:latin typeface="DM Sans"/>
              <a:ea typeface="DM Sans"/>
              <a:cs typeface="DM Sans"/>
              <a:sym typeface="DM Sans"/>
            </a:endParaRPr>
          </a:p>
        </p:txBody>
      </p:sp>
      <p:sp>
        <p:nvSpPr>
          <p:cNvPr id="808" name="Google Shape;808;p28"/>
          <p:cNvSpPr/>
          <p:nvPr/>
        </p:nvSpPr>
        <p:spPr>
          <a:xfrm>
            <a:off x="2727013" y="675675"/>
            <a:ext cx="290025" cy="70845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a:t>
            </a:r>
          </a:p>
        </p:txBody>
      </p:sp>
      <p:pic>
        <p:nvPicPr>
          <p:cNvPr id="809" name="Google Shape;809;p28"/>
          <p:cNvPicPr preferRelativeResize="0"/>
          <p:nvPr/>
        </p:nvPicPr>
        <p:blipFill rotWithShape="1">
          <a:blip r:embed="rId3">
            <a:alphaModFix/>
          </a:blip>
          <a:srcRect b="0" l="10890" r="18297" t="0"/>
          <a:stretch/>
        </p:blipFill>
        <p:spPr>
          <a:xfrm>
            <a:off x="5452510" y="2006275"/>
            <a:ext cx="1567065" cy="4044174"/>
          </a:xfrm>
          <a:prstGeom prst="rect">
            <a:avLst/>
          </a:prstGeom>
          <a:noFill/>
          <a:ln>
            <a:noFill/>
          </a:ln>
        </p:spPr>
      </p:pic>
      <p:pic>
        <p:nvPicPr>
          <p:cNvPr id="810" name="Google Shape;810;p28"/>
          <p:cNvPicPr preferRelativeResize="0"/>
          <p:nvPr/>
        </p:nvPicPr>
        <p:blipFill rotWithShape="1">
          <a:blip r:embed="rId4">
            <a:alphaModFix/>
          </a:blip>
          <a:srcRect b="48309" l="14513" r="26583" t="0"/>
          <a:stretch/>
        </p:blipFill>
        <p:spPr>
          <a:xfrm>
            <a:off x="1871250" y="2006275"/>
            <a:ext cx="1614396" cy="4044175"/>
          </a:xfrm>
          <a:prstGeom prst="rect">
            <a:avLst/>
          </a:prstGeom>
          <a:noFill/>
          <a:ln>
            <a:noFill/>
          </a:ln>
        </p:spPr>
      </p:pic>
      <p:sp>
        <p:nvSpPr>
          <p:cNvPr id="811" name="Google Shape;811;p28"/>
          <p:cNvSpPr/>
          <p:nvPr/>
        </p:nvSpPr>
        <p:spPr>
          <a:xfrm>
            <a:off x="7943075" y="4396975"/>
            <a:ext cx="1489500" cy="5880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812" name="Google Shape;812;p28"/>
          <p:cNvPicPr preferRelativeResize="0"/>
          <p:nvPr/>
        </p:nvPicPr>
        <p:blipFill rotWithShape="1">
          <a:blip r:embed="rId4">
            <a:alphaModFix/>
          </a:blip>
          <a:srcRect b="0" l="15880" r="29247" t="50391"/>
          <a:stretch/>
        </p:blipFill>
        <p:spPr>
          <a:xfrm>
            <a:off x="3653499" y="2006275"/>
            <a:ext cx="1567072" cy="404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29"/>
          <p:cNvSpPr/>
          <p:nvPr/>
        </p:nvSpPr>
        <p:spPr>
          <a:xfrm>
            <a:off x="3326850" y="519150"/>
            <a:ext cx="52485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txBox="1"/>
          <p:nvPr/>
        </p:nvSpPr>
        <p:spPr>
          <a:xfrm>
            <a:off x="3728550" y="606575"/>
            <a:ext cx="48468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Preprocessing</a:t>
            </a:r>
            <a:endParaRPr b="1" sz="4800">
              <a:solidFill>
                <a:schemeClr val="dk1"/>
              </a:solidFill>
              <a:latin typeface="DM Sans"/>
              <a:ea typeface="DM Sans"/>
              <a:cs typeface="DM Sans"/>
              <a:sym typeface="DM Sans"/>
            </a:endParaRPr>
          </a:p>
        </p:txBody>
      </p:sp>
      <p:sp>
        <p:nvSpPr>
          <p:cNvPr id="819" name="Google Shape;819;p29"/>
          <p:cNvSpPr/>
          <p:nvPr/>
        </p:nvSpPr>
        <p:spPr>
          <a:xfrm>
            <a:off x="2727013" y="675675"/>
            <a:ext cx="290025" cy="70845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1</a:t>
            </a:r>
          </a:p>
        </p:txBody>
      </p:sp>
      <p:sp>
        <p:nvSpPr>
          <p:cNvPr id="820" name="Google Shape;820;p29"/>
          <p:cNvSpPr/>
          <p:nvPr/>
        </p:nvSpPr>
        <p:spPr>
          <a:xfrm>
            <a:off x="1841150" y="1878254"/>
            <a:ext cx="3216420" cy="4373371"/>
          </a:xfrm>
          <a:prstGeom prst="flowChartProcess">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1" name="Google Shape;821;p29"/>
          <p:cNvSpPr/>
          <p:nvPr/>
        </p:nvSpPr>
        <p:spPr>
          <a:xfrm>
            <a:off x="7022830" y="1878254"/>
            <a:ext cx="3216420" cy="4373371"/>
          </a:xfrm>
          <a:prstGeom prst="flowChartProcess">
            <a:avLst/>
          </a:pr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2" name="Google Shape;822;p29"/>
          <p:cNvSpPr/>
          <p:nvPr/>
        </p:nvSpPr>
        <p:spPr>
          <a:xfrm>
            <a:off x="2138439" y="2007761"/>
            <a:ext cx="2621700" cy="544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txBox="1"/>
          <p:nvPr/>
        </p:nvSpPr>
        <p:spPr>
          <a:xfrm>
            <a:off x="2533524" y="2030591"/>
            <a:ext cx="25317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DM Sans"/>
                <a:ea typeface="DM Sans"/>
                <a:cs typeface="DM Sans"/>
                <a:sym typeface="DM Sans"/>
              </a:rPr>
              <a:t>Inferences</a:t>
            </a:r>
            <a:endParaRPr b="1" sz="2400">
              <a:solidFill>
                <a:schemeClr val="dk1"/>
              </a:solidFill>
              <a:latin typeface="DM Sans"/>
              <a:ea typeface="DM Sans"/>
              <a:cs typeface="DM Sans"/>
              <a:sym typeface="DM Sans"/>
            </a:endParaRPr>
          </a:p>
        </p:txBody>
      </p:sp>
      <p:sp>
        <p:nvSpPr>
          <p:cNvPr id="824" name="Google Shape;824;p29"/>
          <p:cNvSpPr txBox="1"/>
          <p:nvPr/>
        </p:nvSpPr>
        <p:spPr>
          <a:xfrm>
            <a:off x="2183581" y="2769649"/>
            <a:ext cx="2531700" cy="227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2"/>
                </a:solidFill>
              </a:rPr>
              <a:t>The count of these points perfectly matched when we manually counted the edges. We performed similar counts for various other images as well.</a:t>
            </a:r>
            <a:endParaRPr sz="1600">
              <a:solidFill>
                <a:schemeClr val="dk2"/>
              </a:solidFill>
            </a:endParaRPr>
          </a:p>
          <a:p>
            <a:pPr indent="0" lvl="0" marL="0" rtl="0" algn="l">
              <a:lnSpc>
                <a:spcPct val="115000"/>
              </a:lnSpc>
              <a:spcBef>
                <a:spcPts val="1200"/>
              </a:spcBef>
              <a:spcAft>
                <a:spcPts val="0"/>
              </a:spcAft>
              <a:buNone/>
            </a:pPr>
            <a:r>
              <a:t/>
            </a:r>
            <a:endParaRPr sz="1600">
              <a:solidFill>
                <a:schemeClr val="dk2"/>
              </a:solidFill>
            </a:endParaRPr>
          </a:p>
        </p:txBody>
      </p:sp>
      <p:sp>
        <p:nvSpPr>
          <p:cNvPr id="825" name="Google Shape;825;p29"/>
          <p:cNvSpPr/>
          <p:nvPr/>
        </p:nvSpPr>
        <p:spPr>
          <a:xfrm>
            <a:off x="7325762" y="2007682"/>
            <a:ext cx="2621700" cy="544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txBox="1"/>
          <p:nvPr/>
        </p:nvSpPr>
        <p:spPr>
          <a:xfrm>
            <a:off x="7819476" y="2030575"/>
            <a:ext cx="22674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DM Sans"/>
                <a:ea typeface="DM Sans"/>
                <a:cs typeface="DM Sans"/>
                <a:sym typeface="DM Sans"/>
              </a:rPr>
              <a:t>Problems</a:t>
            </a:r>
            <a:endParaRPr b="1" sz="2400">
              <a:solidFill>
                <a:schemeClr val="dk1"/>
              </a:solidFill>
              <a:latin typeface="DM Sans"/>
              <a:ea typeface="DM Sans"/>
              <a:cs typeface="DM Sans"/>
              <a:sym typeface="DM Sans"/>
            </a:endParaRPr>
          </a:p>
        </p:txBody>
      </p:sp>
      <p:sp>
        <p:nvSpPr>
          <p:cNvPr id="827" name="Google Shape;827;p29"/>
          <p:cNvSpPr txBox="1"/>
          <p:nvPr/>
        </p:nvSpPr>
        <p:spPr>
          <a:xfrm>
            <a:off x="7370904" y="2769649"/>
            <a:ext cx="2531700" cy="299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2"/>
                </a:solidFill>
              </a:rPr>
              <a:t>We tried two different ways, Gabor filtering and Canny edge detection, to count the edges, but no matter how we adjusted the settings, we couldn't get accurate results.</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0"/>
          <p:cNvSpPr/>
          <p:nvPr/>
        </p:nvSpPr>
        <p:spPr>
          <a:xfrm>
            <a:off x="2793450" y="519150"/>
            <a:ext cx="6750900" cy="10215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txBox="1"/>
          <p:nvPr>
            <p:ph type="title"/>
          </p:nvPr>
        </p:nvSpPr>
        <p:spPr>
          <a:xfrm rot="-5400000">
            <a:off x="-1309725" y="2383650"/>
            <a:ext cx="4403400" cy="128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9600"/>
              <a:t>Steps</a:t>
            </a:r>
            <a:endParaRPr sz="9600"/>
          </a:p>
        </p:txBody>
      </p:sp>
      <p:sp>
        <p:nvSpPr>
          <p:cNvPr id="834" name="Google Shape;834;p30"/>
          <p:cNvSpPr txBox="1"/>
          <p:nvPr>
            <p:ph idx="4" type="body"/>
          </p:nvPr>
        </p:nvSpPr>
        <p:spPr>
          <a:xfrm>
            <a:off x="7754475" y="2055825"/>
            <a:ext cx="3884700" cy="45405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 sz="2400"/>
              <a:t>We extracted features such as 7 Hu Moments, Area, and Perimeter of the image. These features serve as the </a:t>
            </a:r>
            <a:r>
              <a:rPr lang="en" sz="2400"/>
              <a:t>b</a:t>
            </a:r>
            <a:r>
              <a:rPr lang="en" sz="2400"/>
              <a:t>asis for performing K-Means Clustering</a:t>
            </a:r>
            <a:endParaRPr sz="2400"/>
          </a:p>
          <a:p>
            <a:pPr indent="0" lvl="0" marL="457200" rtl="0" algn="l">
              <a:spcBef>
                <a:spcPts val="2100"/>
              </a:spcBef>
              <a:spcAft>
                <a:spcPts val="0"/>
              </a:spcAft>
              <a:buNone/>
            </a:pPr>
            <a:r>
              <a:t/>
            </a:r>
            <a:endParaRPr sz="2400"/>
          </a:p>
          <a:p>
            <a:pPr indent="0" lvl="0" marL="457200" rtl="0" algn="l">
              <a:spcBef>
                <a:spcPts val="2100"/>
              </a:spcBef>
              <a:spcAft>
                <a:spcPts val="0"/>
              </a:spcAft>
              <a:buNone/>
            </a:pPr>
            <a:r>
              <a:t/>
            </a:r>
            <a:endParaRPr sz="2400"/>
          </a:p>
          <a:p>
            <a:pPr indent="0" lvl="0" marL="457200" rtl="0" algn="l">
              <a:spcBef>
                <a:spcPts val="2100"/>
              </a:spcBef>
              <a:spcAft>
                <a:spcPts val="2100"/>
              </a:spcAft>
              <a:buNone/>
            </a:pPr>
            <a:br>
              <a:rPr lang="en" sz="2400"/>
            </a:br>
            <a:endParaRPr sz="2400"/>
          </a:p>
        </p:txBody>
      </p:sp>
      <p:sp>
        <p:nvSpPr>
          <p:cNvPr id="835" name="Google Shape;835;p30"/>
          <p:cNvSpPr txBox="1"/>
          <p:nvPr/>
        </p:nvSpPr>
        <p:spPr>
          <a:xfrm>
            <a:off x="3195150" y="606575"/>
            <a:ext cx="6563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DM Sans"/>
                <a:ea typeface="DM Sans"/>
                <a:cs typeface="DM Sans"/>
                <a:sym typeface="DM Sans"/>
              </a:rPr>
              <a:t>Features Extraction</a:t>
            </a:r>
            <a:endParaRPr b="1" sz="4800">
              <a:solidFill>
                <a:schemeClr val="dk1"/>
              </a:solidFill>
              <a:latin typeface="DM Sans"/>
              <a:ea typeface="DM Sans"/>
              <a:cs typeface="DM Sans"/>
              <a:sym typeface="DM Sans"/>
            </a:endParaRPr>
          </a:p>
        </p:txBody>
      </p:sp>
      <p:sp>
        <p:nvSpPr>
          <p:cNvPr id="836" name="Google Shape;836;p30"/>
          <p:cNvSpPr/>
          <p:nvPr/>
        </p:nvSpPr>
        <p:spPr>
          <a:xfrm>
            <a:off x="2193613" y="675675"/>
            <a:ext cx="537206" cy="720596"/>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2</a:t>
            </a:r>
          </a:p>
        </p:txBody>
      </p:sp>
      <p:pic>
        <p:nvPicPr>
          <p:cNvPr id="837" name="Google Shape;837;p30"/>
          <p:cNvPicPr preferRelativeResize="0"/>
          <p:nvPr/>
        </p:nvPicPr>
        <p:blipFill>
          <a:blip r:embed="rId3">
            <a:alphaModFix/>
          </a:blip>
          <a:stretch>
            <a:fillRect/>
          </a:stretch>
        </p:blipFill>
        <p:spPr>
          <a:xfrm>
            <a:off x="2087652" y="1946750"/>
            <a:ext cx="5816225" cy="454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