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66" d="100"/>
          <a:sy n="66" d="100"/>
        </p:scale>
        <p:origin x="1099"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9E8B-042A-4ECD-BA8D-74BDFDC25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6137DB-8269-44DF-A1E0-691915F03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03AA3-CBDE-4195-90E8-8B686FCC0D7C}"/>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5" name="Footer Placeholder 4">
            <a:extLst>
              <a:ext uri="{FF2B5EF4-FFF2-40B4-BE49-F238E27FC236}">
                <a16:creationId xmlns:a16="http://schemas.microsoft.com/office/drawing/2014/main" id="{84442DCB-E403-49F9-83BD-0C3012535C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DBF70-789C-44A7-987E-15F061E457F2}"/>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11544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22D1-29C3-427D-BA18-28E3F02E59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925CBC-58E2-4981-978E-5EF7B603B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5598AE-BA87-43C7-A36A-EDC343BE8E9F}"/>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5" name="Footer Placeholder 4">
            <a:extLst>
              <a:ext uri="{FF2B5EF4-FFF2-40B4-BE49-F238E27FC236}">
                <a16:creationId xmlns:a16="http://schemas.microsoft.com/office/drawing/2014/main" id="{093B44B2-CAA5-44FF-8134-69F93F0A6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018466-0BA4-49AD-AD52-5DBF5B119669}"/>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99612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39447F-A2F2-4F50-BF55-5A872142F7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21C7E1-6CD6-44E7-B53F-8A0E465F6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14F37-4500-4FE8-8CE2-891A4EF6E696}"/>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5" name="Footer Placeholder 4">
            <a:extLst>
              <a:ext uri="{FF2B5EF4-FFF2-40B4-BE49-F238E27FC236}">
                <a16:creationId xmlns:a16="http://schemas.microsoft.com/office/drawing/2014/main" id="{55FF769D-9DE3-4CD9-94E0-92DE6B023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BC7B3-B47E-43EF-AC92-6E7043265982}"/>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200023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B16F-9599-4FEA-B14C-A30F0B353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F7DB1B-9013-4B57-8763-CC2285CA2F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91E91-5394-43BB-86A5-A32ECB939130}"/>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5" name="Footer Placeholder 4">
            <a:extLst>
              <a:ext uri="{FF2B5EF4-FFF2-40B4-BE49-F238E27FC236}">
                <a16:creationId xmlns:a16="http://schemas.microsoft.com/office/drawing/2014/main" id="{3FD1AAC0-6FBA-4240-87F1-A45E9CF88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3AB73-872B-4AA5-9087-3B9A857C01BA}"/>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64007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D90A-62ED-4D01-A3B7-CC98E3CC5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689CCB-1984-4A18-8745-B12873757A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7D724-E38D-4E38-9693-F76C9FD0EE1B}"/>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5" name="Footer Placeholder 4">
            <a:extLst>
              <a:ext uri="{FF2B5EF4-FFF2-40B4-BE49-F238E27FC236}">
                <a16:creationId xmlns:a16="http://schemas.microsoft.com/office/drawing/2014/main" id="{1A5180DF-E8F7-4247-9728-378A73CC7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756907-E0C7-41E9-99F0-1FD35B69FFCA}"/>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410334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B7AB-8D66-4E33-B6B0-3E34FD1E9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C63819-1C22-439F-B0AB-FE8068908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9F6B90-B62E-4580-A27D-514532B5CA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A1C7B8-70C1-4B69-BCCD-598FAAB2F942}"/>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6" name="Footer Placeholder 5">
            <a:extLst>
              <a:ext uri="{FF2B5EF4-FFF2-40B4-BE49-F238E27FC236}">
                <a16:creationId xmlns:a16="http://schemas.microsoft.com/office/drawing/2014/main" id="{3A016926-3574-4A4F-A571-6A4B21221B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523B76-D109-4510-8A86-0BB3D9E23CA7}"/>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424304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3847-E659-4EF0-A2CF-9F7BC55FF2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FC7836-84B3-4796-80A0-28263BCED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BAB120-4130-4B85-8055-D8D6F5F7B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8D974E-2689-43DA-874C-2F085950E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059F7-637D-44DF-BE07-C7E8CFE686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11A71D-C24C-4DA8-B210-5ABBC5A70F84}"/>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8" name="Footer Placeholder 7">
            <a:extLst>
              <a:ext uri="{FF2B5EF4-FFF2-40B4-BE49-F238E27FC236}">
                <a16:creationId xmlns:a16="http://schemas.microsoft.com/office/drawing/2014/main" id="{29A33667-2A52-4D92-A6FD-B37C163BA2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C5AC95-CCFE-42D0-A1CF-03C518A2D038}"/>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11694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D435-BA9B-45CD-A137-6688757983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6FCDC7-51B6-4365-B063-45616D35054A}"/>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4" name="Footer Placeholder 3">
            <a:extLst>
              <a:ext uri="{FF2B5EF4-FFF2-40B4-BE49-F238E27FC236}">
                <a16:creationId xmlns:a16="http://schemas.microsoft.com/office/drawing/2014/main" id="{88F3B891-5634-40EC-8E32-5FE5BAF77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C6762C-0C33-455C-8CBF-844EF3A599C9}"/>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41614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14F6D-756C-4764-8A8B-86B9627F63BA}"/>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3" name="Footer Placeholder 2">
            <a:extLst>
              <a:ext uri="{FF2B5EF4-FFF2-40B4-BE49-F238E27FC236}">
                <a16:creationId xmlns:a16="http://schemas.microsoft.com/office/drawing/2014/main" id="{A1A25F37-811B-42B9-A895-B8F4ECB0AB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B991C7-DD95-4815-8B64-B2E3E0BC1B23}"/>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22644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255E-4DEE-4FA8-8F6B-2F14DA4B9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1DF6BC-3E83-4209-8EA4-40A3DDCB7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0FDA5A-E485-4C74-BD17-1BEF7F4AD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F5613-AE53-4680-84BC-E927C738FD92}"/>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6" name="Footer Placeholder 5">
            <a:extLst>
              <a:ext uri="{FF2B5EF4-FFF2-40B4-BE49-F238E27FC236}">
                <a16:creationId xmlns:a16="http://schemas.microsoft.com/office/drawing/2014/main" id="{ADCE323B-0F02-4F66-96B0-FA3ED182C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1DAA67-22D0-4B2E-B2E4-D42610E4E468}"/>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70705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E14-5D95-4F1C-BFA8-3750C02C5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DBCF38-E480-4226-8900-09FD924F3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22A209-A8C0-4E75-A63D-B9E0AAF88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33111-0DD0-403A-9C3F-97F3CE72A6D5}"/>
              </a:ext>
            </a:extLst>
          </p:cNvPr>
          <p:cNvSpPr>
            <a:spLocks noGrp="1"/>
          </p:cNvSpPr>
          <p:nvPr>
            <p:ph type="dt" sz="half" idx="10"/>
          </p:nvPr>
        </p:nvSpPr>
        <p:spPr/>
        <p:txBody>
          <a:bodyPr/>
          <a:lstStyle/>
          <a:p>
            <a:fld id="{49078A4F-4227-478A-A4C9-BC3D94C8D1AA}" type="datetimeFigureOut">
              <a:rPr lang="en-IN" smtClean="0"/>
              <a:t>07-07-2020</a:t>
            </a:fld>
            <a:endParaRPr lang="en-IN"/>
          </a:p>
        </p:txBody>
      </p:sp>
      <p:sp>
        <p:nvSpPr>
          <p:cNvPr id="6" name="Footer Placeholder 5">
            <a:extLst>
              <a:ext uri="{FF2B5EF4-FFF2-40B4-BE49-F238E27FC236}">
                <a16:creationId xmlns:a16="http://schemas.microsoft.com/office/drawing/2014/main" id="{2F0CF079-EE80-4CF3-AA14-3C8BB95ACE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90973-D983-49FD-8E8D-BC0F1F92886A}"/>
              </a:ext>
            </a:extLst>
          </p:cNvPr>
          <p:cNvSpPr>
            <a:spLocks noGrp="1"/>
          </p:cNvSpPr>
          <p:nvPr>
            <p:ph type="sldNum" sz="quarter" idx="12"/>
          </p:nvPr>
        </p:nvSpPr>
        <p:spPr/>
        <p:txBody>
          <a:bodyPr/>
          <a:lstStyle/>
          <a:p>
            <a:fld id="{FB44C864-2585-460E-BE24-8ABF02326361}" type="slidenum">
              <a:rPr lang="en-IN" smtClean="0"/>
              <a:t>‹#›</a:t>
            </a:fld>
            <a:endParaRPr lang="en-IN"/>
          </a:p>
        </p:txBody>
      </p:sp>
    </p:spTree>
    <p:extLst>
      <p:ext uri="{BB962C8B-B14F-4D97-AF65-F5344CB8AC3E}">
        <p14:creationId xmlns:p14="http://schemas.microsoft.com/office/powerpoint/2010/main" val="334535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7D16B2-1212-44D2-AF77-2F1F0CD6D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BC55AF-01C7-4028-9C83-47ADF53F2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282A69-8369-4A65-A0DD-3832F0C4B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78A4F-4227-478A-A4C9-BC3D94C8D1AA}" type="datetimeFigureOut">
              <a:rPr lang="en-IN" smtClean="0"/>
              <a:t>07-07-2020</a:t>
            </a:fld>
            <a:endParaRPr lang="en-IN"/>
          </a:p>
        </p:txBody>
      </p:sp>
      <p:sp>
        <p:nvSpPr>
          <p:cNvPr id="5" name="Footer Placeholder 4">
            <a:extLst>
              <a:ext uri="{FF2B5EF4-FFF2-40B4-BE49-F238E27FC236}">
                <a16:creationId xmlns:a16="http://schemas.microsoft.com/office/drawing/2014/main" id="{583F626C-4373-4090-82A8-3B166B514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3369F7-48D7-422F-AD0C-88275E774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4C864-2585-460E-BE24-8ABF02326361}" type="slidenum">
              <a:rPr lang="en-IN" smtClean="0"/>
              <a:t>‹#›</a:t>
            </a:fld>
            <a:endParaRPr lang="en-IN"/>
          </a:p>
        </p:txBody>
      </p:sp>
    </p:spTree>
    <p:extLst>
      <p:ext uri="{BB962C8B-B14F-4D97-AF65-F5344CB8AC3E}">
        <p14:creationId xmlns:p14="http://schemas.microsoft.com/office/powerpoint/2010/main" val="263257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rgbClr val="FFFF5B"/>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8F96B2-4887-403A-B3B4-D03804DAA7AF}"/>
              </a:ext>
            </a:extLst>
          </p:cNvPr>
          <p:cNvSpPr>
            <a:spLocks noGrp="1"/>
          </p:cNvSpPr>
          <p:nvPr>
            <p:ph type="subTitle" idx="1"/>
          </p:nvPr>
        </p:nvSpPr>
        <p:spPr>
          <a:xfrm>
            <a:off x="763928" y="763930"/>
            <a:ext cx="10787605" cy="5509548"/>
          </a:xfrm>
        </p:spPr>
        <p:txBody>
          <a:bodyPr>
            <a:normAutofit/>
          </a:bodyPr>
          <a:lstStyle/>
          <a:p>
            <a:endParaRPr lang="en-IN" sz="4000" dirty="0">
              <a:solidFill>
                <a:srgbClr val="7030A0"/>
              </a:solidFill>
            </a:endParaRPr>
          </a:p>
          <a:p>
            <a:endParaRPr lang="en-IN" sz="4000" dirty="0">
              <a:solidFill>
                <a:srgbClr val="7030A0"/>
              </a:solidFill>
            </a:endParaRPr>
          </a:p>
          <a:p>
            <a:r>
              <a:rPr lang="en-IN" sz="4000" dirty="0">
                <a:solidFill>
                  <a:srgbClr val="7030A0"/>
                </a:solidFill>
              </a:rPr>
              <a:t>Coursera Capstone Project : Applied Data Science</a:t>
            </a:r>
          </a:p>
          <a:p>
            <a:endParaRPr lang="en-IN" sz="5000" dirty="0">
              <a:solidFill>
                <a:srgbClr val="7030A0"/>
              </a:solidFill>
            </a:endParaRPr>
          </a:p>
          <a:p>
            <a:r>
              <a:rPr lang="en-IN" sz="3600" dirty="0">
                <a:solidFill>
                  <a:srgbClr val="7030A0"/>
                </a:solidFill>
              </a:rPr>
              <a:t>Sarthak Srivastava</a:t>
            </a:r>
          </a:p>
        </p:txBody>
      </p:sp>
    </p:spTree>
    <p:extLst>
      <p:ext uri="{BB962C8B-B14F-4D97-AF65-F5344CB8AC3E}">
        <p14:creationId xmlns:p14="http://schemas.microsoft.com/office/powerpoint/2010/main" val="101584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50DE-C7F1-4689-977C-114784016B02}"/>
              </a:ext>
            </a:extLst>
          </p:cNvPr>
          <p:cNvSpPr>
            <a:spLocks noGrp="1"/>
          </p:cNvSpPr>
          <p:nvPr>
            <p:ph type="title"/>
          </p:nvPr>
        </p:nvSpPr>
        <p:spPr>
          <a:xfrm>
            <a:off x="838200" y="365125"/>
            <a:ext cx="10515600" cy="827067"/>
          </a:xfrm>
        </p:spPr>
        <p:txBody>
          <a:bodyPr/>
          <a:lstStyle/>
          <a:p>
            <a:r>
              <a:rPr lang="en-IN" dirty="0"/>
              <a:t>Overview</a:t>
            </a:r>
          </a:p>
        </p:txBody>
      </p:sp>
      <p:sp>
        <p:nvSpPr>
          <p:cNvPr id="3" name="Content Placeholder 2">
            <a:extLst>
              <a:ext uri="{FF2B5EF4-FFF2-40B4-BE49-F238E27FC236}">
                <a16:creationId xmlns:a16="http://schemas.microsoft.com/office/drawing/2014/main" id="{562907D6-4AD8-4D85-B33C-022125869ACB}"/>
              </a:ext>
            </a:extLst>
          </p:cNvPr>
          <p:cNvSpPr>
            <a:spLocks noGrp="1"/>
          </p:cNvSpPr>
          <p:nvPr>
            <p:ph idx="1"/>
          </p:nvPr>
        </p:nvSpPr>
        <p:spPr>
          <a:xfrm>
            <a:off x="838200" y="1192192"/>
            <a:ext cx="10515600" cy="5532699"/>
          </a:xfrm>
        </p:spPr>
        <p:txBody>
          <a:bodyPr>
            <a:normAutofit fontScale="70000" lnSpcReduction="20000"/>
          </a:bodyPr>
          <a:lstStyle/>
          <a:p>
            <a:pPr marL="0" indent="0">
              <a:buNone/>
            </a:pPr>
            <a:r>
              <a:rPr lang="en-IN" dirty="0">
                <a:solidFill>
                  <a:srgbClr val="7030A0"/>
                </a:solidFill>
              </a:rPr>
              <a:t>Introduction </a:t>
            </a:r>
          </a:p>
          <a:p>
            <a:pPr marL="0" indent="0">
              <a:buNone/>
            </a:pPr>
            <a:r>
              <a:rPr lang="en-IN" dirty="0">
                <a:solidFill>
                  <a:srgbClr val="7030A0"/>
                </a:solidFill>
              </a:rPr>
              <a:t>Business Problem </a:t>
            </a:r>
          </a:p>
          <a:p>
            <a:pPr marL="0" indent="0">
              <a:buNone/>
            </a:pPr>
            <a:r>
              <a:rPr lang="en-IN" dirty="0">
                <a:solidFill>
                  <a:srgbClr val="7030A0"/>
                </a:solidFill>
              </a:rPr>
              <a:t>Data </a:t>
            </a:r>
          </a:p>
          <a:p>
            <a:pPr marL="0" indent="0">
              <a:buNone/>
            </a:pPr>
            <a:r>
              <a:rPr lang="en-IN" dirty="0">
                <a:solidFill>
                  <a:srgbClr val="002060"/>
                </a:solidFill>
              </a:rPr>
              <a:t>	Area, Location &amp; Region</a:t>
            </a:r>
          </a:p>
          <a:p>
            <a:pPr marL="0" indent="0">
              <a:buNone/>
            </a:pPr>
            <a:r>
              <a:rPr lang="en-IN" dirty="0">
                <a:solidFill>
                  <a:srgbClr val="002060"/>
                </a:solidFill>
              </a:rPr>
              <a:t>	Using Geocoder </a:t>
            </a:r>
          </a:p>
          <a:p>
            <a:pPr marL="0" indent="0">
              <a:buNone/>
            </a:pPr>
            <a:r>
              <a:rPr lang="en-IN" dirty="0">
                <a:solidFill>
                  <a:srgbClr val="002060"/>
                </a:solidFill>
              </a:rPr>
              <a:t>	Venues Data</a:t>
            </a:r>
          </a:p>
          <a:p>
            <a:pPr marL="0" indent="0">
              <a:buNone/>
            </a:pPr>
            <a:r>
              <a:rPr lang="en-IN" dirty="0">
                <a:solidFill>
                  <a:srgbClr val="7030A0"/>
                </a:solidFill>
              </a:rPr>
              <a:t>Methodology </a:t>
            </a:r>
          </a:p>
          <a:p>
            <a:pPr marL="0" indent="0">
              <a:buNone/>
            </a:pPr>
            <a:r>
              <a:rPr lang="en-IN" dirty="0">
                <a:solidFill>
                  <a:srgbClr val="002060"/>
                </a:solidFill>
              </a:rPr>
              <a:t>	Fourscore API</a:t>
            </a:r>
          </a:p>
          <a:p>
            <a:pPr marL="0" indent="0">
              <a:buNone/>
            </a:pPr>
            <a:r>
              <a:rPr lang="en-IN" dirty="0">
                <a:solidFill>
                  <a:srgbClr val="002060"/>
                </a:solidFill>
              </a:rPr>
              <a:t>	Folium Maps</a:t>
            </a:r>
          </a:p>
          <a:p>
            <a:pPr marL="0" indent="0">
              <a:buNone/>
            </a:pPr>
            <a:r>
              <a:rPr lang="en-IN" dirty="0">
                <a:solidFill>
                  <a:srgbClr val="002060"/>
                </a:solidFill>
              </a:rPr>
              <a:t>	One-Hot Encoding</a:t>
            </a:r>
          </a:p>
          <a:p>
            <a:pPr marL="0" indent="0">
              <a:buNone/>
            </a:pPr>
            <a:r>
              <a:rPr lang="en-IN" dirty="0">
                <a:solidFill>
                  <a:srgbClr val="002060"/>
                </a:solidFill>
              </a:rPr>
              <a:t>	Finding the top 20 common venues</a:t>
            </a:r>
          </a:p>
          <a:p>
            <a:pPr marL="0" indent="0">
              <a:buNone/>
            </a:pPr>
            <a:r>
              <a:rPr lang="en-IN" dirty="0">
                <a:solidFill>
                  <a:srgbClr val="002060"/>
                </a:solidFill>
              </a:rPr>
              <a:t>	Optimizing Number of Clusters</a:t>
            </a:r>
          </a:p>
          <a:p>
            <a:pPr marL="0" indent="0">
              <a:buNone/>
            </a:pPr>
            <a:r>
              <a:rPr lang="en-IN" dirty="0">
                <a:solidFill>
                  <a:srgbClr val="002060"/>
                </a:solidFill>
              </a:rPr>
              <a:t>	K-Means Clustering </a:t>
            </a:r>
          </a:p>
          <a:p>
            <a:pPr marL="0" indent="0">
              <a:buNone/>
            </a:pPr>
            <a:r>
              <a:rPr lang="en-IN" dirty="0">
                <a:solidFill>
                  <a:srgbClr val="7030A0"/>
                </a:solidFill>
              </a:rPr>
              <a:t>Results</a:t>
            </a:r>
          </a:p>
          <a:p>
            <a:pPr marL="0" indent="0">
              <a:buNone/>
            </a:pPr>
            <a:r>
              <a:rPr lang="en-IN" dirty="0">
                <a:solidFill>
                  <a:srgbClr val="7030A0"/>
                </a:solidFill>
              </a:rPr>
              <a:t>Discussion </a:t>
            </a:r>
          </a:p>
          <a:p>
            <a:pPr marL="0" indent="0">
              <a:buNone/>
            </a:pPr>
            <a:r>
              <a:rPr lang="en-IN" dirty="0">
                <a:solidFill>
                  <a:srgbClr val="7030A0"/>
                </a:solidFill>
              </a:rPr>
              <a:t>Conclusion</a:t>
            </a:r>
          </a:p>
          <a:p>
            <a:pPr marL="0" indent="0">
              <a:buNone/>
            </a:pPr>
            <a:endParaRPr lang="en-IN" dirty="0"/>
          </a:p>
        </p:txBody>
      </p:sp>
    </p:spTree>
    <p:extLst>
      <p:ext uri="{BB962C8B-B14F-4D97-AF65-F5344CB8AC3E}">
        <p14:creationId xmlns:p14="http://schemas.microsoft.com/office/powerpoint/2010/main" val="307563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1972-A737-47D5-91D6-8995C79388B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FC8A1E0-F901-4182-B7E4-5DBDCA0DD5D5}"/>
              </a:ext>
            </a:extLst>
          </p:cNvPr>
          <p:cNvSpPr>
            <a:spLocks noGrp="1"/>
          </p:cNvSpPr>
          <p:nvPr>
            <p:ph idx="1"/>
          </p:nvPr>
        </p:nvSpPr>
        <p:spPr>
          <a:xfrm>
            <a:off x="838200" y="1690689"/>
            <a:ext cx="10515600" cy="4486274"/>
          </a:xfrm>
        </p:spPr>
        <p:txBody>
          <a:bodyPr/>
          <a:lstStyle/>
          <a:p>
            <a:pPr>
              <a:buFont typeface="Wingdings" panose="05000000000000000000" pitchFamily="2" charset="2"/>
              <a:buChar char="Ø"/>
            </a:pPr>
            <a:r>
              <a:rPr lang="en-US" i="0" dirty="0">
                <a:solidFill>
                  <a:srgbClr val="002060"/>
                </a:solidFill>
                <a:effectLst/>
              </a:rPr>
              <a:t>Mumbai is India's commercial capital, its entertainment capital, and is famously known as the city that never sleeps. Mumbai is India's busiest and most-populous city, with the 2018 Census of India estimating that 12 million call it home.</a:t>
            </a:r>
          </a:p>
          <a:p>
            <a:pPr marL="0" indent="0">
              <a:buNone/>
            </a:pPr>
            <a:endParaRPr lang="en-US" dirty="0">
              <a:solidFill>
                <a:srgbClr val="002060"/>
              </a:solidFill>
            </a:endParaRPr>
          </a:p>
          <a:p>
            <a:pPr marL="0" indent="0">
              <a:buNone/>
            </a:pPr>
            <a:r>
              <a:rPr lang="en-IN" dirty="0">
                <a:solidFill>
                  <a:srgbClr val="002060"/>
                </a:solidFill>
              </a:rPr>
              <a:t>A city that never sleeps, people are always working tirelessly for their work! And to minimize the time, many even try to grab their meals from restaurants near their work place to save time. </a:t>
            </a:r>
          </a:p>
        </p:txBody>
      </p:sp>
    </p:spTree>
    <p:extLst>
      <p:ext uri="{BB962C8B-B14F-4D97-AF65-F5344CB8AC3E}">
        <p14:creationId xmlns:p14="http://schemas.microsoft.com/office/powerpoint/2010/main" val="168375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43FF-86E6-44CC-84D6-11C7FE29F835}"/>
              </a:ext>
            </a:extLst>
          </p:cNvPr>
          <p:cNvSpPr>
            <a:spLocks noGrp="1"/>
          </p:cNvSpPr>
          <p:nvPr>
            <p:ph type="title"/>
          </p:nvPr>
        </p:nvSpPr>
        <p:spPr>
          <a:xfrm>
            <a:off x="590309" y="0"/>
            <a:ext cx="10515600" cy="1325563"/>
          </a:xfrm>
        </p:spPr>
        <p:txBody>
          <a:bodyPr/>
          <a:lstStyle/>
          <a:p>
            <a:r>
              <a:rPr lang="en-IN" dirty="0"/>
              <a:t>Business Problem</a:t>
            </a:r>
          </a:p>
        </p:txBody>
      </p:sp>
      <p:sp>
        <p:nvSpPr>
          <p:cNvPr id="3" name="Content Placeholder 2">
            <a:extLst>
              <a:ext uri="{FF2B5EF4-FFF2-40B4-BE49-F238E27FC236}">
                <a16:creationId xmlns:a16="http://schemas.microsoft.com/office/drawing/2014/main" id="{5742106D-0B91-41C1-BE5B-F3244E948204}"/>
              </a:ext>
            </a:extLst>
          </p:cNvPr>
          <p:cNvSpPr>
            <a:spLocks noGrp="1"/>
          </p:cNvSpPr>
          <p:nvPr>
            <p:ph idx="1"/>
          </p:nvPr>
        </p:nvSpPr>
        <p:spPr>
          <a:xfrm>
            <a:off x="838200" y="1354238"/>
            <a:ext cx="10515600" cy="5503762"/>
          </a:xfrm>
        </p:spPr>
        <p:txBody>
          <a:bodyPr>
            <a:normAutofit/>
          </a:bodyPr>
          <a:lstStyle/>
          <a:p>
            <a:r>
              <a:rPr lang="en-IN" dirty="0">
                <a:solidFill>
                  <a:srgbClr val="002060"/>
                </a:solidFill>
              </a:rPr>
              <a:t> Each person in the corporate sector is in a rush right from the morning. As a result, there are many restaurant outlets opening up in the proximity of such areas and locations. </a:t>
            </a:r>
          </a:p>
          <a:p>
            <a:endParaRPr lang="en-IN" dirty="0">
              <a:solidFill>
                <a:srgbClr val="002060"/>
              </a:solidFill>
            </a:endParaRPr>
          </a:p>
          <a:p>
            <a:r>
              <a:rPr lang="en-IN" dirty="0">
                <a:solidFill>
                  <a:srgbClr val="002060"/>
                </a:solidFill>
              </a:rPr>
              <a:t>And this is exactly what my project is about! To open up a new Food Outlet in the best proximal region around a corporate sector. Let us call this restaurant “Mr. Brown”.</a:t>
            </a:r>
          </a:p>
          <a:p>
            <a:pPr marL="0" indent="0">
              <a:buNone/>
            </a:pPr>
            <a:endParaRPr lang="en-IN" dirty="0">
              <a:solidFill>
                <a:srgbClr val="002060"/>
              </a:solidFill>
            </a:endParaRPr>
          </a:p>
          <a:p>
            <a:r>
              <a:rPr lang="en-US" b="0" i="0" u="none" strike="noStrike" baseline="0" dirty="0">
                <a:solidFill>
                  <a:srgbClr val="002060"/>
                </a:solidFill>
              </a:rPr>
              <a:t>Local train commuters rely heavily on their breakfast, sometimes even lunch, on light meals. These can be on the go sandwiches, fries, momos</a:t>
            </a:r>
            <a:r>
              <a:rPr lang="en-US" dirty="0">
                <a:solidFill>
                  <a:srgbClr val="002060"/>
                </a:solidFill>
              </a:rPr>
              <a:t>, pizza, burgers, some microwaveable or cold prepared meal along with beverages. </a:t>
            </a:r>
            <a:endParaRPr lang="en-US" b="0" i="0" u="none" strike="noStrike" baseline="0" dirty="0">
              <a:solidFill>
                <a:srgbClr val="002060"/>
              </a:solidFill>
            </a:endParaRPr>
          </a:p>
          <a:p>
            <a:endParaRPr lang="en-IN" dirty="0">
              <a:solidFill>
                <a:srgbClr val="002060"/>
              </a:solidFill>
            </a:endParaRPr>
          </a:p>
        </p:txBody>
      </p:sp>
    </p:spTree>
    <p:extLst>
      <p:ext uri="{BB962C8B-B14F-4D97-AF65-F5344CB8AC3E}">
        <p14:creationId xmlns:p14="http://schemas.microsoft.com/office/powerpoint/2010/main" val="104763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8FE9C7-62C2-4688-9B07-A0FD4842A748}"/>
              </a:ext>
            </a:extLst>
          </p:cNvPr>
          <p:cNvSpPr>
            <a:spLocks noGrp="1"/>
          </p:cNvSpPr>
          <p:nvPr>
            <p:ph idx="1"/>
          </p:nvPr>
        </p:nvSpPr>
        <p:spPr>
          <a:xfrm>
            <a:off x="838200" y="358815"/>
            <a:ext cx="10515600" cy="6227179"/>
          </a:xfrm>
        </p:spPr>
        <p:txBody>
          <a:bodyPr>
            <a:normAutofit/>
          </a:bodyPr>
          <a:lstStyle/>
          <a:p>
            <a:endParaRPr lang="en-IN" dirty="0">
              <a:solidFill>
                <a:srgbClr val="002060"/>
              </a:solidFill>
            </a:endParaRPr>
          </a:p>
          <a:p>
            <a:r>
              <a:rPr lang="en-IN" dirty="0">
                <a:solidFill>
                  <a:srgbClr val="002060"/>
                </a:solidFill>
              </a:rPr>
              <a:t>Our goal is to find the optimal location where this restaurant can be set up and flourish with it’s light ready-to-go snacks. </a:t>
            </a:r>
          </a:p>
          <a:p>
            <a:endParaRPr lang="en-IN" dirty="0">
              <a:solidFill>
                <a:srgbClr val="002060"/>
              </a:solidFill>
            </a:endParaRPr>
          </a:p>
          <a:p>
            <a:r>
              <a:rPr lang="en-IN" dirty="0">
                <a:solidFill>
                  <a:srgbClr val="002060"/>
                </a:solidFill>
              </a:rPr>
              <a:t>A location, in Mumbai City, where a food outlet can easily survive without much competition. </a:t>
            </a:r>
          </a:p>
          <a:p>
            <a:endParaRPr lang="en-IN" dirty="0">
              <a:solidFill>
                <a:srgbClr val="002060"/>
              </a:solidFill>
            </a:endParaRPr>
          </a:p>
          <a:p>
            <a:r>
              <a:rPr lang="en-IN" dirty="0">
                <a:solidFill>
                  <a:srgbClr val="002060"/>
                </a:solidFill>
              </a:rPr>
              <a:t>A location, where food outlets are present in scarcity and are hugely needed.</a:t>
            </a:r>
          </a:p>
          <a:p>
            <a:endParaRPr lang="en-IN" dirty="0">
              <a:solidFill>
                <a:srgbClr val="002060"/>
              </a:solidFill>
            </a:endParaRPr>
          </a:p>
          <a:p>
            <a:r>
              <a:rPr lang="en-IN" dirty="0">
                <a:solidFill>
                  <a:srgbClr val="002060"/>
                </a:solidFill>
              </a:rPr>
              <a:t>We can also try to find more than one location, and who knows we might be able to set up a ‘Mr. Brown’ chain of food outlets! </a:t>
            </a:r>
          </a:p>
          <a:p>
            <a:endParaRPr lang="en-IN" dirty="0"/>
          </a:p>
        </p:txBody>
      </p:sp>
    </p:spTree>
    <p:extLst>
      <p:ext uri="{BB962C8B-B14F-4D97-AF65-F5344CB8AC3E}">
        <p14:creationId xmlns:p14="http://schemas.microsoft.com/office/powerpoint/2010/main" val="2367601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Overview</vt:lpstr>
      <vt:lpstr>Introduction</vt:lpstr>
      <vt:lpstr>Business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Srivastava</dc:creator>
  <cp:lastModifiedBy>Sarthak Srivastava</cp:lastModifiedBy>
  <cp:revision>7</cp:revision>
  <dcterms:created xsi:type="dcterms:W3CDTF">2020-07-07T14:49:19Z</dcterms:created>
  <dcterms:modified xsi:type="dcterms:W3CDTF">2020-07-08T00:21:19Z</dcterms:modified>
</cp:coreProperties>
</file>