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Raleway"/>
      <p:regular r:id="rId27"/>
      <p:bold r:id="rId28"/>
      <p:italic r:id="rId29"/>
      <p:boldItalic r:id="rId30"/>
    </p:embeddedFont>
    <p:embeddedFont>
      <p:font typeface="League Spartan"/>
      <p:regular r:id="rId31"/>
      <p:bold r:id="rId32"/>
    </p:embeddedFont>
    <p:embeddedFont>
      <p:font typeface="Roboto"/>
      <p:regular r:id="rId33"/>
      <p:bold r:id="rId34"/>
      <p:italic r:id="rId35"/>
      <p:boldItalic r:id="rId36"/>
    </p:embeddedFont>
    <p:embeddedFont>
      <p:font typeface="Lato"/>
      <p:regular r:id="rId37"/>
      <p:bold r:id="rId38"/>
      <p:italic r:id="rId39"/>
      <p:boldItalic r:id="rId40"/>
    </p:embeddedFont>
    <p:embeddedFont>
      <p:font typeface="Inter"/>
      <p:regular r:id="rId41"/>
      <p:bold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ato-boldItalic.fntdata"/><Relationship Id="rId20" Type="http://schemas.openxmlformats.org/officeDocument/2006/relationships/slide" Target="slides/slide15.xml"/><Relationship Id="rId42" Type="http://schemas.openxmlformats.org/officeDocument/2006/relationships/font" Target="fonts/Inter-bold.fntdata"/><Relationship Id="rId41" Type="http://schemas.openxmlformats.org/officeDocument/2006/relationships/font" Target="fonts/Inter-regular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Raleway-bold.fntdata"/><Relationship Id="rId27" Type="http://schemas.openxmlformats.org/officeDocument/2006/relationships/font" Target="fonts/Raleway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aleway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eagueSpartan-regular.fntdata"/><Relationship Id="rId30" Type="http://schemas.openxmlformats.org/officeDocument/2006/relationships/font" Target="fonts/Raleway-boldItalic.fntdata"/><Relationship Id="rId11" Type="http://schemas.openxmlformats.org/officeDocument/2006/relationships/slide" Target="slides/slide6.xml"/><Relationship Id="rId33" Type="http://schemas.openxmlformats.org/officeDocument/2006/relationships/font" Target="fonts/Roboto-regular.fntdata"/><Relationship Id="rId10" Type="http://schemas.openxmlformats.org/officeDocument/2006/relationships/slide" Target="slides/slide5.xml"/><Relationship Id="rId32" Type="http://schemas.openxmlformats.org/officeDocument/2006/relationships/font" Target="fonts/LeagueSpartan-bold.fntdata"/><Relationship Id="rId13" Type="http://schemas.openxmlformats.org/officeDocument/2006/relationships/slide" Target="slides/slide8.xml"/><Relationship Id="rId35" Type="http://schemas.openxmlformats.org/officeDocument/2006/relationships/font" Target="fonts/Roboto-italic.fntdata"/><Relationship Id="rId12" Type="http://schemas.openxmlformats.org/officeDocument/2006/relationships/slide" Target="slides/slide7.xml"/><Relationship Id="rId34" Type="http://schemas.openxmlformats.org/officeDocument/2006/relationships/font" Target="fonts/Roboto-bold.fntdata"/><Relationship Id="rId15" Type="http://schemas.openxmlformats.org/officeDocument/2006/relationships/slide" Target="slides/slide10.xml"/><Relationship Id="rId37" Type="http://schemas.openxmlformats.org/officeDocument/2006/relationships/font" Target="fonts/Lato-regular.fntdata"/><Relationship Id="rId14" Type="http://schemas.openxmlformats.org/officeDocument/2006/relationships/slide" Target="slides/slide9.xml"/><Relationship Id="rId36" Type="http://schemas.openxmlformats.org/officeDocument/2006/relationships/font" Target="fonts/Roboto-boldItalic.fntdata"/><Relationship Id="rId17" Type="http://schemas.openxmlformats.org/officeDocument/2006/relationships/slide" Target="slides/slide12.xml"/><Relationship Id="rId39" Type="http://schemas.openxmlformats.org/officeDocument/2006/relationships/font" Target="fonts/Lato-italic.fntdata"/><Relationship Id="rId16" Type="http://schemas.openxmlformats.org/officeDocument/2006/relationships/slide" Target="slides/slide11.xml"/><Relationship Id="rId38" Type="http://schemas.openxmlformats.org/officeDocument/2006/relationships/font" Target="fonts/Lato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SLIDES_API182309557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SLIDES_API182309557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438e80f3be_4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438e80f3be_4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a221e7738c_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a221e7738c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a221e7738c_1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a221e7738c_1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ReLU -&gt; Rectified Linear Unit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a221e7738c_1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a221e7738c_1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a221e7738c_1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a221e7738c_1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62ec94242d_2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62ec94242d_2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62ec94242d_2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262ec94242d_2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62ec94242d_2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262ec94242d_2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62ec94242d_2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262ec94242d_2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438e80f3be_4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2438e80f3be_4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44210f8600_4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44210f8600_4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44210f8600_4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244210f8600_4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44210f8600_4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244210f8600_4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SLIDES_API602171314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SLIDES_API602171314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SLIDES_API1823095575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SLIDES_API1823095575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62ec94242d_2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62ec94242d_2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438e80f3be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438e80f3be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62ec94242d_2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62ec94242d_2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SLIDES_API1823095575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SLIDES_API1823095575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SLIDES_API968755355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SLIDES_API968755355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ieeexplore.ieee.org/document/1005604" TargetMode="External"/><Relationship Id="rId4" Type="http://schemas.openxmlformats.org/officeDocument/2006/relationships/hyperlink" Target="https://pubmed.ncbi.nlm.nih.gov/33917254/" TargetMode="External"/><Relationship Id="rId5" Type="http://schemas.openxmlformats.org/officeDocument/2006/relationships/hyperlink" Target="https://www.mdpi.com/2076-3417/11/24/11663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24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Sound-Based Fault Detection For Machine</a:t>
            </a:r>
            <a:endParaRPr sz="2400">
              <a:solidFill>
                <a:srgbClr val="000000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>
              <a:solidFill>
                <a:srgbClr val="000000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450" y="2926850"/>
            <a:ext cx="3842700" cy="113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Presented By:</a:t>
            </a:r>
            <a:endParaRPr b="1" sz="1500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Subhamkumar Sharma (20204210)</a:t>
            </a:r>
            <a:endParaRPr sz="1500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Raman Jeengar (20204163)</a:t>
            </a:r>
            <a:endParaRPr sz="1500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Sarthak Penta (20204178)</a:t>
            </a:r>
            <a:endParaRPr sz="1500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Sohan Gond (20204206)</a:t>
            </a:r>
            <a:endParaRPr sz="1500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88" name="Google Shape;88;p13"/>
          <p:cNvSpPr txBox="1"/>
          <p:nvPr/>
        </p:nvSpPr>
        <p:spPr>
          <a:xfrm>
            <a:off x="0" y="0"/>
            <a:ext cx="9144000" cy="88800"/>
          </a:xfrm>
          <a:prstGeom prst="rect">
            <a:avLst/>
          </a:prstGeom>
          <a:solidFill>
            <a:srgbClr val="FCBF0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9" name="Google Shape;89;p13"/>
          <p:cNvSpPr txBox="1"/>
          <p:nvPr/>
        </p:nvSpPr>
        <p:spPr>
          <a:xfrm>
            <a:off x="4679975" y="2926850"/>
            <a:ext cx="3864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latin typeface="Lato"/>
                <a:ea typeface="Lato"/>
                <a:cs typeface="Lato"/>
                <a:sym typeface="Lato"/>
              </a:rPr>
              <a:t>Mentored By:</a:t>
            </a:r>
            <a:r>
              <a:rPr lang="en-GB" sz="1500">
                <a:latin typeface="Lato"/>
                <a:ea typeface="Lato"/>
                <a:cs typeface="Lato"/>
                <a:sym typeface="Lato"/>
              </a:rPr>
              <a:t>  Prof.  Anil Kumar Singh</a:t>
            </a:r>
            <a:endParaRPr sz="15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2"/>
          <p:cNvSpPr txBox="1"/>
          <p:nvPr>
            <p:ph type="title"/>
          </p:nvPr>
        </p:nvSpPr>
        <p:spPr>
          <a:xfrm>
            <a:off x="635000" y="635000"/>
            <a:ext cx="44451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Spectogram generation</a:t>
            </a:r>
            <a:endParaRPr sz="2400">
              <a:solidFill>
                <a:srgbClr val="000000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55" name="Google Shape;155;p22"/>
          <p:cNvSpPr txBox="1"/>
          <p:nvPr/>
        </p:nvSpPr>
        <p:spPr>
          <a:xfrm>
            <a:off x="0" y="0"/>
            <a:ext cx="9144000" cy="88800"/>
          </a:xfrm>
          <a:prstGeom prst="rect">
            <a:avLst/>
          </a:prstGeom>
          <a:solidFill>
            <a:srgbClr val="FCBF0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6" name="Google Shape;156;p22"/>
          <p:cNvSpPr txBox="1"/>
          <p:nvPr/>
        </p:nvSpPr>
        <p:spPr>
          <a:xfrm>
            <a:off x="635000" y="1301800"/>
            <a:ext cx="5629200" cy="3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Inter"/>
              <a:buChar char="●"/>
            </a:pPr>
            <a:r>
              <a:rPr b="1" lang="en-GB" sz="1500">
                <a:latin typeface="Inter"/>
                <a:ea typeface="Inter"/>
                <a:cs typeface="Inter"/>
                <a:sym typeface="Inter"/>
              </a:rPr>
              <a:t>Spectrogram Transformation:</a:t>
            </a:r>
            <a:endParaRPr b="1" sz="1500">
              <a:latin typeface="Inter"/>
              <a:ea typeface="Inter"/>
              <a:cs typeface="Inter"/>
              <a:sym typeface="Inter"/>
            </a:endParaRPr>
          </a:p>
          <a:p>
            <a:pPr indent="-323850" lvl="1" marL="914400" rtl="0" algn="l">
              <a:spcBef>
                <a:spcPts val="1000"/>
              </a:spcBef>
              <a:spcAft>
                <a:spcPts val="0"/>
              </a:spcAft>
              <a:buSzPts val="1500"/>
              <a:buFont typeface="Inter"/>
              <a:buChar char="○"/>
            </a:pPr>
            <a:r>
              <a:rPr lang="en-GB" sz="1500">
                <a:latin typeface="Inter"/>
                <a:ea typeface="Inter"/>
                <a:cs typeface="Inter"/>
                <a:sym typeface="Inter"/>
              </a:rPr>
              <a:t>Convert preprocessed audio data into a spectrogram, representing frequencies over time.</a:t>
            </a:r>
            <a:endParaRPr sz="1500">
              <a:latin typeface="Inter"/>
              <a:ea typeface="Inter"/>
              <a:cs typeface="Inter"/>
              <a:sym typeface="Inter"/>
            </a:endParaRPr>
          </a:p>
          <a:p>
            <a:pPr indent="-323850" lvl="0" marL="457200" rtl="0" algn="l">
              <a:spcBef>
                <a:spcPts val="1000"/>
              </a:spcBef>
              <a:spcAft>
                <a:spcPts val="0"/>
              </a:spcAft>
              <a:buSzPts val="1500"/>
              <a:buFont typeface="Inter"/>
              <a:buChar char="●"/>
            </a:pPr>
            <a:r>
              <a:rPr b="1" lang="en-GB" sz="1500">
                <a:latin typeface="Inter"/>
                <a:ea typeface="Inter"/>
                <a:cs typeface="Inter"/>
                <a:sym typeface="Inter"/>
              </a:rPr>
              <a:t>Mel-Spectrogram Conversion:</a:t>
            </a:r>
            <a:endParaRPr b="1" sz="1500">
              <a:latin typeface="Inter"/>
              <a:ea typeface="Inter"/>
              <a:cs typeface="Inter"/>
              <a:sym typeface="Inter"/>
            </a:endParaRPr>
          </a:p>
          <a:p>
            <a:pPr indent="-323850" lvl="1" marL="914400" rtl="0" algn="l">
              <a:spcBef>
                <a:spcPts val="1000"/>
              </a:spcBef>
              <a:spcAft>
                <a:spcPts val="0"/>
              </a:spcAft>
              <a:buSzPts val="1500"/>
              <a:buFont typeface="Inter"/>
              <a:buChar char="○"/>
            </a:pPr>
            <a:r>
              <a:rPr lang="en-GB" sz="1500">
                <a:latin typeface="Inter"/>
                <a:ea typeface="Inter"/>
                <a:cs typeface="Inter"/>
                <a:sym typeface="Inter"/>
              </a:rPr>
              <a:t>Shift the frequency scale to mel-scale to align with human auditory perception.</a:t>
            </a:r>
            <a:endParaRPr sz="1500">
              <a:latin typeface="Inter"/>
              <a:ea typeface="Inter"/>
              <a:cs typeface="Inter"/>
              <a:sym typeface="Inter"/>
            </a:endParaRPr>
          </a:p>
          <a:p>
            <a:pPr indent="-323850" lvl="1" marL="914400" rtl="0" algn="l">
              <a:spcBef>
                <a:spcPts val="1000"/>
              </a:spcBef>
              <a:spcAft>
                <a:spcPts val="0"/>
              </a:spcAft>
              <a:buSzPts val="1500"/>
              <a:buFont typeface="Inter"/>
              <a:buChar char="○"/>
            </a:pPr>
            <a:r>
              <a:rPr lang="en-GB" sz="1500">
                <a:latin typeface="Inter"/>
                <a:ea typeface="Inter"/>
                <a:cs typeface="Inter"/>
                <a:sym typeface="Inter"/>
              </a:rPr>
              <a:t>We have used librosa library to transform the regular spectrogram into a mel-spectrogram.</a:t>
            </a:r>
            <a:endParaRPr sz="1500">
              <a:latin typeface="Inter"/>
              <a:ea typeface="Inter"/>
              <a:cs typeface="Inter"/>
              <a:sym typeface="Inter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  <a:p>
            <a:pPr indent="0" lvl="0" marL="91440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157" name="Google Shape;15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64200" y="709700"/>
            <a:ext cx="3315399" cy="2780933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2"/>
          <p:cNvSpPr txBox="1"/>
          <p:nvPr/>
        </p:nvSpPr>
        <p:spPr>
          <a:xfrm>
            <a:off x="6874375" y="3429725"/>
            <a:ext cx="1641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Fan Power Spectrum</a:t>
            </a:r>
            <a:endParaRPr sz="12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3"/>
          <p:cNvSpPr txBox="1"/>
          <p:nvPr>
            <p:ph type="title"/>
          </p:nvPr>
        </p:nvSpPr>
        <p:spPr>
          <a:xfrm>
            <a:off x="635000" y="635000"/>
            <a:ext cx="44451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Spectogram generation</a:t>
            </a:r>
            <a:endParaRPr sz="2400">
              <a:solidFill>
                <a:srgbClr val="000000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64" name="Google Shape;164;p23"/>
          <p:cNvSpPr txBox="1"/>
          <p:nvPr/>
        </p:nvSpPr>
        <p:spPr>
          <a:xfrm>
            <a:off x="0" y="0"/>
            <a:ext cx="9144000" cy="88800"/>
          </a:xfrm>
          <a:prstGeom prst="rect">
            <a:avLst/>
          </a:prstGeom>
          <a:solidFill>
            <a:srgbClr val="FCBF0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5" name="Google Shape;165;p23"/>
          <p:cNvSpPr txBox="1"/>
          <p:nvPr/>
        </p:nvSpPr>
        <p:spPr>
          <a:xfrm>
            <a:off x="635000" y="1301800"/>
            <a:ext cx="5629200" cy="3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Inter"/>
              <a:buChar char="●"/>
            </a:pPr>
            <a:r>
              <a:rPr b="1" lang="en-GB" sz="1500">
                <a:latin typeface="Inter"/>
                <a:ea typeface="Inter"/>
                <a:cs typeface="Inter"/>
                <a:sym typeface="Inter"/>
              </a:rPr>
              <a:t>Logarithmic Transformation:</a:t>
            </a:r>
            <a:endParaRPr b="1" sz="1500">
              <a:latin typeface="Inter"/>
              <a:ea typeface="Inter"/>
              <a:cs typeface="Inter"/>
              <a:sym typeface="Inter"/>
            </a:endParaRPr>
          </a:p>
          <a:p>
            <a:pPr indent="-323850" lvl="1" marL="914400" rtl="0" algn="l">
              <a:spcBef>
                <a:spcPts val="1000"/>
              </a:spcBef>
              <a:spcAft>
                <a:spcPts val="0"/>
              </a:spcAft>
              <a:buSzPts val="1500"/>
              <a:buFont typeface="Inter"/>
              <a:buChar char="○"/>
            </a:pPr>
            <a:r>
              <a:rPr lang="en-GB" sz="1500">
                <a:latin typeface="Inter"/>
                <a:ea typeface="Inter"/>
                <a:cs typeface="Inter"/>
                <a:sym typeface="Inter"/>
              </a:rPr>
              <a:t>Subject the resulting mel-spectrogram to a logarithmic transformation to enhance its representation of human auditory perception.</a:t>
            </a:r>
            <a:endParaRPr sz="1500">
              <a:latin typeface="Inter"/>
              <a:ea typeface="Inter"/>
              <a:cs typeface="Inter"/>
              <a:sym typeface="Inter"/>
            </a:endParaRPr>
          </a:p>
          <a:p>
            <a:pPr indent="-323850" lvl="0" marL="457200" rtl="0" algn="l">
              <a:spcBef>
                <a:spcPts val="1000"/>
              </a:spcBef>
              <a:spcAft>
                <a:spcPts val="0"/>
              </a:spcAft>
              <a:buSzPts val="1500"/>
              <a:buFont typeface="Inter"/>
              <a:buChar char="●"/>
            </a:pPr>
            <a:r>
              <a:rPr b="1" lang="en-GB" sz="1500">
                <a:latin typeface="Inter"/>
                <a:ea typeface="Inter"/>
                <a:cs typeface="Inter"/>
                <a:sym typeface="Inter"/>
              </a:rPr>
              <a:t>Feature Vector Creation:</a:t>
            </a:r>
            <a:endParaRPr b="1" sz="1500">
              <a:latin typeface="Inter"/>
              <a:ea typeface="Inter"/>
              <a:cs typeface="Inter"/>
              <a:sym typeface="Inter"/>
            </a:endParaRPr>
          </a:p>
          <a:p>
            <a:pPr indent="-323850" lvl="1" marL="914400" rtl="0" algn="l">
              <a:spcBef>
                <a:spcPts val="1000"/>
              </a:spcBef>
              <a:spcAft>
                <a:spcPts val="0"/>
              </a:spcAft>
              <a:buSzPts val="1500"/>
              <a:buFont typeface="Inter"/>
              <a:buChar char="○"/>
            </a:pPr>
            <a:r>
              <a:rPr lang="en-GB" sz="1500">
                <a:latin typeface="Inter"/>
                <a:ea typeface="Inter"/>
                <a:cs typeface="Inter"/>
                <a:sym typeface="Inter"/>
              </a:rPr>
              <a:t>Create feature vectors by grouping frames of the log mel spectrogram.</a:t>
            </a:r>
            <a:endParaRPr sz="1500">
              <a:latin typeface="Inter"/>
              <a:ea typeface="Inter"/>
              <a:cs typeface="Inter"/>
              <a:sym typeface="Inter"/>
            </a:endParaRPr>
          </a:p>
          <a:p>
            <a:pPr indent="-323850" lvl="1" marL="914400" rtl="0" algn="l">
              <a:spcBef>
                <a:spcPts val="1000"/>
              </a:spcBef>
              <a:spcAft>
                <a:spcPts val="0"/>
              </a:spcAft>
              <a:buSzPts val="1500"/>
              <a:buFont typeface="Inter"/>
              <a:buChar char="○"/>
            </a:pPr>
            <a:r>
              <a:rPr lang="en-GB" sz="1500">
                <a:latin typeface="Inter"/>
                <a:ea typeface="Inter"/>
                <a:cs typeface="Inter"/>
                <a:sym typeface="Inter"/>
              </a:rPr>
              <a:t>Resulting in a well-organized dataset for insightful audio analysis in the project.</a:t>
            </a:r>
            <a:endParaRPr sz="1500">
              <a:latin typeface="Inter"/>
              <a:ea typeface="Inter"/>
              <a:cs typeface="Inter"/>
              <a:sym typeface="Inter"/>
            </a:endParaRPr>
          </a:p>
          <a:p>
            <a:pPr indent="0" lvl="0" marL="9144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Inter"/>
              <a:ea typeface="Inter"/>
              <a:cs typeface="Inter"/>
              <a:sym typeface="Inter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GB">
                <a:latin typeface="Inter"/>
                <a:ea typeface="Inter"/>
                <a:cs typeface="Inter"/>
                <a:sym typeface="Inter"/>
              </a:rPr>
              <a:t>.</a:t>
            </a:r>
            <a:endParaRPr>
              <a:latin typeface="Inter"/>
              <a:ea typeface="Inter"/>
              <a:cs typeface="Inter"/>
              <a:sym typeface="Inter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  <a:p>
            <a:pPr indent="0" lvl="0" marL="91440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166" name="Google Shape;16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64200" y="1662400"/>
            <a:ext cx="2659025" cy="195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3"/>
          <p:cNvSpPr txBox="1"/>
          <p:nvPr/>
        </p:nvSpPr>
        <p:spPr>
          <a:xfrm>
            <a:off x="6895725" y="3621800"/>
            <a:ext cx="17394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Valve Power Spectrum</a:t>
            </a:r>
            <a:endParaRPr sz="1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4"/>
          <p:cNvSpPr txBox="1"/>
          <p:nvPr>
            <p:ph type="title"/>
          </p:nvPr>
        </p:nvSpPr>
        <p:spPr>
          <a:xfrm>
            <a:off x="635000" y="635000"/>
            <a:ext cx="44451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Autoencoder Model Architecture</a:t>
            </a:r>
            <a:endParaRPr sz="2200">
              <a:solidFill>
                <a:srgbClr val="000000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73" name="Google Shape;173;p24"/>
          <p:cNvSpPr txBox="1"/>
          <p:nvPr/>
        </p:nvSpPr>
        <p:spPr>
          <a:xfrm>
            <a:off x="0" y="0"/>
            <a:ext cx="9144000" cy="88800"/>
          </a:xfrm>
          <a:prstGeom prst="rect">
            <a:avLst/>
          </a:prstGeom>
          <a:solidFill>
            <a:srgbClr val="FCBF0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4" name="Google Shape;174;p24"/>
          <p:cNvSpPr txBox="1"/>
          <p:nvPr/>
        </p:nvSpPr>
        <p:spPr>
          <a:xfrm>
            <a:off x="404750" y="989375"/>
            <a:ext cx="5834400" cy="64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500"/>
              <a:buFont typeface="Inter"/>
              <a:buChar char="●"/>
            </a:pPr>
            <a:r>
              <a:rPr b="1" lang="en-GB" sz="1500">
                <a:latin typeface="Inter"/>
                <a:ea typeface="Inter"/>
                <a:cs typeface="Inter"/>
                <a:sym typeface="Inter"/>
              </a:rPr>
              <a:t>We have used Keras Library to implement autoencoder.</a:t>
            </a:r>
            <a:endParaRPr b="1" sz="1500">
              <a:latin typeface="Inter"/>
              <a:ea typeface="Inter"/>
              <a:cs typeface="Inter"/>
              <a:sym typeface="Inter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500"/>
              <a:buFont typeface="Inter"/>
              <a:buChar char="●"/>
            </a:pPr>
            <a:r>
              <a:rPr b="1" lang="en-GB" sz="1500">
                <a:latin typeface="Inter"/>
                <a:ea typeface="Inter"/>
                <a:cs typeface="Inter"/>
                <a:sym typeface="Inter"/>
              </a:rPr>
              <a:t>The architecture comprises an encoder and a decoder.</a:t>
            </a:r>
            <a:endParaRPr b="1" sz="1500">
              <a:latin typeface="Inter"/>
              <a:ea typeface="Inter"/>
              <a:cs typeface="Inter"/>
              <a:sym typeface="Inter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500"/>
              <a:buFont typeface="Inter"/>
              <a:buChar char="●"/>
            </a:pPr>
            <a:r>
              <a:rPr b="1" lang="en-GB" sz="1500">
                <a:latin typeface="Inter"/>
                <a:ea typeface="Inter"/>
                <a:cs typeface="Inter"/>
                <a:sym typeface="Inter"/>
              </a:rPr>
              <a:t>Encoder Section: Consist of 3 dense layer. </a:t>
            </a:r>
            <a:endParaRPr b="1" sz="1500">
              <a:latin typeface="Inter"/>
              <a:ea typeface="Inter"/>
              <a:cs typeface="Inter"/>
              <a:sym typeface="Inter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500"/>
              <a:buFont typeface="Inter"/>
              <a:buChar char="○"/>
            </a:pPr>
            <a:r>
              <a:rPr lang="en-GB" sz="1500">
                <a:latin typeface="Inter"/>
                <a:ea typeface="Inter"/>
                <a:cs typeface="Inter"/>
                <a:sym typeface="Inter"/>
              </a:rPr>
              <a:t>Input Layer -&gt; takes raw input data</a:t>
            </a:r>
            <a:endParaRPr sz="1500">
              <a:latin typeface="Inter"/>
              <a:ea typeface="Inter"/>
              <a:cs typeface="Inter"/>
              <a:sym typeface="Inter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500"/>
              <a:buFont typeface="Inter"/>
              <a:buChar char="○"/>
            </a:pPr>
            <a:r>
              <a:rPr lang="en-GB" sz="1500">
                <a:latin typeface="Inter"/>
                <a:ea typeface="Inter"/>
                <a:cs typeface="Inter"/>
                <a:sym typeface="Inter"/>
              </a:rPr>
              <a:t>First Layer -&gt; 64 neurons, ReLU activation function</a:t>
            </a:r>
            <a:endParaRPr sz="1500">
              <a:latin typeface="Inter"/>
              <a:ea typeface="Inter"/>
              <a:cs typeface="Inter"/>
              <a:sym typeface="Inter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500"/>
              <a:buFont typeface="Inter"/>
              <a:buChar char="○"/>
            </a:pPr>
            <a:r>
              <a:rPr lang="en-GB" sz="1500">
                <a:latin typeface="Inter"/>
                <a:ea typeface="Inter"/>
                <a:cs typeface="Inter"/>
                <a:sym typeface="Inter"/>
              </a:rPr>
              <a:t>Second</a:t>
            </a:r>
            <a:r>
              <a:rPr lang="en-GB" sz="1500">
                <a:latin typeface="Inter"/>
                <a:ea typeface="Inter"/>
                <a:cs typeface="Inter"/>
                <a:sym typeface="Inter"/>
              </a:rPr>
              <a:t> Layer -&gt; 64 neurons, ReLU activation function</a:t>
            </a:r>
            <a:endParaRPr sz="1500">
              <a:latin typeface="Inter"/>
              <a:ea typeface="Inter"/>
              <a:cs typeface="Inter"/>
              <a:sym typeface="Inter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500"/>
              <a:buFont typeface="Inter"/>
              <a:buChar char="○"/>
            </a:pPr>
            <a:r>
              <a:rPr lang="en-GB" sz="1500">
                <a:latin typeface="Inter"/>
                <a:ea typeface="Inter"/>
                <a:cs typeface="Inter"/>
                <a:sym typeface="Inter"/>
              </a:rPr>
              <a:t>Third Layer -&gt; 8 neurons, ReLU activation function</a:t>
            </a:r>
            <a:endParaRPr sz="1500">
              <a:latin typeface="Inter"/>
              <a:ea typeface="Inter"/>
              <a:cs typeface="Inter"/>
              <a:sym typeface="Inter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500"/>
              <a:buFont typeface="Inter"/>
              <a:buChar char="●"/>
            </a:pPr>
            <a:r>
              <a:rPr b="1" lang="en-GB" sz="1500">
                <a:latin typeface="Inter"/>
                <a:ea typeface="Inter"/>
                <a:cs typeface="Inter"/>
                <a:sym typeface="Inter"/>
              </a:rPr>
              <a:t>Decoder Section: It mirror the encoder with three dense Layer</a:t>
            </a:r>
            <a:endParaRPr b="1" sz="1500">
              <a:latin typeface="Inter"/>
              <a:ea typeface="Inter"/>
              <a:cs typeface="Inter"/>
              <a:sym typeface="Inter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GB">
                <a:latin typeface="Inter"/>
                <a:ea typeface="Inter"/>
                <a:cs typeface="Inter"/>
                <a:sym typeface="Inter"/>
              </a:rPr>
              <a:t> </a:t>
            </a:r>
            <a:endParaRPr b="1"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GB">
                <a:latin typeface="Inter"/>
                <a:ea typeface="Inter"/>
                <a:cs typeface="Inter"/>
                <a:sym typeface="Inter"/>
              </a:rPr>
              <a:t>  </a:t>
            </a:r>
            <a:endParaRPr b="1">
              <a:latin typeface="Inter"/>
              <a:ea typeface="Inter"/>
              <a:cs typeface="Inter"/>
              <a:sym typeface="Inter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GB">
                <a:latin typeface="Inter"/>
                <a:ea typeface="Inter"/>
                <a:cs typeface="Inter"/>
                <a:sym typeface="Inter"/>
              </a:rPr>
              <a:t>	</a:t>
            </a:r>
            <a:endParaRPr b="1">
              <a:latin typeface="Inter"/>
              <a:ea typeface="Inter"/>
              <a:cs typeface="Inter"/>
              <a:sym typeface="Inter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75" name="Google Shape;17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9150" y="1457700"/>
            <a:ext cx="2600049" cy="20675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5"/>
          <p:cNvSpPr txBox="1"/>
          <p:nvPr>
            <p:ph type="title"/>
          </p:nvPr>
        </p:nvSpPr>
        <p:spPr>
          <a:xfrm>
            <a:off x="635000" y="635000"/>
            <a:ext cx="44451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Autoencoder </a:t>
            </a:r>
            <a:endParaRPr sz="2400">
              <a:solidFill>
                <a:srgbClr val="000000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81" name="Google Shape;181;p25"/>
          <p:cNvSpPr txBox="1"/>
          <p:nvPr/>
        </p:nvSpPr>
        <p:spPr>
          <a:xfrm>
            <a:off x="0" y="0"/>
            <a:ext cx="9144000" cy="88800"/>
          </a:xfrm>
          <a:prstGeom prst="rect">
            <a:avLst/>
          </a:prstGeom>
          <a:solidFill>
            <a:srgbClr val="FCBF0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2" name="Google Shape;182;p25"/>
          <p:cNvSpPr txBox="1"/>
          <p:nvPr/>
        </p:nvSpPr>
        <p:spPr>
          <a:xfrm>
            <a:off x="678875" y="1060525"/>
            <a:ext cx="5214300" cy="37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  <a:p>
            <a:pPr indent="-323850" lvl="0" marL="457200" rtl="0" algn="l">
              <a:spcBef>
                <a:spcPts val="1000"/>
              </a:spcBef>
              <a:spcAft>
                <a:spcPts val="0"/>
              </a:spcAft>
              <a:buSzPts val="1500"/>
              <a:buFont typeface="Inter"/>
              <a:buChar char="●"/>
            </a:pPr>
            <a:r>
              <a:rPr lang="en-GB" sz="1500">
                <a:latin typeface="Inter"/>
                <a:ea typeface="Inter"/>
                <a:cs typeface="Inter"/>
                <a:sym typeface="Inter"/>
              </a:rPr>
              <a:t>Aims to learn a condensed representation in an 8-dimensional space.</a:t>
            </a:r>
            <a:endParaRPr sz="1500">
              <a:latin typeface="Inter"/>
              <a:ea typeface="Inter"/>
              <a:cs typeface="Inter"/>
              <a:sym typeface="Inter"/>
            </a:endParaRPr>
          </a:p>
          <a:p>
            <a:pPr indent="-323850" lvl="0" marL="457200" rtl="0" algn="l">
              <a:spcBef>
                <a:spcPts val="1000"/>
              </a:spcBef>
              <a:spcAft>
                <a:spcPts val="0"/>
              </a:spcAft>
              <a:buSzPts val="1500"/>
              <a:buFont typeface="Inter"/>
              <a:buChar char="●"/>
            </a:pPr>
            <a:r>
              <a:rPr lang="en-GB" sz="1500">
                <a:latin typeface="Inter"/>
                <a:ea typeface="Inter"/>
                <a:cs typeface="Inter"/>
                <a:sym typeface="Inter"/>
              </a:rPr>
              <a:t>The model identifies faults by measuring the reconstruction error and classifying inputs as anomalous when the error exceeds a predefined threshold.</a:t>
            </a:r>
            <a:endParaRPr sz="1500">
              <a:latin typeface="Inter"/>
              <a:ea typeface="Inter"/>
              <a:cs typeface="Inter"/>
              <a:sym typeface="Inter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6"/>
          <p:cNvSpPr txBox="1"/>
          <p:nvPr>
            <p:ph type="title"/>
          </p:nvPr>
        </p:nvSpPr>
        <p:spPr>
          <a:xfrm>
            <a:off x="635000" y="635000"/>
            <a:ext cx="44451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Result Analysis</a:t>
            </a:r>
            <a:endParaRPr sz="2400">
              <a:solidFill>
                <a:srgbClr val="000000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88" name="Google Shape;188;p26"/>
          <p:cNvSpPr txBox="1"/>
          <p:nvPr/>
        </p:nvSpPr>
        <p:spPr>
          <a:xfrm>
            <a:off x="0" y="0"/>
            <a:ext cx="9144000" cy="88800"/>
          </a:xfrm>
          <a:prstGeom prst="rect">
            <a:avLst/>
          </a:prstGeom>
          <a:solidFill>
            <a:srgbClr val="FCBF0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9" name="Google Shape;189;p26"/>
          <p:cNvSpPr txBox="1"/>
          <p:nvPr/>
        </p:nvSpPr>
        <p:spPr>
          <a:xfrm>
            <a:off x="678875" y="1060525"/>
            <a:ext cx="5214300" cy="37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Inter"/>
              <a:ea typeface="Inter"/>
              <a:cs typeface="Inter"/>
              <a:sym typeface="Inter"/>
            </a:endParaRPr>
          </a:p>
          <a:p>
            <a:pPr indent="-323850" lvl="0" marL="457200" rtl="0" algn="l">
              <a:spcBef>
                <a:spcPts val="1000"/>
              </a:spcBef>
              <a:spcAft>
                <a:spcPts val="0"/>
              </a:spcAft>
              <a:buSzPts val="1500"/>
              <a:buFont typeface="Inter"/>
              <a:buChar char="●"/>
            </a:pPr>
            <a:r>
              <a:rPr lang="en-GB" sz="1500">
                <a:latin typeface="Inter"/>
                <a:ea typeface="Inter"/>
                <a:cs typeface="Inter"/>
                <a:sym typeface="Inter"/>
              </a:rPr>
              <a:t>AUC values were calculated for test datasets of each machine type and model ID.</a:t>
            </a:r>
            <a:endParaRPr sz="1500">
              <a:latin typeface="Inter"/>
              <a:ea typeface="Inter"/>
              <a:cs typeface="Inter"/>
              <a:sym typeface="Inter"/>
            </a:endParaRPr>
          </a:p>
          <a:p>
            <a:pPr indent="-323850" lvl="0" marL="457200" rtl="0" algn="l">
              <a:spcBef>
                <a:spcPts val="1000"/>
              </a:spcBef>
              <a:spcAft>
                <a:spcPts val="0"/>
              </a:spcAft>
              <a:buSzPts val="1500"/>
              <a:buFont typeface="Inter"/>
              <a:buChar char="●"/>
            </a:pPr>
            <a:r>
              <a:rPr lang="en-GB" sz="1500">
                <a:latin typeface="Inter"/>
                <a:ea typeface="Inter"/>
                <a:cs typeface="Inter"/>
                <a:sym typeface="Inter"/>
              </a:rPr>
              <a:t>Valves consistently showed lower AUC values, attributed to their nonstationary, impulsive, and sparse sound signals.</a:t>
            </a:r>
            <a:endParaRPr sz="1500">
              <a:latin typeface="Inter"/>
              <a:ea typeface="Inter"/>
              <a:cs typeface="Inter"/>
              <a:sym typeface="Inter"/>
            </a:endParaRPr>
          </a:p>
          <a:p>
            <a:pPr indent="-323850" lvl="0" marL="457200" rtl="0" algn="l">
              <a:spcBef>
                <a:spcPts val="1000"/>
              </a:spcBef>
              <a:spcAft>
                <a:spcPts val="0"/>
              </a:spcAft>
              <a:buSzPts val="1500"/>
              <a:buFont typeface="Inter"/>
              <a:buChar char="●"/>
            </a:pPr>
            <a:r>
              <a:rPr lang="en-GB" sz="1500">
                <a:latin typeface="Inter"/>
                <a:ea typeface="Inter"/>
                <a:cs typeface="Inter"/>
                <a:sym typeface="Inter"/>
              </a:rPr>
              <a:t>Fans exhibited comparatively higher AUC values due to the stationary nature of their sound signals.</a:t>
            </a:r>
            <a:endParaRPr sz="1500">
              <a:latin typeface="Inter"/>
              <a:ea typeface="Inter"/>
              <a:cs typeface="Inter"/>
              <a:sym typeface="Inter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Inter"/>
              <a:ea typeface="Inter"/>
              <a:cs typeface="Inter"/>
              <a:sym typeface="Inter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7"/>
          <p:cNvSpPr txBox="1"/>
          <p:nvPr>
            <p:ph type="title"/>
          </p:nvPr>
        </p:nvSpPr>
        <p:spPr>
          <a:xfrm>
            <a:off x="635000" y="635000"/>
            <a:ext cx="44451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Result Analysis</a:t>
            </a:r>
            <a:endParaRPr sz="2400">
              <a:solidFill>
                <a:srgbClr val="000000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95" name="Google Shape;195;p27"/>
          <p:cNvSpPr txBox="1"/>
          <p:nvPr/>
        </p:nvSpPr>
        <p:spPr>
          <a:xfrm>
            <a:off x="0" y="0"/>
            <a:ext cx="9144000" cy="88800"/>
          </a:xfrm>
          <a:prstGeom prst="rect">
            <a:avLst/>
          </a:prstGeom>
          <a:solidFill>
            <a:srgbClr val="FCBF0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96" name="Google Shape;19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2175" y="1283506"/>
            <a:ext cx="7026775" cy="35519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8"/>
          <p:cNvSpPr txBox="1"/>
          <p:nvPr>
            <p:ph type="title"/>
          </p:nvPr>
        </p:nvSpPr>
        <p:spPr>
          <a:xfrm>
            <a:off x="635000" y="635000"/>
            <a:ext cx="44451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Result Analysis</a:t>
            </a:r>
            <a:endParaRPr sz="2400">
              <a:solidFill>
                <a:srgbClr val="000000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202" name="Google Shape;202;p28"/>
          <p:cNvSpPr txBox="1"/>
          <p:nvPr/>
        </p:nvSpPr>
        <p:spPr>
          <a:xfrm>
            <a:off x="0" y="0"/>
            <a:ext cx="9144000" cy="88800"/>
          </a:xfrm>
          <a:prstGeom prst="rect">
            <a:avLst/>
          </a:prstGeom>
          <a:solidFill>
            <a:srgbClr val="FCBF0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3" name="Google Shape;203;p28"/>
          <p:cNvSpPr txBox="1"/>
          <p:nvPr/>
        </p:nvSpPr>
        <p:spPr>
          <a:xfrm>
            <a:off x="678875" y="1060525"/>
            <a:ext cx="5214300" cy="37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204" name="Google Shape;20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6525" y="1542175"/>
            <a:ext cx="4329701" cy="288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9"/>
          <p:cNvSpPr txBox="1"/>
          <p:nvPr>
            <p:ph type="title"/>
          </p:nvPr>
        </p:nvSpPr>
        <p:spPr>
          <a:xfrm>
            <a:off x="635000" y="635000"/>
            <a:ext cx="44451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Result Analysis</a:t>
            </a:r>
            <a:endParaRPr sz="2400">
              <a:solidFill>
                <a:srgbClr val="000000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210" name="Google Shape;210;p29"/>
          <p:cNvSpPr txBox="1"/>
          <p:nvPr/>
        </p:nvSpPr>
        <p:spPr>
          <a:xfrm>
            <a:off x="0" y="0"/>
            <a:ext cx="9144000" cy="88800"/>
          </a:xfrm>
          <a:prstGeom prst="rect">
            <a:avLst/>
          </a:prstGeom>
          <a:solidFill>
            <a:srgbClr val="FCBF0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1" name="Google Shape;211;p29"/>
          <p:cNvSpPr txBox="1"/>
          <p:nvPr/>
        </p:nvSpPr>
        <p:spPr>
          <a:xfrm>
            <a:off x="678875" y="1060525"/>
            <a:ext cx="5214300" cy="37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  <a:p>
            <a:pPr indent="-323850" lvl="0" marL="457200" rtl="0" algn="l">
              <a:spcBef>
                <a:spcPts val="1000"/>
              </a:spcBef>
              <a:spcAft>
                <a:spcPts val="0"/>
              </a:spcAft>
              <a:buSzPts val="1500"/>
              <a:buFont typeface="Inter"/>
              <a:buChar char="●"/>
            </a:pPr>
            <a:r>
              <a:rPr b="1" lang="en-GB" sz="1500">
                <a:latin typeface="Inter"/>
                <a:ea typeface="Inter"/>
                <a:cs typeface="Inter"/>
                <a:sym typeface="Inter"/>
              </a:rPr>
              <a:t>Impact of Signal-to-Noise Ratio (SNR) and Observations:</a:t>
            </a:r>
            <a:endParaRPr b="1" sz="1500">
              <a:latin typeface="Inter"/>
              <a:ea typeface="Inter"/>
              <a:cs typeface="Inter"/>
              <a:sym typeface="Inter"/>
            </a:endParaRPr>
          </a:p>
          <a:p>
            <a:pPr indent="-323850" lvl="1" marL="914400" rtl="0" algn="l">
              <a:spcBef>
                <a:spcPts val="1000"/>
              </a:spcBef>
              <a:spcAft>
                <a:spcPts val="0"/>
              </a:spcAft>
              <a:buSzPts val="1500"/>
              <a:buFont typeface="Inter"/>
              <a:buChar char="○"/>
            </a:pPr>
            <a:r>
              <a:rPr lang="en-GB" sz="1500">
                <a:latin typeface="Inter"/>
                <a:ea typeface="Inter"/>
                <a:cs typeface="Inter"/>
                <a:sym typeface="Inter"/>
              </a:rPr>
              <a:t>Different SNR levels (6 dB, 0 dB, -6 dB) were considered in the analysis.</a:t>
            </a:r>
            <a:endParaRPr sz="1500">
              <a:latin typeface="Inter"/>
              <a:ea typeface="Inter"/>
              <a:cs typeface="Inter"/>
              <a:sym typeface="Inter"/>
            </a:endParaRPr>
          </a:p>
          <a:p>
            <a:pPr indent="-323850" lvl="1" marL="914400" rtl="0" algn="l">
              <a:spcBef>
                <a:spcPts val="1000"/>
              </a:spcBef>
              <a:spcAft>
                <a:spcPts val="0"/>
              </a:spcAft>
              <a:buSzPts val="1500"/>
              <a:buFont typeface="Inter"/>
              <a:buChar char="○"/>
            </a:pPr>
            <a:r>
              <a:rPr lang="en-GB" sz="1500">
                <a:latin typeface="Inter"/>
                <a:ea typeface="Inter"/>
                <a:cs typeface="Inter"/>
                <a:sym typeface="Inter"/>
              </a:rPr>
              <a:t>AUC values for valves remained consistently low across SNR levels, indicating the challenge of detecting anomalies in nonstationary signals.</a:t>
            </a:r>
            <a:endParaRPr sz="1500">
              <a:latin typeface="Inter"/>
              <a:ea typeface="Inter"/>
              <a:cs typeface="Inter"/>
              <a:sym typeface="Inter"/>
            </a:endParaRPr>
          </a:p>
          <a:p>
            <a:pPr indent="-323850" lvl="1" marL="914400" rtl="0" algn="l">
              <a:spcBef>
                <a:spcPts val="1000"/>
              </a:spcBef>
              <a:spcAft>
                <a:spcPts val="0"/>
              </a:spcAft>
              <a:buSzPts val="1500"/>
              <a:buFont typeface="Inter"/>
              <a:buChar char="○"/>
            </a:pPr>
            <a:r>
              <a:rPr lang="en-GB" sz="1500">
                <a:latin typeface="Inter"/>
                <a:ea typeface="Inter"/>
                <a:cs typeface="Inter"/>
                <a:sym typeface="Inter"/>
              </a:rPr>
              <a:t>Certain machine models experienced a rapid decrease in AUC values with increasing noise levels, emphasizing the impact of non-stationarity and noise on unsupervised anomalous sound detection performance.</a:t>
            </a:r>
            <a:endParaRPr sz="1500">
              <a:latin typeface="Inter"/>
              <a:ea typeface="Inter"/>
              <a:cs typeface="Inter"/>
              <a:sym typeface="Inter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Inter"/>
              <a:ea typeface="Inter"/>
              <a:cs typeface="Inter"/>
              <a:sym typeface="Inter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0"/>
          <p:cNvSpPr txBox="1"/>
          <p:nvPr>
            <p:ph type="title"/>
          </p:nvPr>
        </p:nvSpPr>
        <p:spPr>
          <a:xfrm>
            <a:off x="635000" y="635000"/>
            <a:ext cx="44451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Result Analysis</a:t>
            </a:r>
            <a:endParaRPr sz="2400">
              <a:solidFill>
                <a:srgbClr val="000000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217" name="Google Shape;217;p30"/>
          <p:cNvSpPr txBox="1"/>
          <p:nvPr/>
        </p:nvSpPr>
        <p:spPr>
          <a:xfrm>
            <a:off x="0" y="0"/>
            <a:ext cx="9144000" cy="88800"/>
          </a:xfrm>
          <a:prstGeom prst="rect">
            <a:avLst/>
          </a:prstGeom>
          <a:solidFill>
            <a:srgbClr val="FCBF0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8" name="Google Shape;218;p30"/>
          <p:cNvSpPr txBox="1"/>
          <p:nvPr/>
        </p:nvSpPr>
        <p:spPr>
          <a:xfrm>
            <a:off x="678875" y="1060525"/>
            <a:ext cx="5214300" cy="37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Inter"/>
              <a:ea typeface="Inter"/>
              <a:cs typeface="Inter"/>
              <a:sym typeface="Inter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219" name="Google Shape;21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2675" y="1507325"/>
            <a:ext cx="4991825" cy="295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1"/>
          <p:cNvSpPr txBox="1"/>
          <p:nvPr>
            <p:ph type="title"/>
          </p:nvPr>
        </p:nvSpPr>
        <p:spPr>
          <a:xfrm>
            <a:off x="635000" y="635000"/>
            <a:ext cx="44451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Conclusion </a:t>
            </a:r>
            <a:endParaRPr sz="2400">
              <a:solidFill>
                <a:srgbClr val="000000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225" name="Google Shape;225;p31"/>
          <p:cNvSpPr txBox="1"/>
          <p:nvPr/>
        </p:nvSpPr>
        <p:spPr>
          <a:xfrm>
            <a:off x="0" y="0"/>
            <a:ext cx="9144000" cy="88800"/>
          </a:xfrm>
          <a:prstGeom prst="rect">
            <a:avLst/>
          </a:prstGeom>
          <a:solidFill>
            <a:srgbClr val="FCBF0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6" name="Google Shape;226;p31"/>
          <p:cNvSpPr txBox="1"/>
          <p:nvPr/>
        </p:nvSpPr>
        <p:spPr>
          <a:xfrm>
            <a:off x="635000" y="1286350"/>
            <a:ext cx="5214300" cy="31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Inter"/>
              <a:buChar char="●"/>
            </a:pPr>
            <a:r>
              <a:rPr lang="en-GB" sz="1500">
                <a:latin typeface="Inter"/>
                <a:ea typeface="Inter"/>
                <a:cs typeface="Inter"/>
                <a:sym typeface="Inter"/>
              </a:rPr>
              <a:t>We successfully identified faults in the machinery through the analysis of audio data</a:t>
            </a:r>
            <a:endParaRPr sz="1500">
              <a:latin typeface="Inter"/>
              <a:ea typeface="Inter"/>
              <a:cs typeface="Inter"/>
              <a:sym typeface="Inter"/>
            </a:endParaRPr>
          </a:p>
          <a:p>
            <a:pPr indent="-323850" lvl="0" marL="457200" rtl="0" algn="l">
              <a:spcBef>
                <a:spcPts val="1000"/>
              </a:spcBef>
              <a:spcAft>
                <a:spcPts val="0"/>
              </a:spcAft>
              <a:buSzPts val="1500"/>
              <a:buFont typeface="Inter"/>
              <a:buChar char="●"/>
            </a:pPr>
            <a:r>
              <a:rPr lang="en-GB" sz="1500">
                <a:latin typeface="Inter"/>
                <a:ea typeface="Inter"/>
                <a:cs typeface="Inter"/>
                <a:sym typeface="Inter"/>
              </a:rPr>
              <a:t>Evaluation of the autoencoder-based unsupervised anomalous sound detection system highlighted two primary challenges: non-stationary machine sound signals and noise.</a:t>
            </a:r>
            <a:endParaRPr sz="1500">
              <a:latin typeface="Inter"/>
              <a:ea typeface="Inter"/>
              <a:cs typeface="Inter"/>
              <a:sym typeface="Inter"/>
            </a:endParaRPr>
          </a:p>
          <a:p>
            <a:pPr indent="-323850" lvl="0" marL="457200" rtl="0" algn="l">
              <a:spcBef>
                <a:spcPts val="1000"/>
              </a:spcBef>
              <a:spcAft>
                <a:spcPts val="0"/>
              </a:spcAft>
              <a:buSzPts val="1500"/>
              <a:buFont typeface="Inter"/>
              <a:buChar char="●"/>
            </a:pPr>
            <a:r>
              <a:rPr lang="en-GB" sz="1500">
                <a:latin typeface="Inter"/>
                <a:ea typeface="Inter"/>
                <a:cs typeface="Inter"/>
                <a:sym typeface="Inter"/>
              </a:rPr>
              <a:t>Non-stationary signals, particularly from machines like valves, posed a challenge to accurate anomaly detection, while noise introduced variability in the results.</a:t>
            </a:r>
            <a:endParaRPr sz="1500"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7F7F8"/>
              </a:highlight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>
            <p:ph type="title"/>
          </p:nvPr>
        </p:nvSpPr>
        <p:spPr>
          <a:xfrm>
            <a:off x="697100" y="616100"/>
            <a:ext cx="6364200" cy="5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Contents</a:t>
            </a:r>
            <a:endParaRPr sz="2400">
              <a:solidFill>
                <a:srgbClr val="000000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95" name="Google Shape;95;p14"/>
          <p:cNvSpPr txBox="1"/>
          <p:nvPr/>
        </p:nvSpPr>
        <p:spPr>
          <a:xfrm>
            <a:off x="0" y="0"/>
            <a:ext cx="9144000" cy="88800"/>
          </a:xfrm>
          <a:prstGeom prst="rect">
            <a:avLst/>
          </a:prstGeom>
          <a:solidFill>
            <a:srgbClr val="FCBF0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798775" y="1256925"/>
            <a:ext cx="6663900" cy="47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nter"/>
              <a:buAutoNum type="arabicPeriod"/>
            </a:pPr>
            <a:r>
              <a:rPr lang="en-GB" sz="1600">
                <a:latin typeface="Inter"/>
                <a:ea typeface="Inter"/>
                <a:cs typeface="Inter"/>
                <a:sym typeface="Inter"/>
              </a:rPr>
              <a:t>Introduction </a:t>
            </a:r>
            <a:endParaRPr sz="1600">
              <a:latin typeface="Inter"/>
              <a:ea typeface="Inter"/>
              <a:cs typeface="Inter"/>
              <a:sym typeface="Inter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nter"/>
              <a:buAutoNum type="arabicPeriod"/>
            </a:pPr>
            <a:r>
              <a:rPr lang="en-GB" sz="1600">
                <a:latin typeface="Inter"/>
                <a:ea typeface="Inter"/>
                <a:cs typeface="Inter"/>
                <a:sym typeface="Inter"/>
              </a:rPr>
              <a:t>Fault Detection Through Sound Analysis </a:t>
            </a:r>
            <a:endParaRPr sz="1600">
              <a:latin typeface="Inter"/>
              <a:ea typeface="Inter"/>
              <a:cs typeface="Inter"/>
              <a:sym typeface="Inter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nter"/>
              <a:buAutoNum type="arabicPeriod"/>
            </a:pPr>
            <a:r>
              <a:rPr lang="en-GB" sz="1600">
                <a:latin typeface="Inter"/>
                <a:ea typeface="Inter"/>
                <a:cs typeface="Inter"/>
                <a:sym typeface="Inter"/>
              </a:rPr>
              <a:t>Dataset Overview</a:t>
            </a:r>
            <a:endParaRPr sz="1600">
              <a:latin typeface="Inter"/>
              <a:ea typeface="Inter"/>
              <a:cs typeface="Inter"/>
              <a:sym typeface="Inter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nter"/>
              <a:buAutoNum type="arabicPeriod"/>
            </a:pPr>
            <a:r>
              <a:rPr lang="en-GB" sz="1600">
                <a:latin typeface="Inter"/>
                <a:ea typeface="Inter"/>
                <a:cs typeface="Inter"/>
                <a:sym typeface="Inter"/>
              </a:rPr>
              <a:t>Sound Charcterstics Of Machines</a:t>
            </a:r>
            <a:endParaRPr sz="1500">
              <a:latin typeface="Inter"/>
              <a:ea typeface="Inter"/>
              <a:cs typeface="Inter"/>
              <a:sym typeface="Inter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nter"/>
              <a:buAutoNum type="arabicPeriod"/>
            </a:pPr>
            <a:r>
              <a:rPr lang="en-GB" sz="1600">
                <a:latin typeface="Inter"/>
                <a:ea typeface="Inter"/>
                <a:cs typeface="Inter"/>
                <a:sym typeface="Inter"/>
              </a:rPr>
              <a:t>Preprocessing </a:t>
            </a:r>
            <a:endParaRPr sz="1600">
              <a:latin typeface="Inter"/>
              <a:ea typeface="Inter"/>
              <a:cs typeface="Inter"/>
              <a:sym typeface="Inter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nter"/>
              <a:buAutoNum type="arabicPeriod"/>
            </a:pPr>
            <a:r>
              <a:rPr lang="en-GB" sz="1600">
                <a:latin typeface="Inter"/>
                <a:ea typeface="Inter"/>
                <a:cs typeface="Inter"/>
                <a:sym typeface="Inter"/>
              </a:rPr>
              <a:t>Spectogram generation</a:t>
            </a:r>
            <a:endParaRPr sz="1600">
              <a:latin typeface="Inter"/>
              <a:ea typeface="Inter"/>
              <a:cs typeface="Inter"/>
              <a:sym typeface="Inter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nter"/>
              <a:buAutoNum type="arabicPeriod"/>
            </a:pPr>
            <a:r>
              <a:rPr lang="en-GB" sz="1600">
                <a:latin typeface="Inter"/>
                <a:ea typeface="Inter"/>
                <a:cs typeface="Inter"/>
                <a:sym typeface="Inter"/>
              </a:rPr>
              <a:t>Autoencoder Model Architecture</a:t>
            </a:r>
            <a:endParaRPr sz="1600">
              <a:latin typeface="Inter"/>
              <a:ea typeface="Inter"/>
              <a:cs typeface="Inter"/>
              <a:sym typeface="Inter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nter"/>
              <a:buAutoNum type="arabicPeriod"/>
            </a:pPr>
            <a:r>
              <a:rPr lang="en-GB" sz="1600">
                <a:latin typeface="Inter"/>
                <a:ea typeface="Inter"/>
                <a:cs typeface="Inter"/>
                <a:sym typeface="Inter"/>
              </a:rPr>
              <a:t>Result Analysis</a:t>
            </a:r>
            <a:endParaRPr sz="1600">
              <a:latin typeface="Inter"/>
              <a:ea typeface="Inter"/>
              <a:cs typeface="Inter"/>
              <a:sym typeface="Inter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nter"/>
              <a:buAutoNum type="arabicPeriod"/>
            </a:pPr>
            <a:r>
              <a:rPr lang="en-GB" sz="1600">
                <a:latin typeface="Inter"/>
                <a:ea typeface="Inter"/>
                <a:cs typeface="Inter"/>
                <a:sym typeface="Inter"/>
              </a:rPr>
              <a:t>Conclusion &amp; Future Work</a:t>
            </a:r>
            <a:endParaRPr sz="1600">
              <a:latin typeface="Inter"/>
              <a:ea typeface="Inter"/>
              <a:cs typeface="Inter"/>
              <a:sym typeface="Inter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nter"/>
              <a:buAutoNum type="arabicPeriod"/>
            </a:pPr>
            <a:r>
              <a:rPr lang="en-GB" sz="1600">
                <a:latin typeface="Inter"/>
                <a:ea typeface="Inter"/>
                <a:cs typeface="Inter"/>
                <a:sym typeface="Inter"/>
              </a:rPr>
              <a:t>References</a:t>
            </a:r>
            <a:endParaRPr sz="1600"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2"/>
          <p:cNvSpPr txBox="1"/>
          <p:nvPr>
            <p:ph type="title"/>
          </p:nvPr>
        </p:nvSpPr>
        <p:spPr>
          <a:xfrm>
            <a:off x="635000" y="635000"/>
            <a:ext cx="44451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Future Work</a:t>
            </a:r>
            <a:endParaRPr sz="2400">
              <a:solidFill>
                <a:srgbClr val="000000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232" name="Google Shape;232;p32"/>
          <p:cNvSpPr txBox="1"/>
          <p:nvPr/>
        </p:nvSpPr>
        <p:spPr>
          <a:xfrm>
            <a:off x="0" y="0"/>
            <a:ext cx="9144000" cy="88800"/>
          </a:xfrm>
          <a:prstGeom prst="rect">
            <a:avLst/>
          </a:prstGeom>
          <a:solidFill>
            <a:srgbClr val="FCBF0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3" name="Google Shape;233;p32"/>
          <p:cNvSpPr txBox="1"/>
          <p:nvPr/>
        </p:nvSpPr>
        <p:spPr>
          <a:xfrm>
            <a:off x="561500" y="1405975"/>
            <a:ext cx="5834400" cy="30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Inter"/>
              <a:buChar char="●"/>
            </a:pPr>
            <a:r>
              <a:rPr lang="en-GB" sz="1500">
                <a:latin typeface="Inter"/>
                <a:ea typeface="Inter"/>
                <a:cs typeface="Inter"/>
                <a:sym typeface="Inter"/>
              </a:rPr>
              <a:t>Future plans involve enhancing fault detection in machines by combining audio data with other types of information, such as vibrations.</a:t>
            </a:r>
            <a:endParaRPr sz="1500">
              <a:latin typeface="Inter"/>
              <a:ea typeface="Inter"/>
              <a:cs typeface="Inter"/>
              <a:sym typeface="Inter"/>
            </a:endParaRPr>
          </a:p>
          <a:p>
            <a:pPr indent="-323850" lvl="0" marL="457200" rtl="0" algn="l">
              <a:spcBef>
                <a:spcPts val="1000"/>
              </a:spcBef>
              <a:spcAft>
                <a:spcPts val="0"/>
              </a:spcAft>
              <a:buSzPts val="1500"/>
              <a:buFont typeface="Inter"/>
              <a:buChar char="●"/>
            </a:pPr>
            <a:r>
              <a:rPr lang="en-GB" sz="1500">
                <a:latin typeface="Inter"/>
                <a:ea typeface="Inter"/>
                <a:cs typeface="Inter"/>
                <a:sym typeface="Inter"/>
              </a:rPr>
              <a:t>Efforts will be directed towards not only detecting faults but also precisely locating and characterizing the nature of the issues</a:t>
            </a:r>
            <a:endParaRPr sz="1500">
              <a:latin typeface="Inter"/>
              <a:ea typeface="Inter"/>
              <a:cs typeface="Inter"/>
              <a:sym typeface="Inter"/>
            </a:endParaRPr>
          </a:p>
          <a:p>
            <a:pPr indent="-323850" lvl="0" marL="457200" rtl="0" algn="l">
              <a:spcBef>
                <a:spcPts val="1000"/>
              </a:spcBef>
              <a:spcAft>
                <a:spcPts val="0"/>
              </a:spcAft>
              <a:buSzPts val="1500"/>
              <a:buFont typeface="Inter"/>
              <a:buChar char="●"/>
            </a:pPr>
            <a:r>
              <a:rPr lang="en-GB" sz="1500">
                <a:latin typeface="Inter"/>
                <a:ea typeface="Inter"/>
                <a:cs typeface="Inter"/>
                <a:sym typeface="Inter"/>
              </a:rPr>
              <a:t>Exploration of deploying fault detection models on edge devices near the machines is considered to process information locally, potentially reducing the need to transmit large amounts of audio data to a central system.</a:t>
            </a:r>
            <a:endParaRPr sz="1500"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3"/>
          <p:cNvSpPr txBox="1"/>
          <p:nvPr>
            <p:ph type="title"/>
          </p:nvPr>
        </p:nvSpPr>
        <p:spPr>
          <a:xfrm>
            <a:off x="635000" y="635000"/>
            <a:ext cx="44451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References</a:t>
            </a:r>
            <a:endParaRPr sz="2400">
              <a:solidFill>
                <a:srgbClr val="000000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239" name="Google Shape;239;p33"/>
          <p:cNvSpPr txBox="1"/>
          <p:nvPr/>
        </p:nvSpPr>
        <p:spPr>
          <a:xfrm>
            <a:off x="0" y="0"/>
            <a:ext cx="9144000" cy="88800"/>
          </a:xfrm>
          <a:prstGeom prst="rect">
            <a:avLst/>
          </a:prstGeom>
          <a:solidFill>
            <a:srgbClr val="FCBF0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0" name="Google Shape;240;p33"/>
          <p:cNvSpPr txBox="1"/>
          <p:nvPr/>
        </p:nvSpPr>
        <p:spPr>
          <a:xfrm>
            <a:off x="635000" y="1170200"/>
            <a:ext cx="8049300" cy="31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Inter"/>
              <a:buChar char="❏"/>
            </a:pPr>
            <a:r>
              <a:rPr lang="en-GB" sz="1500">
                <a:latin typeface="Inter"/>
                <a:ea typeface="Inter"/>
                <a:cs typeface="Inter"/>
                <a:sym typeface="Inter"/>
              </a:rPr>
              <a:t>Study of machine fault diagnosis system using neural networks </a:t>
            </a:r>
            <a:r>
              <a:rPr lang="en-GB" sz="1500" u="sng">
                <a:solidFill>
                  <a:schemeClr val="hlink"/>
                </a:solidFill>
                <a:latin typeface="Inter"/>
                <a:ea typeface="Inter"/>
                <a:cs typeface="Inter"/>
                <a:sym typeface="Inter"/>
                <a:hlinkClick r:id="rId3"/>
              </a:rPr>
              <a:t>[1]</a:t>
            </a:r>
            <a:endParaRPr sz="1500">
              <a:latin typeface="Inter"/>
              <a:ea typeface="Inter"/>
              <a:cs typeface="Inter"/>
              <a:sym typeface="Inter"/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Font typeface="Inter"/>
              <a:buChar char="❏"/>
            </a:pPr>
            <a:r>
              <a:rPr lang="en-GB" sz="1500">
                <a:latin typeface="Inter"/>
                <a:ea typeface="Inter"/>
                <a:cs typeface="Inter"/>
                <a:sym typeface="Inter"/>
              </a:rPr>
              <a:t>A Hydraulic Pump Fault Diagnosis Method Based on the Modified Ensemble Empirical Mode Decomposition and Wavelet Kernel Extreme Learning Machine Methods</a:t>
            </a:r>
            <a:r>
              <a:rPr lang="en-GB" sz="1500" u="sng">
                <a:solidFill>
                  <a:schemeClr val="hlink"/>
                </a:solidFill>
                <a:latin typeface="Inter"/>
                <a:ea typeface="Inter"/>
                <a:cs typeface="Inter"/>
                <a:sym typeface="Inter"/>
                <a:hlinkClick r:id="rId4"/>
              </a:rPr>
              <a:t>[2]</a:t>
            </a:r>
            <a:endParaRPr sz="1500">
              <a:latin typeface="Inter"/>
              <a:ea typeface="Inter"/>
              <a:cs typeface="Inter"/>
              <a:sym typeface="Inter"/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Font typeface="Inter"/>
              <a:buChar char="❏"/>
            </a:pPr>
            <a:r>
              <a:rPr lang="en-GB" sz="1500">
                <a:latin typeface="Inter"/>
                <a:ea typeface="Inter"/>
                <a:cs typeface="Inter"/>
                <a:sym typeface="Inter"/>
              </a:rPr>
              <a:t>Deep Transfer Learning for Machine Diagnosis: From Sound and Music Recognition to Bearing Fault Detection </a:t>
            </a:r>
            <a:r>
              <a:rPr lang="en-GB" sz="1500" u="sng">
                <a:solidFill>
                  <a:schemeClr val="hlink"/>
                </a:solidFill>
                <a:latin typeface="Inter"/>
                <a:ea typeface="Inter"/>
                <a:cs typeface="Inter"/>
                <a:sym typeface="Inter"/>
                <a:hlinkClick r:id="rId5"/>
              </a:rPr>
              <a:t>[3]</a:t>
            </a:r>
            <a:endParaRPr sz="1500">
              <a:latin typeface="Inter"/>
              <a:ea typeface="Inter"/>
              <a:cs typeface="Inter"/>
              <a:sym typeface="Inter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/>
          <p:nvPr>
            <p:ph type="title"/>
          </p:nvPr>
        </p:nvSpPr>
        <p:spPr>
          <a:xfrm>
            <a:off x="697100" y="616100"/>
            <a:ext cx="6364200" cy="5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Introduction </a:t>
            </a:r>
            <a:endParaRPr sz="2400">
              <a:solidFill>
                <a:srgbClr val="000000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02" name="Google Shape;102;p15"/>
          <p:cNvSpPr txBox="1"/>
          <p:nvPr/>
        </p:nvSpPr>
        <p:spPr>
          <a:xfrm>
            <a:off x="0" y="0"/>
            <a:ext cx="9144000" cy="88800"/>
          </a:xfrm>
          <a:prstGeom prst="rect">
            <a:avLst/>
          </a:prstGeom>
          <a:solidFill>
            <a:srgbClr val="FCBF0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3" name="Google Shape;103;p15"/>
          <p:cNvSpPr txBox="1"/>
          <p:nvPr/>
        </p:nvSpPr>
        <p:spPr>
          <a:xfrm>
            <a:off x="592550" y="1277400"/>
            <a:ext cx="5655300" cy="38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Inter"/>
              <a:buChar char="●"/>
            </a:pPr>
            <a:r>
              <a:rPr b="1" lang="en-GB" sz="1600">
                <a:latin typeface="Inter"/>
                <a:ea typeface="Inter"/>
                <a:cs typeface="Inter"/>
                <a:sym typeface="Inter"/>
              </a:rPr>
              <a:t>Current Approach:</a:t>
            </a:r>
            <a:endParaRPr b="1" sz="1600">
              <a:latin typeface="Inter"/>
              <a:ea typeface="Inter"/>
              <a:cs typeface="Inter"/>
              <a:sym typeface="Inter"/>
            </a:endParaRPr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SzPts val="1600"/>
              <a:buFont typeface="Inter"/>
              <a:buChar char="○"/>
            </a:pPr>
            <a:r>
              <a:rPr lang="en-GB" sz="1600">
                <a:latin typeface="Inter"/>
                <a:ea typeface="Inter"/>
                <a:cs typeface="Inter"/>
                <a:sym typeface="Inter"/>
              </a:rPr>
              <a:t>Manual inspections and periodic maintenance routines are relied upon for identifying machine faults</a:t>
            </a:r>
            <a:endParaRPr sz="1600">
              <a:latin typeface="Inter"/>
              <a:ea typeface="Inter"/>
              <a:cs typeface="Inter"/>
              <a:sym typeface="Inter"/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Font typeface="Inter"/>
              <a:buChar char="●"/>
            </a:pPr>
            <a:r>
              <a:rPr b="1" lang="en-GB" sz="1600">
                <a:latin typeface="Inter"/>
                <a:ea typeface="Inter"/>
                <a:cs typeface="Inter"/>
                <a:sym typeface="Inter"/>
              </a:rPr>
              <a:t>Limitations  of current approach:</a:t>
            </a:r>
            <a:endParaRPr b="1" sz="1600">
              <a:latin typeface="Inter"/>
              <a:ea typeface="Inter"/>
              <a:cs typeface="Inter"/>
              <a:sym typeface="Inter"/>
            </a:endParaRPr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SzPts val="1600"/>
              <a:buFont typeface="Inter"/>
              <a:buChar char="○"/>
            </a:pPr>
            <a:r>
              <a:rPr lang="en-GB" sz="1600">
                <a:latin typeface="Inter"/>
                <a:ea typeface="Inter"/>
                <a:cs typeface="Inter"/>
                <a:sym typeface="Inter"/>
              </a:rPr>
              <a:t>Current methods have limitations in detecting subtle or early signs of faults, potentially leading to major breakdowns.</a:t>
            </a:r>
            <a:endParaRPr sz="1600">
              <a:latin typeface="Inter"/>
              <a:ea typeface="Inter"/>
              <a:cs typeface="Inter"/>
              <a:sym typeface="Inter"/>
            </a:endParaRPr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SzPts val="1600"/>
              <a:buFont typeface="Inter"/>
              <a:buChar char="○"/>
            </a:pPr>
            <a:r>
              <a:rPr lang="en-GB" sz="1600">
                <a:latin typeface="Inter"/>
                <a:ea typeface="Inter"/>
                <a:cs typeface="Inter"/>
                <a:sym typeface="Inter"/>
              </a:rPr>
              <a:t>Waiting until a problem is evident, can result in increased downtime and higher repair costs.</a:t>
            </a:r>
            <a:endParaRPr sz="1600"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GB">
                <a:latin typeface="Inter"/>
                <a:ea typeface="Inter"/>
                <a:cs typeface="Inter"/>
                <a:sym typeface="Inter"/>
              </a:rPr>
              <a:t>  </a:t>
            </a:r>
            <a:endParaRPr>
              <a:latin typeface="Inter"/>
              <a:ea typeface="Inter"/>
              <a:cs typeface="Inter"/>
              <a:sym typeface="Inter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/>
          <p:nvPr>
            <p:ph type="title"/>
          </p:nvPr>
        </p:nvSpPr>
        <p:spPr>
          <a:xfrm>
            <a:off x="635000" y="635000"/>
            <a:ext cx="56292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Fault Detection Through Sound Analysis</a:t>
            </a:r>
            <a:endParaRPr sz="2400">
              <a:solidFill>
                <a:srgbClr val="000000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09" name="Google Shape;109;p16"/>
          <p:cNvSpPr txBox="1"/>
          <p:nvPr/>
        </p:nvSpPr>
        <p:spPr>
          <a:xfrm>
            <a:off x="0" y="0"/>
            <a:ext cx="9144000" cy="88800"/>
          </a:xfrm>
          <a:prstGeom prst="rect">
            <a:avLst/>
          </a:prstGeom>
          <a:solidFill>
            <a:srgbClr val="FCBF0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0" name="Google Shape;110;p16"/>
          <p:cNvSpPr txBox="1"/>
          <p:nvPr/>
        </p:nvSpPr>
        <p:spPr>
          <a:xfrm>
            <a:off x="635000" y="1262125"/>
            <a:ext cx="5404200" cy="33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Inter"/>
              <a:buChar char="●"/>
            </a:pPr>
            <a:r>
              <a:rPr b="1" lang="en-GB" sz="1500">
                <a:latin typeface="Inter"/>
                <a:ea typeface="Inter"/>
                <a:cs typeface="Inter"/>
                <a:sym typeface="Inter"/>
              </a:rPr>
              <a:t>Sound as a Diagnostic Tool:</a:t>
            </a:r>
            <a:endParaRPr b="1" sz="1500">
              <a:latin typeface="Inter"/>
              <a:ea typeface="Inter"/>
              <a:cs typeface="Inter"/>
              <a:sym typeface="Inter"/>
            </a:endParaRPr>
          </a:p>
          <a:p>
            <a:pPr indent="-323850" lvl="1" marL="914400" rtl="0" algn="l">
              <a:spcBef>
                <a:spcPts val="1000"/>
              </a:spcBef>
              <a:spcAft>
                <a:spcPts val="0"/>
              </a:spcAft>
              <a:buSzPts val="1500"/>
              <a:buFont typeface="Inter"/>
              <a:buChar char="○"/>
            </a:pPr>
            <a:r>
              <a:rPr lang="en-GB" sz="1500">
                <a:latin typeface="Inter"/>
                <a:ea typeface="Inter"/>
                <a:cs typeface="Inter"/>
                <a:sym typeface="Inter"/>
              </a:rPr>
              <a:t>Recognizing the unique sounds machines produce serves as a diagnostic tool for assessing machine health.</a:t>
            </a:r>
            <a:endParaRPr sz="1500">
              <a:latin typeface="Inter"/>
              <a:ea typeface="Inter"/>
              <a:cs typeface="Inter"/>
              <a:sym typeface="Inter"/>
            </a:endParaRPr>
          </a:p>
          <a:p>
            <a:pPr indent="-323850" lvl="0" marL="457200" rtl="0" algn="l">
              <a:spcBef>
                <a:spcPts val="1000"/>
              </a:spcBef>
              <a:spcAft>
                <a:spcPts val="0"/>
              </a:spcAft>
              <a:buSzPts val="1500"/>
              <a:buFont typeface="Inter"/>
              <a:buChar char="●"/>
            </a:pPr>
            <a:r>
              <a:rPr b="1" lang="en-GB" sz="1500">
                <a:latin typeface="Inter"/>
                <a:ea typeface="Inter"/>
                <a:cs typeface="Inter"/>
                <a:sym typeface="Inter"/>
              </a:rPr>
              <a:t>Using machine learning to detect fault:</a:t>
            </a:r>
            <a:endParaRPr b="1" sz="1500">
              <a:latin typeface="Inter"/>
              <a:ea typeface="Inter"/>
              <a:cs typeface="Inter"/>
              <a:sym typeface="Inter"/>
            </a:endParaRPr>
          </a:p>
          <a:p>
            <a:pPr indent="-323850" lvl="1" marL="914400" rtl="0" algn="l">
              <a:spcBef>
                <a:spcPts val="1000"/>
              </a:spcBef>
              <a:spcAft>
                <a:spcPts val="0"/>
              </a:spcAft>
              <a:buSzPts val="1500"/>
              <a:buFont typeface="Inter"/>
              <a:buChar char="○"/>
            </a:pPr>
            <a:r>
              <a:rPr lang="en-GB" sz="1500">
                <a:latin typeface="Inter"/>
                <a:ea typeface="Inter"/>
                <a:cs typeface="Inter"/>
                <a:sym typeface="Inter"/>
              </a:rPr>
              <a:t>Machine learning excels in recognizing complex patterns and abnormalities in sound</a:t>
            </a:r>
            <a:endParaRPr sz="1500">
              <a:latin typeface="Inter"/>
              <a:ea typeface="Inter"/>
              <a:cs typeface="Inter"/>
              <a:sym typeface="Inter"/>
            </a:endParaRPr>
          </a:p>
          <a:p>
            <a:pPr indent="-323850" lvl="0" marL="457200" rtl="0" algn="l">
              <a:spcBef>
                <a:spcPts val="1000"/>
              </a:spcBef>
              <a:spcAft>
                <a:spcPts val="0"/>
              </a:spcAft>
              <a:buSzPts val="1500"/>
              <a:buFont typeface="Inter"/>
              <a:buChar char="●"/>
            </a:pPr>
            <a:r>
              <a:rPr b="1" lang="en-GB" sz="1500">
                <a:latin typeface="Inter"/>
                <a:ea typeface="Inter"/>
                <a:cs typeface="Inter"/>
                <a:sym typeface="Inter"/>
              </a:rPr>
              <a:t>Problem Statement: </a:t>
            </a:r>
            <a:r>
              <a:rPr lang="en-GB" sz="1500">
                <a:latin typeface="Inter"/>
                <a:ea typeface="Inter"/>
                <a:cs typeface="Inter"/>
                <a:sym typeface="Inter"/>
              </a:rPr>
              <a:t>To develop a unified system that harnesses the power of sound-based analysis, incorporating machine learning  to predict faults in a wide array of machinery in different environment</a:t>
            </a:r>
            <a:endParaRPr sz="1500"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-GB">
                <a:latin typeface="Inter"/>
                <a:ea typeface="Inter"/>
                <a:cs typeface="Inter"/>
                <a:sym typeface="Inter"/>
              </a:rPr>
              <a:t>  </a:t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/>
          <p:nvPr>
            <p:ph type="title"/>
          </p:nvPr>
        </p:nvSpPr>
        <p:spPr>
          <a:xfrm>
            <a:off x="635000" y="635000"/>
            <a:ext cx="56292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Project Workflow </a:t>
            </a:r>
            <a:r>
              <a:rPr lang="en-GB" sz="240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Overview</a:t>
            </a:r>
            <a:endParaRPr sz="2400">
              <a:solidFill>
                <a:srgbClr val="000000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16" name="Google Shape;116;p17"/>
          <p:cNvSpPr txBox="1"/>
          <p:nvPr/>
        </p:nvSpPr>
        <p:spPr>
          <a:xfrm>
            <a:off x="0" y="0"/>
            <a:ext cx="9144000" cy="88800"/>
          </a:xfrm>
          <a:prstGeom prst="rect">
            <a:avLst/>
          </a:prstGeom>
          <a:solidFill>
            <a:srgbClr val="FCBF0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7" name="Google Shape;117;p17"/>
          <p:cNvSpPr txBox="1"/>
          <p:nvPr/>
        </p:nvSpPr>
        <p:spPr>
          <a:xfrm>
            <a:off x="569200" y="1279875"/>
            <a:ext cx="5404200" cy="33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-GB">
                <a:latin typeface="Inter"/>
                <a:ea typeface="Inter"/>
                <a:cs typeface="Inter"/>
                <a:sym typeface="Inter"/>
              </a:rPr>
              <a:t>  </a:t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118" name="Google Shape;11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6575" y="1370200"/>
            <a:ext cx="8410849" cy="353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 txBox="1"/>
          <p:nvPr>
            <p:ph type="title"/>
          </p:nvPr>
        </p:nvSpPr>
        <p:spPr>
          <a:xfrm>
            <a:off x="635000" y="635000"/>
            <a:ext cx="64188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Dataset Overview</a:t>
            </a:r>
            <a:endParaRPr sz="2400">
              <a:solidFill>
                <a:srgbClr val="000000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24" name="Google Shape;124;p18"/>
          <p:cNvSpPr txBox="1"/>
          <p:nvPr/>
        </p:nvSpPr>
        <p:spPr>
          <a:xfrm>
            <a:off x="0" y="0"/>
            <a:ext cx="9144000" cy="88800"/>
          </a:xfrm>
          <a:prstGeom prst="rect">
            <a:avLst/>
          </a:prstGeom>
          <a:solidFill>
            <a:srgbClr val="FCBF0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5" name="Google Shape;125;p18"/>
          <p:cNvSpPr txBox="1"/>
          <p:nvPr/>
        </p:nvSpPr>
        <p:spPr>
          <a:xfrm>
            <a:off x="635000" y="1247875"/>
            <a:ext cx="5662200" cy="316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26" name="Google Shape;126;p18"/>
          <p:cNvSpPr txBox="1"/>
          <p:nvPr/>
        </p:nvSpPr>
        <p:spPr>
          <a:xfrm>
            <a:off x="496500" y="899125"/>
            <a:ext cx="5404200" cy="38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Font typeface="Inter"/>
              <a:buChar char="●"/>
            </a:pPr>
            <a:r>
              <a:rPr b="1" lang="en-GB" sz="1500">
                <a:latin typeface="Inter"/>
                <a:ea typeface="Inter"/>
                <a:cs typeface="Inter"/>
                <a:sym typeface="Inter"/>
              </a:rPr>
              <a:t>Machines Used:</a:t>
            </a:r>
            <a:endParaRPr b="1" sz="1500">
              <a:latin typeface="Inter"/>
              <a:ea typeface="Inter"/>
              <a:cs typeface="Inter"/>
              <a:sym typeface="Inter"/>
            </a:endParaRPr>
          </a:p>
          <a:p>
            <a:pPr indent="-323850" lvl="1" marL="914400" rtl="0" algn="l">
              <a:spcBef>
                <a:spcPts val="1200"/>
              </a:spcBef>
              <a:spcAft>
                <a:spcPts val="0"/>
              </a:spcAft>
              <a:buSzPts val="1500"/>
              <a:buFont typeface="Inter"/>
              <a:buChar char="○"/>
            </a:pPr>
            <a:r>
              <a:rPr lang="en-GB" sz="1500">
                <a:latin typeface="Inter"/>
                <a:ea typeface="Inter"/>
                <a:cs typeface="Inter"/>
                <a:sym typeface="Inter"/>
              </a:rPr>
              <a:t>Three different types: Valves, Pumps, and Fans.</a:t>
            </a:r>
            <a:endParaRPr sz="1500">
              <a:latin typeface="Inter"/>
              <a:ea typeface="Inter"/>
              <a:cs typeface="Inter"/>
              <a:sym typeface="Inter"/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Font typeface="Inter"/>
              <a:buChar char="●"/>
            </a:pPr>
            <a:r>
              <a:rPr b="1" lang="en-GB" sz="1500">
                <a:latin typeface="Inter"/>
                <a:ea typeface="Inter"/>
                <a:cs typeface="Inter"/>
                <a:sym typeface="Inter"/>
              </a:rPr>
              <a:t> Test Dataset:</a:t>
            </a:r>
            <a:endParaRPr b="1" sz="1500">
              <a:latin typeface="Inter"/>
              <a:ea typeface="Inter"/>
              <a:cs typeface="Inter"/>
              <a:sym typeface="Inter"/>
            </a:endParaRPr>
          </a:p>
          <a:p>
            <a:pPr indent="-323850" lvl="1" marL="914400" rtl="0" algn="l">
              <a:spcBef>
                <a:spcPts val="1200"/>
              </a:spcBef>
              <a:spcAft>
                <a:spcPts val="0"/>
              </a:spcAft>
              <a:buSzPts val="1500"/>
              <a:buFont typeface="Inter"/>
              <a:buChar char="○"/>
            </a:pPr>
            <a:r>
              <a:rPr lang="en-GB" sz="1500">
                <a:latin typeface="Inter"/>
                <a:ea typeface="Inter"/>
                <a:cs typeface="Inter"/>
                <a:sym typeface="Inter"/>
              </a:rPr>
              <a:t>Test dataset includes all identified abnormal segments.</a:t>
            </a:r>
            <a:endParaRPr sz="1500">
              <a:latin typeface="Inter"/>
              <a:ea typeface="Inter"/>
              <a:cs typeface="Inter"/>
              <a:sym typeface="Inter"/>
            </a:endParaRPr>
          </a:p>
          <a:p>
            <a:pPr indent="-323850" lvl="1" marL="914400" rtl="0" algn="l">
              <a:spcBef>
                <a:spcPts val="1200"/>
              </a:spcBef>
              <a:spcAft>
                <a:spcPts val="0"/>
              </a:spcAft>
              <a:buSzPts val="1500"/>
              <a:buFont typeface="Inter"/>
              <a:buChar char="○"/>
            </a:pPr>
            <a:r>
              <a:rPr lang="en-GB" sz="1500">
                <a:latin typeface="Inter"/>
                <a:ea typeface="Inter"/>
                <a:cs typeface="Inter"/>
                <a:sym typeface="Inter"/>
              </a:rPr>
              <a:t>Equal number of normal segments chosen randomly for another part of the test dataset.</a:t>
            </a:r>
            <a:endParaRPr sz="1500">
              <a:latin typeface="Inter"/>
              <a:ea typeface="Inter"/>
              <a:cs typeface="Inter"/>
              <a:sym typeface="Inter"/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Font typeface="Inter"/>
              <a:buChar char="●"/>
            </a:pPr>
            <a:r>
              <a:rPr b="1" lang="en-GB" sz="1500">
                <a:latin typeface="Inter"/>
                <a:ea typeface="Inter"/>
                <a:cs typeface="Inter"/>
                <a:sym typeface="Inter"/>
              </a:rPr>
              <a:t>Training Dataset:</a:t>
            </a:r>
            <a:endParaRPr sz="1500">
              <a:latin typeface="Inter"/>
              <a:ea typeface="Inter"/>
              <a:cs typeface="Inter"/>
              <a:sym typeface="Inter"/>
            </a:endParaRPr>
          </a:p>
          <a:p>
            <a:pPr indent="-323850" lvl="1" marL="914400" rtl="0" algn="l">
              <a:spcBef>
                <a:spcPts val="1200"/>
              </a:spcBef>
              <a:spcAft>
                <a:spcPts val="0"/>
              </a:spcAft>
              <a:buSzPts val="1500"/>
              <a:buFont typeface="Inter"/>
              <a:buChar char="○"/>
            </a:pPr>
            <a:r>
              <a:rPr lang="en-GB" sz="1500">
                <a:latin typeface="Inter"/>
                <a:ea typeface="Inter"/>
                <a:cs typeface="Inter"/>
                <a:sym typeface="Inter"/>
              </a:rPr>
              <a:t>Remaining normal segments designated as the training dataset.</a:t>
            </a:r>
            <a:endParaRPr sz="1500">
              <a:latin typeface="Inter"/>
              <a:ea typeface="Inter"/>
              <a:cs typeface="Inter"/>
              <a:sym typeface="Inter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9"/>
          <p:cNvSpPr txBox="1"/>
          <p:nvPr>
            <p:ph type="title"/>
          </p:nvPr>
        </p:nvSpPr>
        <p:spPr>
          <a:xfrm>
            <a:off x="635000" y="635000"/>
            <a:ext cx="64188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Dataset Overview</a:t>
            </a:r>
            <a:endParaRPr sz="2400">
              <a:solidFill>
                <a:srgbClr val="000000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32" name="Google Shape;132;p19"/>
          <p:cNvSpPr txBox="1"/>
          <p:nvPr/>
        </p:nvSpPr>
        <p:spPr>
          <a:xfrm>
            <a:off x="0" y="0"/>
            <a:ext cx="9144000" cy="88800"/>
          </a:xfrm>
          <a:prstGeom prst="rect">
            <a:avLst/>
          </a:prstGeom>
          <a:solidFill>
            <a:srgbClr val="FCBF0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3" name="Google Shape;13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6925" y="1443175"/>
            <a:ext cx="5121226" cy="331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0"/>
          <p:cNvSpPr txBox="1"/>
          <p:nvPr>
            <p:ph type="title"/>
          </p:nvPr>
        </p:nvSpPr>
        <p:spPr>
          <a:xfrm>
            <a:off x="702300" y="671125"/>
            <a:ext cx="7739400" cy="5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Sound Charcterstics Of Machines</a:t>
            </a:r>
            <a:endParaRPr sz="2400">
              <a:solidFill>
                <a:srgbClr val="000000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39" name="Google Shape;139;p20"/>
          <p:cNvSpPr txBox="1"/>
          <p:nvPr/>
        </p:nvSpPr>
        <p:spPr>
          <a:xfrm>
            <a:off x="0" y="0"/>
            <a:ext cx="9144000" cy="88800"/>
          </a:xfrm>
          <a:prstGeom prst="rect">
            <a:avLst/>
          </a:prstGeom>
          <a:solidFill>
            <a:srgbClr val="FCBF0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0" name="Google Shape;140;p20"/>
          <p:cNvSpPr txBox="1"/>
          <p:nvPr/>
        </p:nvSpPr>
        <p:spPr>
          <a:xfrm>
            <a:off x="702300" y="987325"/>
            <a:ext cx="6034500" cy="384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  <a:p>
            <a:pPr indent="-323850" lvl="0" marL="457200" rtl="0" algn="l">
              <a:spcBef>
                <a:spcPts val="1000"/>
              </a:spcBef>
              <a:spcAft>
                <a:spcPts val="0"/>
              </a:spcAft>
              <a:buSzPts val="1500"/>
              <a:buFont typeface="Inter"/>
              <a:buChar char="●"/>
            </a:pPr>
            <a:r>
              <a:rPr b="1" lang="en-GB" sz="1500">
                <a:latin typeface="Inter"/>
                <a:ea typeface="Inter"/>
                <a:cs typeface="Inter"/>
                <a:sym typeface="Inter"/>
              </a:rPr>
              <a:t>Pumps and Fans:</a:t>
            </a:r>
            <a:endParaRPr b="1" sz="1500">
              <a:latin typeface="Inter"/>
              <a:ea typeface="Inter"/>
              <a:cs typeface="Inter"/>
              <a:sym typeface="Inter"/>
            </a:endParaRPr>
          </a:p>
          <a:p>
            <a:pPr indent="-323850" lvl="1" marL="914400" rtl="0" algn="l">
              <a:spcBef>
                <a:spcPts val="1000"/>
              </a:spcBef>
              <a:spcAft>
                <a:spcPts val="0"/>
              </a:spcAft>
              <a:buSzPts val="1500"/>
              <a:buFont typeface="Inter"/>
              <a:buChar char="○"/>
            </a:pPr>
            <a:r>
              <a:rPr lang="en-GB" sz="1500">
                <a:latin typeface="Inter"/>
                <a:ea typeface="Inter"/>
                <a:cs typeface="Inter"/>
                <a:sym typeface="Inter"/>
              </a:rPr>
              <a:t>Exhibit relatively constant and steady-state sounds over time.</a:t>
            </a:r>
            <a:endParaRPr sz="1500">
              <a:latin typeface="Inter"/>
              <a:ea typeface="Inter"/>
              <a:cs typeface="Inter"/>
              <a:sym typeface="Inter"/>
            </a:endParaRPr>
          </a:p>
          <a:p>
            <a:pPr indent="-323850" lvl="1" marL="914400" rtl="0" algn="l">
              <a:spcBef>
                <a:spcPts val="1000"/>
              </a:spcBef>
              <a:spcAft>
                <a:spcPts val="0"/>
              </a:spcAft>
              <a:buSzPts val="1500"/>
              <a:buFont typeface="Inter"/>
              <a:buChar char="○"/>
            </a:pPr>
            <a:r>
              <a:rPr lang="en-GB" sz="1500">
                <a:latin typeface="Inter"/>
                <a:ea typeface="Inter"/>
                <a:cs typeface="Inter"/>
                <a:sym typeface="Inter"/>
              </a:rPr>
              <a:t>Characteristic of stationary sounds with continuous, repetitive noises.</a:t>
            </a:r>
            <a:endParaRPr sz="1500">
              <a:latin typeface="Inter"/>
              <a:ea typeface="Inter"/>
              <a:cs typeface="Inter"/>
              <a:sym typeface="Inter"/>
            </a:endParaRPr>
          </a:p>
          <a:p>
            <a:pPr indent="-323850" lvl="0" marL="457200" rtl="0" algn="l">
              <a:spcBef>
                <a:spcPts val="1000"/>
              </a:spcBef>
              <a:spcAft>
                <a:spcPts val="0"/>
              </a:spcAft>
              <a:buSzPts val="1500"/>
              <a:buFont typeface="Inter"/>
              <a:buChar char="●"/>
            </a:pPr>
            <a:r>
              <a:rPr b="1" lang="en-GB" sz="1500">
                <a:latin typeface="Inter"/>
                <a:ea typeface="Inter"/>
                <a:cs typeface="Inter"/>
                <a:sym typeface="Inter"/>
              </a:rPr>
              <a:t>Valves:</a:t>
            </a:r>
            <a:endParaRPr b="1" sz="1500">
              <a:latin typeface="Inter"/>
              <a:ea typeface="Inter"/>
              <a:cs typeface="Inter"/>
              <a:sym typeface="Inter"/>
            </a:endParaRPr>
          </a:p>
          <a:p>
            <a:pPr indent="-323850" lvl="1" marL="914400" rtl="0" algn="l">
              <a:spcBef>
                <a:spcPts val="1000"/>
              </a:spcBef>
              <a:spcAft>
                <a:spcPts val="0"/>
              </a:spcAft>
              <a:buSzPts val="1500"/>
              <a:buFont typeface="Inter"/>
              <a:buChar char="○"/>
            </a:pPr>
            <a:r>
              <a:rPr lang="en-GB" sz="1500">
                <a:latin typeface="Inter"/>
                <a:ea typeface="Inter"/>
                <a:cs typeface="Inter"/>
                <a:sym typeface="Inter"/>
              </a:rPr>
              <a:t>Produce non-stationary sounds.</a:t>
            </a:r>
            <a:endParaRPr sz="1500">
              <a:latin typeface="Inter"/>
              <a:ea typeface="Inter"/>
              <a:cs typeface="Inter"/>
              <a:sym typeface="Inter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1"/>
          <p:cNvSpPr txBox="1"/>
          <p:nvPr>
            <p:ph type="title"/>
          </p:nvPr>
        </p:nvSpPr>
        <p:spPr>
          <a:xfrm>
            <a:off x="635000" y="611750"/>
            <a:ext cx="44451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Preprocessing </a:t>
            </a:r>
            <a:endParaRPr sz="2400">
              <a:solidFill>
                <a:srgbClr val="000000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46" name="Google Shape;146;p21"/>
          <p:cNvSpPr txBox="1"/>
          <p:nvPr/>
        </p:nvSpPr>
        <p:spPr>
          <a:xfrm>
            <a:off x="0" y="0"/>
            <a:ext cx="9144000" cy="88800"/>
          </a:xfrm>
          <a:prstGeom prst="rect">
            <a:avLst/>
          </a:prstGeom>
          <a:solidFill>
            <a:srgbClr val="FCBF0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7" name="Google Shape;147;p21"/>
          <p:cNvSpPr txBox="1"/>
          <p:nvPr/>
        </p:nvSpPr>
        <p:spPr>
          <a:xfrm>
            <a:off x="635000" y="1301800"/>
            <a:ext cx="5629200" cy="3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Inter"/>
              <a:buChar char="●"/>
            </a:pPr>
            <a:r>
              <a:rPr lang="en-GB" sz="1500">
                <a:latin typeface="Inter"/>
                <a:ea typeface="Inter"/>
                <a:cs typeface="Inter"/>
                <a:sym typeface="Inter"/>
              </a:rPr>
              <a:t>Preprocessing steps involve </a:t>
            </a:r>
            <a:r>
              <a:rPr lang="en-GB" sz="1500">
                <a:latin typeface="Inter"/>
                <a:ea typeface="Inter"/>
                <a:cs typeface="Inter"/>
                <a:sym typeface="Inter"/>
              </a:rPr>
              <a:t>converting</a:t>
            </a:r>
            <a:r>
              <a:rPr lang="en-GB" sz="1500">
                <a:latin typeface="Inter"/>
                <a:ea typeface="Inter"/>
                <a:cs typeface="Inter"/>
                <a:sym typeface="Inter"/>
              </a:rPr>
              <a:t> audio signal into</a:t>
            </a:r>
            <a:r>
              <a:rPr lang="en-GB" sz="1500"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GB" sz="1500">
                <a:latin typeface="Inter"/>
                <a:ea typeface="Inter"/>
                <a:cs typeface="Inter"/>
                <a:sym typeface="Inter"/>
              </a:rPr>
              <a:t>suitable format for further analysis.</a:t>
            </a:r>
            <a:endParaRPr sz="1500">
              <a:latin typeface="Inter"/>
              <a:ea typeface="Inter"/>
              <a:cs typeface="Inter"/>
              <a:sym typeface="Inter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500"/>
              <a:buFont typeface="Inter"/>
              <a:buChar char="●"/>
            </a:pPr>
            <a:r>
              <a:rPr lang="en-GB" sz="1500">
                <a:latin typeface="Inter"/>
                <a:ea typeface="Inter"/>
                <a:cs typeface="Inter"/>
                <a:sym typeface="Inter"/>
              </a:rPr>
              <a:t>The pre-recorded machine sounds in wav file are used </a:t>
            </a:r>
            <a:endParaRPr sz="1500">
              <a:latin typeface="Inter"/>
              <a:ea typeface="Inter"/>
              <a:cs typeface="Inter"/>
              <a:sym typeface="Inter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500"/>
              <a:buFont typeface="Inter"/>
              <a:buChar char="●"/>
            </a:pPr>
            <a:r>
              <a:rPr lang="en-GB" sz="1500">
                <a:latin typeface="Inter"/>
                <a:ea typeface="Inter"/>
                <a:cs typeface="Inter"/>
                <a:sym typeface="Inter"/>
              </a:rPr>
              <a:t>The first step in preprocessing audio is to convert it to a mono signal.  </a:t>
            </a:r>
            <a:endParaRPr sz="1500">
              <a:latin typeface="Inter"/>
              <a:ea typeface="Inter"/>
              <a:cs typeface="Inter"/>
              <a:sym typeface="Inter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500"/>
              <a:buFont typeface="Inter"/>
              <a:buChar char="●"/>
            </a:pPr>
            <a:r>
              <a:rPr lang="en-GB" sz="1500">
                <a:latin typeface="Inter"/>
                <a:ea typeface="Inter"/>
                <a:cs typeface="Inter"/>
                <a:sym typeface="Inter"/>
              </a:rPr>
              <a:t>We do not employ information that can be received from other channels, and the mono conversion makes the feature extraction procedure easier</a:t>
            </a:r>
            <a:endParaRPr sz="1500"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GB">
                <a:latin typeface="Inter"/>
                <a:ea typeface="Inter"/>
                <a:cs typeface="Inter"/>
                <a:sym typeface="Inter"/>
              </a:rPr>
              <a:t>        </a:t>
            </a:r>
            <a:endParaRPr>
              <a:latin typeface="Inter"/>
              <a:ea typeface="Inter"/>
              <a:cs typeface="Inter"/>
              <a:sym typeface="Inter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  <a:p>
            <a:pPr indent="0" lvl="0" marL="91440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148" name="Google Shape;14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28225" y="2982525"/>
            <a:ext cx="2575001" cy="2048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28225" y="978251"/>
            <a:ext cx="2574999" cy="17699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