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5" r:id="rId1"/>
  </p:sldMasterIdLst>
  <p:notesMasterIdLst>
    <p:notesMasterId r:id="rId15"/>
  </p:notesMasterIdLst>
  <p:sldIdLst>
    <p:sldId id="256" r:id="rId2"/>
    <p:sldId id="264" r:id="rId3"/>
    <p:sldId id="257" r:id="rId4"/>
    <p:sldId id="258" r:id="rId5"/>
    <p:sldId id="259" r:id="rId6"/>
    <p:sldId id="260" r:id="rId7"/>
    <p:sldId id="261" r:id="rId8"/>
    <p:sldId id="262" r:id="rId9"/>
    <p:sldId id="263" r:id="rId10"/>
    <p:sldId id="266" r:id="rId11"/>
    <p:sldId id="267" r:id="rId12"/>
    <p:sldId id="268" r:id="rId13"/>
    <p:sldId id="265"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Roboto" panose="02000000000000000000" pitchFamily="2"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7" d="100"/>
          <a:sy n="107"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97872a86bd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97872a86bd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7b63a7ab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7b63a7ab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7872a86b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7872a86b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04e0c0e5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604e0c0e5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7872a86bd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7872a86bd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7872a86bd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7872a86bd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7872a86bd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7872a86bd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7872a86bd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7872a86bd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7872a86bd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97872a86bd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6498-E013-4338-B634-A05385800DC2}"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9520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6498-E013-4338-B634-A05385800DC2}"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27431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6498-E013-4338-B634-A05385800DC2}"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27307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5635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6498-E013-4338-B634-A05385800DC2}"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16134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656498-E013-4338-B634-A05385800DC2}"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49889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6498-E013-4338-B634-A05385800DC2}"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4035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6498-E013-4338-B634-A05385800DC2}"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79507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6498-E013-4338-B634-A05385800DC2}"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67575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656498-E013-4338-B634-A05385800DC2}" type="datetimeFigureOut">
              <a:rPr lang="en-IN" smtClean="0"/>
              <a:t>08-11-2023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220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57656498-E013-4338-B634-A05385800DC2}" type="datetimeFigureOut">
              <a:rPr lang="en-IN" smtClean="0"/>
              <a:t>08-11-2023</a:t>
            </a:fld>
            <a:endParaRPr lang="en-IN"/>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55387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7656498-E013-4338-B634-A05385800DC2}"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63752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57656498-E013-4338-B634-A05385800DC2}" type="datetimeFigureOut">
              <a:rPr lang="en-IN" smtClean="0"/>
              <a:t>08-11-2023</a:t>
            </a:fld>
            <a:endParaRPr lang="en-IN"/>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70758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drive/folders/1k1YaH_QvTRhLBYc6QKsYsr75RHiUK1ms?usp=sharin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822960" y="569214"/>
            <a:ext cx="7543800" cy="1677029"/>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Music Recommendation System </a:t>
            </a:r>
            <a:endParaRPr dirty="0"/>
          </a:p>
        </p:txBody>
      </p:sp>
      <p:sp>
        <p:nvSpPr>
          <p:cNvPr id="55" name="Google Shape;55;p13"/>
          <p:cNvSpPr txBox="1">
            <a:spLocks noGrp="1"/>
          </p:cNvSpPr>
          <p:nvPr>
            <p:ph type="subTitle" idx="1"/>
          </p:nvPr>
        </p:nvSpPr>
        <p:spPr>
          <a:xfrm>
            <a:off x="4154556" y="3299789"/>
            <a:ext cx="4677743" cy="152696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dirty="0"/>
              <a:t>Group members:</a:t>
            </a:r>
            <a:endParaRPr dirty="0"/>
          </a:p>
          <a:p>
            <a:pPr marL="0" lvl="0" indent="0" algn="ctr" rtl="0">
              <a:spcBef>
                <a:spcPts val="0"/>
              </a:spcBef>
              <a:spcAft>
                <a:spcPts val="0"/>
              </a:spcAft>
              <a:buNone/>
            </a:pPr>
            <a:r>
              <a:rPr lang="en" dirty="0"/>
              <a:t>Chinmay Patil (BT20ECE074)</a:t>
            </a:r>
            <a:endParaRPr dirty="0"/>
          </a:p>
          <a:p>
            <a:pPr marL="0" lvl="0" indent="0" algn="ctr" rtl="0">
              <a:spcBef>
                <a:spcPts val="0"/>
              </a:spcBef>
              <a:spcAft>
                <a:spcPts val="0"/>
              </a:spcAft>
              <a:buNone/>
            </a:pPr>
            <a:r>
              <a:rPr lang="en" dirty="0"/>
              <a:t>Rohan Chembakasseril (BT20ECE084)</a:t>
            </a:r>
            <a:endParaRPr dirty="0"/>
          </a:p>
          <a:p>
            <a:pPr marL="0" lvl="0" indent="0" algn="ctr" rtl="0">
              <a:spcBef>
                <a:spcPts val="0"/>
              </a:spcBef>
              <a:spcAft>
                <a:spcPts val="0"/>
              </a:spcAft>
              <a:buNone/>
            </a:pPr>
            <a:r>
              <a:rPr lang="en" dirty="0"/>
              <a:t>Rudra Sanyal (BT20ECE085)</a:t>
            </a:r>
            <a:endParaRPr dirty="0"/>
          </a:p>
          <a:p>
            <a:pPr marL="0" lvl="0" indent="0" algn="ctr" rtl="0">
              <a:spcBef>
                <a:spcPts val="0"/>
              </a:spcBef>
              <a:spcAft>
                <a:spcPts val="0"/>
              </a:spcAft>
              <a:buNone/>
            </a:pPr>
            <a:r>
              <a:rPr lang="en" dirty="0"/>
              <a:t>Sarthak Atal (BT20ECE088)</a:t>
            </a:r>
            <a:endParaRPr dirty="0"/>
          </a:p>
          <a:p>
            <a:pPr marL="0" lvl="0" indent="0" algn="ctr" rtl="0">
              <a:spcBef>
                <a:spcPts val="0"/>
              </a:spcBef>
              <a:spcAft>
                <a:spcPts val="0"/>
              </a:spcAft>
              <a:buNone/>
            </a:pPr>
            <a:r>
              <a:rPr lang="en" dirty="0"/>
              <a:t>Vedan Shet (BT20ECE093)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3833-8AE0-8105-39D4-582A6777DA26}"/>
              </a:ext>
            </a:extLst>
          </p:cNvPr>
          <p:cNvSpPr>
            <a:spLocks noGrp="1"/>
          </p:cNvSpPr>
          <p:nvPr>
            <p:ph type="title"/>
          </p:nvPr>
        </p:nvSpPr>
        <p:spPr/>
        <p:txBody>
          <a:bodyPr>
            <a:normAutofit fontScale="90000"/>
          </a:bodyPr>
          <a:lstStyle/>
          <a:p>
            <a:r>
              <a:rPr lang="en-IN" dirty="0"/>
              <a:t>Results for network training</a:t>
            </a:r>
          </a:p>
        </p:txBody>
      </p:sp>
      <p:pic>
        <p:nvPicPr>
          <p:cNvPr id="1028" name="Picture 4">
            <a:extLst>
              <a:ext uri="{FF2B5EF4-FFF2-40B4-BE49-F238E27FC236}">
                <a16:creationId xmlns:a16="http://schemas.microsoft.com/office/drawing/2014/main" id="{80887979-A949-0B22-7702-4E30C5EAA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895" y="1412106"/>
            <a:ext cx="3934514" cy="3286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25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E912-2DBB-7B8D-B838-1C9F5D2A451E}"/>
              </a:ext>
            </a:extLst>
          </p:cNvPr>
          <p:cNvSpPr>
            <a:spLocks noGrp="1"/>
          </p:cNvSpPr>
          <p:nvPr>
            <p:ph type="title"/>
          </p:nvPr>
        </p:nvSpPr>
        <p:spPr/>
        <p:txBody>
          <a:bodyPr>
            <a:normAutofit fontScale="90000"/>
          </a:bodyPr>
          <a:lstStyle/>
          <a:p>
            <a:r>
              <a:rPr lang="en-IN" dirty="0"/>
              <a:t>Confusion matrix for validation set</a:t>
            </a:r>
          </a:p>
        </p:txBody>
      </p:sp>
      <p:pic>
        <p:nvPicPr>
          <p:cNvPr id="4" name="Picture 2">
            <a:extLst>
              <a:ext uri="{FF2B5EF4-FFF2-40B4-BE49-F238E27FC236}">
                <a16:creationId xmlns:a16="http://schemas.microsoft.com/office/drawing/2014/main" id="{BCC9B53F-2672-FD25-DF37-981D7311C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316" y="1432230"/>
            <a:ext cx="3279258" cy="316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51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544A-2FA6-4799-EA12-44CC14E5AFA6}"/>
              </a:ext>
            </a:extLst>
          </p:cNvPr>
          <p:cNvSpPr>
            <a:spLocks noGrp="1"/>
          </p:cNvSpPr>
          <p:nvPr>
            <p:ph type="title"/>
          </p:nvPr>
        </p:nvSpPr>
        <p:spPr/>
        <p:txBody>
          <a:bodyPr>
            <a:normAutofit fontScale="90000"/>
          </a:bodyPr>
          <a:lstStyle/>
          <a:p>
            <a:r>
              <a:rPr lang="en-IN" dirty="0"/>
              <a:t>ROC for different genres</a:t>
            </a:r>
          </a:p>
        </p:txBody>
      </p:sp>
      <p:pic>
        <p:nvPicPr>
          <p:cNvPr id="3074" name="Picture 2">
            <a:extLst>
              <a:ext uri="{FF2B5EF4-FFF2-40B4-BE49-F238E27FC236}">
                <a16:creationId xmlns:a16="http://schemas.microsoft.com/office/drawing/2014/main" id="{DCA68500-6421-3FA5-1913-0A87B9B8E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452" y="1490870"/>
            <a:ext cx="3849870" cy="298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412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10" name="Google Shape;110;p22"/>
          <p:cNvSpPr txBox="1">
            <a:spLocks noGrp="1"/>
          </p:cNvSpPr>
          <p:nvPr>
            <p:ph type="body" idx="1"/>
          </p:nvPr>
        </p:nvSpPr>
        <p:spPr>
          <a:xfrm>
            <a:off x="311700" y="12820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 music recommendation system that takes variable sized input from the user, extracts the audio file, extracts audio features, creates data frames to be fed to the artificial neural network, decides recommendation based on the ratio of classes in the output of ANN, and plays the recommended songs live, has been successfully built.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231913" y="251792"/>
            <a:ext cx="8653670" cy="4399722"/>
          </a:xfrm>
          <a:prstGeom prst="rect">
            <a:avLst/>
          </a:prstGeom>
          <a:noFill/>
          <a:ln>
            <a:noFill/>
          </a:ln>
        </p:spPr>
      </p:pic>
      <p:sp>
        <p:nvSpPr>
          <p:cNvPr id="104" name="Google Shape;104;p21"/>
          <p:cNvSpPr txBox="1"/>
          <p:nvPr/>
        </p:nvSpPr>
        <p:spPr>
          <a:xfrm>
            <a:off x="1412600" y="3058525"/>
            <a:ext cx="23118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t>Project Workflow Overview</a:t>
            </a:r>
            <a:endParaRPr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Collection</a:t>
            </a:r>
            <a:endParaRPr dirty="0"/>
          </a:p>
        </p:txBody>
      </p:sp>
      <p:sp>
        <p:nvSpPr>
          <p:cNvPr id="61" name="Google Shape;61;p14"/>
          <p:cNvSpPr txBox="1">
            <a:spLocks noGrp="1"/>
          </p:cNvSpPr>
          <p:nvPr>
            <p:ph type="body" idx="1"/>
          </p:nvPr>
        </p:nvSpPr>
        <p:spPr>
          <a:xfrm>
            <a:off x="396175" y="124752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lang="en" sz="2486" u="sng" dirty="0">
              <a:solidFill>
                <a:schemeClr val="hlink"/>
              </a:solidFill>
              <a:highlight>
                <a:schemeClr val="lt1"/>
              </a:highlight>
              <a:ea typeface="Roboto"/>
              <a:cs typeface="Roboto"/>
              <a:sym typeface="Roboto"/>
              <a:hlinkClick r:id="rId3"/>
            </a:endParaRPr>
          </a:p>
          <a:p>
            <a:pPr marL="0" lvl="0" indent="0" algn="l" rtl="0">
              <a:spcBef>
                <a:spcPts val="0"/>
              </a:spcBef>
              <a:spcAft>
                <a:spcPts val="0"/>
              </a:spcAft>
              <a:buNone/>
            </a:pPr>
            <a:r>
              <a:rPr lang="en" sz="2486" dirty="0">
                <a:solidFill>
                  <a:schemeClr val="dk1"/>
                </a:solidFill>
                <a:highlight>
                  <a:schemeClr val="lt1"/>
                </a:highlight>
                <a:ea typeface="Roboto"/>
                <a:cs typeface="Roboto"/>
                <a:sym typeface="Roboto"/>
              </a:rPr>
              <a:t>-Github repository:</a:t>
            </a:r>
          </a:p>
          <a:p>
            <a:pPr marL="0" lvl="0" indent="0" algn="l" rtl="0">
              <a:spcBef>
                <a:spcPts val="1500"/>
              </a:spcBef>
              <a:spcAft>
                <a:spcPts val="0"/>
              </a:spcAft>
              <a:buNone/>
            </a:pPr>
            <a:r>
              <a:rPr lang="en" sz="2486" dirty="0">
                <a:solidFill>
                  <a:schemeClr val="dk1"/>
                </a:solidFill>
                <a:highlight>
                  <a:schemeClr val="lt1"/>
                </a:highlight>
                <a:ea typeface="Roboto"/>
                <a:cs typeface="Roboto"/>
                <a:sym typeface="Roboto"/>
              </a:rPr>
              <a:t>Github repository containing hindi music of seven different classes: bhajan, bhojpuri, bollywood rap, bollywood romantic, sufi, garhwali, and ghazal having about 80-100 songs of each class</a:t>
            </a:r>
            <a:endParaRPr sz="2486" dirty="0">
              <a:solidFill>
                <a:schemeClr val="dk1"/>
              </a:solidFill>
              <a:highlight>
                <a:schemeClr val="lt1"/>
              </a:highlight>
              <a:ea typeface="Roboto"/>
              <a:cs typeface="Roboto"/>
              <a:sym typeface="Roboto"/>
            </a:endParaRPr>
          </a:p>
          <a:p>
            <a:pPr marL="0" lvl="0" indent="0" algn="l" rtl="0">
              <a:spcBef>
                <a:spcPts val="1500"/>
              </a:spcBef>
              <a:spcAft>
                <a:spcPts val="0"/>
              </a:spcAft>
              <a:buNone/>
            </a:pPr>
            <a:r>
              <a:rPr lang="en" sz="2486" dirty="0">
                <a:solidFill>
                  <a:schemeClr val="dk1"/>
                </a:solidFill>
                <a:highlight>
                  <a:schemeClr val="lt1"/>
                </a:highlight>
                <a:ea typeface="Roboto"/>
                <a:cs typeface="Roboto"/>
                <a:sym typeface="Roboto"/>
              </a:rPr>
              <a:t>-Youtube: we used youtube to collect music samples of various street artists and instrumental music. 2 new classes were added to the above data, raw_music and instrumentals.</a:t>
            </a:r>
            <a:endParaRPr sz="2486" dirty="0">
              <a:solidFill>
                <a:schemeClr val="dk1"/>
              </a:solidFill>
              <a:highlight>
                <a:schemeClr val="lt1"/>
              </a:highlight>
              <a:ea typeface="Roboto"/>
              <a:cs typeface="Roboto"/>
              <a:sym typeface="Roboto"/>
            </a:endParaRPr>
          </a:p>
          <a:p>
            <a:pPr marL="0" lvl="0" indent="0" algn="l" rtl="0">
              <a:spcBef>
                <a:spcPts val="1500"/>
              </a:spcBef>
              <a:spcAft>
                <a:spcPts val="0"/>
              </a:spcAft>
              <a:buNone/>
            </a:pPr>
            <a:endParaRPr sz="1200" dirty="0">
              <a:solidFill>
                <a:schemeClr val="dk1"/>
              </a:solidFill>
              <a:highlight>
                <a:schemeClr val="lt1"/>
              </a:highlight>
              <a:latin typeface="Roboto"/>
              <a:ea typeface="Roboto"/>
              <a:cs typeface="Roboto"/>
              <a:sym typeface="Roboto"/>
            </a:endParaRPr>
          </a:p>
          <a:p>
            <a:pPr marL="0" lvl="0" indent="0" algn="l" rtl="0">
              <a:spcBef>
                <a:spcPts val="1500"/>
              </a:spcBef>
              <a:spcAft>
                <a:spcPts val="0"/>
              </a:spcAft>
              <a:buClr>
                <a:schemeClr val="dk1"/>
              </a:buClr>
              <a:buSzPct val="91666"/>
              <a:buFont typeface="Arial"/>
              <a:buNone/>
            </a:pPr>
            <a:endParaRPr sz="1200" dirty="0">
              <a:solidFill>
                <a:srgbClr val="D1D5DB"/>
              </a:solidFill>
              <a:highlight>
                <a:srgbClr val="444654"/>
              </a:highlight>
              <a:latin typeface="Roboto"/>
              <a:ea typeface="Roboto"/>
              <a:cs typeface="Roboto"/>
              <a:sym typeface="Roboto"/>
            </a:endParaRPr>
          </a:p>
          <a:p>
            <a:pPr marL="0" lvl="0" indent="0" algn="l" rtl="0">
              <a:spcBef>
                <a:spcPts val="1500"/>
              </a:spcBef>
              <a:spcAft>
                <a:spcPts val="0"/>
              </a:spcAft>
              <a:buNone/>
            </a:pPr>
            <a:endParaRPr sz="1200" dirty="0">
              <a:solidFill>
                <a:srgbClr val="D1D5DB"/>
              </a:solidFill>
              <a:highlight>
                <a:srgbClr val="444654"/>
              </a:highlight>
              <a:latin typeface="Roboto"/>
              <a:ea typeface="Roboto"/>
              <a:cs typeface="Roboto"/>
              <a:sym typeface="Roboto"/>
            </a:endParaRPr>
          </a:p>
          <a:p>
            <a:pPr marL="0" lvl="0" indent="0" algn="l" rtl="0">
              <a:spcBef>
                <a:spcPts val="15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preprocessing</a:t>
            </a:r>
            <a:endParaRPr dirty="0"/>
          </a:p>
        </p:txBody>
      </p:sp>
      <p:sp>
        <p:nvSpPr>
          <p:cNvPr id="67" name="Google Shape;67;p15"/>
          <p:cNvSpPr txBox="1">
            <a:spLocks noGrp="1"/>
          </p:cNvSpPr>
          <p:nvPr>
            <p:ph type="body" idx="1"/>
          </p:nvPr>
        </p:nvSpPr>
        <p:spPr>
          <a:xfrm>
            <a:off x="311700" y="1444487"/>
            <a:ext cx="8520600" cy="312438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We are using the librosa library to extract audio features from a song such as onset_strength, mfcc, melspectrogram, chroma_cens, zero_crossing_rate etc. which is giving us the information about our song.</a:t>
            </a:r>
            <a:endParaRPr sz="2400" dirty="0"/>
          </a:p>
          <a:p>
            <a:pPr marL="457200" lvl="0" indent="-342900" algn="l" rtl="0">
              <a:spcBef>
                <a:spcPts val="0"/>
              </a:spcBef>
              <a:spcAft>
                <a:spcPts val="0"/>
              </a:spcAft>
              <a:buSzPts val="1800"/>
              <a:buChar char="-"/>
            </a:pPr>
            <a:r>
              <a:rPr lang="en" sz="2400" dirty="0"/>
              <a:t>These values will be the features associated with the song that our ANN model will learn to map to the class.</a:t>
            </a:r>
            <a:endParaRPr sz="2400" dirty="0"/>
          </a:p>
          <a:p>
            <a:pPr marL="457200" lvl="0" indent="-342900" algn="l" rtl="0">
              <a:spcBef>
                <a:spcPts val="0"/>
              </a:spcBef>
              <a:spcAft>
                <a:spcPts val="0"/>
              </a:spcAft>
              <a:buSzPts val="1800"/>
              <a:buChar char="-"/>
            </a:pPr>
            <a:r>
              <a:rPr lang="en" sz="2400" dirty="0"/>
              <a:t>Each song has its corresponding class associated with it</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Models used:</a:t>
            </a:r>
            <a:endParaRPr dirty="0"/>
          </a:p>
        </p:txBody>
      </p:sp>
      <p:sp>
        <p:nvSpPr>
          <p:cNvPr id="73" name="Google Shape;73;p16"/>
          <p:cNvSpPr txBox="1">
            <a:spLocks noGrp="1"/>
          </p:cNvSpPr>
          <p:nvPr>
            <p:ph type="body" idx="1"/>
          </p:nvPr>
        </p:nvSpPr>
        <p:spPr>
          <a:xfrm>
            <a:off x="311700" y="12820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1)ANN</a:t>
            </a:r>
            <a:r>
              <a:rPr lang="en" sz="2400" dirty="0">
                <a:solidFill>
                  <a:schemeClr val="dk1"/>
                </a:solidFill>
                <a:highlight>
                  <a:schemeClr val="lt1"/>
                </a:highlight>
                <a:ea typeface="Roboto"/>
                <a:cs typeface="Roboto"/>
                <a:sym typeface="Roboto"/>
              </a:rPr>
              <a:t>(Artificial Neural Network)</a:t>
            </a:r>
            <a:endParaRPr sz="2400" dirty="0">
              <a:solidFill>
                <a:schemeClr val="dk1"/>
              </a:solidFill>
              <a:highlight>
                <a:schemeClr val="lt1"/>
              </a:highlight>
              <a:ea typeface="Roboto"/>
              <a:cs typeface="Roboto"/>
              <a:sym typeface="Roboto"/>
            </a:endParaRPr>
          </a:p>
          <a:p>
            <a:pPr marL="457200" lvl="0" indent="-336550" algn="l" rtl="0">
              <a:spcBef>
                <a:spcPts val="1200"/>
              </a:spcBef>
              <a:spcAft>
                <a:spcPts val="0"/>
              </a:spcAft>
              <a:buClr>
                <a:schemeClr val="dk1"/>
              </a:buClr>
              <a:buSzPts val="1700"/>
              <a:buFont typeface="Roboto"/>
              <a:buChar char="-"/>
            </a:pPr>
            <a:r>
              <a:rPr lang="en" sz="2000" dirty="0">
                <a:solidFill>
                  <a:schemeClr val="dk1"/>
                </a:solidFill>
                <a:highlight>
                  <a:schemeClr val="lt1"/>
                </a:highlight>
                <a:ea typeface="Roboto"/>
                <a:cs typeface="Roboto"/>
                <a:sym typeface="Roboto"/>
              </a:rPr>
              <a:t>We have used a simple ANN that can learn the mapping of our feature data to its corresponding class.</a:t>
            </a:r>
            <a:endParaRPr sz="2000" dirty="0">
              <a:solidFill>
                <a:schemeClr val="dk1"/>
              </a:solidFill>
              <a:highlight>
                <a:schemeClr val="lt1"/>
              </a:highlight>
              <a:ea typeface="Roboto"/>
              <a:cs typeface="Roboto"/>
              <a:sym typeface="Roboto"/>
            </a:endParaRPr>
          </a:p>
          <a:p>
            <a:pPr marL="457200" lvl="0" indent="-336550" algn="l" rtl="0">
              <a:spcBef>
                <a:spcPts val="0"/>
              </a:spcBef>
              <a:spcAft>
                <a:spcPts val="0"/>
              </a:spcAft>
              <a:buClr>
                <a:schemeClr val="dk1"/>
              </a:buClr>
              <a:buSzPts val="1700"/>
              <a:buFont typeface="Roboto"/>
              <a:buChar char="-"/>
            </a:pPr>
            <a:r>
              <a:rPr lang="en" sz="2000" dirty="0">
                <a:solidFill>
                  <a:schemeClr val="dk1"/>
                </a:solidFill>
                <a:highlight>
                  <a:schemeClr val="lt1"/>
                </a:highlight>
                <a:ea typeface="Roboto"/>
                <a:cs typeface="Roboto"/>
                <a:sym typeface="Roboto"/>
              </a:rPr>
              <a:t>Our model architecture has 12 nodes in the input layer, 5 hidden layers, and 9 nodes in the output layer for 9 different classes. We are applying One Hot Encoding to the labeled classes. </a:t>
            </a:r>
            <a:endParaRPr sz="2000" dirty="0">
              <a:solidFill>
                <a:schemeClr val="dk1"/>
              </a:solidFill>
              <a:highlight>
                <a:schemeClr val="lt1"/>
              </a:highlight>
              <a:ea typeface="Roboto"/>
              <a:cs typeface="Roboto"/>
              <a:sym typeface="Roboto"/>
            </a:endParaRPr>
          </a:p>
          <a:p>
            <a:pPr marL="457200" lvl="0" indent="-336550" algn="l" rtl="0">
              <a:spcBef>
                <a:spcPts val="0"/>
              </a:spcBef>
              <a:spcAft>
                <a:spcPts val="0"/>
              </a:spcAft>
              <a:buClr>
                <a:schemeClr val="dk1"/>
              </a:buClr>
              <a:buSzPts val="1700"/>
              <a:buFont typeface="Roboto"/>
              <a:buChar char="-"/>
            </a:pPr>
            <a:r>
              <a:rPr lang="en" sz="2000" dirty="0">
                <a:solidFill>
                  <a:schemeClr val="dk1"/>
                </a:solidFill>
                <a:highlight>
                  <a:schemeClr val="lt1"/>
                </a:highlight>
                <a:ea typeface="Roboto"/>
                <a:cs typeface="Roboto"/>
                <a:sym typeface="Roboto"/>
              </a:rPr>
              <a:t>We are using ReLU and SeLU(scaled exponential Linear Unit) activation functions. We are using Adam_optimizer and cross-entropy loss to train our data.</a:t>
            </a:r>
            <a:endParaRPr sz="2000" dirty="0">
              <a:solidFill>
                <a:schemeClr val="dk1"/>
              </a:solidFill>
              <a:highlight>
                <a:schemeClr val="lt1"/>
              </a:highlight>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7"/>
          <p:cNvSpPr txBox="1">
            <a:spLocks noGrp="1"/>
          </p:cNvSpPr>
          <p:nvPr>
            <p:ph type="body" idx="1"/>
          </p:nvPr>
        </p:nvSpPr>
        <p:spPr>
          <a:xfrm>
            <a:off x="258691" y="721779"/>
            <a:ext cx="8520600" cy="378396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2</a:t>
            </a:r>
            <a:r>
              <a:rPr lang="en" sz="2000" dirty="0"/>
              <a:t>)KNN(</a:t>
            </a:r>
            <a:r>
              <a:rPr lang="en" sz="2000" dirty="0">
                <a:solidFill>
                  <a:schemeClr val="dk1"/>
                </a:solidFill>
                <a:highlight>
                  <a:schemeClr val="lt1"/>
                </a:highlight>
                <a:ea typeface="Roboto"/>
                <a:cs typeface="Roboto"/>
                <a:sym typeface="Roboto"/>
              </a:rPr>
              <a:t>K-Nearest Neighbors)</a:t>
            </a:r>
            <a:endParaRPr sz="2000" dirty="0"/>
          </a:p>
          <a:p>
            <a:pPr marL="457200" lvl="0" indent="-317500" algn="l" rtl="0">
              <a:spcBef>
                <a:spcPts val="1200"/>
              </a:spcBef>
              <a:spcAft>
                <a:spcPts val="0"/>
              </a:spcAft>
              <a:buClr>
                <a:schemeClr val="dk1"/>
              </a:buClr>
              <a:buSzPts val="1400"/>
              <a:buFont typeface="Roboto"/>
              <a:buChar char="-"/>
            </a:pPr>
            <a:r>
              <a:rPr lang="en" sz="2000" dirty="0">
                <a:solidFill>
                  <a:schemeClr val="dk1"/>
                </a:solidFill>
                <a:highlight>
                  <a:schemeClr val="lt1"/>
                </a:highlight>
                <a:ea typeface="Roboto"/>
                <a:cs typeface="Roboto"/>
                <a:sym typeface="Roboto"/>
              </a:rPr>
              <a:t>K-Nearest Neighbors (KNN) is a simple yet effective supervised machine learning algorithm used for classification and regression tasks. The core idea behind KNN is to make predictions based on the majority class or the average of the nearest data points in a feature space.</a:t>
            </a:r>
            <a:endParaRPr sz="2000" dirty="0">
              <a:solidFill>
                <a:schemeClr val="dk1"/>
              </a:solidFill>
              <a:highlight>
                <a:schemeClr val="lt1"/>
              </a:highlight>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sz="2000" dirty="0">
                <a:solidFill>
                  <a:schemeClr val="dk1"/>
                </a:solidFill>
                <a:highlight>
                  <a:schemeClr val="lt1"/>
                </a:highlight>
                <a:ea typeface="Roboto"/>
                <a:cs typeface="Roboto"/>
                <a:sym typeface="Roboto"/>
              </a:rPr>
              <a:t>After the ANN has classified the user’s playlist into different classes, we will apply kNN for each class that has to be recommended</a:t>
            </a:r>
            <a:endParaRPr sz="2000" dirty="0">
              <a:solidFill>
                <a:schemeClr val="dk1"/>
              </a:solidFill>
              <a:highlight>
                <a:schemeClr val="lt1"/>
              </a:highlight>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sz="2000" dirty="0">
                <a:solidFill>
                  <a:schemeClr val="dk1"/>
                </a:solidFill>
                <a:highlight>
                  <a:schemeClr val="lt1"/>
                </a:highlight>
                <a:ea typeface="Roboto"/>
                <a:cs typeface="Roboto"/>
                <a:sym typeface="Roboto"/>
              </a:rPr>
              <a:t>For kNN, we are using the ball_tree algorithm.</a:t>
            </a:r>
            <a:endParaRPr sz="2000" dirty="0">
              <a:solidFill>
                <a:schemeClr val="dk1"/>
              </a:solidFill>
              <a:highlight>
                <a:schemeClr val="lt1"/>
              </a:highlight>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8"/>
          <p:cNvSpPr txBox="1">
            <a:spLocks noGrp="1"/>
          </p:cNvSpPr>
          <p:nvPr>
            <p:ph type="body" idx="1"/>
          </p:nvPr>
        </p:nvSpPr>
        <p:spPr>
          <a:xfrm>
            <a:off x="208858" y="516370"/>
            <a:ext cx="8726283" cy="445982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-BALL TREE kNN</a:t>
            </a:r>
            <a:endParaRPr sz="2400" dirty="0"/>
          </a:p>
          <a:p>
            <a:pPr marL="285750" indent="-285750">
              <a:spcBef>
                <a:spcPts val="1200"/>
              </a:spcBef>
              <a:spcAft>
                <a:spcPts val="1200"/>
              </a:spcAft>
            </a:pPr>
            <a:r>
              <a:rPr lang="en" sz="1600" dirty="0">
                <a:solidFill>
                  <a:schemeClr val="dk1"/>
                </a:solidFill>
                <a:highlight>
                  <a:schemeClr val="lt1"/>
                </a:highlight>
                <a:ea typeface="Roboto"/>
                <a:cs typeface="Roboto"/>
                <a:sym typeface="Roboto"/>
              </a:rPr>
              <a:t>A Ball Tree is a data structure commonly used in computer science and machine learning to optimize the k-nearest neighbors (KNN) algorithm, a technique for classification and regression tasks.</a:t>
            </a:r>
          </a:p>
          <a:p>
            <a:pPr marL="285750" indent="-285750">
              <a:spcBef>
                <a:spcPts val="1200"/>
              </a:spcBef>
              <a:spcAft>
                <a:spcPts val="1200"/>
              </a:spcAft>
            </a:pPr>
            <a:r>
              <a:rPr lang="en" sz="1600" dirty="0">
                <a:solidFill>
                  <a:schemeClr val="dk1"/>
                </a:solidFill>
                <a:highlight>
                  <a:schemeClr val="lt1"/>
                </a:highlight>
                <a:ea typeface="Roboto"/>
                <a:cs typeface="Roboto"/>
                <a:sym typeface="Roboto"/>
              </a:rPr>
              <a:t> The Ball Tree is designed to efficiently organize and partition data in a hierarchical binary tree structure, where each node represents a hypersphere containing data points. During KNN queries, the tree is traversed from the root to leaf nodes, and pruning techniques help reduce unnecessary distance calculations. </a:t>
            </a:r>
          </a:p>
          <a:p>
            <a:pPr marL="285750" indent="-285750">
              <a:spcBef>
                <a:spcPts val="1200"/>
              </a:spcBef>
              <a:spcAft>
                <a:spcPts val="1200"/>
              </a:spcAft>
            </a:pPr>
            <a:r>
              <a:rPr lang="en" sz="1600" dirty="0">
                <a:solidFill>
                  <a:schemeClr val="dk1"/>
                </a:solidFill>
                <a:highlight>
                  <a:schemeClr val="lt1"/>
                </a:highlight>
                <a:ea typeface="Roboto"/>
                <a:cs typeface="Roboto"/>
                <a:sym typeface="Roboto"/>
              </a:rPr>
              <a:t>This approach is especially beneficial for high-dimensional data, where traditional KNN searches can suffer from the curse of dimensionality. Libraries like scikit-learn provide implementations of Ball Trees, making it easier to apply this structure to KNN-based tasks and enhance their computational efficiency</a:t>
            </a:r>
            <a:r>
              <a:rPr lang="en" sz="1600" dirty="0">
                <a:solidFill>
                  <a:schemeClr val="dk1"/>
                </a:solidFill>
                <a:highlight>
                  <a:schemeClr val="lt1"/>
                </a:highlight>
                <a:latin typeface="Roboto"/>
                <a:ea typeface="Roboto"/>
                <a:cs typeface="Roboto"/>
                <a:sym typeface="Roboto"/>
              </a:rPr>
              <a:t>.</a:t>
            </a:r>
            <a:endParaRPr sz="2200" dirty="0">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Input format:-</a:t>
            </a:r>
            <a:endParaRPr dirty="0"/>
          </a:p>
        </p:txBody>
      </p:sp>
      <p:sp>
        <p:nvSpPr>
          <p:cNvPr id="91" name="Google Shape;91;p19"/>
          <p:cNvSpPr txBox="1">
            <a:spLocks noGrp="1"/>
          </p:cNvSpPr>
          <p:nvPr>
            <p:ph type="body" idx="1"/>
          </p:nvPr>
        </p:nvSpPr>
        <p:spPr>
          <a:xfrm>
            <a:off x="311700" y="12820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 take the input from the user as a series of strings entered in the terminal. This can be of any size that the user wishes.</a:t>
            </a:r>
            <a:endParaRPr dirty="0"/>
          </a:p>
          <a:p>
            <a:pPr marL="457200" lvl="0" indent="-342900" algn="l" rtl="0">
              <a:spcBef>
                <a:spcPts val="0"/>
              </a:spcBef>
              <a:spcAft>
                <a:spcPts val="0"/>
              </a:spcAft>
              <a:buSzPts val="1800"/>
              <a:buChar char="-"/>
            </a:pPr>
            <a:r>
              <a:rPr lang="en" dirty="0"/>
              <a:t>User can enter the song names in his playlist. We will fetch the audio file for that song through pytube and moviepy libraries in python</a:t>
            </a:r>
            <a:endParaRPr dirty="0"/>
          </a:p>
          <a:p>
            <a:pPr marL="457200" lvl="0" indent="-342900" algn="l" rtl="0">
              <a:spcBef>
                <a:spcPts val="0"/>
              </a:spcBef>
              <a:spcAft>
                <a:spcPts val="0"/>
              </a:spcAft>
              <a:buSzPts val="1800"/>
              <a:buChar char="-"/>
            </a:pPr>
            <a:r>
              <a:rPr lang="en" dirty="0"/>
              <a:t>And we will pass those songs to our feature extraction function so that our model can predict it’s class after training.</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format:-</a:t>
            </a:r>
            <a:endParaRPr/>
          </a:p>
          <a:p>
            <a:pPr marL="0" lvl="0" indent="0" algn="l" rtl="0">
              <a:spcBef>
                <a:spcPts val="0"/>
              </a:spcBef>
              <a:spcAft>
                <a:spcPts val="0"/>
              </a:spcAft>
              <a:buNone/>
            </a:pPr>
            <a:endParaRPr/>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Based on the ratios, the corresponding recommended songs are chosen and displayed as strings. These are downloaded and then played within the python environment.</a:t>
            </a:r>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6</TotalTime>
  <Words>693</Words>
  <Application>Microsoft Office PowerPoint</Application>
  <PresentationFormat>On-screen Show (16:9)</PresentationFormat>
  <Paragraphs>43</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 Light</vt:lpstr>
      <vt:lpstr>Roboto</vt:lpstr>
      <vt:lpstr>Calibri</vt:lpstr>
      <vt:lpstr>Arial</vt:lpstr>
      <vt:lpstr>Retrospect</vt:lpstr>
      <vt:lpstr>Music Recommendation System </vt:lpstr>
      <vt:lpstr>PowerPoint Presentation</vt:lpstr>
      <vt:lpstr>Data Collection</vt:lpstr>
      <vt:lpstr>Data preprocessing</vt:lpstr>
      <vt:lpstr>Models used:</vt:lpstr>
      <vt:lpstr>PowerPoint Presentation</vt:lpstr>
      <vt:lpstr>PowerPoint Presentation</vt:lpstr>
      <vt:lpstr>Input format:-</vt:lpstr>
      <vt:lpstr>Output format:- </vt:lpstr>
      <vt:lpstr>Results for network training</vt:lpstr>
      <vt:lpstr>Confusion matrix for validation set</vt:lpstr>
      <vt:lpstr>ROC for different genres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 </dc:title>
  <dc:creator>vedan shet</dc:creator>
  <cp:lastModifiedBy>Ashish Atal</cp:lastModifiedBy>
  <cp:revision>2</cp:revision>
  <dcterms:modified xsi:type="dcterms:W3CDTF">2023-11-08T05:51:21Z</dcterms:modified>
</cp:coreProperties>
</file>