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1" r:id="rId9"/>
    <p:sldId id="582" r:id="rId10"/>
    <p:sldId id="580"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Dhiman" initials="SD" lastIdx="1" clrIdx="0">
    <p:extLst>
      <p:ext uri="{19B8F6BF-5375-455C-9EA6-DF929625EA0E}">
        <p15:presenceInfo xmlns:p15="http://schemas.microsoft.com/office/powerpoint/2012/main" userId="57965e158812d3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thak Dhiman" userId="57965e158812d3f2" providerId="LiveId" clId="{7AE755DE-8A0B-4024-A7D7-79FB8D80A96B}"/>
    <pc:docChg chg="custSel addSld modSld">
      <pc:chgData name="Sarthak Dhiman" userId="57965e158812d3f2" providerId="LiveId" clId="{7AE755DE-8A0B-4024-A7D7-79FB8D80A96B}" dt="2025-06-14T22:32:41.777" v="2419" actId="255"/>
      <pc:docMkLst>
        <pc:docMk/>
      </pc:docMkLst>
      <pc:sldChg chg="addSp delSp modSp mod">
        <pc:chgData name="Sarthak Dhiman" userId="57965e158812d3f2" providerId="LiveId" clId="{7AE755DE-8A0B-4024-A7D7-79FB8D80A96B}" dt="2025-06-14T22:32:41.777" v="2419" actId="255"/>
        <pc:sldMkLst>
          <pc:docMk/>
          <pc:sldMk cId="58742533" sldId="576"/>
        </pc:sldMkLst>
        <pc:spChg chg="mod">
          <ac:chgData name="Sarthak Dhiman" userId="57965e158812d3f2" providerId="LiveId" clId="{7AE755DE-8A0B-4024-A7D7-79FB8D80A96B}" dt="2025-06-14T22:20:00.343" v="2087" actId="20577"/>
          <ac:spMkLst>
            <pc:docMk/>
            <pc:sldMk cId="58742533" sldId="576"/>
            <ac:spMk id="2" creationId="{B98F756E-D4E1-5A9A-636A-7FA06EC394F3}"/>
          </ac:spMkLst>
        </pc:spChg>
        <pc:spChg chg="mod">
          <ac:chgData name="Sarthak Dhiman" userId="57965e158812d3f2" providerId="LiveId" clId="{7AE755DE-8A0B-4024-A7D7-79FB8D80A96B}" dt="2025-06-14T21:54:34.492" v="790" actId="20577"/>
          <ac:spMkLst>
            <pc:docMk/>
            <pc:sldMk cId="58742533" sldId="576"/>
            <ac:spMk id="3" creationId="{66102C9B-C4AF-D0DB-DE74-862D9812001C}"/>
          </ac:spMkLst>
        </pc:spChg>
        <pc:spChg chg="add mod">
          <ac:chgData name="Sarthak Dhiman" userId="57965e158812d3f2" providerId="LiveId" clId="{7AE755DE-8A0B-4024-A7D7-79FB8D80A96B}" dt="2025-06-14T22:32:30.314" v="2417" actId="255"/>
          <ac:spMkLst>
            <pc:docMk/>
            <pc:sldMk cId="58742533" sldId="576"/>
            <ac:spMk id="7" creationId="{16FB9B2F-800D-D32E-FFC6-C2F84DB3AD63}"/>
          </ac:spMkLst>
        </pc:spChg>
        <pc:spChg chg="add mod">
          <ac:chgData name="Sarthak Dhiman" userId="57965e158812d3f2" providerId="LiveId" clId="{7AE755DE-8A0B-4024-A7D7-79FB8D80A96B}" dt="2025-06-14T21:54:04.350" v="770" actId="20577"/>
          <ac:spMkLst>
            <pc:docMk/>
            <pc:sldMk cId="58742533" sldId="576"/>
            <ac:spMk id="9" creationId="{E7841CE9-BFEF-4EF2-EE46-4D3B4B126711}"/>
          </ac:spMkLst>
        </pc:spChg>
        <pc:spChg chg="add mod">
          <ac:chgData name="Sarthak Dhiman" userId="57965e158812d3f2" providerId="LiveId" clId="{7AE755DE-8A0B-4024-A7D7-79FB8D80A96B}" dt="2025-06-14T22:32:41.777" v="2419" actId="255"/>
          <ac:spMkLst>
            <pc:docMk/>
            <pc:sldMk cId="58742533" sldId="576"/>
            <ac:spMk id="13" creationId="{EF81AF84-18F0-43FA-F120-8D838026DD79}"/>
          </ac:spMkLst>
        </pc:spChg>
        <pc:picChg chg="add mod">
          <ac:chgData name="Sarthak Dhiman" userId="57965e158812d3f2" providerId="LiveId" clId="{7AE755DE-8A0B-4024-A7D7-79FB8D80A96B}" dt="2025-06-14T21:51:47.258" v="594" actId="1076"/>
          <ac:picMkLst>
            <pc:docMk/>
            <pc:sldMk cId="58742533" sldId="576"/>
            <ac:picMk id="5" creationId="{AA6A5F83-2FF4-FFD7-F19F-0998719BD57F}"/>
          </ac:picMkLst>
        </pc:picChg>
        <pc:picChg chg="del">
          <ac:chgData name="Sarthak Dhiman" userId="57965e158812d3f2" providerId="LiveId" clId="{7AE755DE-8A0B-4024-A7D7-79FB8D80A96B}" dt="2025-06-14T20:30:58.311" v="1" actId="478"/>
          <ac:picMkLst>
            <pc:docMk/>
            <pc:sldMk cId="58742533" sldId="576"/>
            <ac:picMk id="6" creationId="{D177AE36-F58E-7B65-DFDC-7031FE349E3C}"/>
          </ac:picMkLst>
        </pc:picChg>
        <pc:picChg chg="add mod">
          <ac:chgData name="Sarthak Dhiman" userId="57965e158812d3f2" providerId="LiveId" clId="{7AE755DE-8A0B-4024-A7D7-79FB8D80A96B}" dt="2025-06-14T21:54:10.709" v="771" actId="1076"/>
          <ac:picMkLst>
            <pc:docMk/>
            <pc:sldMk cId="58742533" sldId="576"/>
            <ac:picMk id="12" creationId="{2B80212B-F4F4-AB9C-09F1-0DEDF8AF7476}"/>
          </ac:picMkLst>
        </pc:picChg>
      </pc:sldChg>
      <pc:sldChg chg="addSp delSp modSp add mod">
        <pc:chgData name="Sarthak Dhiman" userId="57965e158812d3f2" providerId="LiveId" clId="{7AE755DE-8A0B-4024-A7D7-79FB8D80A96B}" dt="2025-06-14T22:08:14.365" v="1560" actId="1076"/>
        <pc:sldMkLst>
          <pc:docMk/>
          <pc:sldMk cId="3276245963" sldId="581"/>
        </pc:sldMkLst>
        <pc:spChg chg="mod">
          <ac:chgData name="Sarthak Dhiman" userId="57965e158812d3f2" providerId="LiveId" clId="{7AE755DE-8A0B-4024-A7D7-79FB8D80A96B}" dt="2025-06-14T21:59:33.555" v="852" actId="20577"/>
          <ac:spMkLst>
            <pc:docMk/>
            <pc:sldMk cId="3276245963" sldId="581"/>
            <ac:spMk id="2" creationId="{E608BF55-757A-70B5-0F59-CE8680E67C27}"/>
          </ac:spMkLst>
        </pc:spChg>
        <pc:spChg chg="mod">
          <ac:chgData name="Sarthak Dhiman" userId="57965e158812d3f2" providerId="LiveId" clId="{7AE755DE-8A0B-4024-A7D7-79FB8D80A96B}" dt="2025-06-14T22:00:43.258" v="1007" actId="20577"/>
          <ac:spMkLst>
            <pc:docMk/>
            <pc:sldMk cId="3276245963" sldId="581"/>
            <ac:spMk id="3" creationId="{A5179AF3-D317-BE3F-EE6E-537116DB51BD}"/>
          </ac:spMkLst>
        </pc:spChg>
        <pc:spChg chg="del">
          <ac:chgData name="Sarthak Dhiman" userId="57965e158812d3f2" providerId="LiveId" clId="{7AE755DE-8A0B-4024-A7D7-79FB8D80A96B}" dt="2025-06-14T21:59:48.148" v="856" actId="478"/>
          <ac:spMkLst>
            <pc:docMk/>
            <pc:sldMk cId="3276245963" sldId="581"/>
            <ac:spMk id="7" creationId="{D5254362-78B8-28B4-8514-FD39A6869C37}"/>
          </ac:spMkLst>
        </pc:spChg>
        <pc:spChg chg="del mod">
          <ac:chgData name="Sarthak Dhiman" userId="57965e158812d3f2" providerId="LiveId" clId="{7AE755DE-8A0B-4024-A7D7-79FB8D80A96B}" dt="2025-06-14T21:59:56.463" v="861" actId="478"/>
          <ac:spMkLst>
            <pc:docMk/>
            <pc:sldMk cId="3276245963" sldId="581"/>
            <ac:spMk id="9" creationId="{FF22AE18-BCA1-792D-B919-DF2F62F6B419}"/>
          </ac:spMkLst>
        </pc:spChg>
        <pc:spChg chg="add mod">
          <ac:chgData name="Sarthak Dhiman" userId="57965e158812d3f2" providerId="LiveId" clId="{7AE755DE-8A0B-4024-A7D7-79FB8D80A96B}" dt="2025-06-14T22:05:32.249" v="1190" actId="113"/>
          <ac:spMkLst>
            <pc:docMk/>
            <pc:sldMk cId="3276245963" sldId="581"/>
            <ac:spMk id="11" creationId="{2673FFB0-44E2-0F30-D6E7-22056F6D6097}"/>
          </ac:spMkLst>
        </pc:spChg>
        <pc:spChg chg="del mod">
          <ac:chgData name="Sarthak Dhiman" userId="57965e158812d3f2" providerId="LiveId" clId="{7AE755DE-8A0B-4024-A7D7-79FB8D80A96B}" dt="2025-06-14T21:59:52.477" v="859" actId="478"/>
          <ac:spMkLst>
            <pc:docMk/>
            <pc:sldMk cId="3276245963" sldId="581"/>
            <ac:spMk id="13" creationId="{12697DD1-BD21-6B27-78CF-826C15F0596B}"/>
          </ac:spMkLst>
        </pc:spChg>
        <pc:spChg chg="add mod">
          <ac:chgData name="Sarthak Dhiman" userId="57965e158812d3f2" providerId="LiveId" clId="{7AE755DE-8A0B-4024-A7D7-79FB8D80A96B}" dt="2025-06-14T22:07:22.597" v="1427" actId="20577"/>
          <ac:spMkLst>
            <pc:docMk/>
            <pc:sldMk cId="3276245963" sldId="581"/>
            <ac:spMk id="14" creationId="{5F655431-1204-5829-8476-AF61D25D6141}"/>
          </ac:spMkLst>
        </pc:spChg>
        <pc:spChg chg="add mod">
          <ac:chgData name="Sarthak Dhiman" userId="57965e158812d3f2" providerId="LiveId" clId="{7AE755DE-8A0B-4024-A7D7-79FB8D80A96B}" dt="2025-06-14T22:08:09.578" v="1559" actId="20577"/>
          <ac:spMkLst>
            <pc:docMk/>
            <pc:sldMk cId="3276245963" sldId="581"/>
            <ac:spMk id="15" creationId="{E71AB0A4-D289-477E-F791-925F3CB18492}"/>
          </ac:spMkLst>
        </pc:spChg>
        <pc:picChg chg="del">
          <ac:chgData name="Sarthak Dhiman" userId="57965e158812d3f2" providerId="LiveId" clId="{7AE755DE-8A0B-4024-A7D7-79FB8D80A96B}" dt="2025-06-14T21:59:44.855" v="854" actId="478"/>
          <ac:picMkLst>
            <pc:docMk/>
            <pc:sldMk cId="3276245963" sldId="581"/>
            <ac:picMk id="5" creationId="{B0455A98-CDBB-067D-1A93-3AEFB1BB3D3B}"/>
          </ac:picMkLst>
        </pc:picChg>
        <pc:picChg chg="add mod">
          <ac:chgData name="Sarthak Dhiman" userId="57965e158812d3f2" providerId="LiveId" clId="{7AE755DE-8A0B-4024-A7D7-79FB8D80A96B}" dt="2025-06-14T22:08:14.365" v="1560" actId="1076"/>
          <ac:picMkLst>
            <pc:docMk/>
            <pc:sldMk cId="3276245963" sldId="581"/>
            <ac:picMk id="6" creationId="{51398C3A-1ED3-10FC-75C9-E6AEFE5D5655}"/>
          </ac:picMkLst>
        </pc:picChg>
        <pc:picChg chg="del">
          <ac:chgData name="Sarthak Dhiman" userId="57965e158812d3f2" providerId="LiveId" clId="{7AE755DE-8A0B-4024-A7D7-79FB8D80A96B}" dt="2025-06-14T21:59:46.382" v="855" actId="478"/>
          <ac:picMkLst>
            <pc:docMk/>
            <pc:sldMk cId="3276245963" sldId="581"/>
            <ac:picMk id="12" creationId="{3E0304CF-5176-3A5B-3380-AAB002AB9AB5}"/>
          </ac:picMkLst>
        </pc:picChg>
      </pc:sldChg>
      <pc:sldChg chg="addSp delSp modSp add mod">
        <pc:chgData name="Sarthak Dhiman" userId="57965e158812d3f2" providerId="LiveId" clId="{7AE755DE-8A0B-4024-A7D7-79FB8D80A96B}" dt="2025-06-14T22:31:23.043" v="2416" actId="1076"/>
        <pc:sldMkLst>
          <pc:docMk/>
          <pc:sldMk cId="2605088931" sldId="582"/>
        </pc:sldMkLst>
        <pc:spChg chg="mod">
          <ac:chgData name="Sarthak Dhiman" userId="57965e158812d3f2" providerId="LiveId" clId="{7AE755DE-8A0B-4024-A7D7-79FB8D80A96B}" dt="2025-06-14T22:08:42.081" v="1584" actId="20577"/>
          <ac:spMkLst>
            <pc:docMk/>
            <pc:sldMk cId="2605088931" sldId="582"/>
            <ac:spMk id="2" creationId="{56CC8D8B-A49D-2B31-A731-85A77C7CB357}"/>
          </ac:spMkLst>
        </pc:spChg>
        <pc:spChg chg="mod">
          <ac:chgData name="Sarthak Dhiman" userId="57965e158812d3f2" providerId="LiveId" clId="{7AE755DE-8A0B-4024-A7D7-79FB8D80A96B}" dt="2025-06-14T22:14:25.547" v="1929" actId="20577"/>
          <ac:spMkLst>
            <pc:docMk/>
            <pc:sldMk cId="2605088931" sldId="582"/>
            <ac:spMk id="3" creationId="{DA505BB8-7F57-6B94-9918-F4302812923F}"/>
          </ac:spMkLst>
        </pc:spChg>
        <pc:spChg chg="add mod">
          <ac:chgData name="Sarthak Dhiman" userId="57965e158812d3f2" providerId="LiveId" clId="{7AE755DE-8A0B-4024-A7D7-79FB8D80A96B}" dt="2025-06-14T22:30:51.859" v="2412" actId="20577"/>
          <ac:spMkLst>
            <pc:docMk/>
            <pc:sldMk cId="2605088931" sldId="582"/>
            <ac:spMk id="7" creationId="{828FF5AC-AFE7-0F33-F084-DB420C224A0B}"/>
          </ac:spMkLst>
        </pc:spChg>
        <pc:spChg chg="del">
          <ac:chgData name="Sarthak Dhiman" userId="57965e158812d3f2" providerId="LiveId" clId="{7AE755DE-8A0B-4024-A7D7-79FB8D80A96B}" dt="2025-06-14T22:08:47.952" v="1586" actId="478"/>
          <ac:spMkLst>
            <pc:docMk/>
            <pc:sldMk cId="2605088931" sldId="582"/>
            <ac:spMk id="11" creationId="{C0D5D2B1-12CF-E2DA-0E48-4EE6A9A3FFE8}"/>
          </ac:spMkLst>
        </pc:spChg>
        <pc:spChg chg="del">
          <ac:chgData name="Sarthak Dhiman" userId="57965e158812d3f2" providerId="LiveId" clId="{7AE755DE-8A0B-4024-A7D7-79FB8D80A96B}" dt="2025-06-14T22:08:50.224" v="1587" actId="478"/>
          <ac:spMkLst>
            <pc:docMk/>
            <pc:sldMk cId="2605088931" sldId="582"/>
            <ac:spMk id="14" creationId="{4FE833E7-7F8E-F26E-89D9-BE84C03CBBDC}"/>
          </ac:spMkLst>
        </pc:spChg>
        <pc:spChg chg="del">
          <ac:chgData name="Sarthak Dhiman" userId="57965e158812d3f2" providerId="LiveId" clId="{7AE755DE-8A0B-4024-A7D7-79FB8D80A96B}" dt="2025-06-14T22:08:53.083" v="1588" actId="478"/>
          <ac:spMkLst>
            <pc:docMk/>
            <pc:sldMk cId="2605088931" sldId="582"/>
            <ac:spMk id="15" creationId="{C1EF201F-937A-6D0F-18E8-0F473C8BDBC8}"/>
          </ac:spMkLst>
        </pc:spChg>
        <pc:picChg chg="add mod">
          <ac:chgData name="Sarthak Dhiman" userId="57965e158812d3f2" providerId="LiveId" clId="{7AE755DE-8A0B-4024-A7D7-79FB8D80A96B}" dt="2025-06-14T22:15:15.626" v="1942" actId="1076"/>
          <ac:picMkLst>
            <pc:docMk/>
            <pc:sldMk cId="2605088931" sldId="582"/>
            <ac:picMk id="5" creationId="{4BDDA97D-B30F-EE98-C11B-BC5CBA9C808D}"/>
          </ac:picMkLst>
        </pc:picChg>
        <pc:picChg chg="del">
          <ac:chgData name="Sarthak Dhiman" userId="57965e158812d3f2" providerId="LiveId" clId="{7AE755DE-8A0B-4024-A7D7-79FB8D80A96B}" dt="2025-06-14T22:08:44.073" v="1585" actId="478"/>
          <ac:picMkLst>
            <pc:docMk/>
            <pc:sldMk cId="2605088931" sldId="582"/>
            <ac:picMk id="6" creationId="{40E1354C-B2C6-886B-5F34-C84DE33039D8}"/>
          </ac:picMkLst>
        </pc:picChg>
        <pc:picChg chg="add mod">
          <ac:chgData name="Sarthak Dhiman" userId="57965e158812d3f2" providerId="LiveId" clId="{7AE755DE-8A0B-4024-A7D7-79FB8D80A96B}" dt="2025-06-14T22:31:23.043" v="2416" actId="1076"/>
          <ac:picMkLst>
            <pc:docMk/>
            <pc:sldMk cId="2605088931" sldId="582"/>
            <ac:picMk id="12" creationId="{6794BE6D-C123-09AE-82FF-7F776FC0AD3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ppr.in/wp-content/uploads/2021/05/PREDICTIVE-JUSTICE-USING-AI-FOR-JUSTICE-2.pdf" TargetMode="External"/><Relationship Id="rId7" Type="http://schemas.openxmlformats.org/officeDocument/2006/relationships/hyperlink" Target="https://www.pre-dicta.com/ai-powered-legal-case-outcome-prediction-methods/" TargetMode="External"/><Relationship Id="rId2" Type="http://schemas.openxmlformats.org/officeDocument/2006/relationships/hyperlink" Target="https://github.com/Sarthak-Dhiman-17/AI_Assisted_Legal_Judgment_Prediction_System" TargetMode="External"/><Relationship Id="rId1" Type="http://schemas.openxmlformats.org/officeDocument/2006/relationships/slideLayout" Target="../slideLayouts/slideLayout2.xml"/><Relationship Id="rId6" Type="http://schemas.openxmlformats.org/officeDocument/2006/relationships/hyperlink" Target="https://ojs.aaai.org/index.php/AAAI/article/view/5479" TargetMode="External"/><Relationship Id="rId5" Type="http://schemas.openxmlformats.org/officeDocument/2006/relationships/hyperlink" Target="https://anr.fr/Project-ANR-20-CE38-0013" TargetMode="External"/><Relationship Id="rId4" Type="http://schemas.openxmlformats.org/officeDocument/2006/relationships/hyperlink" Target="https://iacajournal.org/articles/10.36745/ijca.34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8651" y="673769"/>
            <a:ext cx="4779664" cy="3176934"/>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5100" b="1" dirty="0"/>
            </a:br>
            <a:r>
              <a:rPr lang="en-US" sz="5100" b="1" cap="all" dirty="0">
                <a:latin typeface="Arial Black" panose="020B0A04020102020204" pitchFamily="34" charset="0"/>
              </a:rPr>
              <a:t>AI-Based Legal judgment prediction system</a:t>
            </a:r>
            <a:endParaRPr lang="en-US" sz="5100" dirty="0">
              <a:latin typeface="Arial Black" panose="020B0A04020102020204" pitchFamily="34" charset="0"/>
            </a:endParaRPr>
          </a:p>
        </p:txBody>
      </p:sp>
      <p:sp>
        <p:nvSpPr>
          <p:cNvPr id="3" name="Subtitle 2"/>
          <p:cNvSpPr>
            <a:spLocks noGrp="1"/>
          </p:cNvSpPr>
          <p:nvPr>
            <p:ph type="subTitle" idx="1"/>
          </p:nvPr>
        </p:nvSpPr>
        <p:spPr>
          <a:xfrm>
            <a:off x="391025" y="4193503"/>
            <a:ext cx="4673660" cy="2557931"/>
          </a:xfrm>
        </p:spPr>
        <p:txBody>
          <a:bodyPr vert="horz" lIns="91440" tIns="45720" rIns="91440" bIns="45720" rtlCol="0" anchor="t">
            <a:noAutofit/>
          </a:bodyPr>
          <a:lstStyle/>
          <a:p>
            <a:pPr algn="l">
              <a:spcAft>
                <a:spcPts val="600"/>
              </a:spcAft>
            </a:pPr>
            <a:r>
              <a:rPr lang="en-US" sz="1600" b="1" u="sng" cap="all" dirty="0"/>
              <a:t>Presented By</a:t>
            </a:r>
            <a:endParaRPr lang="en-US" sz="1600" u="sng" cap="all" dirty="0"/>
          </a:p>
          <a:p>
            <a:pPr algn="l">
              <a:spcAft>
                <a:spcPts val="600"/>
              </a:spcAft>
            </a:pPr>
            <a:r>
              <a:rPr lang="en-US" sz="1600" b="1" cap="all" dirty="0"/>
              <a:t>Student Name: </a:t>
            </a:r>
            <a:r>
              <a:rPr lang="en-US" sz="1600" cap="all" dirty="0"/>
              <a:t>Sarthak </a:t>
            </a:r>
            <a:r>
              <a:rPr lang="en-US" sz="1600" cap="all" dirty="0" err="1"/>
              <a:t>dhiman</a:t>
            </a:r>
            <a:endParaRPr lang="en-US" sz="1600" cap="all" dirty="0"/>
          </a:p>
          <a:p>
            <a:pPr algn="l">
              <a:spcAft>
                <a:spcPts val="600"/>
              </a:spcAft>
            </a:pPr>
            <a:r>
              <a:rPr lang="en-US" sz="1600" b="1" cap="all" dirty="0"/>
              <a:t>College Name: </a:t>
            </a:r>
            <a:r>
              <a:rPr lang="en-US" sz="1600" cap="all" dirty="0" err="1"/>
              <a:t>chandigarh</a:t>
            </a:r>
            <a:r>
              <a:rPr lang="en-US" sz="1600" cap="all" dirty="0"/>
              <a:t> university</a:t>
            </a:r>
          </a:p>
          <a:p>
            <a:pPr algn="l">
              <a:spcAft>
                <a:spcPts val="600"/>
              </a:spcAft>
            </a:pPr>
            <a:r>
              <a:rPr lang="en-US" sz="1600" b="1" cap="all" dirty="0"/>
              <a:t>Department: </a:t>
            </a:r>
            <a:r>
              <a:rPr lang="en-US" sz="1600" cap="all" dirty="0"/>
              <a:t>AIT - </a:t>
            </a:r>
            <a:r>
              <a:rPr lang="en-US" sz="1600" cap="all" dirty="0" err="1"/>
              <a:t>cse</a:t>
            </a:r>
            <a:endParaRPr lang="en-US" sz="1600" cap="all" dirty="0"/>
          </a:p>
          <a:p>
            <a:pPr algn="l">
              <a:spcAft>
                <a:spcPts val="600"/>
              </a:spcAft>
            </a:pPr>
            <a:r>
              <a:rPr lang="en-US" sz="1600" b="1" cap="all" dirty="0"/>
              <a:t>Email ID: </a:t>
            </a:r>
            <a:r>
              <a:rPr lang="en-US" sz="1600" cap="all" dirty="0"/>
              <a:t>ishan123dhiman@gmail.com</a:t>
            </a:r>
          </a:p>
          <a:p>
            <a:pPr algn="l">
              <a:spcAft>
                <a:spcPts val="600"/>
              </a:spcAft>
            </a:pPr>
            <a:r>
              <a:rPr lang="en-US" sz="1600" b="1" cap="all" dirty="0"/>
              <a:t>AICTE Student ID: </a:t>
            </a:r>
            <a:r>
              <a:rPr lang="en-IN" sz="1600" dirty="0"/>
              <a:t>AINSI_115198</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3FCD8B4E-C12F-8EE3-ED24-5B7842249595}"/>
              </a:ext>
            </a:extLst>
          </p:cNvPr>
          <p:cNvPicPr>
            <a:picLocks noChangeAspect="1"/>
          </p:cNvPicPr>
          <p:nvPr/>
        </p:nvPicPr>
        <p:blipFill>
          <a:blip r:embed="rId3">
            <a:extLst>
              <a:ext uri="{28A0092B-C50C-407E-A947-70E740481C1C}">
                <a14:useLocalDpi xmlns:a14="http://schemas.microsoft.com/office/drawing/2010/main" val="0"/>
              </a:ext>
            </a:extLst>
          </a:blip>
          <a:srcRect l="6733" r="1539"/>
          <a:stretch>
            <a:fillRect/>
          </a:stretch>
        </p:blipFill>
        <p:spPr>
          <a:xfrm>
            <a:off x="5844512" y="557359"/>
            <a:ext cx="5205600" cy="567576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426E14-D9BA-FB93-B767-AEBFA74DB4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5CE2FA-A012-2997-5568-29A7D786D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345EE-8A86-7F99-48BD-0CF83040D0E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79C12252-18E1-4BFB-2C44-6C347456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798D07-6AA4-2135-305A-9BAFD28AAD4B}"/>
              </a:ext>
            </a:extLst>
          </p:cNvPr>
          <p:cNvSpPr>
            <a:spLocks noGrp="1"/>
          </p:cNvSpPr>
          <p:nvPr>
            <p:ph idx="1"/>
          </p:nvPr>
        </p:nvSpPr>
        <p:spPr>
          <a:xfrm>
            <a:off x="583818" y="2145877"/>
            <a:ext cx="6578228" cy="4251960"/>
          </a:xfrm>
        </p:spPr>
        <p:txBody>
          <a:bodyPr vert="horz" lIns="91440" tIns="45720" rIns="91440" bIns="45720" rtlCol="0">
            <a:normAutofit/>
          </a:bodyPr>
          <a:lstStyle/>
          <a:p>
            <a:pPr marL="0" indent="0" algn="just">
              <a:buNone/>
            </a:pPr>
            <a:r>
              <a:rPr lang="en-US" sz="1800" dirty="0">
                <a:latin typeface="Franklin Gothic Book"/>
              </a:rPr>
              <a:t>By addressing the shortcomings and inconsistencies of manual approaches, the AI Assisted Legal Judgment Prediction System offers a strong, data-driven tool for predicting legal outcomes.</a:t>
            </a:r>
          </a:p>
          <a:p>
            <a:pPr marL="0" indent="0" algn="just">
              <a:buNone/>
            </a:pPr>
            <a:r>
              <a:rPr lang="en-US" sz="1800" dirty="0">
                <a:latin typeface="Franklin Gothic Book"/>
              </a:rPr>
              <a:t>The system improves the speed and accuracy of legal judgment predictions by utilizing cutting-edge NLP and ML techniques, which helps with improved case strategy and resource allocation.</a:t>
            </a:r>
          </a:p>
          <a:p>
            <a:pPr marL="0" indent="0" algn="just">
              <a:buNone/>
            </a:pPr>
            <a:r>
              <a:rPr lang="en-US" sz="1800" dirty="0">
                <a:latin typeface="Franklin Gothic Book"/>
              </a:rPr>
              <a:t>The project shows how artificial intelligence (AI) has the potential to revolutionize the Indian legal system by lowering case backlogs, increasing transparency, and facilitating access to justice.</a:t>
            </a:r>
          </a:p>
          <a:p>
            <a:pPr marL="0" indent="0" algn="just">
              <a:buNone/>
            </a:pPr>
            <a:r>
              <a:rPr lang="en-US" sz="1800" dirty="0">
                <a:latin typeface="Franklin Gothic Book"/>
              </a:rPr>
              <a:t>There are still issues with the quality of the data, the predictability of the results, and the requirement for constant ethical supervision and validation.</a:t>
            </a:r>
            <a:endParaRPr lang="en-US" sz="1800" dirty="0"/>
          </a:p>
        </p:txBody>
      </p:sp>
      <p:pic>
        <p:nvPicPr>
          <p:cNvPr id="6" name="Picture 5">
            <a:extLst>
              <a:ext uri="{FF2B5EF4-FFF2-40B4-BE49-F238E27FC236}">
                <a16:creationId xmlns:a16="http://schemas.microsoft.com/office/drawing/2014/main" id="{58538F02-2199-5007-B92C-2E20FF434BC0}"/>
              </a:ext>
            </a:extLst>
          </p:cNvPr>
          <p:cNvPicPr>
            <a:picLocks noChangeAspect="1"/>
          </p:cNvPicPr>
          <p:nvPr/>
        </p:nvPicPr>
        <p:blipFill>
          <a:blip r:embed="rId2"/>
          <a:stretch>
            <a:fillRect/>
          </a:stretch>
        </p:blipFill>
        <p:spPr>
          <a:xfrm>
            <a:off x="7657598" y="2145877"/>
            <a:ext cx="3865366" cy="3853324"/>
          </a:xfrm>
          <a:prstGeom prst="rect">
            <a:avLst/>
          </a:prstGeom>
        </p:spPr>
      </p:pic>
    </p:spTree>
    <p:extLst>
      <p:ext uri="{BB962C8B-B14F-4D97-AF65-F5344CB8AC3E}">
        <p14:creationId xmlns:p14="http://schemas.microsoft.com/office/powerpoint/2010/main" val="75473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446314" y="1853338"/>
            <a:ext cx="7838288" cy="4837038"/>
          </a:xfrm>
        </p:spPr>
        <p:txBody>
          <a:bodyPr vert="horz" lIns="91440" tIns="45720" rIns="91440" bIns="45720" rtlCol="0">
            <a:normAutofit lnSpcReduction="10000"/>
          </a:bodyPr>
          <a:lstStyle/>
          <a:p>
            <a:pPr algn="just"/>
            <a:r>
              <a:rPr lang="en-US" sz="2100" b="1" dirty="0">
                <a:latin typeface="Arial" panose="020B0604020202020204" pitchFamily="34" charset="0"/>
                <a:cs typeface="Arial" panose="020B0604020202020204" pitchFamily="34" charset="0"/>
              </a:rPr>
              <a:t>Expansion to More Case Types</a:t>
            </a:r>
            <a:r>
              <a:rPr lang="en-US" sz="2100" dirty="0">
                <a:latin typeface="Arial" panose="020B0604020202020204" pitchFamily="34" charset="0"/>
                <a:cs typeface="Arial" panose="020B0604020202020204" pitchFamily="34" charset="0"/>
              </a:rPr>
              <a:t>: Extend coverage to additional legal domains, such as criminal, family, and commercial law.</a:t>
            </a:r>
          </a:p>
          <a:p>
            <a:pPr algn="just"/>
            <a:r>
              <a:rPr lang="en-US" sz="2100" b="1" dirty="0">
                <a:latin typeface="Arial" panose="020B0604020202020204" pitchFamily="34" charset="0"/>
                <a:cs typeface="Arial" panose="020B0604020202020204" pitchFamily="34" charset="0"/>
              </a:rPr>
              <a:t>Explainable AI</a:t>
            </a:r>
            <a:r>
              <a:rPr lang="en-US" sz="2100" dirty="0">
                <a:latin typeface="Arial" panose="020B0604020202020204" pitchFamily="34" charset="0"/>
                <a:cs typeface="Arial" panose="020B0604020202020204" pitchFamily="34" charset="0"/>
              </a:rPr>
              <a:t>: Integrate explainability modules to provide transparent reasoning behind predictions, aiding user trust and adoption.</a:t>
            </a:r>
          </a:p>
          <a:p>
            <a:pPr algn="just"/>
            <a:r>
              <a:rPr lang="en-US" sz="2100" b="1" dirty="0">
                <a:latin typeface="Arial" panose="020B0604020202020204" pitchFamily="34" charset="0"/>
                <a:cs typeface="Arial" panose="020B0604020202020204" pitchFamily="34" charset="0"/>
              </a:rPr>
              <a:t>Continuous Learning</a:t>
            </a:r>
            <a:r>
              <a:rPr lang="en-US" sz="2100" dirty="0">
                <a:latin typeface="Arial" panose="020B0604020202020204" pitchFamily="34" charset="0"/>
                <a:cs typeface="Arial" panose="020B0604020202020204" pitchFamily="34" charset="0"/>
              </a:rPr>
              <a:t>: Implement feedback loops for model retraining with new case data to maintain accuracy over time.</a:t>
            </a:r>
          </a:p>
          <a:p>
            <a:pPr algn="just"/>
            <a:r>
              <a:rPr lang="en-US" sz="2100" b="1" dirty="0">
                <a:latin typeface="Arial" panose="020B0604020202020204" pitchFamily="34" charset="0"/>
                <a:cs typeface="Arial" panose="020B0604020202020204" pitchFamily="34" charset="0"/>
              </a:rPr>
              <a:t>Integration with Court Systems</a:t>
            </a:r>
            <a:r>
              <a:rPr lang="en-US" sz="2100" dirty="0">
                <a:latin typeface="Arial" panose="020B0604020202020204" pitchFamily="34" charset="0"/>
                <a:cs typeface="Arial" panose="020B0604020202020204" pitchFamily="34" charset="0"/>
              </a:rPr>
              <a:t>: Collaborate with judiciary and legal tech platforms for seamless integration and real-world impact.</a:t>
            </a:r>
          </a:p>
          <a:p>
            <a:pPr algn="just"/>
            <a:r>
              <a:rPr lang="en-US" sz="2100" b="1" dirty="0">
                <a:latin typeface="Arial" panose="020B0604020202020204" pitchFamily="34" charset="0"/>
                <a:cs typeface="Arial" panose="020B0604020202020204" pitchFamily="34" charset="0"/>
              </a:rPr>
              <a:t>Ethical and Legal Compliance</a:t>
            </a:r>
            <a:r>
              <a:rPr lang="en-US" sz="2100" dirty="0">
                <a:latin typeface="Arial" panose="020B0604020202020204" pitchFamily="34" charset="0"/>
                <a:cs typeface="Arial" panose="020B0604020202020204" pitchFamily="34" charset="0"/>
              </a:rPr>
              <a:t>: Address concerns around data privacy, fairness, and accountability in AI-driven legal predictions.</a:t>
            </a:r>
          </a:p>
          <a:p>
            <a:pPr algn="just"/>
            <a:r>
              <a:rPr lang="en-US" sz="2100" b="1" dirty="0">
                <a:latin typeface="Arial" panose="020B0604020202020204" pitchFamily="34" charset="0"/>
                <a:cs typeface="Arial" panose="020B0604020202020204" pitchFamily="34" charset="0"/>
              </a:rPr>
              <a:t>Cloud-Based Deployment</a:t>
            </a:r>
            <a:r>
              <a:rPr lang="en-US" sz="2100" dirty="0">
                <a:latin typeface="Arial" panose="020B0604020202020204" pitchFamily="34" charset="0"/>
                <a:cs typeface="Arial" panose="020B0604020202020204" pitchFamily="34" charset="0"/>
              </a:rPr>
              <a:t>: Develop a scalable SaaS platform for broader accessibility to legal professionals and the public.</a:t>
            </a:r>
          </a:p>
          <a:p>
            <a:pPr marL="0" indent="0">
              <a:buNone/>
            </a:pPr>
            <a:endParaRPr lang="en-GB" sz="2200" dirty="0"/>
          </a:p>
        </p:txBody>
      </p:sp>
      <p:pic>
        <p:nvPicPr>
          <p:cNvPr id="5" name="Picture 4">
            <a:extLst>
              <a:ext uri="{FF2B5EF4-FFF2-40B4-BE49-F238E27FC236}">
                <a16:creationId xmlns:a16="http://schemas.microsoft.com/office/drawing/2014/main" id="{CC7430D4-F2FE-B49D-F07D-3B2F986E1BA6}"/>
              </a:ext>
            </a:extLst>
          </p:cNvPr>
          <p:cNvPicPr>
            <a:picLocks noChangeAspect="1"/>
          </p:cNvPicPr>
          <p:nvPr/>
        </p:nvPicPr>
        <p:blipFill>
          <a:blip r:embed="rId2"/>
          <a:stretch>
            <a:fillRect/>
          </a:stretch>
        </p:blipFill>
        <p:spPr>
          <a:xfrm>
            <a:off x="8389547" y="2387613"/>
            <a:ext cx="3407054" cy="3768489"/>
          </a:xfrm>
          <a:prstGeom prst="rect">
            <a:avLst/>
          </a:prstGeom>
        </p:spPr>
      </p:pic>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508190" y="1791879"/>
            <a:ext cx="11014773" cy="4700995"/>
          </a:xfrm>
        </p:spPr>
        <p:txBody>
          <a:bodyPr vert="horz" lIns="91440" tIns="45720" rIns="91440" bIns="45720" rtlCol="0" anchor="t">
            <a:noAutofit/>
          </a:bodyPr>
          <a:lstStyle/>
          <a:p>
            <a:r>
              <a:rPr lang="en-US" sz="1800" dirty="0">
                <a:latin typeface="Arial" panose="020B0604020202020204" pitchFamily="34" charset="0"/>
                <a:cs typeface="Arial" panose="020B0604020202020204" pitchFamily="34" charset="0"/>
              </a:rPr>
              <a:t>GitHub Repository : [</a:t>
            </a:r>
            <a:r>
              <a:rPr lang="en-US" sz="1800" dirty="0">
                <a:latin typeface="Arial" panose="020B0604020202020204" pitchFamily="34" charset="0"/>
                <a:cs typeface="Arial" panose="020B0604020202020204" pitchFamily="34" charset="0"/>
                <a:hlinkClick r:id="rId2"/>
              </a:rPr>
              <a:t>https://github.com/Sarthak-Dhiman-17/AI_Assisted_Legal_Judgment_Prediction_System</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CPPR, "Predictive Justice: Using AI for Justice," ATLAS South Asia Public Policy Challenge, 2021. [</a:t>
            </a:r>
            <a:r>
              <a:rPr lang="en-US" sz="1800" dirty="0">
                <a:latin typeface="Arial" panose="020B0604020202020204" pitchFamily="34" charset="0"/>
                <a:cs typeface="Arial" panose="020B0604020202020204" pitchFamily="34" charset="0"/>
                <a:hlinkClick r:id="rId3"/>
              </a:rPr>
              <a:t>https://www.cppr.in/wp-content/uploads/2021/05/PREDICTIVE-JUSTICE-USING-AI-FOR-JUSTICE-2.pdf</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Aletras</a:t>
            </a:r>
            <a:r>
              <a:rPr lang="en-US" sz="1800" dirty="0">
                <a:latin typeface="Arial" panose="020B0604020202020204" pitchFamily="34" charset="0"/>
                <a:cs typeface="Arial" panose="020B0604020202020204" pitchFamily="34" charset="0"/>
              </a:rPr>
              <a:t> et al., "Predicting judicial decisions of the European Court of Human Rights: a Natural Language Processing perspective," </a:t>
            </a:r>
            <a:r>
              <a:rPr lang="en-US" sz="1800" dirty="0" err="1">
                <a:latin typeface="Arial" panose="020B0604020202020204" pitchFamily="34" charset="0"/>
                <a:cs typeface="Arial" panose="020B0604020202020204" pitchFamily="34" charset="0"/>
              </a:rPr>
              <a:t>PeerJ</a:t>
            </a:r>
            <a:r>
              <a:rPr lang="en-US" sz="1800" dirty="0">
                <a:latin typeface="Arial" panose="020B0604020202020204" pitchFamily="34" charset="0"/>
                <a:cs typeface="Arial" panose="020B0604020202020204" pitchFamily="34" charset="0"/>
              </a:rPr>
              <a:t> Computer Science, 2016. [</a:t>
            </a:r>
            <a:r>
              <a:rPr lang="en-US" sz="1800" dirty="0">
                <a:latin typeface="Arial" panose="020B0604020202020204" pitchFamily="34" charset="0"/>
                <a:cs typeface="Arial" panose="020B0604020202020204" pitchFamily="34" charset="0"/>
                <a:hlinkClick r:id="rId4"/>
              </a:rPr>
              <a:t>https://iacajournal.org/articles/10.36745/ijca.343</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S. </a:t>
            </a:r>
            <a:r>
              <a:rPr lang="en-US" sz="1800" dirty="0" err="1">
                <a:latin typeface="Arial" panose="020B0604020202020204" pitchFamily="34" charset="0"/>
                <a:cs typeface="Arial" panose="020B0604020202020204" pitchFamily="34" charset="0"/>
              </a:rPr>
              <a:t>Mussard</a:t>
            </a:r>
            <a:r>
              <a:rPr lang="en-US" sz="1800" dirty="0">
                <a:latin typeface="Arial" panose="020B0604020202020204" pitchFamily="34" charset="0"/>
                <a:cs typeface="Arial" panose="020B0604020202020204" pitchFamily="34" charset="0"/>
              </a:rPr>
              <a:t> et al., "Deep Learning for Prediction of Judicial Outcome – LAWBOT," ANR Project, 2020. [</a:t>
            </a:r>
            <a:r>
              <a:rPr lang="en-US" sz="1800" dirty="0">
                <a:latin typeface="Arial" panose="020B0604020202020204" pitchFamily="34" charset="0"/>
                <a:cs typeface="Arial" panose="020B0604020202020204" pitchFamily="34" charset="0"/>
                <a:hlinkClick r:id="rId5"/>
              </a:rPr>
              <a:t>https://anr.fr/Project-ANR-20-CE38-0013</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Z. Zhong et al., "Iteratively Questioning and Answering for Interpretable Legal Judgment Prediction," Proceedings of the AAAI Conference on Artificial Intelligence, 2020. [</a:t>
            </a:r>
            <a:r>
              <a:rPr lang="en-US" sz="1800" dirty="0">
                <a:latin typeface="Arial" panose="020B0604020202020204" pitchFamily="34" charset="0"/>
                <a:cs typeface="Arial" panose="020B0604020202020204" pitchFamily="34" charset="0"/>
                <a:hlinkClick r:id="rId6"/>
              </a:rPr>
              <a:t>https://ojs.aaai.org/index.php/AAAI/article/view/5479</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Pre/Dicta, "AI-Powered Legal Case Outcome Prediction Methods," 2025. [</a:t>
            </a:r>
            <a:r>
              <a:rPr lang="en-US" sz="1800" dirty="0">
                <a:latin typeface="Arial" panose="020B0604020202020204" pitchFamily="34" charset="0"/>
                <a:cs typeface="Arial" panose="020B0604020202020204" pitchFamily="34" charset="0"/>
                <a:hlinkClick r:id="rId7"/>
              </a:rPr>
              <a:t>https://www.pre-dicta.com/ai-powered-legal-case-outcome-prediction-methods/</a:t>
            </a:r>
            <a:r>
              <a:rPr lang="en-US" sz="1800" dirty="0">
                <a:latin typeface="Arial" panose="020B0604020202020204" pitchFamily="34" charset="0"/>
                <a:cs typeface="Arial" panose="020B0604020202020204" pitchFamily="34" charset="0"/>
              </a:rPr>
              <a:t>]</a:t>
            </a:r>
          </a:p>
          <a:p>
            <a:pPr marL="0" indent="0">
              <a:buNone/>
            </a:pPr>
            <a:endParaRPr lang="en-IN" sz="1800" u="sng" dirty="0">
              <a:solidFill>
                <a:srgbClr val="0070C0"/>
              </a:solidFill>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6676" y="2145877"/>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Results</a:t>
            </a: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517783" y="2080770"/>
            <a:ext cx="6439908" cy="4877052"/>
          </a:xfrm>
        </p:spPr>
        <p:txBody>
          <a:bodyPr vert="horz" lIns="91440" tIns="45720" rIns="91440" bIns="45720" rtlCol="0">
            <a:normAutofit/>
          </a:bodyPr>
          <a:lstStyle/>
          <a:p>
            <a:pPr algn="just"/>
            <a:r>
              <a:rPr lang="en-US" sz="2000" dirty="0">
                <a:latin typeface="Arial" panose="020B0604020202020204" pitchFamily="34" charset="0"/>
                <a:cs typeface="Arial" panose="020B0604020202020204" pitchFamily="34" charset="0"/>
              </a:rPr>
              <a:t>With more than five crore cases pending in various courts, the Indian legal system is currently beset by a massive backlog that causes major delays in the administration of justice. In addition to being labor-intensive and time-consuming, manual legal document analysis and case outcome prediction by legal professionals are prone to human bias and inconsistency.</a:t>
            </a:r>
          </a:p>
          <a:p>
            <a:pPr algn="just"/>
            <a:r>
              <a:rPr lang="en-US" sz="2000" dirty="0">
                <a:latin typeface="Arial" panose="020B0604020202020204" pitchFamily="34" charset="0"/>
                <a:cs typeface="Arial" panose="020B0604020202020204" pitchFamily="34" charset="0"/>
              </a:rPr>
              <a:t>Effective legal strategy and resource allocation are hampered by the lack of easily accessible, data-driven tools to help litigants, judges, and attorneys predict the likely outcomes of cases.</a:t>
            </a:r>
          </a:p>
        </p:txBody>
      </p:sp>
      <p:pic>
        <p:nvPicPr>
          <p:cNvPr id="5" name="Picture 4">
            <a:extLst>
              <a:ext uri="{FF2B5EF4-FFF2-40B4-BE49-F238E27FC236}">
                <a16:creationId xmlns:a16="http://schemas.microsoft.com/office/drawing/2014/main" id="{77F7502A-B133-7363-8908-DCF184D23ECC}"/>
              </a:ext>
            </a:extLst>
          </p:cNvPr>
          <p:cNvPicPr>
            <a:picLocks noChangeAspect="1"/>
          </p:cNvPicPr>
          <p:nvPr/>
        </p:nvPicPr>
        <p:blipFill>
          <a:blip r:embed="rId2"/>
          <a:stretch>
            <a:fillRect/>
          </a:stretch>
        </p:blipFill>
        <p:spPr>
          <a:xfrm>
            <a:off x="7699202" y="1929384"/>
            <a:ext cx="3654598" cy="4694752"/>
          </a:xfrm>
          <a:prstGeom prst="rect">
            <a:avLst/>
          </a:prstGeom>
        </p:spPr>
      </p:pic>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579659" y="2125328"/>
            <a:ext cx="10461893" cy="4732672"/>
          </a:xfrm>
        </p:spPr>
        <p:txBody>
          <a:bodyPr vert="horz" lIns="91440" tIns="45720" rIns="91440" bIns="45720" rtlCol="0">
            <a:noAutofit/>
          </a:bodyPr>
          <a:lstStyle/>
          <a:p>
            <a:pPr algn="just"/>
            <a:r>
              <a:rPr lang="en-US" sz="1800" dirty="0">
                <a:latin typeface="Arial" panose="020B0604020202020204" pitchFamily="34" charset="0"/>
                <a:cs typeface="Arial" panose="020B0604020202020204" pitchFamily="34" charset="0"/>
              </a:rPr>
              <a:t>The "AI Assisted Legal Judgment Prediction System" aims to harness artificial intelligence (AI) and machine learning (ML) to automate the prediction of legal case outcomes based on historical data and legal document analysis.</a:t>
            </a:r>
          </a:p>
          <a:p>
            <a:pPr algn="just"/>
            <a:r>
              <a:rPr lang="en-US" sz="1800" u="sng" dirty="0">
                <a:latin typeface="Arial" panose="020B0604020202020204" pitchFamily="34" charset="0"/>
                <a:cs typeface="Arial" panose="020B0604020202020204" pitchFamily="34" charset="0"/>
              </a:rPr>
              <a:t>Key Features:</a:t>
            </a:r>
          </a:p>
          <a:p>
            <a:pPr lvl="1" algn="just"/>
            <a:r>
              <a:rPr lang="en-US" sz="1800" b="1" dirty="0">
                <a:latin typeface="Arial" panose="020B0604020202020204" pitchFamily="34" charset="0"/>
                <a:cs typeface="Arial" panose="020B0604020202020204" pitchFamily="34" charset="0"/>
              </a:rPr>
              <a:t>Automated Data Collection: </a:t>
            </a:r>
            <a:r>
              <a:rPr lang="en-US" sz="1800" dirty="0">
                <a:latin typeface="Arial" panose="020B0604020202020204" pitchFamily="34" charset="0"/>
                <a:cs typeface="Arial" panose="020B0604020202020204" pitchFamily="34" charset="0"/>
              </a:rPr>
              <a:t>Gathers and compiles information about court cases, including facts, statutes, arguments, and rulings, from online resources like Indian Kanoon.</a:t>
            </a:r>
          </a:p>
          <a:p>
            <a:pPr lvl="1" algn="just"/>
            <a:r>
              <a:rPr lang="en-US" sz="1800" b="1" dirty="0">
                <a:latin typeface="Arial" panose="020B0604020202020204" pitchFamily="34" charset="0"/>
                <a:cs typeface="Arial" panose="020B0604020202020204" pitchFamily="34" charset="0"/>
              </a:rPr>
              <a:t>Data preprocessing: </a:t>
            </a:r>
            <a:r>
              <a:rPr lang="en-US" sz="1800" dirty="0">
                <a:latin typeface="Arial" panose="020B0604020202020204" pitchFamily="34" charset="0"/>
                <a:cs typeface="Arial" panose="020B0604020202020204" pitchFamily="34" charset="0"/>
              </a:rPr>
              <a:t>Prepares unprocessed legal documents for model training by cleaning, anonymizing, and structuring them into machine-readable formats (such as JSON or Parquet).</a:t>
            </a:r>
          </a:p>
          <a:p>
            <a:pPr lvl="1" algn="just"/>
            <a:r>
              <a:rPr lang="en-US" sz="1800" b="1" dirty="0">
                <a:latin typeface="Arial" panose="020B0604020202020204" pitchFamily="34" charset="0"/>
                <a:cs typeface="Arial" panose="020B0604020202020204" pitchFamily="34" charset="0"/>
              </a:rPr>
              <a:t>Natural language processing (NLP) </a:t>
            </a:r>
            <a:r>
              <a:rPr lang="en-US" sz="1800" dirty="0">
                <a:latin typeface="Arial" panose="020B0604020202020204" pitchFamily="34" charset="0"/>
                <a:cs typeface="Arial" panose="020B0604020202020204" pitchFamily="34" charset="0"/>
              </a:rPr>
              <a:t>is used in NLP-Based Feature Extraction to extract pertinent features from unstructured legal texts, including named entities, cited legal provisions, and factual patterns.</a:t>
            </a:r>
          </a:p>
          <a:p>
            <a:pPr lvl="1" algn="just"/>
            <a:r>
              <a:rPr lang="en-US" sz="1800" b="1" dirty="0">
                <a:latin typeface="Arial" panose="020B0604020202020204" pitchFamily="34" charset="0"/>
                <a:cs typeface="Arial" panose="020B0604020202020204" pitchFamily="34" charset="0"/>
              </a:rPr>
              <a:t>Predictive Modeling: </a:t>
            </a:r>
            <a:r>
              <a:rPr lang="en-US" sz="1800" dirty="0">
                <a:latin typeface="Arial" panose="020B0604020202020204" pitchFamily="34" charset="0"/>
                <a:cs typeface="Arial" panose="020B0604020202020204" pitchFamily="34" charset="0"/>
              </a:rPr>
              <a:t>Classifies and forecasts case outcomes based on input features using sophisticated machine learning algorithms (e.g., CNN, SVM, BERT, and </a:t>
            </a:r>
            <a:r>
              <a:rPr lang="en-US" sz="1800" dirty="0" err="1">
                <a:latin typeface="Arial" panose="020B0604020202020204" pitchFamily="34" charset="0"/>
                <a:cs typeface="Arial" panose="020B0604020202020204" pitchFamily="34" charset="0"/>
              </a:rPr>
              <a:t>BiLSTM</a:t>
            </a: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428404" y="1812867"/>
            <a:ext cx="11007898" cy="4680008"/>
          </a:xfrm>
        </p:spPr>
        <p:txBody>
          <a:bodyPr vert="horz" lIns="91440" tIns="45720" rIns="91440" bIns="45720" rtlCol="0">
            <a:noAutofit/>
          </a:bodyPr>
          <a:lstStyle/>
          <a:p>
            <a:pPr algn="just"/>
            <a:r>
              <a:rPr lang="en-US" sz="1800" u="sng" dirty="0">
                <a:latin typeface="Arial" panose="020B0604020202020204" pitchFamily="34" charset="0"/>
                <a:cs typeface="Arial" panose="020B0604020202020204" pitchFamily="34" charset="0"/>
              </a:rPr>
              <a:t>Technology</a:t>
            </a:r>
            <a:r>
              <a:rPr lang="en-US" sz="1800" dirty="0">
                <a:latin typeface="Arial" panose="020B0604020202020204" pitchFamily="34" charset="0"/>
                <a:cs typeface="Arial" panose="020B0604020202020204" pitchFamily="34" charset="0"/>
              </a:rPr>
              <a:t>:</a:t>
            </a:r>
          </a:p>
          <a:p>
            <a:pPr lvl="1" algn="just"/>
            <a:r>
              <a:rPr lang="en-US" sz="1800" b="1" dirty="0">
                <a:latin typeface="Arial" panose="020B0604020202020204" pitchFamily="34" charset="0"/>
                <a:cs typeface="Arial" panose="020B0604020202020204" pitchFamily="34" charset="0"/>
              </a:rPr>
              <a:t>Programming Language</a:t>
            </a:r>
            <a:r>
              <a:rPr lang="en-US" sz="1800" dirty="0">
                <a:latin typeface="Arial" panose="020B0604020202020204" pitchFamily="34" charset="0"/>
                <a:cs typeface="Arial" panose="020B0604020202020204" pitchFamily="34" charset="0"/>
              </a:rPr>
              <a:t>: Python</a:t>
            </a:r>
          </a:p>
          <a:p>
            <a:pPr lvl="1" algn="just"/>
            <a:r>
              <a:rPr lang="en-US" sz="1800" b="1" dirty="0">
                <a:latin typeface="Arial" panose="020B0604020202020204" pitchFamily="34" charset="0"/>
                <a:cs typeface="Arial" panose="020B0604020202020204" pitchFamily="34" charset="0"/>
              </a:rPr>
              <a:t>Libraries &amp; Frameworks</a:t>
            </a:r>
            <a:r>
              <a:rPr lang="en-US" sz="1800" dirty="0">
                <a:latin typeface="Arial" panose="020B0604020202020204" pitchFamily="34" charset="0"/>
                <a:cs typeface="Arial" panose="020B0604020202020204" pitchFamily="34" charset="0"/>
              </a:rPr>
              <a:t>: Pandas, NumPy, Scikit-learn, TensorFlow/</a:t>
            </a:r>
            <a:r>
              <a:rPr lang="en-US" sz="1800" dirty="0" err="1">
                <a:latin typeface="Arial" panose="020B0604020202020204" pitchFamily="34" charset="0"/>
                <a:cs typeface="Arial" panose="020B0604020202020204" pitchFamily="34" charset="0"/>
              </a:rPr>
              <a:t>PyTorch</a:t>
            </a:r>
            <a:r>
              <a:rPr lang="en-US" sz="1800" dirty="0">
                <a:latin typeface="Arial" panose="020B0604020202020204" pitchFamily="34" charset="0"/>
                <a:cs typeface="Arial" panose="020B0604020202020204" pitchFamily="34" charset="0"/>
              </a:rPr>
              <a:t>, NLTK/Spacy for NLP, Hugging Face Transformers</a:t>
            </a:r>
          </a:p>
          <a:p>
            <a:pPr lvl="1" algn="just"/>
            <a:r>
              <a:rPr lang="en-US" sz="1800" b="1" dirty="0">
                <a:latin typeface="Arial" panose="020B0604020202020204" pitchFamily="34" charset="0"/>
                <a:cs typeface="Arial" panose="020B0604020202020204" pitchFamily="34" charset="0"/>
              </a:rPr>
              <a:t>Data Storage</a:t>
            </a:r>
            <a:r>
              <a:rPr lang="en-US" sz="1800" dirty="0">
                <a:latin typeface="Arial" panose="020B0604020202020204" pitchFamily="34" charset="0"/>
                <a:cs typeface="Arial" panose="020B0604020202020204" pitchFamily="34" charset="0"/>
              </a:rPr>
              <a:t>: Parquet, JSON files for efficient storage and retrieval</a:t>
            </a:r>
          </a:p>
          <a:p>
            <a:pPr lvl="1" algn="just"/>
            <a:r>
              <a:rPr lang="en-US" sz="1800" b="1" dirty="0">
                <a:latin typeface="Arial" panose="020B0604020202020204" pitchFamily="34" charset="0"/>
                <a:cs typeface="Arial" panose="020B0604020202020204" pitchFamily="34" charset="0"/>
              </a:rPr>
              <a:t>Web Scraping</a:t>
            </a:r>
            <a:r>
              <a:rPr lang="en-US" sz="1800" dirty="0">
                <a:latin typeface="Arial" panose="020B0604020202020204" pitchFamily="34" charset="0"/>
                <a:cs typeface="Arial" panose="020B0604020202020204" pitchFamily="34" charset="0"/>
              </a:rPr>
              <a:t>: Custom scripts leveraging </a:t>
            </a:r>
            <a:r>
              <a:rPr lang="en-US" sz="1800" dirty="0" err="1">
                <a:latin typeface="Arial" panose="020B0604020202020204" pitchFamily="34" charset="0"/>
                <a:cs typeface="Arial" panose="020B0604020202020204" pitchFamily="34" charset="0"/>
              </a:rPr>
              <a:t>BeautifulSoup</a:t>
            </a:r>
            <a:r>
              <a:rPr lang="en-US" sz="1800" dirty="0">
                <a:latin typeface="Arial" panose="020B0604020202020204" pitchFamily="34" charset="0"/>
                <a:cs typeface="Arial" panose="020B0604020202020204" pitchFamily="34" charset="0"/>
              </a:rPr>
              <a:t>/Scrapy to extract data from Indian Kanoon and similar sources</a:t>
            </a:r>
          </a:p>
          <a:p>
            <a:pPr algn="just"/>
            <a:r>
              <a:rPr lang="en-US" sz="1800" u="sng" dirty="0">
                <a:latin typeface="Arial" panose="020B0604020202020204" pitchFamily="34" charset="0"/>
                <a:cs typeface="Arial" panose="020B0604020202020204" pitchFamily="34" charset="0"/>
              </a:rPr>
              <a:t>Development Workflow</a:t>
            </a:r>
            <a:r>
              <a:rPr lang="en-US" sz="1800" dirty="0">
                <a:latin typeface="Arial" panose="020B0604020202020204" pitchFamily="34" charset="0"/>
                <a:cs typeface="Arial" panose="020B0604020202020204" pitchFamily="34" charset="0"/>
              </a:rPr>
              <a:t>:</a:t>
            </a:r>
          </a:p>
          <a:p>
            <a:pPr lvl="1" algn="just"/>
            <a:r>
              <a:rPr lang="en-US" sz="1800" b="1" dirty="0">
                <a:latin typeface="Arial" panose="020B0604020202020204" pitchFamily="34" charset="0"/>
                <a:cs typeface="Arial" panose="020B0604020202020204" pitchFamily="34" charset="0"/>
              </a:rPr>
              <a:t>Data Acquisition</a:t>
            </a:r>
            <a:r>
              <a:rPr lang="en-US" sz="1800" dirty="0">
                <a:latin typeface="Arial" panose="020B0604020202020204" pitchFamily="34" charset="0"/>
                <a:cs typeface="Arial" panose="020B0604020202020204" pitchFamily="34" charset="0"/>
              </a:rPr>
              <a:t>: Automated scripts collect and update legal datasets.</a:t>
            </a:r>
          </a:p>
          <a:p>
            <a:pPr lvl="1" algn="just"/>
            <a:r>
              <a:rPr lang="en-US" sz="1800" b="1" dirty="0">
                <a:latin typeface="Arial" panose="020B0604020202020204" pitchFamily="34" charset="0"/>
                <a:cs typeface="Arial" panose="020B0604020202020204" pitchFamily="34" charset="0"/>
              </a:rPr>
              <a:t>Preprocessing:</a:t>
            </a:r>
            <a:r>
              <a:rPr lang="en-US" sz="1800" dirty="0">
                <a:latin typeface="Arial" panose="020B0604020202020204" pitchFamily="34" charset="0"/>
                <a:cs typeface="Arial" panose="020B0604020202020204" pitchFamily="34" charset="0"/>
              </a:rPr>
              <a:t> Data cleaning, tokenization, stop-word removal, and entity recognition to prepare text for modeling.</a:t>
            </a:r>
          </a:p>
          <a:p>
            <a:pPr lvl="1" algn="just"/>
            <a:r>
              <a:rPr lang="en-US" sz="1800" b="1" dirty="0">
                <a:latin typeface="Arial" panose="020B0604020202020204" pitchFamily="34" charset="0"/>
                <a:cs typeface="Arial" panose="020B0604020202020204" pitchFamily="34" charset="0"/>
              </a:rPr>
              <a:t>Feature Engineering</a:t>
            </a:r>
            <a:r>
              <a:rPr lang="en-US" sz="1800" dirty="0">
                <a:latin typeface="Arial" panose="020B0604020202020204" pitchFamily="34" charset="0"/>
                <a:cs typeface="Arial" panose="020B0604020202020204" pitchFamily="34" charset="0"/>
              </a:rPr>
              <a:t>: Extracts key information such as legal citations, case facts, and outcomes for use in ML models.</a:t>
            </a:r>
          </a:p>
          <a:p>
            <a:pPr lvl="1" algn="just"/>
            <a:r>
              <a:rPr lang="en-US" sz="1800" b="1" dirty="0">
                <a:latin typeface="Arial" panose="020B0604020202020204" pitchFamily="34" charset="0"/>
                <a:cs typeface="Arial" panose="020B0604020202020204" pitchFamily="34" charset="0"/>
              </a:rPr>
              <a:t>Model Training</a:t>
            </a:r>
            <a:r>
              <a:rPr lang="en-US" sz="1800" dirty="0">
                <a:latin typeface="Arial" panose="020B0604020202020204" pitchFamily="34" charset="0"/>
                <a:cs typeface="Arial" panose="020B0604020202020204" pitchFamily="34" charset="0"/>
              </a:rPr>
              <a:t>: Selection and training of suitable algorithms, with hyperparameter tuning and cross-validation to optimize performance.</a:t>
            </a:r>
          </a:p>
          <a:p>
            <a:pPr lvl="1" algn="just"/>
            <a:r>
              <a:rPr lang="en-US" sz="1800" b="1" dirty="0">
                <a:latin typeface="Arial" panose="020B0604020202020204" pitchFamily="34" charset="0"/>
                <a:cs typeface="Arial" panose="020B0604020202020204" pitchFamily="34" charset="0"/>
              </a:rPr>
              <a:t>Evaluation</a:t>
            </a:r>
            <a:r>
              <a:rPr lang="en-US" sz="1800" dirty="0">
                <a:latin typeface="Arial" panose="020B0604020202020204" pitchFamily="34" charset="0"/>
                <a:cs typeface="Arial" panose="020B0604020202020204" pitchFamily="34" charset="0"/>
              </a:rPr>
              <a:t>: Uses metrics such as accuracy, precision, recall, and F1-score to assess model effectiveness.</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spcBef>
                <a:spcPct val="20000"/>
              </a:spcBef>
              <a:spcAft>
                <a:spcPts val="600"/>
              </a:spcAft>
              <a:buNone/>
            </a:pPr>
            <a:r>
              <a:rPr lang="en-US" sz="1800" b="1" u="sng" dirty="0">
                <a:latin typeface="Arial" panose="020B0604020202020204" pitchFamily="34" charset="0"/>
                <a:cs typeface="Arial" panose="020B0604020202020204" pitchFamily="34" charset="0"/>
              </a:rPr>
              <a:t>Choosing an Algorithm</a:t>
            </a:r>
            <a:r>
              <a:rPr lang="en-US" sz="1800" u="sng"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Using the TWO (Texas Wolf Optimization) algorithm for hyperparameter tuning, the system assesses a number of machine learning and deep learning models, such as Logistic Regression, SVM, CNN, LSTM, and </a:t>
            </a:r>
            <a:r>
              <a:rPr lang="en-US" sz="1800" dirty="0" err="1">
                <a:latin typeface="Arial" panose="020B0604020202020204" pitchFamily="34" charset="0"/>
                <a:cs typeface="Arial" panose="020B0604020202020204" pitchFamily="34" charset="0"/>
              </a:rPr>
              <a:t>BiLSTM</a:t>
            </a:r>
            <a:r>
              <a:rPr lang="en-US" sz="1800" dirty="0">
                <a:latin typeface="Arial" panose="020B0604020202020204" pitchFamily="34" charset="0"/>
                <a:cs typeface="Arial" panose="020B0604020202020204" pitchFamily="34" charset="0"/>
              </a:rPr>
              <a:t>.</a:t>
            </a: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Models like BERT and </a:t>
            </a:r>
            <a:r>
              <a:rPr lang="en-US" sz="1800" dirty="0" err="1">
                <a:latin typeface="Arial" panose="020B0604020202020204" pitchFamily="34" charset="0"/>
                <a:cs typeface="Arial" panose="020B0604020202020204" pitchFamily="34" charset="0"/>
              </a:rPr>
              <a:t>BiLSTM</a:t>
            </a:r>
            <a:r>
              <a:rPr lang="en-US" sz="1800" dirty="0">
                <a:latin typeface="Arial" panose="020B0604020202020204" pitchFamily="34" charset="0"/>
                <a:cs typeface="Arial" panose="020B0604020202020204" pitchFamily="34" charset="0"/>
              </a:rPr>
              <a:t> are recommended for text classification because of their exceptional ability to extract contextual and semantic information from legal documents.</a:t>
            </a:r>
          </a:p>
          <a:p>
            <a:pPr marL="0" indent="0" algn="just">
              <a:spcBef>
                <a:spcPct val="20000"/>
              </a:spcBef>
              <a:spcAft>
                <a:spcPts val="600"/>
              </a:spcAft>
              <a:buNone/>
            </a:pPr>
            <a:r>
              <a:rPr lang="en-US" sz="1800" b="1" u="sng" dirty="0">
                <a:latin typeface="Arial" panose="020B0604020202020204" pitchFamily="34" charset="0"/>
                <a:cs typeface="Arial" panose="020B0604020202020204" pitchFamily="34" charset="0"/>
              </a:rPr>
              <a:t>Method of Training:</a:t>
            </a:r>
            <a:endParaRPr lang="en-US" sz="1800" b="1" dirty="0">
              <a:latin typeface="Arial" panose="020B0604020202020204" pitchFamily="34" charset="0"/>
              <a:cs typeface="Arial" panose="020B0604020202020204" pitchFamily="34" charset="0"/>
            </a:endParaRP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Subsets of the dataset are used for testing and training.</a:t>
            </a: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Entity recognition, vectorization, and case fact summarization are all included in feature extraction.</a:t>
            </a: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Supervised learning is used to train models, and in certain methods, genetic algorithms and process supervision are employed for optimization.</a:t>
            </a:r>
          </a:p>
          <a:p>
            <a:pPr marL="305435" indent="-305435" algn="just">
              <a:spcBef>
                <a:spcPct val="20000"/>
              </a:spcBef>
              <a:spcAft>
                <a:spcPts val="600"/>
              </a:spcAft>
              <a:buFont typeface="Arial"/>
              <a:buChar char="•"/>
            </a:pPr>
            <a:r>
              <a:rPr lang="en-US" sz="1800" dirty="0">
                <a:latin typeface="Arial" panose="020B0604020202020204" pitchFamily="34" charset="0"/>
                <a:cs typeface="Arial" panose="020B0604020202020204" pitchFamily="34" charset="0"/>
              </a:rPr>
              <a:t>K-fold testing and cross-validation guard against overfitting and guarantee robustness.</a:t>
            </a: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583818" y="2145877"/>
            <a:ext cx="10939146" cy="1534686"/>
          </a:xfrm>
        </p:spPr>
        <p:txBody>
          <a:bodyPr vert="horz" lIns="91440" tIns="45720" rIns="91440" bIns="45720" rtlCol="0">
            <a:normAutofit/>
          </a:bodyPr>
          <a:lstStyle/>
          <a:p>
            <a:pPr marL="0" indent="0" algn="just">
              <a:buNone/>
            </a:pPr>
            <a:r>
              <a:rPr lang="en-US" sz="1800" dirty="0">
                <a:latin typeface="Arial" panose="020B0604020202020204" pitchFamily="34" charset="0"/>
                <a:cs typeface="Arial" panose="020B0604020202020204" pitchFamily="34" charset="0"/>
              </a:rPr>
              <a:t>The dataset used was too big to train the model in given time so I have used only 2022 cases from </a:t>
            </a:r>
            <a:r>
              <a:rPr lang="en-US" sz="1800" dirty="0" err="1">
                <a:latin typeface="Arial" panose="020B0604020202020204" pitchFamily="34" charset="0"/>
                <a:cs typeface="Arial" panose="020B0604020202020204" pitchFamily="34" charset="0"/>
              </a:rPr>
              <a:t>Indiankanoon</a:t>
            </a:r>
            <a:r>
              <a:rPr lang="en-US" sz="1800" dirty="0">
                <a:latin typeface="Arial" panose="020B0604020202020204" pitchFamily="34" charset="0"/>
                <a:cs typeface="Arial" panose="020B0604020202020204" pitchFamily="34" charset="0"/>
              </a:rPr>
              <a:t> site which consisted of 400 pdfs which gave me acceptable accuracy and model results.</a:t>
            </a:r>
          </a:p>
          <a:p>
            <a:pPr algn="just"/>
            <a:r>
              <a:rPr lang="en-US" sz="1800" dirty="0">
                <a:latin typeface="Arial" panose="020B0604020202020204" pitchFamily="34" charset="0"/>
                <a:cs typeface="Arial" panose="020B0604020202020204" pitchFamily="34" charset="0"/>
              </a:rPr>
              <a:t>First, there was PDF processing, we were able to find out there was a balance between labels so there was no imbalance and no biasness towards a particular label while training; </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6A5F83-2FF4-FFD7-F19F-0998719BD57F}"/>
              </a:ext>
            </a:extLst>
          </p:cNvPr>
          <p:cNvPicPr>
            <a:picLocks noChangeAspect="1"/>
          </p:cNvPicPr>
          <p:nvPr/>
        </p:nvPicPr>
        <p:blipFill>
          <a:blip r:embed="rId2"/>
          <a:stretch>
            <a:fillRect/>
          </a:stretch>
        </p:blipFill>
        <p:spPr>
          <a:xfrm>
            <a:off x="669036" y="3488245"/>
            <a:ext cx="4604233" cy="2248161"/>
          </a:xfrm>
          <a:prstGeom prst="rect">
            <a:avLst/>
          </a:prstGeom>
        </p:spPr>
      </p:pic>
      <p:sp>
        <p:nvSpPr>
          <p:cNvPr id="7" name="TextBox 6">
            <a:extLst>
              <a:ext uri="{FF2B5EF4-FFF2-40B4-BE49-F238E27FC236}">
                <a16:creationId xmlns:a16="http://schemas.microsoft.com/office/drawing/2014/main" id="{16FB9B2F-800D-D32E-FFC6-C2F84DB3AD63}"/>
              </a:ext>
            </a:extLst>
          </p:cNvPr>
          <p:cNvSpPr txBox="1"/>
          <p:nvPr/>
        </p:nvSpPr>
        <p:spPr>
          <a:xfrm>
            <a:off x="669036" y="5736406"/>
            <a:ext cx="3316631" cy="276999"/>
          </a:xfrm>
          <a:prstGeom prst="rect">
            <a:avLst/>
          </a:prstGeom>
          <a:noFill/>
        </p:spPr>
        <p:txBody>
          <a:bodyPr wrap="square" rtlCol="0">
            <a:spAutoFit/>
          </a:bodyPr>
          <a:lstStyle/>
          <a:p>
            <a:r>
              <a:rPr lang="en-IN" sz="1200" dirty="0"/>
              <a:t>1. BALANCED LABELS</a:t>
            </a:r>
          </a:p>
        </p:txBody>
      </p:sp>
      <p:sp>
        <p:nvSpPr>
          <p:cNvPr id="9" name="TextBox 8">
            <a:extLst>
              <a:ext uri="{FF2B5EF4-FFF2-40B4-BE49-F238E27FC236}">
                <a16:creationId xmlns:a16="http://schemas.microsoft.com/office/drawing/2014/main" id="{E7841CE9-BFEF-4EF2-EE46-4D3B4B126711}"/>
              </a:ext>
            </a:extLst>
          </p:cNvPr>
          <p:cNvSpPr txBox="1"/>
          <p:nvPr/>
        </p:nvSpPr>
        <p:spPr>
          <a:xfrm>
            <a:off x="5273269" y="3453344"/>
            <a:ext cx="5945822"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Then There was the process for data cleaning, if there was pdf reaching max length of spacy, then it would be truncated to max length.</a:t>
            </a:r>
          </a:p>
        </p:txBody>
      </p:sp>
      <p:pic>
        <p:nvPicPr>
          <p:cNvPr id="12" name="Picture 11">
            <a:extLst>
              <a:ext uri="{FF2B5EF4-FFF2-40B4-BE49-F238E27FC236}">
                <a16:creationId xmlns:a16="http://schemas.microsoft.com/office/drawing/2014/main" id="{2B80212B-F4F4-AB9C-09F1-0DEDF8AF7476}"/>
              </a:ext>
            </a:extLst>
          </p:cNvPr>
          <p:cNvPicPr>
            <a:picLocks noChangeAspect="1"/>
          </p:cNvPicPr>
          <p:nvPr/>
        </p:nvPicPr>
        <p:blipFill>
          <a:blip r:embed="rId3"/>
          <a:stretch>
            <a:fillRect/>
          </a:stretch>
        </p:blipFill>
        <p:spPr>
          <a:xfrm>
            <a:off x="5461921" y="4376674"/>
            <a:ext cx="6426394" cy="2083603"/>
          </a:xfrm>
          <a:prstGeom prst="rect">
            <a:avLst/>
          </a:prstGeom>
        </p:spPr>
      </p:pic>
      <p:sp>
        <p:nvSpPr>
          <p:cNvPr id="13" name="TextBox 12">
            <a:extLst>
              <a:ext uri="{FF2B5EF4-FFF2-40B4-BE49-F238E27FC236}">
                <a16:creationId xmlns:a16="http://schemas.microsoft.com/office/drawing/2014/main" id="{EF81AF84-18F0-43FA-F120-8D838026DD79}"/>
              </a:ext>
            </a:extLst>
          </p:cNvPr>
          <p:cNvSpPr txBox="1"/>
          <p:nvPr/>
        </p:nvSpPr>
        <p:spPr>
          <a:xfrm>
            <a:off x="5381698" y="6460277"/>
            <a:ext cx="4285814" cy="276999"/>
          </a:xfrm>
          <a:prstGeom prst="rect">
            <a:avLst/>
          </a:prstGeom>
          <a:noFill/>
        </p:spPr>
        <p:txBody>
          <a:bodyPr wrap="square" rtlCol="0">
            <a:spAutoFit/>
          </a:bodyPr>
          <a:lstStyle/>
          <a:p>
            <a:r>
              <a:rPr lang="en-IN" sz="1200" dirty="0"/>
              <a:t>2. Text Cleaning</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8DE787-2845-02BE-ADDF-13F68CD2AB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F38712-53D4-B264-D57B-9203B226C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8BF55-757A-70B5-0F59-CE8680E67C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TRAINING</a:t>
            </a:r>
            <a:endParaRPr lang="en-US" sz="5400" dirty="0"/>
          </a:p>
        </p:txBody>
      </p:sp>
      <p:sp>
        <p:nvSpPr>
          <p:cNvPr id="10" name="sketch line">
            <a:extLst>
              <a:ext uri="{FF2B5EF4-FFF2-40B4-BE49-F238E27FC236}">
                <a16:creationId xmlns:a16="http://schemas.microsoft.com/office/drawing/2014/main" id="{BC83EBE7-5441-48EE-69F9-374F2B1D9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179AF3-D317-BE3F-EE6E-537116DB51BD}"/>
              </a:ext>
            </a:extLst>
          </p:cNvPr>
          <p:cNvSpPr>
            <a:spLocks noGrp="1"/>
          </p:cNvSpPr>
          <p:nvPr>
            <p:ph idx="1"/>
          </p:nvPr>
        </p:nvSpPr>
        <p:spPr>
          <a:xfrm>
            <a:off x="583818" y="1833375"/>
            <a:ext cx="10939146" cy="1534686"/>
          </a:xfrm>
        </p:spPr>
        <p:txBody>
          <a:bodyPr vert="horz" lIns="91440" tIns="45720" rIns="91440" bIns="45720" rtlCol="0">
            <a:normAutofit/>
          </a:bodyPr>
          <a:lstStyle/>
          <a:p>
            <a:pPr marL="0" indent="0" algn="just">
              <a:buNone/>
            </a:pPr>
            <a:r>
              <a:rPr lang="en-US" sz="1800" dirty="0">
                <a:latin typeface="Arial" panose="020B0604020202020204" pitchFamily="34" charset="0"/>
                <a:cs typeface="Arial" panose="020B0604020202020204" pitchFamily="34" charset="0"/>
              </a:rPr>
              <a:t>Bert Model was trained </a:t>
            </a:r>
            <a:r>
              <a:rPr lang="en-US" sz="1800" dirty="0" err="1">
                <a:latin typeface="Arial" panose="020B0604020202020204" pitchFamily="34" charset="0"/>
                <a:cs typeface="Arial" panose="020B0604020202020204" pitchFamily="34" charset="0"/>
              </a:rPr>
              <a:t>upto</a:t>
            </a:r>
            <a:r>
              <a:rPr lang="en-US" sz="1800" dirty="0">
                <a:latin typeface="Arial" panose="020B0604020202020204" pitchFamily="34" charset="0"/>
                <a:cs typeface="Arial" panose="020B0604020202020204" pitchFamily="34" charset="0"/>
              </a:rPr>
              <a:t> 3 epochs only to avoid the risk of overfitting and improve generalization.</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1398C3A-1ED3-10FC-75C9-E6AEFE5D5655}"/>
              </a:ext>
            </a:extLst>
          </p:cNvPr>
          <p:cNvPicPr>
            <a:picLocks noChangeAspect="1"/>
          </p:cNvPicPr>
          <p:nvPr/>
        </p:nvPicPr>
        <p:blipFill>
          <a:blip r:embed="rId2"/>
          <a:stretch>
            <a:fillRect/>
          </a:stretch>
        </p:blipFill>
        <p:spPr>
          <a:xfrm>
            <a:off x="693193" y="2315507"/>
            <a:ext cx="7100421" cy="2977352"/>
          </a:xfrm>
          <a:prstGeom prst="rect">
            <a:avLst/>
          </a:prstGeom>
        </p:spPr>
      </p:pic>
      <p:sp>
        <p:nvSpPr>
          <p:cNvPr id="11" name="TextBox 10">
            <a:extLst>
              <a:ext uri="{FF2B5EF4-FFF2-40B4-BE49-F238E27FC236}">
                <a16:creationId xmlns:a16="http://schemas.microsoft.com/office/drawing/2014/main" id="{2673FFB0-44E2-0F30-D6E7-22056F6D6097}"/>
              </a:ext>
            </a:extLst>
          </p:cNvPr>
          <p:cNvSpPr txBox="1"/>
          <p:nvPr/>
        </p:nvSpPr>
        <p:spPr>
          <a:xfrm>
            <a:off x="7894553" y="2203275"/>
            <a:ext cx="3776262" cy="1477328"/>
          </a:xfrm>
          <a:prstGeom prst="rect">
            <a:avLst/>
          </a:prstGeom>
          <a:noFill/>
        </p:spPr>
        <p:txBody>
          <a:bodyPr wrap="square" rtlCol="0">
            <a:spAutoFit/>
          </a:bodyPr>
          <a:lstStyle/>
          <a:p>
            <a:r>
              <a:rPr lang="en-IN" u="sng" dirty="0"/>
              <a:t>Model Performance Analysis </a:t>
            </a:r>
            <a:r>
              <a:rPr lang="en-IN" dirty="0"/>
              <a:t>: </a:t>
            </a:r>
            <a:br>
              <a:rPr lang="en-IN" dirty="0"/>
            </a:br>
            <a:r>
              <a:rPr lang="en-IN" b="1" dirty="0"/>
              <a:t>Final F1 Score </a:t>
            </a:r>
            <a:r>
              <a:rPr lang="en-IN" dirty="0"/>
              <a:t>is 0.721 i.e. 72.1%</a:t>
            </a:r>
          </a:p>
          <a:p>
            <a:r>
              <a:rPr lang="en-IN" b="1" dirty="0"/>
              <a:t>Loss</a:t>
            </a:r>
            <a:r>
              <a:rPr lang="en-IN" dirty="0"/>
              <a:t> decreases from 0.8 to 0.5</a:t>
            </a:r>
          </a:p>
          <a:p>
            <a:r>
              <a:rPr lang="en-IN" b="1" dirty="0"/>
              <a:t>Generalization</a:t>
            </a:r>
            <a:r>
              <a:rPr lang="en-IN" dirty="0"/>
              <a:t> is steady</a:t>
            </a:r>
          </a:p>
          <a:p>
            <a:r>
              <a:rPr lang="en-IN" dirty="0"/>
              <a:t>No signs of </a:t>
            </a:r>
            <a:r>
              <a:rPr lang="en-IN" b="1" dirty="0"/>
              <a:t>Overfitting</a:t>
            </a:r>
          </a:p>
        </p:txBody>
      </p:sp>
      <p:sp>
        <p:nvSpPr>
          <p:cNvPr id="14" name="TextBox 13">
            <a:extLst>
              <a:ext uri="{FF2B5EF4-FFF2-40B4-BE49-F238E27FC236}">
                <a16:creationId xmlns:a16="http://schemas.microsoft.com/office/drawing/2014/main" id="{5F655431-1204-5829-8476-AF61D25D6141}"/>
              </a:ext>
            </a:extLst>
          </p:cNvPr>
          <p:cNvSpPr txBox="1"/>
          <p:nvPr/>
        </p:nvSpPr>
        <p:spPr>
          <a:xfrm>
            <a:off x="7971334" y="3804183"/>
            <a:ext cx="383908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Model structure is good so it can be used to scale the dataset for training but due to system limitations here we have taken only 400 pdfs. Taking more would take days to process and train.</a:t>
            </a:r>
          </a:p>
        </p:txBody>
      </p:sp>
      <p:sp>
        <p:nvSpPr>
          <p:cNvPr id="15" name="TextBox 14">
            <a:extLst>
              <a:ext uri="{FF2B5EF4-FFF2-40B4-BE49-F238E27FC236}">
                <a16:creationId xmlns:a16="http://schemas.microsoft.com/office/drawing/2014/main" id="{E71AB0A4-D289-477E-F791-925F3CB18492}"/>
              </a:ext>
            </a:extLst>
          </p:cNvPr>
          <p:cNvSpPr txBox="1"/>
          <p:nvPr/>
        </p:nvSpPr>
        <p:spPr>
          <a:xfrm>
            <a:off x="669036" y="5558509"/>
            <a:ext cx="7169675" cy="646331"/>
          </a:xfrm>
          <a:prstGeom prst="rect">
            <a:avLst/>
          </a:prstGeom>
          <a:noFill/>
        </p:spPr>
        <p:txBody>
          <a:bodyPr wrap="square" rtlCol="0">
            <a:spAutoFit/>
          </a:bodyPr>
          <a:lstStyle/>
          <a:p>
            <a:r>
              <a:rPr lang="en-IN" dirty="0"/>
              <a:t>More epochs can improve model performance more but model can be at risk of overfitting as well.</a:t>
            </a:r>
          </a:p>
        </p:txBody>
      </p:sp>
    </p:spTree>
    <p:extLst>
      <p:ext uri="{BB962C8B-B14F-4D97-AF65-F5344CB8AC3E}">
        <p14:creationId xmlns:p14="http://schemas.microsoft.com/office/powerpoint/2010/main" val="327624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52E5ED-6320-CE5F-FFFE-31D28601A7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9F2472F-C171-3422-7087-FC96EBFB9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C8D8B-A49D-2B31-A731-85A77C7CB35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Testing on sample</a:t>
            </a:r>
            <a:endParaRPr lang="en-US" sz="5400" dirty="0"/>
          </a:p>
        </p:txBody>
      </p:sp>
      <p:sp>
        <p:nvSpPr>
          <p:cNvPr id="10" name="sketch line">
            <a:extLst>
              <a:ext uri="{FF2B5EF4-FFF2-40B4-BE49-F238E27FC236}">
                <a16:creationId xmlns:a16="http://schemas.microsoft.com/office/drawing/2014/main" id="{06C117A9-EB62-0449-FA34-0BABA3E7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505BB8-7F57-6B94-9918-F4302812923F}"/>
              </a:ext>
            </a:extLst>
          </p:cNvPr>
          <p:cNvSpPr>
            <a:spLocks noGrp="1"/>
          </p:cNvSpPr>
          <p:nvPr>
            <p:ph idx="1"/>
          </p:nvPr>
        </p:nvSpPr>
        <p:spPr>
          <a:xfrm>
            <a:off x="583818" y="1833375"/>
            <a:ext cx="10939146" cy="1534686"/>
          </a:xfrm>
        </p:spPr>
        <p:txBody>
          <a:bodyPr vert="horz" lIns="91440" tIns="45720" rIns="91440" bIns="45720" rtlCol="0">
            <a:normAutofit/>
          </a:bodyPr>
          <a:lstStyle/>
          <a:p>
            <a:pPr marL="0" indent="0" algn="just">
              <a:buNone/>
            </a:pPr>
            <a:r>
              <a:rPr lang="en-US" sz="1800" dirty="0">
                <a:latin typeface="Arial" panose="020B0604020202020204" pitchFamily="34" charset="0"/>
                <a:cs typeface="Arial" panose="020B0604020202020204" pitchFamily="34" charset="0"/>
              </a:rPr>
              <a:t>Testing the model on a pdf from 2023 case straight from </a:t>
            </a:r>
            <a:r>
              <a:rPr lang="en-US" sz="1800" dirty="0" err="1">
                <a:latin typeface="Arial" panose="020B0604020202020204" pitchFamily="34" charset="0"/>
                <a:cs typeface="Arial" panose="020B0604020202020204" pitchFamily="34" charset="0"/>
              </a:rPr>
              <a:t>IndianKanoon</a:t>
            </a:r>
            <a:r>
              <a:rPr lang="en-US" sz="1800" dirty="0">
                <a:latin typeface="Arial" panose="020B0604020202020204" pitchFamily="34" charset="0"/>
                <a:cs typeface="Arial" panose="020B0604020202020204" pitchFamily="34" charset="0"/>
              </a:rPr>
              <a:t> website, here we use and compare both the models i.e. Baseline model (Random Forest) and our BERT model. Baseline model is great for small datasets and sets a good baseline for our BERT model to evaluate the model performance.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BDDA97D-B30F-EE98-C11B-BC5CBA9C808D}"/>
              </a:ext>
            </a:extLst>
          </p:cNvPr>
          <p:cNvPicPr>
            <a:picLocks noChangeAspect="1"/>
          </p:cNvPicPr>
          <p:nvPr/>
        </p:nvPicPr>
        <p:blipFill>
          <a:blip r:embed="rId2"/>
          <a:stretch>
            <a:fillRect/>
          </a:stretch>
        </p:blipFill>
        <p:spPr>
          <a:xfrm>
            <a:off x="583818" y="2918876"/>
            <a:ext cx="11177739" cy="605187"/>
          </a:xfrm>
          <a:prstGeom prst="rect">
            <a:avLst/>
          </a:prstGeom>
        </p:spPr>
      </p:pic>
      <p:sp>
        <p:nvSpPr>
          <p:cNvPr id="7" name="TextBox 6">
            <a:extLst>
              <a:ext uri="{FF2B5EF4-FFF2-40B4-BE49-F238E27FC236}">
                <a16:creationId xmlns:a16="http://schemas.microsoft.com/office/drawing/2014/main" id="{828FF5AC-AFE7-0F33-F084-DB420C224A0B}"/>
              </a:ext>
            </a:extLst>
          </p:cNvPr>
          <p:cNvSpPr txBox="1"/>
          <p:nvPr/>
        </p:nvSpPr>
        <p:spPr>
          <a:xfrm>
            <a:off x="669036" y="3804183"/>
            <a:ext cx="10853928" cy="1477328"/>
          </a:xfrm>
          <a:prstGeom prst="rect">
            <a:avLst/>
          </a:prstGeom>
          <a:noFill/>
        </p:spPr>
        <p:txBody>
          <a:bodyPr wrap="square" rtlCol="0">
            <a:spAutoFit/>
          </a:bodyPr>
          <a:lstStyle/>
          <a:p>
            <a:r>
              <a:rPr lang="en-IN" b="1" dirty="0"/>
              <a:t>Python predict.py –</a:t>
            </a:r>
            <a:r>
              <a:rPr lang="en-IN" b="1" dirty="0" err="1"/>
              <a:t>pdf_path</a:t>
            </a:r>
            <a:r>
              <a:rPr lang="en-IN" b="1" dirty="0"/>
              <a:t> “</a:t>
            </a:r>
            <a:r>
              <a:rPr lang="en-IN" b="1" dirty="0" err="1"/>
              <a:t>path_name</a:t>
            </a:r>
            <a:r>
              <a:rPr lang="en-IN" b="1" dirty="0"/>
              <a:t>”</a:t>
            </a:r>
            <a:r>
              <a:rPr lang="en-IN" dirty="0"/>
              <a:t> is used to test the model on testing pdf.</a:t>
            </a:r>
          </a:p>
          <a:p>
            <a:pPr marL="285750" indent="-285750">
              <a:buFont typeface="Arial" panose="020B0604020202020204" pitchFamily="34" charset="0"/>
              <a:buChar char="•"/>
            </a:pPr>
            <a:r>
              <a:rPr lang="en-IN" dirty="0"/>
              <a:t>Here both baseline model and BERT model shows different results showing that baseline model is working fine because it was trained on a small dataset of 400 pdfs whereas BERT model lacks data where 400 pdfs was not sufficient for Bert to give a higher F1 score and accuracy as compared to Random Forest. Here the baseline model has the better F1 score of 97 percent so it is correct.</a:t>
            </a:r>
          </a:p>
        </p:txBody>
      </p:sp>
      <p:pic>
        <p:nvPicPr>
          <p:cNvPr id="12" name="Picture 11">
            <a:extLst>
              <a:ext uri="{FF2B5EF4-FFF2-40B4-BE49-F238E27FC236}">
                <a16:creationId xmlns:a16="http://schemas.microsoft.com/office/drawing/2014/main" id="{6794BE6D-C123-09AE-82FF-7F776FC0AD35}"/>
              </a:ext>
            </a:extLst>
          </p:cNvPr>
          <p:cNvPicPr>
            <a:picLocks noChangeAspect="1"/>
          </p:cNvPicPr>
          <p:nvPr/>
        </p:nvPicPr>
        <p:blipFill>
          <a:blip r:embed="rId3"/>
          <a:stretch>
            <a:fillRect/>
          </a:stretch>
        </p:blipFill>
        <p:spPr>
          <a:xfrm>
            <a:off x="557154" y="5330004"/>
            <a:ext cx="11231065" cy="601252"/>
          </a:xfrm>
          <a:prstGeom prst="rect">
            <a:avLst/>
          </a:prstGeom>
        </p:spPr>
      </p:pic>
    </p:spTree>
    <p:extLst>
      <p:ext uri="{BB962C8B-B14F-4D97-AF65-F5344CB8AC3E}">
        <p14:creationId xmlns:p14="http://schemas.microsoft.com/office/powerpoint/2010/main" val="2605088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1431</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Arial Black</vt:lpstr>
      <vt:lpstr>Franklin Gothic Book</vt:lpstr>
      <vt:lpstr>office theme</vt:lpstr>
      <vt:lpstr>CAPSTONE PROJECT AI-Based Legal judgment prediction system</vt:lpstr>
      <vt:lpstr>OUTLINE</vt:lpstr>
      <vt:lpstr>Problem Statement</vt:lpstr>
      <vt:lpstr>Proposed Solution</vt:lpstr>
      <vt:lpstr>System  Approach</vt:lpstr>
      <vt:lpstr>Algorithm &amp; Deployment</vt:lpstr>
      <vt:lpstr>Results</vt:lpstr>
      <vt:lpstr>TRAINING</vt:lpstr>
      <vt:lpstr>Testing on sample</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Sarthak Dhiman</dc:creator>
  <cp:lastModifiedBy>Sarthak Dhiman</cp:lastModifiedBy>
  <cp:revision>12</cp:revision>
  <dcterms:created xsi:type="dcterms:W3CDTF">2013-07-15T20:26:40Z</dcterms:created>
  <dcterms:modified xsi:type="dcterms:W3CDTF">2025-06-16T16:53:52Z</dcterms:modified>
</cp:coreProperties>
</file>