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67" r:id="rId6"/>
    <p:sldId id="269" r:id="rId7"/>
    <p:sldId id="270" r:id="rId8"/>
    <p:sldId id="271" r:id="rId9"/>
    <p:sldId id="272" r:id="rId10"/>
    <p:sldId id="274" r:id="rId11"/>
    <p:sldId id="275" r:id="rId12"/>
    <p:sldId id="273" r:id="rId13"/>
    <p:sldId id="276" r:id="rId14"/>
    <p:sldId id="268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BB6D-24AE-922E-2FD4-048D420E7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F17AF-A21C-E585-B600-62A42B712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67AC-2B1E-9B88-3025-12D1FA8A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028B-F8FD-0640-ADC0-568A6E88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3C3F7-800A-BFD1-F173-95204153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6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7DC4-2694-E68C-5478-E8777A52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A8231-22E9-F25D-AD69-24E12A59E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1E6EA-EE1D-7EEB-09E5-DF76C308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2BE4-6B4E-5154-D8EF-57C81352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F648-2A0D-7547-5C4A-EFA10DFE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7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08B07-D973-0190-4F47-D98A84316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8D987-F548-A6EC-D587-6340B0D43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D986A-500D-33AB-B63F-9DAADDE7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454F-EC72-A26F-ED5E-49C5465C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B80D5-64F9-96CD-F538-D3827C50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0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BBE2-B785-6995-57BD-63EFC073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81B8-9A1A-A847-8A44-36E2F8BC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E504-C092-70B0-DAAE-1ECACD95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04DE-729D-E7E5-566B-C57354AF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8EA0-0622-583B-2FDF-5038C4A2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01ED-BEFA-75A4-9071-EE1BB864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046-5070-37DE-94C7-86DF02C3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51BD2-F5C7-535E-BDC2-06527D90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E757-7DF9-E9F5-2BFD-536EC73F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3A14-4058-2052-CCDC-51C27C8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BBB2-EB0F-9B36-2566-402750EF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D7AA-A6C5-7C86-9C2C-2BFB04A20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63E58-B4AA-6B0D-043D-2DA4D9ED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F6A1-FCAA-73C2-5C9C-F75B25D7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4F3D-0525-C796-60C6-7A11A360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D809-E049-2FAD-8871-E835F107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A373-FC7B-C53E-3721-57BD90C8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BCC1D-4CBE-E45D-0FCD-97198A3AD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ABE67-9D0A-F939-DA74-6C14722B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5868-E2C0-0821-A4BC-1812B4EBE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ACC22-A4F2-78FF-DFC3-DB87E32C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301EE-02E6-EAB2-0C3E-30646433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BC75F-60A4-9F4F-CCA3-4A0511BB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D21E3-1C2C-0897-6D27-C6B2C214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5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804A-3B91-915C-2A5E-8F784A4C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EBF30-7F69-321B-D993-081CCF89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E9FB3-C66A-C0BC-27E8-440076C3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C3F28-FBA5-B4F2-48AA-DDD4D534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7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3DD4D-2074-0349-3E1F-603614A6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FC75D-3DD4-813B-3D7B-DC8E80AD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E6C44-9344-E207-FF64-6BA50E04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5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F841-B236-CCA4-2CD7-722016BA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A82D-BF4D-9594-2D9B-A99E41B5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ACD2E-21B0-B4CC-2E65-E9E049B1E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021A-DB43-F2D5-B4B1-29FFF1AA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33D9-9971-A8C1-44E4-762908A8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0E48D-DCA1-E841-DFD1-7A2AA95A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6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2F57-5691-3A48-3994-6662C184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5FB5B-9231-2356-70B6-CF0825ED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1B023-D4CE-6913-6883-1F1438B9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75BF8-300E-ED81-4662-F87BB2E4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0F11C-FB50-AFE9-9221-6A8C8217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6272-6CC6-8DCE-098B-52C3ACA7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9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1A47C-D09E-A736-DC58-5173F5DC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C729-5F75-68C3-737C-39FC6AD66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A216-6969-E1E9-2631-37CE05ED4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1AA5-87E2-4349-8FAD-2FE05991E27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57062-45F1-B690-CF1C-D71C1BC9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8FA3-2FBB-4B87-ECFC-A9394B16B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71EC-212D-4764-8D0F-221BDB75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6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07C8-BE84-DE84-FEC1-87263CDF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Types of search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7EC4-8EEB-F5BD-E3FC-024ED9B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Table Scan</a:t>
            </a:r>
            <a:r>
              <a:rPr lang="en-US" dirty="0"/>
              <a:t> : when Index is not there ,It does linear </a:t>
            </a:r>
            <a:r>
              <a:rPr lang="en-US" dirty="0" err="1"/>
              <a:t>serach</a:t>
            </a:r>
            <a:r>
              <a:rPr lang="en-US" dirty="0"/>
              <a:t> where search for each and every record.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Index Unique Sequence: </a:t>
            </a:r>
            <a:r>
              <a:rPr lang="en-US" b="1" dirty="0"/>
              <a:t>unique index does NOT allow duplicate values </a:t>
            </a:r>
            <a:r>
              <a:rPr lang="en-US" dirty="0"/>
              <a:t> for the indexed column inside table also in B-tree </a:t>
            </a:r>
            <a:r>
              <a:rPr lang="en-US" b="1" dirty="0"/>
              <a:t> or</a:t>
            </a:r>
            <a:r>
              <a:rPr lang="en-US" dirty="0"/>
              <a:t> index on primary Key.</a:t>
            </a:r>
          </a:p>
          <a:p>
            <a:pPr marL="0" indent="0">
              <a:buNone/>
            </a:pPr>
            <a:r>
              <a:rPr lang="en-US" dirty="0"/>
              <a:t>So when we search on this unique index with where clause called Unique Scan</a:t>
            </a:r>
          </a:p>
          <a:p>
            <a:pPr marL="0" indent="0">
              <a:buNone/>
            </a:pPr>
            <a:r>
              <a:rPr lang="en-US" u="sng" dirty="0"/>
              <a:t>Note: (</a:t>
            </a:r>
            <a:r>
              <a:rPr lang="en-US" u="sng" dirty="0" err="1"/>
              <a:t>i</a:t>
            </a:r>
            <a:r>
              <a:rPr lang="en-US" u="sng" dirty="0"/>
              <a:t>)</a:t>
            </a:r>
            <a:r>
              <a:rPr lang="en-US" dirty="0"/>
              <a:t>When we create Primary Key,</a:t>
            </a:r>
            <a:r>
              <a:rPr lang="en-IN" dirty="0"/>
              <a:t> Clustered Index is automatically created if no cluster index is present</a:t>
            </a:r>
          </a:p>
          <a:p>
            <a:pPr marL="0" indent="0">
              <a:buNone/>
            </a:pPr>
            <a:r>
              <a:rPr lang="en-IN" dirty="0"/>
              <a:t>(ii) If cluster Index is already Present then it will create Non-cluster Index</a:t>
            </a:r>
          </a:p>
        </p:txBody>
      </p:sp>
    </p:spTree>
    <p:extLst>
      <p:ext uri="{BB962C8B-B14F-4D97-AF65-F5344CB8AC3E}">
        <p14:creationId xmlns:p14="http://schemas.microsoft.com/office/powerpoint/2010/main" val="7321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A00C-4ABF-D08D-726A-ADC19DABB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BA94-5ECF-4B95-EA9F-C71C4A68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998"/>
            <a:ext cx="10515600" cy="55399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(ii) </a:t>
            </a:r>
            <a:r>
              <a:rPr lang="en-US" b="1" u="sng" dirty="0"/>
              <a:t>NON CLUSTERED INDEX </a:t>
            </a:r>
            <a:r>
              <a:rPr lang="en-US" b="1" u="sng"/>
              <a:t>or B-tree </a:t>
            </a:r>
            <a:r>
              <a:rPr lang="en-US" b="1" u="sng" dirty="0"/>
              <a:t>Index</a:t>
            </a:r>
          </a:p>
          <a:p>
            <a:r>
              <a:rPr lang="en-IN" dirty="0"/>
              <a:t>Create NONCLUSTERED index </a:t>
            </a:r>
            <a:r>
              <a:rPr lang="en-IN" dirty="0" err="1"/>
              <a:t>emp_index</a:t>
            </a:r>
            <a:r>
              <a:rPr lang="en-IN" dirty="0"/>
              <a:t> Employee(SALARY ASC)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dirty="0"/>
              <a:t>Now salary is the index key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dirty="0"/>
              <a:t>There can be more than one  non Clustered Index in a table</a:t>
            </a:r>
          </a:p>
          <a:p>
            <a:pPr marL="0" indent="0">
              <a:buNone/>
            </a:pPr>
            <a:r>
              <a:rPr lang="en-IN" dirty="0"/>
              <a:t>By default </a:t>
            </a:r>
            <a:r>
              <a:rPr lang="en-IN" b="1" dirty="0"/>
              <a:t>Index key </a:t>
            </a:r>
            <a:r>
              <a:rPr lang="en-IN" dirty="0"/>
              <a:t>values is in ascending Order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b="1" dirty="0"/>
              <a:t>Above table is index table .                                            Above table is  Employee(</a:t>
            </a:r>
            <a:r>
              <a:rPr lang="en-IN" sz="1600" b="1" dirty="0" err="1"/>
              <a:t>Orignal</a:t>
            </a:r>
            <a:r>
              <a:rPr lang="en-IN" sz="1600" b="1" dirty="0"/>
              <a:t> Table) Table             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1FC075-1545-3293-327E-1191220855EC}"/>
              </a:ext>
            </a:extLst>
          </p:cNvPr>
          <p:cNvGraphicFramePr>
            <a:graphicFrameLocks noGrp="1"/>
          </p:cNvGraphicFramePr>
          <p:nvPr/>
        </p:nvGraphicFramePr>
        <p:xfrm>
          <a:off x="662112" y="3067932"/>
          <a:ext cx="2235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8886244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87244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 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ptr1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7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ptr2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0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ptr3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ptr4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671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4A689E-EBC5-776A-7FBC-62F8CB5C76C0}"/>
              </a:ext>
            </a:extLst>
          </p:cNvPr>
          <p:cNvGraphicFramePr>
            <a:graphicFrameLocks noGrp="1"/>
          </p:cNvGraphicFramePr>
          <p:nvPr/>
        </p:nvGraphicFramePr>
        <p:xfrm>
          <a:off x="4828569" y="3067932"/>
          <a:ext cx="54250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260">
                  <a:extLst>
                    <a:ext uri="{9D8B030D-6E8A-4147-A177-3AD203B41FA5}">
                      <a16:colId xmlns:a16="http://schemas.microsoft.com/office/drawing/2014/main" val="2105305357"/>
                    </a:ext>
                  </a:extLst>
                </a:gridCol>
                <a:gridCol w="1356260">
                  <a:extLst>
                    <a:ext uri="{9D8B030D-6E8A-4147-A177-3AD203B41FA5}">
                      <a16:colId xmlns:a16="http://schemas.microsoft.com/office/drawing/2014/main" val="1926620949"/>
                    </a:ext>
                  </a:extLst>
                </a:gridCol>
                <a:gridCol w="1356260">
                  <a:extLst>
                    <a:ext uri="{9D8B030D-6E8A-4147-A177-3AD203B41FA5}">
                      <a16:colId xmlns:a16="http://schemas.microsoft.com/office/drawing/2014/main" val="751915059"/>
                    </a:ext>
                  </a:extLst>
                </a:gridCol>
                <a:gridCol w="1356260">
                  <a:extLst>
                    <a:ext uri="{9D8B030D-6E8A-4147-A177-3AD203B41FA5}">
                      <a16:colId xmlns:a16="http://schemas.microsoft.com/office/drawing/2014/main" val="4092747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2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SAMARTH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8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7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8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9530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E796F2-69AF-6725-2396-7404A8D5825D}"/>
              </a:ext>
            </a:extLst>
          </p:cNvPr>
          <p:cNvCxnSpPr/>
          <p:nvPr/>
        </p:nvCxnSpPr>
        <p:spPr>
          <a:xfrm flipV="1">
            <a:off x="2352782" y="3647326"/>
            <a:ext cx="2475787" cy="34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AE38F-08BF-70B4-9E2B-72CC70B24635}"/>
              </a:ext>
            </a:extLst>
          </p:cNvPr>
          <p:cNvCxnSpPr/>
          <p:nvPr/>
        </p:nvCxnSpPr>
        <p:spPr>
          <a:xfrm>
            <a:off x="2352782" y="4202130"/>
            <a:ext cx="2475787" cy="5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783F94-BBF8-32F9-880E-2D63161B1FB9}"/>
              </a:ext>
            </a:extLst>
          </p:cNvPr>
          <p:cNvCxnSpPr>
            <a:cxnSpLocks/>
          </p:cNvCxnSpPr>
          <p:nvPr/>
        </p:nvCxnSpPr>
        <p:spPr>
          <a:xfrm flipV="1">
            <a:off x="2352782" y="4458984"/>
            <a:ext cx="2363056" cy="15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9EF865-4C68-2BD2-3E1C-A5A39941754C}"/>
              </a:ext>
            </a:extLst>
          </p:cNvPr>
          <p:cNvCxnSpPr>
            <a:cxnSpLocks/>
          </p:cNvCxnSpPr>
          <p:nvPr/>
        </p:nvCxnSpPr>
        <p:spPr>
          <a:xfrm flipV="1">
            <a:off x="2681413" y="4063613"/>
            <a:ext cx="2147156" cy="8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8D235B4-8727-2D0E-C5A7-FB95A2C4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69" y="5360343"/>
            <a:ext cx="4762745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F74AD-EAA0-5705-D308-E59C73645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0FF5-DC20-145D-2ABE-F3825131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52"/>
            <a:ext cx="10515600" cy="52831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index table You can see that Index  Store Salary of each Employee in ascending Order, But in original table you can see that salary is </a:t>
            </a:r>
          </a:p>
          <a:p>
            <a:pPr marL="0" indent="0">
              <a:buNone/>
            </a:pPr>
            <a:r>
              <a:rPr lang="en-US" dirty="0"/>
              <a:t>not in sorted order because </a:t>
            </a:r>
            <a:r>
              <a:rPr lang="en-US" b="1" dirty="0"/>
              <a:t>id</a:t>
            </a:r>
            <a:r>
              <a:rPr lang="en-US" dirty="0"/>
              <a:t> attribute in Employee(Original Table) is an </a:t>
            </a:r>
            <a:r>
              <a:rPr lang="en-US" b="1" u="sng" dirty="0"/>
              <a:t>unique cluster index</a:t>
            </a:r>
            <a:r>
              <a:rPr lang="en-US" dirty="0"/>
              <a:t>.(will explain letter)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we execute query</a:t>
            </a:r>
          </a:p>
          <a:p>
            <a:pPr marL="0" indent="0">
              <a:buNone/>
            </a:pPr>
            <a:r>
              <a:rPr lang="en-US" dirty="0"/>
              <a:t>Select * from EMPLOYEE</a:t>
            </a:r>
          </a:p>
          <a:p>
            <a:pPr marL="0" indent="0">
              <a:buNone/>
            </a:pPr>
            <a:r>
              <a:rPr lang="en-US" dirty="0"/>
              <a:t>WHERE SALARY&gt;7000 &amp; SALARY &lt;10000.</a:t>
            </a:r>
          </a:p>
          <a:p>
            <a:pPr marL="0" indent="0">
              <a:buNone/>
            </a:pPr>
            <a:r>
              <a:rPr lang="en-US" dirty="0"/>
              <a:t>So there is no full table scan It use binary Search to search the salary column(node) in </a:t>
            </a:r>
            <a:r>
              <a:rPr lang="en-US" b="1" u="sng" dirty="0"/>
              <a:t>Index Table </a:t>
            </a:r>
            <a:r>
              <a:rPr lang="en-US" dirty="0"/>
              <a:t>  where SALARY&gt;7000 &amp; SALARY &lt;10000 </a:t>
            </a:r>
          </a:p>
          <a:p>
            <a:pPr marL="0" indent="0">
              <a:buNone/>
            </a:pPr>
            <a:r>
              <a:rPr lang="en-US" dirty="0"/>
              <a:t>When particular column or node is found in index Table by the help of pointer we can fetch all the attributes data </a:t>
            </a:r>
            <a:r>
              <a:rPr lang="en-US" dirty="0" err="1"/>
              <a:t>avaible</a:t>
            </a:r>
            <a:r>
              <a:rPr lang="en-US" dirty="0"/>
              <a:t> in Employee table(Original Table).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4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B41F-59CC-8C32-6FFE-84C7F718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 Index: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33F5-C02B-7FCD-6D52-7CC264A8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unique index</a:t>
            </a:r>
            <a:r>
              <a:rPr lang="en-US" dirty="0"/>
              <a:t> does </a:t>
            </a:r>
            <a:r>
              <a:rPr lang="en-US" b="1" dirty="0"/>
              <a:t>not allow duplicate values</a:t>
            </a:r>
            <a:r>
              <a:rPr lang="en-US" dirty="0"/>
              <a:t> in the indexed column(s).</a:t>
            </a:r>
          </a:p>
          <a:p>
            <a:r>
              <a:rPr lang="en-US" dirty="0"/>
              <a:t>There can be more than 1 unique index in a table</a:t>
            </a:r>
          </a:p>
          <a:p>
            <a:r>
              <a:rPr lang="en-US" dirty="0"/>
              <a:t>There can be more than 1 </a:t>
            </a:r>
            <a:r>
              <a:rPr lang="en-US" b="1" u="sng" dirty="0"/>
              <a:t>unique non clustered index </a:t>
            </a:r>
            <a:r>
              <a:rPr lang="en-US" dirty="0"/>
              <a:t>in a table</a:t>
            </a:r>
          </a:p>
          <a:p>
            <a:r>
              <a:rPr lang="en-US" dirty="0"/>
              <a:t>There can be only 1 unique clustered index in  a table means</a:t>
            </a:r>
          </a:p>
          <a:p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Unique and </a:t>
            </a:r>
            <a:r>
              <a:rPr lang="en-US" b="1" u="sng" dirty="0"/>
              <a:t>unique non clustered index </a:t>
            </a:r>
            <a:r>
              <a:rPr lang="en-US" dirty="0"/>
              <a:t> are same because by default it’s a non clustered index or B-Tree index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31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F47C-9BF3-868D-5B63-EB8109F2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38" y="3687339"/>
            <a:ext cx="10515600" cy="247663"/>
          </a:xfrm>
        </p:spPr>
        <p:txBody>
          <a:bodyPr>
            <a:noAutofit/>
          </a:bodyPr>
          <a:lstStyle/>
          <a:p>
            <a:r>
              <a:rPr lang="en-US" sz="1600" b="1" u="sng" dirty="0"/>
              <a:t>Unique clustered index</a:t>
            </a:r>
            <a:endParaRPr lang="en-IN" sz="16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6D4CAB-47EF-37C1-B234-73204A9D2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568" y="4514460"/>
            <a:ext cx="6178868" cy="2476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BB7490-A529-BC98-2658-5C3ECD19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3" y="2362145"/>
            <a:ext cx="5816899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6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9EE2-19B7-D9DC-B103-EC0E5E77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INFORMATION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274E7-69D4-CC9B-32DB-C8610E1EA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370" y="1690688"/>
            <a:ext cx="2025754" cy="3867349"/>
          </a:xfrm>
        </p:spPr>
      </p:pic>
    </p:spTree>
    <p:extLst>
      <p:ext uri="{BB962C8B-B14F-4D97-AF65-F5344CB8AC3E}">
        <p14:creationId xmlns:p14="http://schemas.microsoft.com/office/powerpoint/2010/main" val="382886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6FB2-8F9B-0556-BE94-DD05FD52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Composite Index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76AE-808B-8B36-2FFA-24C5C869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for B-tree and allowed Duplicates</a:t>
            </a:r>
          </a:p>
          <a:p>
            <a:r>
              <a:rPr lang="en-US" dirty="0"/>
              <a:t>Can be multiple unique index in same table.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Example </a:t>
            </a:r>
            <a:r>
              <a:rPr lang="en-US" dirty="0"/>
              <a:t>:CREATE INDEX </a:t>
            </a:r>
            <a:r>
              <a:rPr lang="en-US" dirty="0" err="1"/>
              <a:t>idx_customer_name_age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 Customers (FirstName, LastName ,Age);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Inside </a:t>
            </a:r>
            <a:r>
              <a:rPr lang="en-US" dirty="0" err="1"/>
              <a:t>arraylist</a:t>
            </a:r>
            <a:r>
              <a:rPr lang="en-US" dirty="0"/>
              <a:t> of Node , node contains 2 keys (FirstName, </a:t>
            </a:r>
            <a:r>
              <a:rPr lang="en-US" dirty="0" err="1"/>
              <a:t>LastName,age</a:t>
            </a:r>
            <a:r>
              <a:rPr lang="en-US" dirty="0"/>
              <a:t> ) and </a:t>
            </a:r>
            <a:r>
              <a:rPr lang="en-US" dirty="0" err="1"/>
              <a:t>next_ptr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B-tree</a:t>
            </a:r>
            <a:r>
              <a:rPr lang="en-US" dirty="0"/>
              <a:t>:-&gt;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C84C18-ED0E-CFA3-52D4-39770989F010}"/>
              </a:ext>
            </a:extLst>
          </p:cNvPr>
          <p:cNvSpPr/>
          <p:nvPr/>
        </p:nvSpPr>
        <p:spPr>
          <a:xfrm>
            <a:off x="4469258" y="5404207"/>
            <a:ext cx="3657600" cy="5239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(shalabh,bhatiya,21)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29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97C3-EE5E-5C99-8D29-67609B6A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51"/>
            <a:ext cx="10515600" cy="5879012"/>
          </a:xfrm>
        </p:spPr>
        <p:txBody>
          <a:bodyPr/>
          <a:lstStyle/>
          <a:p>
            <a:r>
              <a:rPr lang="en-US" u="sng" dirty="0"/>
              <a:t>Range Index Scan</a:t>
            </a:r>
            <a:r>
              <a:rPr lang="en-US" dirty="0"/>
              <a:t>: where condition has equality or range predicate</a:t>
            </a:r>
          </a:p>
          <a:p>
            <a:r>
              <a:rPr lang="en-US" dirty="0"/>
              <a:t>&lt;=,&gt;=,&lt;,&gt;,between.</a:t>
            </a:r>
          </a:p>
          <a:p>
            <a:pPr marL="0" indent="0">
              <a:buNone/>
            </a:pPr>
            <a:r>
              <a:rPr lang="en-US" u="sng" dirty="0"/>
              <a:t>Example: </a:t>
            </a:r>
            <a:r>
              <a:rPr lang="en-US" dirty="0"/>
              <a:t>select id ,name from student </a:t>
            </a:r>
            <a:r>
              <a:rPr lang="en-US" dirty="0" err="1"/>
              <a:t>wher</a:t>
            </a:r>
            <a:r>
              <a:rPr lang="en-US" dirty="0"/>
              <a:t> marks&gt;20</a:t>
            </a:r>
          </a:p>
          <a:p>
            <a:pPr marL="0" indent="0">
              <a:buNone/>
            </a:pPr>
            <a:r>
              <a:rPr lang="en-US" dirty="0"/>
              <a:t>If index is available on marks then it’s a range scan other wise full scan</a:t>
            </a:r>
          </a:p>
          <a:p>
            <a:pPr marL="0" indent="0">
              <a:buNone/>
            </a:pPr>
            <a:r>
              <a:rPr lang="en-US" dirty="0"/>
              <a:t>Because If we create index on marks then B-tree create in the basis of marks(keys) and it will search on specific range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12280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766B-B67E-9CC9-51CF-DC9F68470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5223"/>
            <a:ext cx="9144000" cy="955496"/>
          </a:xfrm>
        </p:spPr>
        <p:txBody>
          <a:bodyPr/>
          <a:lstStyle/>
          <a:p>
            <a:r>
              <a:rPr lang="en-US" dirty="0"/>
              <a:t>Indexing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194F1-C689-4207-EF0C-CC1810CB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804" y="2404153"/>
            <a:ext cx="10113196" cy="4222678"/>
          </a:xfrm>
        </p:spPr>
        <p:txBody>
          <a:bodyPr>
            <a:normAutofit/>
          </a:bodyPr>
          <a:lstStyle/>
          <a:p>
            <a:pPr marL="514350" indent="-514350">
              <a:buAutoNum type="romanLcParenBoth"/>
            </a:pPr>
            <a:r>
              <a:rPr lang="en-US" dirty="0"/>
              <a:t>Indexing are Used By query  to fetch data from Table Quicky.</a:t>
            </a:r>
          </a:p>
          <a:p>
            <a:pPr marL="514350" indent="-514350">
              <a:buAutoNum type="romanLcParenBoth"/>
            </a:pPr>
            <a:r>
              <a:rPr lang="en-US" dirty="0"/>
              <a:t>Reduce Time to fetch Data easily</a:t>
            </a:r>
          </a:p>
          <a:p>
            <a:pPr marL="514350" indent="-514350">
              <a:buAutoNum type="romanLcParenBoth"/>
            </a:pPr>
            <a:r>
              <a:rPr lang="en-US" dirty="0"/>
              <a:t>If you don’t use index , It will be a full table Scan so Its time to fetch data of we have an Millions of Record</a:t>
            </a:r>
          </a:p>
          <a:p>
            <a:pPr marL="514350" indent="-514350">
              <a:buAutoNum type="romanLcParenBoth"/>
            </a:pPr>
            <a:r>
              <a:rPr lang="en-US" u="sng" dirty="0"/>
              <a:t>Without index</a:t>
            </a:r>
            <a:r>
              <a:rPr lang="en-US" dirty="0"/>
              <a:t>: Select * from EMPLOYEE</a:t>
            </a:r>
          </a:p>
          <a:p>
            <a:r>
              <a:rPr lang="en-US" dirty="0"/>
              <a:t>WHERE SALARY&gt;7000, &amp; SALARY &lt;10000.</a:t>
            </a:r>
          </a:p>
          <a:p>
            <a:r>
              <a:rPr lang="en-US" dirty="0"/>
              <a:t>The above query include a </a:t>
            </a:r>
            <a:r>
              <a:rPr lang="en-US" b="1" dirty="0"/>
              <a:t>Full Table Scan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3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6879-1091-9B65-468E-CCF1BA7D5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998"/>
            <a:ext cx="10515600" cy="5539965"/>
          </a:xfrm>
        </p:spPr>
        <p:txBody>
          <a:bodyPr/>
          <a:lstStyle/>
          <a:p>
            <a:r>
              <a:rPr lang="en-US" b="1" u="sng" dirty="0"/>
              <a:t>Create an Index:</a:t>
            </a:r>
          </a:p>
          <a:p>
            <a:pPr marL="0" indent="0">
              <a:buNone/>
            </a:pPr>
            <a:r>
              <a:rPr lang="en-IN" dirty="0"/>
              <a:t>Create index </a:t>
            </a:r>
            <a:r>
              <a:rPr lang="en-IN" dirty="0" err="1"/>
              <a:t>emp_index</a:t>
            </a:r>
            <a:r>
              <a:rPr lang="en-IN" dirty="0"/>
              <a:t> Employee(SALARY ASC)</a:t>
            </a:r>
          </a:p>
          <a:p>
            <a:pPr marL="0" indent="0">
              <a:buNone/>
            </a:pPr>
            <a:r>
              <a:rPr lang="en-IN" dirty="0"/>
              <a:t>=&gt; Now salary is the index key</a:t>
            </a:r>
          </a:p>
          <a:p>
            <a:pPr marL="0" indent="0">
              <a:buNone/>
            </a:pPr>
            <a:r>
              <a:rPr lang="en-IN" dirty="0"/>
              <a:t>By default Index key values is in ascending Order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b="1" dirty="0"/>
              <a:t>Above table is index table .                                            Above table is  Employee(Original Table) Table             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4FD658-A46B-83C2-0D2C-DD4350464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03837"/>
              </p:ext>
            </p:extLst>
          </p:nvPr>
        </p:nvGraphicFramePr>
        <p:xfrm>
          <a:off x="662112" y="3067932"/>
          <a:ext cx="2235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8886244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87244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 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ptr1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7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ptr2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0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ptr3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ptr4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671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B073DE-1A61-FF63-DFBD-8417DB440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74455"/>
              </p:ext>
            </p:extLst>
          </p:nvPr>
        </p:nvGraphicFramePr>
        <p:xfrm>
          <a:off x="4828569" y="3067932"/>
          <a:ext cx="54250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260">
                  <a:extLst>
                    <a:ext uri="{9D8B030D-6E8A-4147-A177-3AD203B41FA5}">
                      <a16:colId xmlns:a16="http://schemas.microsoft.com/office/drawing/2014/main" val="2105305357"/>
                    </a:ext>
                  </a:extLst>
                </a:gridCol>
                <a:gridCol w="1356260">
                  <a:extLst>
                    <a:ext uri="{9D8B030D-6E8A-4147-A177-3AD203B41FA5}">
                      <a16:colId xmlns:a16="http://schemas.microsoft.com/office/drawing/2014/main" val="1926620949"/>
                    </a:ext>
                  </a:extLst>
                </a:gridCol>
                <a:gridCol w="1356260">
                  <a:extLst>
                    <a:ext uri="{9D8B030D-6E8A-4147-A177-3AD203B41FA5}">
                      <a16:colId xmlns:a16="http://schemas.microsoft.com/office/drawing/2014/main" val="751915059"/>
                    </a:ext>
                  </a:extLst>
                </a:gridCol>
                <a:gridCol w="1356260">
                  <a:extLst>
                    <a:ext uri="{9D8B030D-6E8A-4147-A177-3AD203B41FA5}">
                      <a16:colId xmlns:a16="http://schemas.microsoft.com/office/drawing/2014/main" val="4092747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2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SAMARTH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8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7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8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9530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F0232D-FA57-4B66-9F4F-4FC057072E7D}"/>
              </a:ext>
            </a:extLst>
          </p:cNvPr>
          <p:cNvCxnSpPr/>
          <p:nvPr/>
        </p:nvCxnSpPr>
        <p:spPr>
          <a:xfrm flipV="1">
            <a:off x="2352782" y="3647326"/>
            <a:ext cx="2475787" cy="34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CB223D-C3FD-B7B8-4F76-1485E922F8CE}"/>
              </a:ext>
            </a:extLst>
          </p:cNvPr>
          <p:cNvCxnSpPr/>
          <p:nvPr/>
        </p:nvCxnSpPr>
        <p:spPr>
          <a:xfrm>
            <a:off x="2352782" y="4202130"/>
            <a:ext cx="2475787" cy="5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061765-05DE-64CC-D3C2-75A5376B0ABA}"/>
              </a:ext>
            </a:extLst>
          </p:cNvPr>
          <p:cNvCxnSpPr>
            <a:cxnSpLocks/>
          </p:cNvCxnSpPr>
          <p:nvPr/>
        </p:nvCxnSpPr>
        <p:spPr>
          <a:xfrm flipV="1">
            <a:off x="2352782" y="4458984"/>
            <a:ext cx="2363056" cy="15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2A272B-9F1C-9064-1F6F-312F846B6456}"/>
              </a:ext>
            </a:extLst>
          </p:cNvPr>
          <p:cNvCxnSpPr>
            <a:cxnSpLocks/>
          </p:cNvCxnSpPr>
          <p:nvPr/>
        </p:nvCxnSpPr>
        <p:spPr>
          <a:xfrm flipV="1">
            <a:off x="2681413" y="4063613"/>
            <a:ext cx="2147156" cy="8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05268-4140-D142-3AC2-FFD4E2A5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52"/>
            <a:ext cx="10515600" cy="52831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index table You can see that Index  Store Salary of each Employee in ascending Order, But in original table you can see that salary is </a:t>
            </a:r>
          </a:p>
          <a:p>
            <a:pPr marL="0" indent="0">
              <a:buNone/>
            </a:pPr>
            <a:r>
              <a:rPr lang="en-US" dirty="0"/>
              <a:t>not in sorted order because </a:t>
            </a:r>
            <a:r>
              <a:rPr lang="en-US" b="1" dirty="0"/>
              <a:t>id</a:t>
            </a:r>
            <a:r>
              <a:rPr lang="en-US" dirty="0"/>
              <a:t> attribute(pk) in Employee(Original Table) is an </a:t>
            </a:r>
            <a:r>
              <a:rPr lang="en-US" b="1" u="sng" dirty="0"/>
              <a:t>unique cluster index</a:t>
            </a:r>
            <a:r>
              <a:rPr lang="en-US" dirty="0"/>
              <a:t>.(will explain letter)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we execute query</a:t>
            </a:r>
          </a:p>
          <a:p>
            <a:pPr marL="0" indent="0">
              <a:buNone/>
            </a:pPr>
            <a:r>
              <a:rPr lang="en-US" dirty="0"/>
              <a:t>Select * from EMPLOYEE</a:t>
            </a:r>
          </a:p>
          <a:p>
            <a:pPr marL="0" indent="0">
              <a:buNone/>
            </a:pPr>
            <a:r>
              <a:rPr lang="en-US" dirty="0"/>
              <a:t>WHERE SALARY&gt;7000 &amp; SALARY &lt;10000.</a:t>
            </a:r>
          </a:p>
          <a:p>
            <a:pPr marL="0" indent="0">
              <a:buNone/>
            </a:pPr>
            <a:r>
              <a:rPr lang="en-US" dirty="0"/>
              <a:t>So there is no full table scan It use binary Search to search the salary column(node) in </a:t>
            </a:r>
            <a:r>
              <a:rPr lang="en-US" b="1" u="sng" dirty="0"/>
              <a:t>Index Table </a:t>
            </a:r>
            <a:r>
              <a:rPr lang="en-US" dirty="0"/>
              <a:t>  where SALARY&gt;7000 &amp; SALARY &lt;10000 </a:t>
            </a:r>
          </a:p>
          <a:p>
            <a:pPr marL="0" indent="0">
              <a:buNone/>
            </a:pPr>
            <a:r>
              <a:rPr lang="en-US" dirty="0"/>
              <a:t>When particular column or node is found in index Table by the help of pointer we can fetch all the attributes data available in Employee table(Original Table).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0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641D-D01F-6A85-D6EF-A3E7111D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91" y="695468"/>
            <a:ext cx="10515600" cy="4351338"/>
          </a:xfrm>
        </p:spPr>
        <p:txBody>
          <a:bodyPr/>
          <a:lstStyle/>
          <a:p>
            <a:r>
              <a:rPr lang="en-US" dirty="0"/>
              <a:t>(Q) How can you find the total Number of Index Present in a Table</a:t>
            </a:r>
          </a:p>
          <a:p>
            <a:pPr marL="0" indent="0">
              <a:buNone/>
            </a:pPr>
            <a:r>
              <a:rPr lang="en-US" b="1" u="sng" dirty="0"/>
              <a:t>Ans</a:t>
            </a:r>
            <a:r>
              <a:rPr lang="en-US" dirty="0"/>
              <a:t>:  exec </a:t>
            </a:r>
            <a:r>
              <a:rPr lang="en-US" dirty="0" err="1"/>
              <a:t>sp_helpindex</a:t>
            </a:r>
            <a:r>
              <a:rPr lang="en-US" dirty="0"/>
              <a:t> 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(Q) How to drop Index</a:t>
            </a:r>
          </a:p>
          <a:p>
            <a:pPr marL="0" indent="0">
              <a:buNone/>
            </a:pPr>
            <a:r>
              <a:rPr lang="en-US" b="1" u="sng" dirty="0"/>
              <a:t>Ans</a:t>
            </a:r>
            <a:r>
              <a:rPr lang="en-US" dirty="0"/>
              <a:t>: drop Index </a:t>
            </a:r>
            <a:r>
              <a:rPr lang="en-US" dirty="0" err="1"/>
              <a:t>Index_Name</a:t>
            </a:r>
            <a:r>
              <a:rPr lang="en-US" dirty="0"/>
              <a:t> On </a:t>
            </a:r>
            <a:r>
              <a:rPr lang="en-US" dirty="0" err="1"/>
              <a:t>Table_Name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38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EDC4-6EFE-65CE-E708-E9C63BBF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Type of Index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6085-0958-D83A-4107-40285D29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Cluster Index :</a:t>
            </a:r>
            <a:r>
              <a:rPr lang="en-US" b="1" dirty="0"/>
              <a:t> </a:t>
            </a:r>
            <a:r>
              <a:rPr lang="en-US" dirty="0"/>
              <a:t>Itis an Index that determine the Physical Order of data in a table or you can also say that  Cluster Index determine the Structure of Data Store in Hard disk</a:t>
            </a:r>
          </a:p>
          <a:p>
            <a:r>
              <a:rPr lang="en-US" dirty="0"/>
              <a:t>If we have a Primary Key in table So   </a:t>
            </a:r>
            <a:r>
              <a:rPr lang="en-US" b="1" u="sng" dirty="0"/>
              <a:t> unique Cluster index </a:t>
            </a:r>
            <a:r>
              <a:rPr lang="en-US" dirty="0"/>
              <a:t>is automatically Created .</a:t>
            </a:r>
          </a:p>
          <a:p>
            <a:r>
              <a:rPr lang="en-US" dirty="0"/>
              <a:t>A table can have only one cluster Index</a:t>
            </a:r>
          </a:p>
          <a:p>
            <a:r>
              <a:rPr lang="en-US" dirty="0"/>
              <a:t>By default Cluster Index is in ascending Order now it’s your choice you can use </a:t>
            </a:r>
            <a:r>
              <a:rPr lang="en-US" b="1" dirty="0"/>
              <a:t>ASC</a:t>
            </a:r>
            <a:r>
              <a:rPr lang="en-US" dirty="0"/>
              <a:t> OR </a:t>
            </a:r>
            <a:r>
              <a:rPr lang="en-US" b="1" dirty="0"/>
              <a:t>DESC</a:t>
            </a:r>
          </a:p>
          <a:p>
            <a:r>
              <a:rPr lang="en-US" dirty="0"/>
              <a:t>if you need to Create a </a:t>
            </a:r>
            <a:r>
              <a:rPr lang="en-US" b="1" u="sng" dirty="0"/>
              <a:t>cluster index </a:t>
            </a:r>
            <a:endParaRPr lang="en-US" b="1" dirty="0"/>
          </a:p>
          <a:p>
            <a:pPr marL="0" indent="0">
              <a:buNone/>
            </a:pPr>
            <a:r>
              <a:rPr lang="en-US" b="1" u="sng" dirty="0"/>
              <a:t>Syntax</a:t>
            </a:r>
            <a:r>
              <a:rPr lang="en-US" dirty="0"/>
              <a:t> : </a:t>
            </a:r>
            <a:r>
              <a:rPr lang="en-US"/>
              <a:t>CREATE Clustered </a:t>
            </a:r>
            <a:r>
              <a:rPr lang="en-US" dirty="0"/>
              <a:t>Index </a:t>
            </a:r>
            <a:r>
              <a:rPr lang="en-US" dirty="0" err="1"/>
              <a:t>Index_Name</a:t>
            </a:r>
            <a:r>
              <a:rPr lang="en-US" dirty="0"/>
              <a:t> </a:t>
            </a:r>
            <a:r>
              <a:rPr lang="en-US" dirty="0" err="1"/>
              <a:t>Table_Name</a:t>
            </a:r>
            <a:r>
              <a:rPr lang="en-US" dirty="0"/>
              <a:t>(Attribute or 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79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F1D82-0907-D6B3-51E6-B64D491C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E008D9-9C2B-61D0-E5AA-99A0ED2F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br>
              <a:rPr lang="en-IN" sz="2700" b="1" u="sng" dirty="0"/>
            </a:br>
            <a:br>
              <a:rPr lang="en-IN" sz="2700" b="1" u="sng" dirty="0"/>
            </a:br>
            <a:r>
              <a:rPr lang="en-IN" sz="2700" b="1" u="sng" dirty="0"/>
              <a:t>Note</a:t>
            </a:r>
            <a:r>
              <a:rPr lang="en-IN" sz="2700" dirty="0"/>
              <a:t> (</a:t>
            </a:r>
            <a:r>
              <a:rPr lang="en-IN" sz="2700" dirty="0" err="1"/>
              <a:t>i</a:t>
            </a:r>
            <a:r>
              <a:rPr lang="en-IN" sz="2700" dirty="0"/>
              <a:t>) For create a new cluster index in table delete a previous cluster index.</a:t>
            </a:r>
            <a:br>
              <a:rPr lang="en-IN" sz="2700" dirty="0"/>
            </a:br>
            <a:r>
              <a:rPr lang="en-IN" sz="2700" dirty="0"/>
              <a:t>Because a table can have only one cluster index.</a:t>
            </a:r>
            <a:br>
              <a:rPr lang="en-IN" sz="2700" dirty="0"/>
            </a:br>
            <a:r>
              <a:rPr lang="en-IN" sz="2700" dirty="0"/>
              <a:t>(ii)</a:t>
            </a:r>
            <a:r>
              <a:rPr lang="en-IN" sz="2700" b="1" u="sng" dirty="0"/>
              <a:t> clustered </a:t>
            </a:r>
            <a:r>
              <a:rPr lang="en-IN" sz="2700" dirty="0"/>
              <a:t>index can allow duplicate value in index column but </a:t>
            </a:r>
            <a:r>
              <a:rPr lang="en-IN" sz="2700" b="1" u="sng" dirty="0"/>
              <a:t>unique non clustered  </a:t>
            </a:r>
            <a:r>
              <a:rPr lang="en-IN" sz="2700" b="1" dirty="0"/>
              <a:t>or unique cluster i</a:t>
            </a:r>
            <a:r>
              <a:rPr lang="en-IN" sz="2700" dirty="0"/>
              <a:t>ndex can not allowed  duplicate values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09F3-AD93-8B1A-3CBB-72E509312D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6724" y="193864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Suppose we write Query :</a:t>
            </a:r>
          </a:p>
          <a:p>
            <a:pPr marL="0" indent="0">
              <a:buNone/>
            </a:pPr>
            <a:r>
              <a:rPr lang="en-US" dirty="0"/>
              <a:t>Insert into Employees values(2,’AKASH’,5500,’FEMALE’)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Insert into employee values (1,’SAMARTH’,2500,’MALE’)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adding data in Random Order but in original table but you see that id is in sorted order by default because id is a cluster index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65A747-FB18-E3DA-4A11-C9FD28895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01650"/>
              </p:ext>
            </p:extLst>
          </p:nvPr>
        </p:nvGraphicFramePr>
        <p:xfrm>
          <a:off x="1353906" y="4001294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463135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60354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73470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15441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ID(pk)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4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SAMARTH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8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1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0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F34F-9D17-A500-3A0E-14EE774D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F256-9106-D8E1-6EAE-D7F4B9539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BF43C-B7D5-56A0-75AF-9627E741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53" y="1186479"/>
            <a:ext cx="4483330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4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1090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Types of search</vt:lpstr>
      <vt:lpstr>PowerPoint Presentation</vt:lpstr>
      <vt:lpstr>Indexing</vt:lpstr>
      <vt:lpstr>PowerPoint Presentation</vt:lpstr>
      <vt:lpstr>PowerPoint Presentation</vt:lpstr>
      <vt:lpstr>PowerPoint Presentation</vt:lpstr>
      <vt:lpstr>Type of Index</vt:lpstr>
      <vt:lpstr>  Note (i) For create a new cluster index in table delete a previous cluster index. Because a table can have only one cluster index. (ii) clustered index can allow duplicate value in index column but unique non clustered  or unique cluster index can not allowed  duplicate values </vt:lpstr>
      <vt:lpstr>PowerPoint Presentation</vt:lpstr>
      <vt:lpstr>PowerPoint Presentation</vt:lpstr>
      <vt:lpstr>PowerPoint Presentation</vt:lpstr>
      <vt:lpstr>Unique Index:</vt:lpstr>
      <vt:lpstr>Unique clustered index</vt:lpstr>
      <vt:lpstr>EXTRA INFORMATION</vt:lpstr>
      <vt:lpstr>Composite Index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Shalabh Bhatiya</dc:creator>
  <cp:lastModifiedBy>Shalabh Bhatiya</cp:lastModifiedBy>
  <cp:revision>111</cp:revision>
  <dcterms:created xsi:type="dcterms:W3CDTF">2025-04-17T11:17:02Z</dcterms:created>
  <dcterms:modified xsi:type="dcterms:W3CDTF">2025-06-19T20:13:37Z</dcterms:modified>
</cp:coreProperties>
</file>