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grandir" charset="1" panose="00000500000000000000"/>
      <p:regular r:id="rId11"/>
    </p:embeddedFont>
    <p:embeddedFont>
      <p:font typeface="Open Sans Bold" charset="1" panose="00000000000000000000"/>
      <p:regular r:id="rId12"/>
    </p:embeddedFont>
    <p:embeddedFont>
      <p:font typeface="Open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3937450"/>
            <a:ext cx="12286259" cy="2412099"/>
            <a:chOff x="0" y="0"/>
            <a:chExt cx="16381678" cy="32161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6365"/>
              <a:ext cx="16381678" cy="1533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18"/>
                </a:lnSpc>
              </a:pPr>
              <a:r>
                <a:rPr lang="en-US" sz="692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Predicting Employee Attrition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43091"/>
              <a:ext cx="16381678" cy="1473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Data-Driven HR Insights &amp; Retention Suggestion with Predictive Attrition Modeling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0191" y="488633"/>
            <a:ext cx="15127617" cy="925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Insights from Exploratory Data Analysis</a:t>
            </a:r>
          </a:p>
          <a:p>
            <a:pPr algn="just">
              <a:lnSpc>
                <a:spcPts val="4100"/>
              </a:lnSpc>
            </a:pPr>
          </a:p>
          <a:p>
            <a:pPr algn="just" marL="539753" indent="-269876" lvl="1">
              <a:lnSpc>
                <a:spcPts val="4100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Attrition Rate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Out of 1,470 employees, 16% (237 employees) have left the organization.</a:t>
            </a:r>
          </a:p>
          <a:p>
            <a:pPr algn="just" marL="539753" indent="-269876" lvl="1">
              <a:lnSpc>
                <a:spcPts val="4100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Satisfaction Levels &amp; Attrition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Environment Satisfaction (Levels 1 &amp; 2) is common, with 284 and 287 employees, respectively.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Job Satisfaction (Levels 1 &amp; 2) is also prevalent, with 289 and 280 employees.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significant portion of employees who resigned had low to moderate satisfaction levels.</a:t>
            </a:r>
          </a:p>
          <a:p>
            <a:pPr algn="just" marL="539753" indent="-269876" lvl="1">
              <a:lnSpc>
                <a:spcPts val="4100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Overtime Impact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Around 400 employees work overtime, yet many still leave, indicating that overtime compensation or other retention factors might be inadequate.</a:t>
            </a:r>
          </a:p>
          <a:p>
            <a:pPr algn="just" marL="539753" indent="-269876" lvl="1">
              <a:lnSpc>
                <a:spcPts val="4100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Workplace Relationships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Relationship Satisfaction (Levels 1 &amp; 2) is observed in 276 and 303 employees, highlighting potential concerns about workplace culture.</a:t>
            </a:r>
          </a:p>
          <a:p>
            <a:pPr algn="just" marL="539753" indent="-269876" lvl="1">
              <a:lnSpc>
                <a:spcPts val="4100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Attrition Timing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employees who leave do so within two to three years of service, suggesting early-career disengagement.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486400" y="2968716"/>
          <a:ext cx="7315200" cy="307657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Precision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402681"/>
            <a:ext cx="16230600" cy="256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Development &amp; Performance Metrics</a:t>
            </a:r>
          </a:p>
          <a:p>
            <a:pPr algn="just" marL="539753" indent="-269876" lvl="1">
              <a:lnSpc>
                <a:spcPts val="4100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nsemble Model Construction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Combined Logistic Regression, LGBM, CatBoost, and KNN for improved performance.</a:t>
            </a:r>
          </a:p>
          <a:p>
            <a:pPr algn="just" marL="1079505" indent="-359835" lvl="2">
              <a:lnSpc>
                <a:spcPts val="41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Achieved an accuracy of 88.78%, outperforming individual models.</a:t>
            </a:r>
          </a:p>
          <a:p>
            <a:pPr algn="just" marL="539753" indent="-269876" lvl="1">
              <a:lnSpc>
                <a:spcPts val="4100"/>
              </a:lnSpc>
              <a:buAutoNum type="arabicPeriod" startAt="1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988141"/>
            <a:ext cx="1623060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Insights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accuracy (88.78%), outperforming previous models.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Stronger recall for Class 1 (compared to KNN).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Balanced trade-off: Ensemble improves general performance but may slightly sacrifice Class 1 recall.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maximizing recall for identifying at-risk employees is critical, Logistic Regression remains a strong alternative.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Note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Detailed Model Development Refer to the Jupyter Notebook for in-depth analysis and experiments.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3318"/>
            <a:ext cx="16230600" cy="8213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05"/>
              </a:lnSpc>
            </a:pPr>
            <a:r>
              <a:rPr lang="en-US" b="true" sz="3646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Explainability Insights &amp; Key Drivers</a:t>
            </a:r>
          </a:p>
          <a:p>
            <a:pPr algn="just">
              <a:lnSpc>
                <a:spcPts val="3988"/>
              </a:lnSpc>
            </a:pPr>
            <a:r>
              <a:rPr lang="en-US" sz="284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SHAP Analysis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Understanding Key Attrition Factors</a:t>
            </a:r>
          </a:p>
          <a:p>
            <a:pPr algn="just">
              <a:lnSpc>
                <a:spcPts val="3988"/>
              </a:lnSpc>
            </a:pP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Overtime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Top predictor of attritio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n; employees working excessive hours are more likely to leave.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Environment Satisfaction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Low workplace satisfaction leads to higher attrition.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Number of Companies Worked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Employees with multiple past jobs tend to leave more often.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Monthly Income 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– Higher salaries reduce attrition, while lower pay increases risk.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Distance From Home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Longer commutes increase attrition likelihood.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Years With Current Manager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Longer manager-employee relationships improve retention.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Business Travel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Frequent travelers are at a higher risk of leaving.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Job Satisfa</a:t>
            </a: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ction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Low satisfaction directly correlates with attrition.</a:t>
            </a:r>
          </a:p>
          <a:p>
            <a:pPr algn="just" marL="615062" indent="-307531" lvl="1">
              <a:lnSpc>
                <a:spcPts val="3988"/>
              </a:lnSpc>
              <a:buAutoNum type="arabicPeriod" startAt="1"/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Work-Life Balance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A poor balance makes employees more likely to leave.</a:t>
            </a:r>
          </a:p>
          <a:p>
            <a:pPr algn="just">
              <a:lnSpc>
                <a:spcPts val="3988"/>
              </a:lnSpc>
            </a:pPr>
          </a:p>
          <a:p>
            <a:pPr algn="just">
              <a:lnSpc>
                <a:spcPts val="3988"/>
              </a:lnSpc>
            </a:pPr>
            <a:r>
              <a:rPr lang="en-US" b="true" sz="28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Note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In-Depth Analysis 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</a:t>
            </a:r>
            <a:r>
              <a:rPr lang="en-US" sz="2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 to SHAP visualizations in the Notebook for granular insights.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4022"/>
            <a:ext cx="16230600" cy="982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b="true" sz="24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Suggestions Based On Findings to Reduce Attrition</a:t>
            </a:r>
          </a:p>
          <a:p>
            <a:pPr algn="l" marL="367026" indent="-183513" lvl="1">
              <a:lnSpc>
                <a:spcPts val="2685"/>
              </a:lnSpc>
              <a:buAutoNum type="arabicPeriod" startAt="1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Overtime &amp; Work-Life Balance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Reduce Excessive Overtime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Implement policies and tools to monitor and limit overtime; encourage employees to take breaks and time off.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Flexible Scheduling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Offer flexible or hybrid work options so employees have better control over their workload and personal commitments.</a:t>
            </a:r>
          </a:p>
          <a:p>
            <a:pPr algn="l" marL="367026" indent="-183513" lvl="1">
              <a:lnSpc>
                <a:spcPts val="2685"/>
              </a:lnSpc>
              <a:buAutoNum type="arabicPeriod" startAt="1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Improve Satisfaction &amp; Workplace Environment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 Environment Satisfaction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Invest in a positive workplace culture, provide better facilities, and offer clear channels for feedback on working conditions.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Boost Job Satisfaction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Recognize achievements, encourage professional growth, and ensure employees have meaningful, engaging work.</a:t>
            </a:r>
          </a:p>
          <a:p>
            <a:pPr algn="l" marL="367026" indent="-183513" lvl="1">
              <a:lnSpc>
                <a:spcPts val="2685"/>
              </a:lnSpc>
              <a:buAutoNum type="arabicPeriod" startAt="1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Fair Compensation &amp; Financial Incentives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Competitive Pay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Regularly benchmark salaries and adjust to meet or exceed market rates for critical roles.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Performance-Based Raises/Bonuses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Reward high performers to validate their efforts and reduce the appeal of external offers.</a:t>
            </a:r>
          </a:p>
          <a:p>
            <a:pPr algn="l" marL="367026" indent="-183513" lvl="1">
              <a:lnSpc>
                <a:spcPts val="2685"/>
              </a:lnSpc>
              <a:buAutoNum type="arabicPeriod" startAt="1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Career Progression &amp; Development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Clear Promotion Paths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Outline transparent criteria for advancement to prevent employees from feeling "stuck."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Mentorship &amp; Training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Provide ongoing skill development, and pair employees with mentors who can guide career growth.</a:t>
            </a:r>
          </a:p>
          <a:p>
            <a:pPr algn="l" marL="367026" indent="-183513" lvl="1">
              <a:lnSpc>
                <a:spcPts val="2685"/>
              </a:lnSpc>
              <a:buAutoNum type="arabicPeriod" startAt="1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Address Commute &amp; Travel Challenges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Flexible/Remote Work Arrangements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Reduce turnover among those with long commutes or frequent travel by offering remote or hybrid work where feasible.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Commuting Benefits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Consider subsidizing public transport or offering relocation assistance to alleviate commute stress.</a:t>
            </a:r>
          </a:p>
          <a:p>
            <a:pPr algn="l" marL="367026" indent="-183513" lvl="1">
              <a:lnSpc>
                <a:spcPts val="2685"/>
              </a:lnSpc>
              <a:buAutoNum type="arabicPeriod" startAt="1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Monitor Engagement &amp; Predictive Insights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Early Warnings for High-Risk Employees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Use analytics to identify those with high overtime, low satisfaction, or minimal pay growth.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Personalized Retention Interventions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Conduct stay interviews, discuss career concerns, or offer focused support (e.g., training, schedule adjustments) for at-risk individuals.</a:t>
            </a:r>
          </a:p>
          <a:p>
            <a:pPr algn="l" marL="367026" indent="-183513" lvl="1">
              <a:lnSpc>
                <a:spcPts val="2685"/>
              </a:lnSpc>
              <a:buAutoNum type="arabicPeriod" startAt="1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Leverage Industrial/Organizational (I/O) Psychologists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Data-Driven Workplace Improvements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Analyze employee data to identify key factors affecting workplace culture and retention.</a:t>
            </a:r>
          </a:p>
          <a:p>
            <a:pPr algn="l" marL="734051" indent="-244684" lvl="2">
              <a:lnSpc>
                <a:spcPts val="2685"/>
              </a:lnSpc>
              <a:buFont typeface="Arial"/>
              <a:buChar char="⚬"/>
            </a:pPr>
            <a:r>
              <a:rPr lang="en-US" b="true" sz="1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Targeted Organizational Strategies</a:t>
            </a: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Develop evidence-based interventions, such as leadership training, job redesign, and well-being programs, to enhance employee satisfaction and reduce attrition.</a:t>
            </a:r>
          </a:p>
          <a:p>
            <a:pPr algn="l">
              <a:lnSpc>
                <a:spcPts val="2685"/>
              </a:lnSpc>
            </a:pP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focusing on work-life balance, employee satisfaction, competitive compensation, career growth, commuting options, and predictive monitoring, HR teams can significantly reduce turnover. Incorporating I/O psychologists as strategic partners provides research-based assessment, tailored interventions, and an organizational development framework that can sustain long-term improvement in retention outcomes.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DAGggF4bZeI</dc:identifier>
  <dcterms:modified xsi:type="dcterms:W3CDTF">2011-08-01T06:04:30Z</dcterms:modified>
  <cp:revision>1</cp:revision>
  <dc:title>Predicting Employee Attrition</dc:title>
</cp:coreProperties>
</file>