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8"/>
  </p:notesMasterIdLst>
  <p:sldIdLst>
    <p:sldId id="256" r:id="rId5"/>
    <p:sldId id="2146847054" r:id="rId6"/>
    <p:sldId id="262" r:id="rId7"/>
    <p:sldId id="263" r:id="rId8"/>
    <p:sldId id="2146847077" r:id="rId9"/>
    <p:sldId id="265" r:id="rId10"/>
    <p:sldId id="2146847059" r:id="rId11"/>
    <p:sldId id="2146847078" r:id="rId12"/>
    <p:sldId id="2146847061" r:id="rId13"/>
    <p:sldId id="2146847058" r:id="rId14"/>
    <p:sldId id="2146847060" r:id="rId15"/>
    <p:sldId id="2146847062" r:id="rId16"/>
    <p:sldId id="2146847063" r:id="rId17"/>
    <p:sldId id="2146847064" r:id="rId18"/>
    <p:sldId id="2146847065" r:id="rId19"/>
    <p:sldId id="2146847066" r:id="rId20"/>
    <p:sldId id="2146847067" r:id="rId21"/>
    <p:sldId id="2146847068" r:id="rId22"/>
    <p:sldId id="2146847069" r:id="rId23"/>
    <p:sldId id="2146847070" r:id="rId24"/>
    <p:sldId id="2146847071" r:id="rId25"/>
    <p:sldId id="2146847072" r:id="rId26"/>
    <p:sldId id="2146847073" r:id="rId27"/>
    <p:sldId id="2146847074" r:id="rId28"/>
    <p:sldId id="2146847075" r:id="rId29"/>
    <p:sldId id="2146847076" r:id="rId30"/>
    <p:sldId id="267" r:id="rId31"/>
    <p:sldId id="268" r:id="rId32"/>
    <p:sldId id="2146847055" r:id="rId33"/>
    <p:sldId id="269" r:id="rId34"/>
    <p:sldId id="2146847056" r:id="rId35"/>
    <p:sldId id="2146847057"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660"/>
  </p:normalViewPr>
  <p:slideViewPr>
    <p:cSldViewPr snapToGrid="0">
      <p:cViewPr>
        <p:scale>
          <a:sx n="86" d="100"/>
          <a:sy n="86" d="100"/>
        </p:scale>
        <p:origin x="326" y="3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75437" y="154405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a:t>
            </a:r>
          </a:p>
        </p:txBody>
      </p:sp>
      <p:sp>
        <p:nvSpPr>
          <p:cNvPr id="4" name="TextBox 3"/>
          <p:cNvSpPr txBox="1"/>
          <p:nvPr/>
        </p:nvSpPr>
        <p:spPr>
          <a:xfrm>
            <a:off x="1529360" y="4058588"/>
            <a:ext cx="7980183" cy="138499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SARTHAK NIGAM</a:t>
            </a:r>
          </a:p>
          <a:p>
            <a:r>
              <a:rPr lang="en-US" sz="2000" b="1" dirty="0">
                <a:solidFill>
                  <a:schemeClr val="accent1">
                    <a:lumMod val="75000"/>
                  </a:schemeClr>
                </a:solidFill>
                <a:latin typeface="Arial"/>
                <a:cs typeface="Arial"/>
              </a:rPr>
              <a:t>SRM Institute of Science &amp; Technology</a:t>
            </a:r>
          </a:p>
          <a:p>
            <a:r>
              <a:rPr lang="en-US" sz="2000" b="1" dirty="0">
                <a:solidFill>
                  <a:schemeClr val="accent1">
                    <a:lumMod val="75000"/>
                  </a:schemeClr>
                </a:solidFill>
                <a:latin typeface="Arial"/>
                <a:cs typeface="Arial"/>
              </a:rPr>
              <a:t>Department-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6534-66B1-86BA-E756-4CD272856FC1}"/>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BB8F7643-8E0A-D72C-98C6-DB4B3B57BA7F}"/>
              </a:ext>
            </a:extLst>
          </p:cNvPr>
          <p:cNvSpPr>
            <a:spLocks noGrp="1"/>
          </p:cNvSpPr>
          <p:nvPr>
            <p:ph idx="1"/>
          </p:nvPr>
        </p:nvSpPr>
        <p:spPr>
          <a:xfrm>
            <a:off x="581192" y="1302026"/>
            <a:ext cx="11029615" cy="530296"/>
          </a:xfrm>
        </p:spPr>
        <p:txBody>
          <a:bodyPr/>
          <a:lstStyle/>
          <a:p>
            <a:r>
              <a:rPr lang="en-US" dirty="0"/>
              <a:t>2) </a:t>
            </a:r>
            <a:r>
              <a:rPr lang="en-IN" sz="1800" dirty="0"/>
              <a:t>Hotel Wise Bookings based on Month and Y</a:t>
            </a:r>
            <a:r>
              <a:rPr lang="en-IN" sz="1600" dirty="0"/>
              <a:t>ear</a:t>
            </a:r>
            <a:endParaRPr lang="en-IN" dirty="0"/>
          </a:p>
        </p:txBody>
      </p:sp>
      <p:pic>
        <p:nvPicPr>
          <p:cNvPr id="4" name="Google Shape;133;p12" descr="booking 1.png">
            <a:extLst>
              <a:ext uri="{FF2B5EF4-FFF2-40B4-BE49-F238E27FC236}">
                <a16:creationId xmlns:a16="http://schemas.microsoft.com/office/drawing/2014/main" id="{781F1BF5-D7C1-D3A6-37F6-D091F3D14093}"/>
              </a:ext>
            </a:extLst>
          </p:cNvPr>
          <p:cNvPicPr preferRelativeResize="0">
            <a:picLocks/>
          </p:cNvPicPr>
          <p:nvPr/>
        </p:nvPicPr>
        <p:blipFill rotWithShape="1">
          <a:blip r:embed="rId2">
            <a:alphaModFix/>
          </a:blip>
          <a:srcRect/>
          <a:stretch/>
        </p:blipFill>
        <p:spPr>
          <a:xfrm>
            <a:off x="1631139" y="2032391"/>
            <a:ext cx="8982431" cy="2866047"/>
          </a:xfrm>
          <a:prstGeom prst="rect">
            <a:avLst/>
          </a:prstGeom>
          <a:noFill/>
          <a:ln>
            <a:noFill/>
          </a:ln>
        </p:spPr>
      </p:pic>
      <p:sp>
        <p:nvSpPr>
          <p:cNvPr id="7" name="TextBox 6">
            <a:extLst>
              <a:ext uri="{FF2B5EF4-FFF2-40B4-BE49-F238E27FC236}">
                <a16:creationId xmlns:a16="http://schemas.microsoft.com/office/drawing/2014/main" id="{66C5E5C6-93B9-A97A-1303-FCF9BC979455}"/>
              </a:ext>
            </a:extLst>
          </p:cNvPr>
          <p:cNvSpPr txBox="1"/>
          <p:nvPr/>
        </p:nvSpPr>
        <p:spPr>
          <a:xfrm>
            <a:off x="1516839" y="5098507"/>
            <a:ext cx="5014590" cy="1477328"/>
          </a:xfrm>
          <a:prstGeom prst="rect">
            <a:avLst/>
          </a:prstGeom>
          <a:noFill/>
        </p:spPr>
        <p:txBody>
          <a:bodyPr wrap="square">
            <a:spAutoFit/>
          </a:bodyPr>
          <a:lstStyle/>
          <a:p>
            <a:pPr marL="457200" marR="0" lvl="0" indent="-342900" algn="just"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Bookings for City hotels are higher than Resort hotels over the years and in year 2016 the bookings for both the hotels were maximum.</a:t>
            </a: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Arial"/>
                <a:ea typeface="Arial"/>
                <a:cs typeface="Arial"/>
                <a:sym typeface="Arial"/>
              </a:rPr>
              <a:t> </a:t>
            </a:r>
          </a:p>
        </p:txBody>
      </p:sp>
      <p:sp>
        <p:nvSpPr>
          <p:cNvPr id="9" name="TextBox 8">
            <a:extLst>
              <a:ext uri="{FF2B5EF4-FFF2-40B4-BE49-F238E27FC236}">
                <a16:creationId xmlns:a16="http://schemas.microsoft.com/office/drawing/2014/main" id="{36702B27-C18B-E5A2-DFD8-C5D3D72FC007}"/>
              </a:ext>
            </a:extLst>
          </p:cNvPr>
          <p:cNvSpPr txBox="1"/>
          <p:nvPr/>
        </p:nvSpPr>
        <p:spPr>
          <a:xfrm>
            <a:off x="6531429" y="5098507"/>
            <a:ext cx="4029432" cy="923330"/>
          </a:xfrm>
          <a:prstGeom prst="rect">
            <a:avLst/>
          </a:prstGeom>
          <a:noFill/>
        </p:spPr>
        <p:txBody>
          <a:bodyPr wrap="square">
            <a:spAutoFit/>
          </a:bodyPr>
          <a:lstStyle/>
          <a:p>
            <a:pPr marL="457200" marR="0" lvl="0" indent="-342900" algn="just"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Most bookings were done in the month of May, June, July, August.</a:t>
            </a:r>
          </a:p>
        </p:txBody>
      </p:sp>
    </p:spTree>
    <p:extLst>
      <p:ext uri="{BB962C8B-B14F-4D97-AF65-F5344CB8AC3E}">
        <p14:creationId xmlns:p14="http://schemas.microsoft.com/office/powerpoint/2010/main" val="2679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081-33A3-0E24-447B-92B1169DD799}"/>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88F531F8-AEDA-DB03-174B-37A974060DB8}"/>
              </a:ext>
            </a:extLst>
          </p:cNvPr>
          <p:cNvSpPr>
            <a:spLocks noGrp="1"/>
          </p:cNvSpPr>
          <p:nvPr>
            <p:ph idx="1"/>
          </p:nvPr>
        </p:nvSpPr>
        <p:spPr>
          <a:xfrm>
            <a:off x="581192" y="1302026"/>
            <a:ext cx="11029615" cy="530296"/>
          </a:xfrm>
        </p:spPr>
        <p:txBody>
          <a:bodyPr/>
          <a:lstStyle/>
          <a:p>
            <a:r>
              <a:rPr lang="en-IN" dirty="0"/>
              <a:t>3) </a:t>
            </a:r>
            <a:r>
              <a:rPr lang="en-IN" dirty="0" err="1"/>
              <a:t>Favorite</a:t>
            </a:r>
            <a:r>
              <a:rPr lang="en-IN" dirty="0"/>
              <a:t> meal by hotel type</a:t>
            </a:r>
          </a:p>
        </p:txBody>
      </p:sp>
      <p:pic>
        <p:nvPicPr>
          <p:cNvPr id="5" name="Google Shape;141;p13" descr="fav meal.png">
            <a:extLst>
              <a:ext uri="{FF2B5EF4-FFF2-40B4-BE49-F238E27FC236}">
                <a16:creationId xmlns:a16="http://schemas.microsoft.com/office/drawing/2014/main" id="{3C6BEF9E-0AF0-51BC-1365-5C76E6D0CD3D}"/>
              </a:ext>
            </a:extLst>
          </p:cNvPr>
          <p:cNvPicPr preferRelativeResize="0">
            <a:picLocks/>
          </p:cNvPicPr>
          <p:nvPr/>
        </p:nvPicPr>
        <p:blipFill rotWithShape="1">
          <a:blip r:embed="rId2">
            <a:alphaModFix/>
          </a:blip>
          <a:srcRect/>
          <a:stretch/>
        </p:blipFill>
        <p:spPr>
          <a:xfrm>
            <a:off x="908956" y="1832322"/>
            <a:ext cx="4865683" cy="4171029"/>
          </a:xfrm>
          <a:prstGeom prst="rect">
            <a:avLst/>
          </a:prstGeom>
          <a:noFill/>
          <a:ln>
            <a:noFill/>
          </a:ln>
        </p:spPr>
      </p:pic>
      <p:sp>
        <p:nvSpPr>
          <p:cNvPr id="7" name="TextBox 6">
            <a:extLst>
              <a:ext uri="{FF2B5EF4-FFF2-40B4-BE49-F238E27FC236}">
                <a16:creationId xmlns:a16="http://schemas.microsoft.com/office/drawing/2014/main" id="{4BCB8CD9-C8B1-B40B-BFCF-6E456F0DD426}"/>
              </a:ext>
            </a:extLst>
          </p:cNvPr>
          <p:cNvSpPr txBox="1"/>
          <p:nvPr/>
        </p:nvSpPr>
        <p:spPr>
          <a:xfrm>
            <a:off x="6095999" y="1894653"/>
            <a:ext cx="5350330" cy="2400657"/>
          </a:xfrm>
          <a:prstGeom prst="rect">
            <a:avLst/>
          </a:prstGeom>
          <a:noFill/>
        </p:spPr>
        <p:txBody>
          <a:bodyPr wrap="square">
            <a:spAutoFit/>
          </a:bodyPr>
          <a:lstStyle/>
          <a:p>
            <a:pPr marL="114300" marR="0" lvl="0" algn="l" rtl="0">
              <a:lnSpc>
                <a:spcPct val="100000"/>
              </a:lnSpc>
              <a:spcBef>
                <a:spcPts val="0"/>
              </a:spcBef>
              <a:spcAft>
                <a:spcPts val="0"/>
              </a:spcAft>
              <a:buClr>
                <a:srgbClr val="000000"/>
              </a:buClr>
              <a:buSzPts val="1800"/>
            </a:pPr>
            <a:r>
              <a:rPr lang="en-IN" sz="1800" b="1" i="0" dirty="0">
                <a:solidFill>
                  <a:srgbClr val="212121"/>
                </a:solidFill>
                <a:effectLst/>
                <a:latin typeface="Roboto" panose="020B0604020202020204" pitchFamily="2" charset="0"/>
              </a:rPr>
              <a:t>BB-Bed and Breakfast</a:t>
            </a:r>
            <a:endParaRPr lang="en-IN" sz="1400" b="1" i="0" dirty="0">
              <a:solidFill>
                <a:srgbClr val="212121"/>
              </a:solidFill>
              <a:latin typeface="Roboto" panose="020B0604020202020204" pitchFamily="2" charset="0"/>
            </a:endParaRPr>
          </a:p>
          <a:p>
            <a:pPr marL="114300" marR="0" lvl="0" algn="l" rtl="0">
              <a:lnSpc>
                <a:spcPct val="100000"/>
              </a:lnSpc>
              <a:spcBef>
                <a:spcPts val="0"/>
              </a:spcBef>
              <a:spcAft>
                <a:spcPts val="0"/>
              </a:spcAft>
              <a:buClr>
                <a:srgbClr val="000000"/>
              </a:buClr>
              <a:buSzPts val="1800"/>
            </a:pPr>
            <a:r>
              <a:rPr lang="en-IN" sz="1800" b="1" i="0" dirty="0">
                <a:solidFill>
                  <a:srgbClr val="212121"/>
                </a:solidFill>
                <a:effectLst/>
                <a:latin typeface="Roboto" panose="020B0604020202020204" pitchFamily="2" charset="0"/>
              </a:rPr>
              <a:t>HB-Half Board</a:t>
            </a:r>
            <a:endParaRPr lang="en-IN" sz="1400" b="1" dirty="0">
              <a:solidFill>
                <a:srgbClr val="212121"/>
              </a:solidFill>
              <a:effectLst/>
              <a:latin typeface="Roboto" panose="020B0604020202020204" pitchFamily="2" charset="0"/>
            </a:endParaRPr>
          </a:p>
          <a:p>
            <a:pPr marL="114300" marR="0" lvl="0" algn="l" rtl="0">
              <a:lnSpc>
                <a:spcPct val="100000"/>
              </a:lnSpc>
              <a:spcBef>
                <a:spcPts val="0"/>
              </a:spcBef>
              <a:spcAft>
                <a:spcPts val="0"/>
              </a:spcAft>
              <a:buClr>
                <a:srgbClr val="000000"/>
              </a:buClr>
              <a:buSzPts val="1800"/>
            </a:pPr>
            <a:r>
              <a:rPr lang="en-IN" sz="1800" b="1" i="0" dirty="0">
                <a:solidFill>
                  <a:srgbClr val="212121"/>
                </a:solidFill>
                <a:effectLst/>
                <a:latin typeface="Roboto" panose="020B0604020202020204" pitchFamily="2" charset="0"/>
              </a:rPr>
              <a:t>FB-Full Board</a:t>
            </a:r>
            <a:endParaRPr lang="en-IN" sz="1400" b="1" i="0" u="none" strike="noStrike" cap="none" dirty="0">
              <a:solidFill>
                <a:srgbClr val="212121"/>
              </a:solidFill>
              <a:latin typeface="Roboto" panose="020B0604020202020204" pitchFamily="2" charset="0"/>
              <a:ea typeface="Arial"/>
              <a:cs typeface="Arial"/>
              <a:sym typeface="Arial"/>
            </a:endParaRPr>
          </a:p>
          <a:p>
            <a:pPr marL="114300" marR="0" lvl="0" algn="l" rtl="0">
              <a:lnSpc>
                <a:spcPct val="100000"/>
              </a:lnSpc>
              <a:spcBef>
                <a:spcPts val="0"/>
              </a:spcBef>
              <a:spcAft>
                <a:spcPts val="0"/>
              </a:spcAft>
              <a:buClr>
                <a:srgbClr val="000000"/>
              </a:buClr>
              <a:buSzPts val="1800"/>
            </a:pPr>
            <a:r>
              <a:rPr lang="en-IN" sz="1800" b="1" i="0" dirty="0">
                <a:solidFill>
                  <a:srgbClr val="212121"/>
                </a:solidFill>
                <a:effectLst/>
                <a:latin typeface="Roboto" panose="020B0604020202020204" pitchFamily="2" charset="0"/>
              </a:rPr>
              <a:t>SC-Self Catering</a:t>
            </a:r>
          </a:p>
          <a:p>
            <a:pPr marL="114300" marR="0" lvl="0" algn="l" rtl="0">
              <a:lnSpc>
                <a:spcPct val="100000"/>
              </a:lnSpc>
              <a:spcBef>
                <a:spcPts val="0"/>
              </a:spcBef>
              <a:spcAft>
                <a:spcPts val="0"/>
              </a:spcAft>
              <a:buClr>
                <a:srgbClr val="000000"/>
              </a:buClr>
              <a:buSzPts val="1800"/>
            </a:pPr>
            <a:endParaRPr lang="en-IN" sz="1800" b="1" u="none" strike="noStrike" cap="none" dirty="0">
              <a:solidFill>
                <a:srgbClr val="212121"/>
              </a:solidFill>
              <a:latin typeface="Roboto" panose="020B0604020202020204" pitchFamily="2" charset="0"/>
              <a:ea typeface="Arial"/>
              <a:cs typeface="Arial"/>
              <a:sym typeface="Arial"/>
            </a:endParaRPr>
          </a:p>
          <a:p>
            <a:pPr marL="114300">
              <a:buSzPts val="1800"/>
            </a:pPr>
            <a:endParaRPr lang="en-IN" sz="1400" b="0" i="0" u="none" strike="noStrike" cap="none" dirty="0">
              <a:solidFill>
                <a:srgbClr val="000000"/>
              </a:solidFill>
              <a:latin typeface="Arial"/>
              <a:ea typeface="Arial"/>
              <a:cs typeface="Arial"/>
              <a:sym typeface="Arial"/>
            </a:endParaRPr>
          </a:p>
          <a:p>
            <a:pPr marL="114300">
              <a:buSzPts val="1800"/>
            </a:pPr>
            <a:endParaRPr lang="en-IN" sz="1400" dirty="0"/>
          </a:p>
          <a:p>
            <a:pPr marL="114300">
              <a:buSzPts val="1800"/>
            </a:pPr>
            <a:r>
              <a:rPr lang="en-IN" sz="1800" b="0" i="1" u="none" strike="noStrike" cap="none" dirty="0">
                <a:solidFill>
                  <a:srgbClr val="000000"/>
                </a:solidFill>
                <a:latin typeface="Amasis MT Pro Medium" panose="020B0604020202020204" pitchFamily="18" charset="0"/>
                <a:sym typeface="Arial"/>
              </a:rPr>
              <a:t>We observed 78% of people prefer 'BB' type meal.</a:t>
            </a:r>
          </a:p>
          <a:p>
            <a:pPr marL="114300" marR="0" lvl="0" algn="l" rtl="0">
              <a:lnSpc>
                <a:spcPct val="100000"/>
              </a:lnSpc>
              <a:spcBef>
                <a:spcPts val="0"/>
              </a:spcBef>
              <a:spcAft>
                <a:spcPts val="0"/>
              </a:spcAft>
              <a:buClr>
                <a:srgbClr val="000000"/>
              </a:buClr>
              <a:buSzPts val="1800"/>
            </a:pPr>
            <a:endParaRPr lang="en-IN"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0932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7EE6-80B2-4B02-1E83-474EE206635F}"/>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D3226DCC-F650-ECBC-BAE6-F994C2BA38F7}"/>
              </a:ext>
            </a:extLst>
          </p:cNvPr>
          <p:cNvSpPr>
            <a:spLocks noGrp="1"/>
          </p:cNvSpPr>
          <p:nvPr>
            <p:ph idx="1"/>
          </p:nvPr>
        </p:nvSpPr>
        <p:spPr>
          <a:xfrm>
            <a:off x="581192" y="1302026"/>
            <a:ext cx="11029615" cy="530297"/>
          </a:xfrm>
        </p:spPr>
        <p:txBody>
          <a:bodyPr/>
          <a:lstStyle/>
          <a:p>
            <a:r>
              <a:rPr lang="en-IN" sz="1800" dirty="0"/>
              <a:t>4) From which country guests are visiting the hotel?</a:t>
            </a:r>
            <a:endParaRPr lang="en-IN" dirty="0"/>
          </a:p>
        </p:txBody>
      </p:sp>
      <p:pic>
        <p:nvPicPr>
          <p:cNvPr id="4" name="Google Shape;148;p14" descr="country guests.png">
            <a:extLst>
              <a:ext uri="{FF2B5EF4-FFF2-40B4-BE49-F238E27FC236}">
                <a16:creationId xmlns:a16="http://schemas.microsoft.com/office/drawing/2014/main" id="{37ED6BF8-10F8-1D7D-1F4C-6FB0AE7BAB82}"/>
              </a:ext>
            </a:extLst>
          </p:cNvPr>
          <p:cNvPicPr preferRelativeResize="0">
            <a:picLocks/>
          </p:cNvPicPr>
          <p:nvPr/>
        </p:nvPicPr>
        <p:blipFill rotWithShape="1">
          <a:blip r:embed="rId2">
            <a:alphaModFix/>
          </a:blip>
          <a:srcRect/>
          <a:stretch/>
        </p:blipFill>
        <p:spPr>
          <a:xfrm>
            <a:off x="2221616" y="1938874"/>
            <a:ext cx="7748765" cy="3086804"/>
          </a:xfrm>
          <a:prstGeom prst="rect">
            <a:avLst/>
          </a:prstGeom>
          <a:noFill/>
          <a:ln>
            <a:noFill/>
          </a:ln>
        </p:spPr>
      </p:pic>
      <p:sp>
        <p:nvSpPr>
          <p:cNvPr id="6" name="TextBox 5">
            <a:extLst>
              <a:ext uri="{FF2B5EF4-FFF2-40B4-BE49-F238E27FC236}">
                <a16:creationId xmlns:a16="http://schemas.microsoft.com/office/drawing/2014/main" id="{F2472A76-C3C5-3F1E-CF31-269D380E2551}"/>
              </a:ext>
            </a:extLst>
          </p:cNvPr>
          <p:cNvSpPr txBox="1"/>
          <p:nvPr/>
        </p:nvSpPr>
        <p:spPr>
          <a:xfrm>
            <a:off x="1028699" y="5132229"/>
            <a:ext cx="10319657" cy="923330"/>
          </a:xfrm>
          <a:prstGeom prst="rect">
            <a:avLst/>
          </a:prstGeom>
          <a:noFill/>
        </p:spPr>
        <p:txBody>
          <a:bodyPr wrap="square">
            <a:spAutoFit/>
          </a:bodyPr>
          <a:lstStyle/>
          <a:p>
            <a:pPr marL="114300" marR="0" lvl="0" algn="just" rtl="0">
              <a:lnSpc>
                <a:spcPct val="100000"/>
              </a:lnSpc>
              <a:spcBef>
                <a:spcPts val="0"/>
              </a:spcBef>
              <a:spcAft>
                <a:spcPts val="0"/>
              </a:spcAft>
              <a:buClr>
                <a:srgbClr val="000000"/>
              </a:buClr>
              <a:buSzPts val="1800"/>
            </a:pPr>
            <a:endParaRPr lang="en-IN" sz="1800" b="0" i="0" u="none" strike="noStrike" cap="none" dirty="0">
              <a:solidFill>
                <a:srgbClr val="000000"/>
              </a:solidFill>
              <a:latin typeface="Arial"/>
              <a:ea typeface="Arial"/>
              <a:cs typeface="Arial"/>
              <a:sym typeface="Arial"/>
            </a:endParaRPr>
          </a:p>
          <a:p>
            <a:pPr marL="114300" marR="0" lvl="0" algn="just" rtl="0">
              <a:lnSpc>
                <a:spcPct val="100000"/>
              </a:lnSpc>
              <a:spcBef>
                <a:spcPts val="0"/>
              </a:spcBef>
              <a:spcAft>
                <a:spcPts val="0"/>
              </a:spcAft>
              <a:buClr>
                <a:srgbClr val="000000"/>
              </a:buClr>
              <a:buSzPts val="1800"/>
            </a:pPr>
            <a:r>
              <a:rPr lang="en-IN" sz="1800" b="0" i="0" u="none" strike="noStrike" cap="none" dirty="0">
                <a:solidFill>
                  <a:srgbClr val="000000"/>
                </a:solidFill>
                <a:latin typeface="Arial"/>
                <a:ea typeface="Arial"/>
                <a:cs typeface="Arial"/>
                <a:sym typeface="Arial"/>
              </a:rPr>
              <a:t>We observed most guests visited the hotels where from</a:t>
            </a:r>
            <a:r>
              <a:rPr lang="en-IN" sz="1800" b="1" i="0" u="none" strike="noStrike" cap="none" dirty="0">
                <a:solidFill>
                  <a:srgbClr val="000000"/>
                </a:solidFill>
                <a:latin typeface="Arial"/>
                <a:ea typeface="Arial"/>
                <a:cs typeface="Arial"/>
                <a:sym typeface="Arial"/>
              </a:rPr>
              <a:t> European countries and most of them from Portugal. </a:t>
            </a:r>
          </a:p>
        </p:txBody>
      </p:sp>
    </p:spTree>
    <p:extLst>
      <p:ext uri="{BB962C8B-B14F-4D97-AF65-F5344CB8AC3E}">
        <p14:creationId xmlns:p14="http://schemas.microsoft.com/office/powerpoint/2010/main" val="371455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B2E5-BDBD-6B35-0D82-814341ECF1EF}"/>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F04801A5-8AE8-222B-9701-6B318F641325}"/>
              </a:ext>
            </a:extLst>
          </p:cNvPr>
          <p:cNvSpPr>
            <a:spLocks noGrp="1"/>
          </p:cNvSpPr>
          <p:nvPr>
            <p:ph idx="1"/>
          </p:nvPr>
        </p:nvSpPr>
        <p:spPr>
          <a:xfrm>
            <a:off x="581192" y="1302026"/>
            <a:ext cx="11029615" cy="530296"/>
          </a:xfrm>
        </p:spPr>
        <p:txBody>
          <a:bodyPr/>
          <a:lstStyle/>
          <a:p>
            <a:r>
              <a:rPr lang="en-IN" sz="1800" dirty="0"/>
              <a:t>5) Which agent made the maximum bookings?</a:t>
            </a:r>
            <a:endParaRPr lang="en-IN" dirty="0"/>
          </a:p>
        </p:txBody>
      </p:sp>
      <p:pic>
        <p:nvPicPr>
          <p:cNvPr id="4" name="Google Shape;155;p15" descr="agent booking.png">
            <a:extLst>
              <a:ext uri="{FF2B5EF4-FFF2-40B4-BE49-F238E27FC236}">
                <a16:creationId xmlns:a16="http://schemas.microsoft.com/office/drawing/2014/main" id="{65806AA9-DA52-7F77-CE22-6D810EA5A0F5}"/>
              </a:ext>
            </a:extLst>
          </p:cNvPr>
          <p:cNvPicPr preferRelativeResize="0">
            <a:picLocks/>
          </p:cNvPicPr>
          <p:nvPr/>
        </p:nvPicPr>
        <p:blipFill rotWithShape="1">
          <a:blip r:embed="rId2">
            <a:alphaModFix/>
          </a:blip>
          <a:srcRect/>
          <a:stretch/>
        </p:blipFill>
        <p:spPr>
          <a:xfrm>
            <a:off x="1778934" y="1901896"/>
            <a:ext cx="8634131" cy="3884616"/>
          </a:xfrm>
          <a:prstGeom prst="rect">
            <a:avLst/>
          </a:prstGeom>
          <a:noFill/>
          <a:ln>
            <a:noFill/>
          </a:ln>
        </p:spPr>
      </p:pic>
      <p:sp>
        <p:nvSpPr>
          <p:cNvPr id="6" name="TextBox 5">
            <a:extLst>
              <a:ext uri="{FF2B5EF4-FFF2-40B4-BE49-F238E27FC236}">
                <a16:creationId xmlns:a16="http://schemas.microsoft.com/office/drawing/2014/main" id="{823B5AAE-DA4B-DE69-07D4-FA69F5A45A5F}"/>
              </a:ext>
            </a:extLst>
          </p:cNvPr>
          <p:cNvSpPr txBox="1"/>
          <p:nvPr/>
        </p:nvSpPr>
        <p:spPr>
          <a:xfrm>
            <a:off x="3247145" y="5786512"/>
            <a:ext cx="6098720"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IN" sz="1800" b="0" i="0" u="none" strike="noStrike" cap="none" dirty="0">
                <a:solidFill>
                  <a:srgbClr val="000000"/>
                </a:solidFill>
                <a:latin typeface="Arial"/>
                <a:ea typeface="Arial"/>
                <a:cs typeface="Arial"/>
                <a:sym typeface="Arial"/>
              </a:rPr>
              <a:t>We observed Agent no. 9 has made most no. of bookings.</a:t>
            </a:r>
          </a:p>
        </p:txBody>
      </p:sp>
    </p:spTree>
    <p:extLst>
      <p:ext uri="{BB962C8B-B14F-4D97-AF65-F5344CB8AC3E}">
        <p14:creationId xmlns:p14="http://schemas.microsoft.com/office/powerpoint/2010/main" val="55830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0264-9C45-021E-A2BB-14A447F2E00D}"/>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6FA34438-F74A-A41C-3C6A-22017CC9B3E0}"/>
              </a:ext>
            </a:extLst>
          </p:cNvPr>
          <p:cNvSpPr>
            <a:spLocks noGrp="1"/>
          </p:cNvSpPr>
          <p:nvPr>
            <p:ph idx="1"/>
          </p:nvPr>
        </p:nvSpPr>
        <p:spPr>
          <a:xfrm>
            <a:off x="581192" y="1297739"/>
            <a:ext cx="11029615" cy="530296"/>
          </a:xfrm>
        </p:spPr>
        <p:txBody>
          <a:bodyPr/>
          <a:lstStyle/>
          <a:p>
            <a:r>
              <a:rPr lang="en-IN" sz="1800" dirty="0"/>
              <a:t>6) Preferred Room Type</a:t>
            </a:r>
            <a:endParaRPr lang="en-IN" dirty="0"/>
          </a:p>
        </p:txBody>
      </p:sp>
      <p:pic>
        <p:nvPicPr>
          <p:cNvPr id="5" name="Google Shape;163;p16" descr="prefered room +assined room.png">
            <a:extLst>
              <a:ext uri="{FF2B5EF4-FFF2-40B4-BE49-F238E27FC236}">
                <a16:creationId xmlns:a16="http://schemas.microsoft.com/office/drawing/2014/main" id="{37E4F870-328B-D003-84A7-ACE5D65FC8C9}"/>
              </a:ext>
            </a:extLst>
          </p:cNvPr>
          <p:cNvPicPr preferRelativeResize="0">
            <a:picLocks/>
          </p:cNvPicPr>
          <p:nvPr/>
        </p:nvPicPr>
        <p:blipFill rotWithShape="1">
          <a:blip r:embed="rId2">
            <a:alphaModFix/>
          </a:blip>
          <a:srcRect/>
          <a:stretch/>
        </p:blipFill>
        <p:spPr>
          <a:xfrm>
            <a:off x="1835149" y="1828035"/>
            <a:ext cx="8521700" cy="3158942"/>
          </a:xfrm>
          <a:prstGeom prst="rect">
            <a:avLst/>
          </a:prstGeom>
          <a:noFill/>
          <a:ln>
            <a:noFill/>
          </a:ln>
        </p:spPr>
      </p:pic>
      <p:sp>
        <p:nvSpPr>
          <p:cNvPr id="7" name="TextBox 6">
            <a:extLst>
              <a:ext uri="{FF2B5EF4-FFF2-40B4-BE49-F238E27FC236}">
                <a16:creationId xmlns:a16="http://schemas.microsoft.com/office/drawing/2014/main" id="{1B4BCB95-B7A1-82CD-99C6-833D89DF79E3}"/>
              </a:ext>
            </a:extLst>
          </p:cNvPr>
          <p:cNvSpPr txBox="1"/>
          <p:nvPr/>
        </p:nvSpPr>
        <p:spPr>
          <a:xfrm>
            <a:off x="1142999" y="4671848"/>
            <a:ext cx="10467807" cy="1569660"/>
          </a:xfrm>
          <a:prstGeom prst="rect">
            <a:avLst/>
          </a:prstGeom>
          <a:noFill/>
        </p:spPr>
        <p:txBody>
          <a:bodyPr wrap="square">
            <a:spAutoFit/>
          </a:bodyPr>
          <a:lstStyle/>
          <a:p>
            <a:pPr marL="4000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en-IN" sz="2400" b="0" i="0" u="none" strike="noStrike" cap="none" dirty="0">
              <a:solidFill>
                <a:srgbClr val="000000"/>
              </a:solidFill>
              <a:latin typeface="Arial"/>
              <a:ea typeface="Arial"/>
              <a:cs typeface="Arial"/>
              <a:sym typeface="Arial"/>
            </a:endParaRPr>
          </a:p>
          <a:p>
            <a:pPr marL="285750" indent="-285750" algn="l">
              <a:buFont typeface="Arial" panose="020B0604020202020204" pitchFamily="34" charset="0"/>
              <a:buChar char="•"/>
            </a:pPr>
            <a:r>
              <a:rPr lang="en-IN" b="0" i="0" dirty="0">
                <a:solidFill>
                  <a:srgbClr val="212121"/>
                </a:solidFill>
                <a:effectLst/>
                <a:latin typeface="Roboto" panose="02000000000000000000" pitchFamily="2" charset="0"/>
              </a:rPr>
              <a:t>It's clearly seen that the most people preferred Type A, type of room. Also, the average daily rate of type A rooms seems to be less .</a:t>
            </a:r>
          </a:p>
          <a:p>
            <a:pPr marL="285750" indent="-285750" algn="l">
              <a:buFont typeface="Arial" panose="020B0604020202020204" pitchFamily="34" charset="0"/>
              <a:buChar char="•"/>
            </a:pPr>
            <a:r>
              <a:rPr lang="en-IN" b="0" i="0" dirty="0">
                <a:solidFill>
                  <a:srgbClr val="212121"/>
                </a:solidFill>
                <a:effectLst/>
                <a:latin typeface="Roboto" panose="02000000000000000000" pitchFamily="2" charset="0"/>
              </a:rPr>
              <a:t>Also, those whose average daily rate is higher i.e.(Type C,G,F,H) it's seen that preference is also less.</a:t>
            </a:r>
          </a:p>
        </p:txBody>
      </p:sp>
    </p:spTree>
    <p:extLst>
      <p:ext uri="{BB962C8B-B14F-4D97-AF65-F5344CB8AC3E}">
        <p14:creationId xmlns:p14="http://schemas.microsoft.com/office/powerpoint/2010/main" val="352199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2C67-83F6-594F-F775-BA19E1D731B5}"/>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81FB5E64-DE9A-751D-3687-5B7E7672DA80}"/>
              </a:ext>
            </a:extLst>
          </p:cNvPr>
          <p:cNvSpPr>
            <a:spLocks noGrp="1"/>
          </p:cNvSpPr>
          <p:nvPr>
            <p:ph idx="1"/>
          </p:nvPr>
        </p:nvSpPr>
        <p:spPr>
          <a:xfrm>
            <a:off x="581192" y="1302026"/>
            <a:ext cx="11029615" cy="530296"/>
          </a:xfrm>
        </p:spPr>
        <p:txBody>
          <a:bodyPr/>
          <a:lstStyle/>
          <a:p>
            <a:r>
              <a:rPr lang="en-IN" sz="1800" dirty="0"/>
              <a:t>7) Percentage of guests visiting the hotel repeatedly</a:t>
            </a:r>
            <a:endParaRPr lang="en-IN" dirty="0"/>
          </a:p>
        </p:txBody>
      </p:sp>
      <p:pic>
        <p:nvPicPr>
          <p:cNvPr id="5" name="Google Shape;170;p17" descr="repeaed guests 2.png">
            <a:extLst>
              <a:ext uri="{FF2B5EF4-FFF2-40B4-BE49-F238E27FC236}">
                <a16:creationId xmlns:a16="http://schemas.microsoft.com/office/drawing/2014/main" id="{AE440E5A-B898-0AE1-C1AE-D77416E7AB82}"/>
              </a:ext>
            </a:extLst>
          </p:cNvPr>
          <p:cNvPicPr preferRelativeResize="0"/>
          <p:nvPr/>
        </p:nvPicPr>
        <p:blipFill rotWithShape="1">
          <a:blip r:embed="rId2">
            <a:alphaModFix/>
          </a:blip>
          <a:srcRect/>
          <a:stretch/>
        </p:blipFill>
        <p:spPr>
          <a:xfrm>
            <a:off x="1328509" y="2071606"/>
            <a:ext cx="4239533" cy="4084238"/>
          </a:xfrm>
          <a:prstGeom prst="rect">
            <a:avLst/>
          </a:prstGeom>
          <a:noFill/>
          <a:ln>
            <a:noFill/>
          </a:ln>
        </p:spPr>
      </p:pic>
      <p:sp>
        <p:nvSpPr>
          <p:cNvPr id="7" name="TextBox 6">
            <a:extLst>
              <a:ext uri="{FF2B5EF4-FFF2-40B4-BE49-F238E27FC236}">
                <a16:creationId xmlns:a16="http://schemas.microsoft.com/office/drawing/2014/main" id="{E0383BDC-DEA3-D88B-C1BC-6C064684B6B1}"/>
              </a:ext>
            </a:extLst>
          </p:cNvPr>
          <p:cNvSpPr txBox="1"/>
          <p:nvPr/>
        </p:nvSpPr>
        <p:spPr>
          <a:xfrm>
            <a:off x="6623960" y="2455707"/>
            <a:ext cx="3813798" cy="1976567"/>
          </a:xfrm>
          <a:prstGeom prst="rect">
            <a:avLst/>
          </a:prstGeom>
          <a:noFill/>
        </p:spPr>
        <p:txBody>
          <a:bodyPr wrap="square">
            <a:spAutoFit/>
          </a:bodyPr>
          <a:lstStyle/>
          <a:p>
            <a:pPr marL="457200" marR="0" lvl="0" indent="-342900" algn="just" rtl="0">
              <a:lnSpc>
                <a:spcPct val="115000"/>
              </a:lnSpc>
              <a:spcBef>
                <a:spcPts val="0"/>
              </a:spcBef>
              <a:spcAft>
                <a:spcPts val="0"/>
              </a:spcAft>
              <a:buClr>
                <a:schemeClr val="accent2"/>
              </a:buClr>
              <a:buSzPts val="1800"/>
              <a:buFont typeface="Arial"/>
              <a:buChar char="●"/>
            </a:pPr>
            <a:r>
              <a:rPr lang="en-IN" sz="1800" b="0" i="0" u="none" strike="noStrike" cap="none" dirty="0">
                <a:latin typeface="Arial"/>
                <a:ea typeface="Arial"/>
                <a:cs typeface="Arial"/>
                <a:sym typeface="Arial"/>
              </a:rPr>
              <a:t>We observed nearly </a:t>
            </a:r>
            <a:r>
              <a:rPr lang="en-IN" sz="1800" b="1" i="0" u="none" strike="noStrike" cap="none" dirty="0">
                <a:latin typeface="Arial"/>
                <a:ea typeface="Arial"/>
                <a:cs typeface="Arial"/>
                <a:sym typeface="Arial"/>
              </a:rPr>
              <a:t>4%</a:t>
            </a:r>
            <a:r>
              <a:rPr lang="en-IN" sz="1800" b="0" i="0" u="none" strike="noStrike" cap="none" dirty="0">
                <a:latin typeface="Arial"/>
                <a:ea typeface="Arial"/>
                <a:cs typeface="Arial"/>
                <a:sym typeface="Arial"/>
              </a:rPr>
              <a:t> people are repeated guests. </a:t>
            </a:r>
          </a:p>
          <a:p>
            <a:pPr marL="457200" marR="0" lvl="0" indent="-342900" algn="just" rtl="0">
              <a:lnSpc>
                <a:spcPct val="115000"/>
              </a:lnSpc>
              <a:spcBef>
                <a:spcPts val="0"/>
              </a:spcBef>
              <a:spcAft>
                <a:spcPts val="0"/>
              </a:spcAft>
              <a:buClr>
                <a:schemeClr val="accent2"/>
              </a:buClr>
              <a:buSzPts val="1800"/>
              <a:buFont typeface="Arial"/>
              <a:buChar char="●"/>
            </a:pPr>
            <a:endParaRPr lang="en-IN" sz="1800" b="0" i="0" u="none" strike="noStrike" cap="none" dirty="0">
              <a:latin typeface="Arial"/>
              <a:ea typeface="Arial"/>
              <a:cs typeface="Arial"/>
              <a:sym typeface="Arial"/>
            </a:endParaRPr>
          </a:p>
          <a:p>
            <a:pPr marL="457200" marR="0" lvl="0" indent="-342900" algn="just" rtl="0">
              <a:lnSpc>
                <a:spcPct val="115000"/>
              </a:lnSpc>
              <a:spcBef>
                <a:spcPts val="0"/>
              </a:spcBef>
              <a:spcAft>
                <a:spcPts val="0"/>
              </a:spcAft>
              <a:buClr>
                <a:schemeClr val="accent2"/>
              </a:buClr>
              <a:buSzPts val="1800"/>
              <a:buFont typeface="Arial"/>
              <a:buChar char="●"/>
            </a:pPr>
            <a:r>
              <a:rPr lang="en-IN" sz="1800" b="0" i="0" u="none" strike="noStrike" cap="none" dirty="0">
                <a:latin typeface="Arial"/>
                <a:ea typeface="Arial"/>
                <a:cs typeface="Arial"/>
                <a:sym typeface="Arial"/>
              </a:rPr>
              <a:t>The guests </a:t>
            </a:r>
            <a:r>
              <a:rPr lang="en-IN" sz="1800" b="1" i="0" u="none" strike="noStrike" cap="none" dirty="0">
                <a:latin typeface="Arial"/>
                <a:ea typeface="Arial"/>
                <a:cs typeface="Arial"/>
                <a:sym typeface="Arial"/>
              </a:rPr>
              <a:t>retention rate</a:t>
            </a:r>
            <a:r>
              <a:rPr lang="en-IN" sz="1800" b="0" i="0" u="none" strike="noStrike" cap="none" dirty="0">
                <a:latin typeface="Arial"/>
                <a:ea typeface="Arial"/>
                <a:cs typeface="Arial"/>
                <a:sym typeface="Arial"/>
              </a:rPr>
              <a:t> is low</a:t>
            </a:r>
            <a:r>
              <a:rPr lang="en-IN" sz="1800" dirty="0"/>
              <a:t>, which is a concern.</a:t>
            </a:r>
            <a:endParaRPr lang="en-IN" sz="1800" b="0" i="0" u="none" strike="noStrike" cap="none" dirty="0">
              <a:latin typeface="Arial"/>
              <a:ea typeface="Arial"/>
              <a:cs typeface="Arial"/>
              <a:sym typeface="Arial"/>
            </a:endParaRPr>
          </a:p>
          <a:p>
            <a:pPr marL="114300" marR="0" lvl="0" algn="just" rtl="0">
              <a:lnSpc>
                <a:spcPct val="115000"/>
              </a:lnSpc>
              <a:spcBef>
                <a:spcPts val="0"/>
              </a:spcBef>
              <a:spcAft>
                <a:spcPts val="0"/>
              </a:spcAft>
              <a:buClr>
                <a:schemeClr val="accent2"/>
              </a:buClr>
              <a:buSzPts val="1800"/>
            </a:pPr>
            <a:endParaRPr lang="en-IN" sz="1800" b="0" i="0" u="none" strike="noStrike" cap="none" dirty="0">
              <a:latin typeface="Arial"/>
              <a:ea typeface="Arial"/>
              <a:cs typeface="Arial"/>
              <a:sym typeface="Arial"/>
            </a:endParaRPr>
          </a:p>
        </p:txBody>
      </p:sp>
    </p:spTree>
    <p:extLst>
      <p:ext uri="{BB962C8B-B14F-4D97-AF65-F5344CB8AC3E}">
        <p14:creationId xmlns:p14="http://schemas.microsoft.com/office/powerpoint/2010/main" val="392413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2CE4-9F60-BD87-C206-F723AAB2C693}"/>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C40A39F4-9C7A-FF9F-5ED7-7E255DF94A03}"/>
              </a:ext>
            </a:extLst>
          </p:cNvPr>
          <p:cNvSpPr>
            <a:spLocks noGrp="1"/>
          </p:cNvSpPr>
          <p:nvPr>
            <p:ph idx="1"/>
          </p:nvPr>
        </p:nvSpPr>
        <p:spPr>
          <a:xfrm>
            <a:off x="581192" y="1302026"/>
            <a:ext cx="11029615" cy="530296"/>
          </a:xfrm>
        </p:spPr>
        <p:txBody>
          <a:bodyPr>
            <a:normAutofit/>
          </a:bodyPr>
          <a:lstStyle/>
          <a:p>
            <a:r>
              <a:rPr lang="en-IN" sz="1800" dirty="0"/>
              <a:t>8) Distribution Channel Type</a:t>
            </a:r>
            <a:endParaRPr lang="en-IN" dirty="0"/>
          </a:p>
        </p:txBody>
      </p:sp>
      <p:pic>
        <p:nvPicPr>
          <p:cNvPr id="4" name="Google Shape;178;p18" descr="distribution channel type.png">
            <a:extLst>
              <a:ext uri="{FF2B5EF4-FFF2-40B4-BE49-F238E27FC236}">
                <a16:creationId xmlns:a16="http://schemas.microsoft.com/office/drawing/2014/main" id="{792A0B06-5D1D-E921-A526-C5F6BB0EE28D}"/>
              </a:ext>
            </a:extLst>
          </p:cNvPr>
          <p:cNvPicPr preferRelativeResize="0"/>
          <p:nvPr/>
        </p:nvPicPr>
        <p:blipFill rotWithShape="1">
          <a:blip r:embed="rId2">
            <a:alphaModFix/>
          </a:blip>
          <a:srcRect/>
          <a:stretch/>
        </p:blipFill>
        <p:spPr>
          <a:xfrm>
            <a:off x="581192" y="1901895"/>
            <a:ext cx="5514808" cy="4711175"/>
          </a:xfrm>
          <a:prstGeom prst="rect">
            <a:avLst/>
          </a:prstGeom>
          <a:noFill/>
          <a:ln>
            <a:noFill/>
          </a:ln>
        </p:spPr>
      </p:pic>
      <p:sp>
        <p:nvSpPr>
          <p:cNvPr id="6" name="TextBox 5">
            <a:extLst>
              <a:ext uri="{FF2B5EF4-FFF2-40B4-BE49-F238E27FC236}">
                <a16:creationId xmlns:a16="http://schemas.microsoft.com/office/drawing/2014/main" id="{BB510B6F-D0E9-AA4E-90AC-BEF9CE7A9C1C}"/>
              </a:ext>
            </a:extLst>
          </p:cNvPr>
          <p:cNvSpPr txBox="1"/>
          <p:nvPr/>
        </p:nvSpPr>
        <p:spPr>
          <a:xfrm>
            <a:off x="6955971" y="2280915"/>
            <a:ext cx="4016829" cy="1976567"/>
          </a:xfrm>
          <a:prstGeom prst="rect">
            <a:avLst/>
          </a:prstGeom>
          <a:noFill/>
        </p:spPr>
        <p:txBody>
          <a:bodyPr wrap="square">
            <a:spAutoFit/>
          </a:bodyPr>
          <a:lstStyle/>
          <a:p>
            <a:pPr marL="114300" marR="0" lvl="0" algn="l" rtl="0">
              <a:lnSpc>
                <a:spcPct val="115000"/>
              </a:lnSpc>
              <a:spcBef>
                <a:spcPts val="0"/>
              </a:spcBef>
              <a:spcAft>
                <a:spcPts val="0"/>
              </a:spcAft>
              <a:buClr>
                <a:schemeClr val="accent2"/>
              </a:buClr>
              <a:buSzPts val="1800"/>
            </a:pPr>
            <a:r>
              <a:rPr lang="en-IN" sz="1800" b="0" i="0" u="none" strike="noStrike" cap="none" dirty="0">
                <a:latin typeface="Arial"/>
                <a:ea typeface="Arial"/>
                <a:cs typeface="Arial"/>
                <a:sym typeface="Arial"/>
              </a:rPr>
              <a:t>We observed </a:t>
            </a:r>
            <a:r>
              <a:rPr lang="en-IN" sz="1800" b="1" i="0" u="none" strike="noStrike" cap="none" dirty="0">
                <a:latin typeface="Arial"/>
                <a:ea typeface="Arial"/>
                <a:cs typeface="Arial"/>
                <a:sym typeface="Arial"/>
              </a:rPr>
              <a:t>81.98%</a:t>
            </a:r>
            <a:r>
              <a:rPr lang="en-IN" sz="1800" b="0" i="0" u="none" strike="noStrike" cap="none" dirty="0">
                <a:latin typeface="Arial"/>
                <a:ea typeface="Arial"/>
                <a:cs typeface="Arial"/>
                <a:sym typeface="Arial"/>
              </a:rPr>
              <a:t> of share is occupied by </a:t>
            </a:r>
            <a:r>
              <a:rPr lang="en-IN" sz="1800" b="1" i="0" u="none" strike="noStrike" cap="none" dirty="0">
                <a:latin typeface="Arial"/>
                <a:ea typeface="Arial"/>
                <a:cs typeface="Arial"/>
                <a:sym typeface="Arial"/>
              </a:rPr>
              <a:t>TA/TO</a:t>
            </a:r>
          </a:p>
          <a:p>
            <a:pPr marL="114300" marR="0" lvl="0" algn="l" rtl="0">
              <a:lnSpc>
                <a:spcPct val="115000"/>
              </a:lnSpc>
              <a:spcBef>
                <a:spcPts val="0"/>
              </a:spcBef>
              <a:spcAft>
                <a:spcPts val="0"/>
              </a:spcAft>
              <a:buClr>
                <a:schemeClr val="accent2"/>
              </a:buClr>
              <a:buSzPts val="1800"/>
            </a:pPr>
            <a:endParaRPr lang="en-IN" sz="1800" b="1" dirty="0"/>
          </a:p>
          <a:p>
            <a:pPr marL="114300" marR="0" lvl="0" algn="l" rtl="0">
              <a:lnSpc>
                <a:spcPct val="115000"/>
              </a:lnSpc>
              <a:spcBef>
                <a:spcPts val="0"/>
              </a:spcBef>
              <a:spcAft>
                <a:spcPts val="0"/>
              </a:spcAft>
              <a:buClr>
                <a:schemeClr val="accent2"/>
              </a:buClr>
              <a:buSzPts val="1800"/>
            </a:pPr>
            <a:r>
              <a:rPr lang="en-IN" sz="1800" dirty="0"/>
              <a:t>Where TA/TO stand for </a:t>
            </a:r>
            <a:br>
              <a:rPr lang="en-IN" sz="1800" dirty="0"/>
            </a:br>
            <a:r>
              <a:rPr lang="en-IN" sz="1800" b="1" i="0" dirty="0">
                <a:effectLst/>
                <a:latin typeface="arial" panose="020B0604020202020204" pitchFamily="34" charset="0"/>
              </a:rPr>
              <a:t>Travel Agent/Travel organisation.</a:t>
            </a:r>
            <a:endParaRPr lang="en-IN" sz="1400" b="1" i="0" u="none" strike="noStrike" cap="none" dirty="0">
              <a:latin typeface="Arial"/>
              <a:ea typeface="Arial"/>
              <a:cs typeface="Arial"/>
              <a:sym typeface="Arial"/>
            </a:endParaRPr>
          </a:p>
          <a:p>
            <a:pPr marL="114300" marR="0" lvl="0" algn="l" rtl="0">
              <a:lnSpc>
                <a:spcPct val="115000"/>
              </a:lnSpc>
              <a:spcBef>
                <a:spcPts val="0"/>
              </a:spcBef>
              <a:spcAft>
                <a:spcPts val="0"/>
              </a:spcAft>
              <a:buClr>
                <a:schemeClr val="accent2"/>
              </a:buClr>
              <a:buSzPts val="1800"/>
            </a:pPr>
            <a:endParaRPr lang="en-IN" sz="1800" b="1" i="0" u="none" strike="noStrike" cap="none" dirty="0">
              <a:latin typeface="Arial"/>
              <a:ea typeface="Arial"/>
              <a:cs typeface="Arial"/>
              <a:sym typeface="Arial"/>
            </a:endParaRPr>
          </a:p>
        </p:txBody>
      </p:sp>
    </p:spTree>
    <p:extLst>
      <p:ext uri="{BB962C8B-B14F-4D97-AF65-F5344CB8AC3E}">
        <p14:creationId xmlns:p14="http://schemas.microsoft.com/office/powerpoint/2010/main" val="371024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3AF4-559B-D8A4-8A0A-A2E951B80BCC}"/>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8D3A484B-C217-D219-4795-065A3BCC91BB}"/>
              </a:ext>
            </a:extLst>
          </p:cNvPr>
          <p:cNvSpPr>
            <a:spLocks noGrp="1"/>
          </p:cNvSpPr>
          <p:nvPr>
            <p:ph idx="1"/>
          </p:nvPr>
        </p:nvSpPr>
        <p:spPr>
          <a:xfrm>
            <a:off x="581192" y="1302026"/>
            <a:ext cx="11029615" cy="530296"/>
          </a:xfrm>
        </p:spPr>
        <p:txBody>
          <a:bodyPr/>
          <a:lstStyle/>
          <a:p>
            <a:r>
              <a:rPr lang="en-IN" sz="1800" dirty="0"/>
              <a:t>9) Bookings preferred with deposit type</a:t>
            </a:r>
            <a:endParaRPr lang="en-IN" dirty="0"/>
          </a:p>
        </p:txBody>
      </p:sp>
      <p:pic>
        <p:nvPicPr>
          <p:cNvPr id="5" name="Google Shape;186;p19" descr="bookings deposit new.png">
            <a:extLst>
              <a:ext uri="{FF2B5EF4-FFF2-40B4-BE49-F238E27FC236}">
                <a16:creationId xmlns:a16="http://schemas.microsoft.com/office/drawing/2014/main" id="{452A15B9-7598-23CE-0860-5CB14EDD9471}"/>
              </a:ext>
            </a:extLst>
          </p:cNvPr>
          <p:cNvPicPr preferRelativeResize="0"/>
          <p:nvPr/>
        </p:nvPicPr>
        <p:blipFill rotWithShape="1">
          <a:blip r:embed="rId2">
            <a:alphaModFix/>
          </a:blip>
          <a:srcRect/>
          <a:stretch/>
        </p:blipFill>
        <p:spPr>
          <a:xfrm>
            <a:off x="1933360" y="1678487"/>
            <a:ext cx="8325280" cy="3647982"/>
          </a:xfrm>
          <a:prstGeom prst="rect">
            <a:avLst/>
          </a:prstGeom>
          <a:noFill/>
          <a:ln>
            <a:noFill/>
          </a:ln>
        </p:spPr>
      </p:pic>
      <p:sp>
        <p:nvSpPr>
          <p:cNvPr id="7" name="TextBox 6">
            <a:extLst>
              <a:ext uri="{FF2B5EF4-FFF2-40B4-BE49-F238E27FC236}">
                <a16:creationId xmlns:a16="http://schemas.microsoft.com/office/drawing/2014/main" id="{2F216688-0574-F9EC-58DB-47E50771519C}"/>
              </a:ext>
            </a:extLst>
          </p:cNvPr>
          <p:cNvSpPr txBox="1"/>
          <p:nvPr/>
        </p:nvSpPr>
        <p:spPr>
          <a:xfrm>
            <a:off x="1355271" y="5326469"/>
            <a:ext cx="9976757" cy="702885"/>
          </a:xfrm>
          <a:prstGeom prst="rect">
            <a:avLst/>
          </a:prstGeom>
          <a:noFill/>
        </p:spPr>
        <p:txBody>
          <a:bodyPr wrap="square">
            <a:spAutoFit/>
          </a:bodyPr>
          <a:lstStyle/>
          <a:p>
            <a:pPr marL="114300" lvl="0" algn="just" rtl="0">
              <a:lnSpc>
                <a:spcPct val="115000"/>
              </a:lnSpc>
              <a:spcBef>
                <a:spcPts val="0"/>
              </a:spcBef>
              <a:spcAft>
                <a:spcPts val="0"/>
              </a:spcAft>
              <a:buClr>
                <a:schemeClr val="accent2"/>
              </a:buClr>
              <a:buSzPts val="1800"/>
            </a:pPr>
            <a:r>
              <a:rPr lang="en-IN" dirty="0"/>
              <a:t>As expected , Most Bookings are done with 'No deposit' and most cancellations are also in 'no deposit' bookings. It is a surprise to see cancellations with 'Non-refundable' bookings</a:t>
            </a:r>
          </a:p>
        </p:txBody>
      </p:sp>
    </p:spTree>
    <p:extLst>
      <p:ext uri="{BB962C8B-B14F-4D97-AF65-F5344CB8AC3E}">
        <p14:creationId xmlns:p14="http://schemas.microsoft.com/office/powerpoint/2010/main" val="5688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A6ED-AA34-09F0-89ED-436C70E0CCDE}"/>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0959F591-19A9-141A-C0EF-A239D695B7B5}"/>
              </a:ext>
            </a:extLst>
          </p:cNvPr>
          <p:cNvSpPr>
            <a:spLocks noGrp="1"/>
          </p:cNvSpPr>
          <p:nvPr>
            <p:ph idx="1"/>
          </p:nvPr>
        </p:nvSpPr>
        <p:spPr>
          <a:xfrm>
            <a:off x="581192" y="1302026"/>
            <a:ext cx="11029615" cy="530296"/>
          </a:xfrm>
        </p:spPr>
        <p:txBody>
          <a:bodyPr/>
          <a:lstStyle/>
          <a:p>
            <a:r>
              <a:rPr lang="en-US" dirty="0"/>
              <a:t>10) Cancellation rates in hotel and year-wise analysis</a:t>
            </a:r>
            <a:endParaRPr lang="en-IN" dirty="0"/>
          </a:p>
        </p:txBody>
      </p:sp>
      <p:pic>
        <p:nvPicPr>
          <p:cNvPr id="4" name="Google Shape;193;p20" descr="cancellation rate hotel.png">
            <a:extLst>
              <a:ext uri="{FF2B5EF4-FFF2-40B4-BE49-F238E27FC236}">
                <a16:creationId xmlns:a16="http://schemas.microsoft.com/office/drawing/2014/main" id="{D8555764-3AB9-5EF9-CBFC-3825A43AA8C5}"/>
              </a:ext>
            </a:extLst>
          </p:cNvPr>
          <p:cNvPicPr preferRelativeResize="0"/>
          <p:nvPr/>
        </p:nvPicPr>
        <p:blipFill rotWithShape="1">
          <a:blip r:embed="rId2">
            <a:alphaModFix/>
          </a:blip>
          <a:srcRect/>
          <a:stretch/>
        </p:blipFill>
        <p:spPr>
          <a:xfrm>
            <a:off x="1497722" y="1901896"/>
            <a:ext cx="9196555" cy="3306918"/>
          </a:xfrm>
          <a:prstGeom prst="rect">
            <a:avLst/>
          </a:prstGeom>
          <a:noFill/>
          <a:ln>
            <a:noFill/>
          </a:ln>
        </p:spPr>
      </p:pic>
      <p:sp>
        <p:nvSpPr>
          <p:cNvPr id="6" name="TextBox 5">
            <a:extLst>
              <a:ext uri="{FF2B5EF4-FFF2-40B4-BE49-F238E27FC236}">
                <a16:creationId xmlns:a16="http://schemas.microsoft.com/office/drawing/2014/main" id="{FC2324E6-5C5E-F948-4172-15AAC429D4DF}"/>
              </a:ext>
            </a:extLst>
          </p:cNvPr>
          <p:cNvSpPr txBox="1"/>
          <p:nvPr/>
        </p:nvSpPr>
        <p:spPr>
          <a:xfrm>
            <a:off x="1497722" y="5278388"/>
            <a:ext cx="9196555" cy="702885"/>
          </a:xfrm>
          <a:prstGeom prst="rect">
            <a:avLst/>
          </a:prstGeom>
          <a:noFill/>
        </p:spPr>
        <p:txBody>
          <a:bodyPr wrap="square">
            <a:spAutoFit/>
          </a:bodyPr>
          <a:lstStyle/>
          <a:p>
            <a:pPr marL="457200" lvl="0" indent="-342900" algn="l" rtl="0">
              <a:lnSpc>
                <a:spcPct val="115000"/>
              </a:lnSpc>
              <a:spcBef>
                <a:spcPts val="0"/>
              </a:spcBef>
              <a:spcAft>
                <a:spcPts val="0"/>
              </a:spcAft>
              <a:buClr>
                <a:schemeClr val="accent2"/>
              </a:buClr>
              <a:buSzPts val="1800"/>
              <a:buChar char="●"/>
            </a:pPr>
            <a:r>
              <a:rPr lang="en-IN" dirty="0"/>
              <a:t>We observed rate of cancellation is higher in City hotel.</a:t>
            </a:r>
          </a:p>
          <a:p>
            <a:pPr marL="457200" lvl="0" indent="-342900" algn="l" rtl="0">
              <a:lnSpc>
                <a:spcPct val="115000"/>
              </a:lnSpc>
              <a:spcBef>
                <a:spcPts val="0"/>
              </a:spcBef>
              <a:spcAft>
                <a:spcPts val="0"/>
              </a:spcAft>
              <a:buClr>
                <a:schemeClr val="accent2"/>
              </a:buClr>
              <a:buSzPts val="1800"/>
              <a:buChar char="●"/>
            </a:pPr>
            <a:r>
              <a:rPr lang="en-IN" dirty="0"/>
              <a:t>In year 2015 rate of cancellation was  low.</a:t>
            </a:r>
          </a:p>
        </p:txBody>
      </p:sp>
    </p:spTree>
    <p:extLst>
      <p:ext uri="{BB962C8B-B14F-4D97-AF65-F5344CB8AC3E}">
        <p14:creationId xmlns:p14="http://schemas.microsoft.com/office/powerpoint/2010/main" val="345694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271B-33FA-5DE1-87BF-4DA368D7643F}"/>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3A966E36-86BD-2D6B-550B-E91193AE728E}"/>
              </a:ext>
            </a:extLst>
          </p:cNvPr>
          <p:cNvSpPr>
            <a:spLocks noGrp="1"/>
          </p:cNvSpPr>
          <p:nvPr>
            <p:ph idx="1"/>
          </p:nvPr>
        </p:nvSpPr>
        <p:spPr>
          <a:xfrm>
            <a:off x="581192" y="1302026"/>
            <a:ext cx="11029615" cy="530296"/>
          </a:xfrm>
        </p:spPr>
        <p:txBody>
          <a:bodyPr/>
          <a:lstStyle/>
          <a:p>
            <a:r>
              <a:rPr lang="en-US" dirty="0"/>
              <a:t>11) </a:t>
            </a:r>
            <a:r>
              <a:rPr lang="en-IN" sz="1800" dirty="0"/>
              <a:t>Day-wise analysis of guests arrival</a:t>
            </a:r>
            <a:endParaRPr lang="en-IN" dirty="0"/>
          </a:p>
        </p:txBody>
      </p:sp>
      <p:pic>
        <p:nvPicPr>
          <p:cNvPr id="5" name="Google Shape;200;p21" descr="Day wiise analyais of guests arrival.png">
            <a:extLst>
              <a:ext uri="{FF2B5EF4-FFF2-40B4-BE49-F238E27FC236}">
                <a16:creationId xmlns:a16="http://schemas.microsoft.com/office/drawing/2014/main" id="{9B4CC1CC-BB8C-E10E-0A86-AAC629AA4F6A}"/>
              </a:ext>
            </a:extLst>
          </p:cNvPr>
          <p:cNvPicPr preferRelativeResize="0"/>
          <p:nvPr/>
        </p:nvPicPr>
        <p:blipFill rotWithShape="1">
          <a:blip r:embed="rId2">
            <a:alphaModFix/>
          </a:blip>
          <a:srcRect/>
          <a:stretch/>
        </p:blipFill>
        <p:spPr>
          <a:xfrm>
            <a:off x="2115341" y="1797858"/>
            <a:ext cx="7961315" cy="3714175"/>
          </a:xfrm>
          <a:prstGeom prst="rect">
            <a:avLst/>
          </a:prstGeom>
          <a:noFill/>
          <a:ln>
            <a:noFill/>
          </a:ln>
        </p:spPr>
      </p:pic>
      <p:sp>
        <p:nvSpPr>
          <p:cNvPr id="7" name="TextBox 6">
            <a:extLst>
              <a:ext uri="{FF2B5EF4-FFF2-40B4-BE49-F238E27FC236}">
                <a16:creationId xmlns:a16="http://schemas.microsoft.com/office/drawing/2014/main" id="{0377F1CE-40CA-59D4-7502-EB680FCA7E34}"/>
              </a:ext>
            </a:extLst>
          </p:cNvPr>
          <p:cNvSpPr txBox="1"/>
          <p:nvPr/>
        </p:nvSpPr>
        <p:spPr>
          <a:xfrm>
            <a:off x="2115341" y="5624042"/>
            <a:ext cx="7379366" cy="383823"/>
          </a:xfrm>
          <a:prstGeom prst="rect">
            <a:avLst/>
          </a:prstGeom>
          <a:noFill/>
        </p:spPr>
        <p:txBody>
          <a:bodyPr wrap="square">
            <a:spAutoFit/>
          </a:bodyPr>
          <a:lstStyle/>
          <a:p>
            <a:pPr marL="114300" marR="0" lvl="0" algn="l" rtl="0">
              <a:lnSpc>
                <a:spcPct val="115000"/>
              </a:lnSpc>
              <a:spcBef>
                <a:spcPts val="0"/>
              </a:spcBef>
              <a:spcAft>
                <a:spcPts val="0"/>
              </a:spcAft>
              <a:buClr>
                <a:schemeClr val="accent2"/>
              </a:buClr>
              <a:buSzPts val="1800"/>
            </a:pPr>
            <a:r>
              <a:rPr lang="en-IN" sz="1800" b="0" i="0" u="none" strike="noStrike" cap="none" dirty="0">
                <a:latin typeface="Arial"/>
                <a:ea typeface="Arial"/>
                <a:cs typeface="Arial"/>
                <a:sym typeface="Arial"/>
              </a:rPr>
              <a:t>	We observed everyday the guest arrival is more in city hotel .</a:t>
            </a:r>
            <a:endParaRPr lang="en-IN"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93303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68059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EAEB-6974-7540-3484-5DF4121C8B26}"/>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43172A26-1D6E-9DB5-B6B9-00F06CB9B42C}"/>
              </a:ext>
            </a:extLst>
          </p:cNvPr>
          <p:cNvSpPr>
            <a:spLocks noGrp="1"/>
          </p:cNvSpPr>
          <p:nvPr>
            <p:ph idx="1"/>
          </p:nvPr>
        </p:nvSpPr>
        <p:spPr>
          <a:xfrm>
            <a:off x="581192" y="1302026"/>
            <a:ext cx="11029615" cy="530296"/>
          </a:xfrm>
        </p:spPr>
        <p:txBody>
          <a:bodyPr/>
          <a:lstStyle/>
          <a:p>
            <a:r>
              <a:rPr lang="en-IN" sz="1800" dirty="0"/>
              <a:t>12) Figuring out the busiest months of the year</a:t>
            </a:r>
            <a:endParaRPr lang="en-IN" dirty="0"/>
          </a:p>
        </p:txBody>
      </p:sp>
      <p:pic>
        <p:nvPicPr>
          <p:cNvPr id="5" name="Google Shape;208;p22" descr="busiest timeof month.png">
            <a:extLst>
              <a:ext uri="{FF2B5EF4-FFF2-40B4-BE49-F238E27FC236}">
                <a16:creationId xmlns:a16="http://schemas.microsoft.com/office/drawing/2014/main" id="{D6EAEF5D-D5B9-4343-CCA6-F1991280FE75}"/>
              </a:ext>
            </a:extLst>
          </p:cNvPr>
          <p:cNvPicPr preferRelativeResize="0"/>
          <p:nvPr/>
        </p:nvPicPr>
        <p:blipFill rotWithShape="1">
          <a:blip r:embed="rId2">
            <a:alphaModFix/>
          </a:blip>
          <a:srcRect/>
          <a:stretch/>
        </p:blipFill>
        <p:spPr>
          <a:xfrm>
            <a:off x="2102297" y="1832322"/>
            <a:ext cx="7987404" cy="3723652"/>
          </a:xfrm>
          <a:prstGeom prst="rect">
            <a:avLst/>
          </a:prstGeom>
          <a:noFill/>
          <a:ln>
            <a:noFill/>
          </a:ln>
        </p:spPr>
      </p:pic>
      <p:sp>
        <p:nvSpPr>
          <p:cNvPr id="7" name="TextBox 6">
            <a:extLst>
              <a:ext uri="{FF2B5EF4-FFF2-40B4-BE49-F238E27FC236}">
                <a16:creationId xmlns:a16="http://schemas.microsoft.com/office/drawing/2014/main" id="{838EF894-E93C-0DFA-C853-6C121D427F14}"/>
              </a:ext>
            </a:extLst>
          </p:cNvPr>
          <p:cNvSpPr txBox="1"/>
          <p:nvPr/>
        </p:nvSpPr>
        <p:spPr>
          <a:xfrm>
            <a:off x="2249714" y="5901604"/>
            <a:ext cx="7987404" cy="646331"/>
          </a:xfrm>
          <a:prstGeom prst="rect">
            <a:avLst/>
          </a:prstGeom>
          <a:noFill/>
        </p:spPr>
        <p:txBody>
          <a:bodyPr wrap="square">
            <a:spAutoFit/>
          </a:bodyPr>
          <a:lstStyle/>
          <a:p>
            <a:r>
              <a:rPr lang="en-US" dirty="0">
                <a:latin typeface="Arail"/>
              </a:rPr>
              <a:t>We observed that the busiest months for both the hotels are May, June, July, August</a:t>
            </a:r>
            <a:endParaRPr lang="en-IN" dirty="0">
              <a:latin typeface="Arail"/>
            </a:endParaRPr>
          </a:p>
        </p:txBody>
      </p:sp>
    </p:spTree>
    <p:extLst>
      <p:ext uri="{BB962C8B-B14F-4D97-AF65-F5344CB8AC3E}">
        <p14:creationId xmlns:p14="http://schemas.microsoft.com/office/powerpoint/2010/main" val="624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3CF1-B2C8-BF38-503D-4AF81AD780FB}"/>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6390CEC1-6DA6-0EBE-5799-DFE1743905E1}"/>
              </a:ext>
            </a:extLst>
          </p:cNvPr>
          <p:cNvSpPr>
            <a:spLocks noGrp="1"/>
          </p:cNvSpPr>
          <p:nvPr>
            <p:ph idx="1"/>
          </p:nvPr>
        </p:nvSpPr>
        <p:spPr>
          <a:xfrm>
            <a:off x="581192" y="1302026"/>
            <a:ext cx="11029615" cy="530296"/>
          </a:xfrm>
        </p:spPr>
        <p:txBody>
          <a:bodyPr/>
          <a:lstStyle/>
          <a:p>
            <a:r>
              <a:rPr lang="en-IN" sz="1800" dirty="0"/>
              <a:t>13) Analysing the correlation</a:t>
            </a:r>
            <a:r>
              <a:rPr lang="en-IN" dirty="0"/>
              <a:t> </a:t>
            </a:r>
          </a:p>
        </p:txBody>
      </p:sp>
      <p:pic>
        <p:nvPicPr>
          <p:cNvPr id="4" name="Google Shape;215;p23" descr="correlation.png">
            <a:extLst>
              <a:ext uri="{FF2B5EF4-FFF2-40B4-BE49-F238E27FC236}">
                <a16:creationId xmlns:a16="http://schemas.microsoft.com/office/drawing/2014/main" id="{51166668-CE3C-C24E-B57E-DD9398BFF6BA}"/>
              </a:ext>
            </a:extLst>
          </p:cNvPr>
          <p:cNvPicPr preferRelativeResize="0"/>
          <p:nvPr/>
        </p:nvPicPr>
        <p:blipFill rotWithShape="1">
          <a:blip r:embed="rId2">
            <a:alphaModFix/>
          </a:blip>
          <a:srcRect/>
          <a:stretch/>
        </p:blipFill>
        <p:spPr>
          <a:xfrm>
            <a:off x="581192" y="1832322"/>
            <a:ext cx="6429208" cy="4219725"/>
          </a:xfrm>
          <a:prstGeom prst="rect">
            <a:avLst/>
          </a:prstGeom>
          <a:noFill/>
          <a:ln>
            <a:noFill/>
          </a:ln>
        </p:spPr>
      </p:pic>
      <p:sp>
        <p:nvSpPr>
          <p:cNvPr id="6" name="TextBox 5">
            <a:extLst>
              <a:ext uri="{FF2B5EF4-FFF2-40B4-BE49-F238E27FC236}">
                <a16:creationId xmlns:a16="http://schemas.microsoft.com/office/drawing/2014/main" id="{D3386E4A-1BD1-684E-7AC0-AB53FC8C50B8}"/>
              </a:ext>
            </a:extLst>
          </p:cNvPr>
          <p:cNvSpPr txBox="1"/>
          <p:nvPr/>
        </p:nvSpPr>
        <p:spPr>
          <a:xfrm>
            <a:off x="7219949" y="1935084"/>
            <a:ext cx="4390857" cy="4049763"/>
          </a:xfrm>
          <a:prstGeom prst="rect">
            <a:avLst/>
          </a:prstGeom>
          <a:noFill/>
        </p:spPr>
        <p:txBody>
          <a:bodyPr wrap="square">
            <a:spAutoFit/>
          </a:bodyPr>
          <a:lstStyle/>
          <a:p>
            <a:pPr marL="457200" marR="0" lvl="0" indent="-327025" algn="just" rtl="0">
              <a:lnSpc>
                <a:spcPct val="115000"/>
              </a:lnSpc>
              <a:spcBef>
                <a:spcPts val="0"/>
              </a:spcBef>
              <a:spcAft>
                <a:spcPts val="0"/>
              </a:spcAft>
              <a:buClr>
                <a:schemeClr val="accent2"/>
              </a:buClr>
              <a:buSzPts val="1550"/>
              <a:buFont typeface="Arial"/>
              <a:buChar char="●"/>
            </a:pPr>
            <a:r>
              <a:rPr lang="en-IN" sz="1800" b="0" i="0" u="none" strike="noStrike" cap="none" dirty="0">
                <a:latin typeface="Arial"/>
                <a:ea typeface="Arial"/>
                <a:cs typeface="Arial"/>
                <a:sym typeface="Arial"/>
              </a:rPr>
              <a:t> </a:t>
            </a:r>
            <a:r>
              <a:rPr lang="en-IN" sz="1800" b="0" i="0" u="none" strike="noStrike" cap="none" dirty="0" err="1">
                <a:latin typeface="Arial"/>
                <a:ea typeface="Arial"/>
                <a:cs typeface="Arial"/>
                <a:sym typeface="Arial"/>
              </a:rPr>
              <a:t>Full_stay</a:t>
            </a:r>
            <a:r>
              <a:rPr lang="en-IN" sz="1800" b="0" i="0" u="none" strike="noStrike" cap="none" dirty="0">
                <a:latin typeface="Arial"/>
                <a:ea typeface="Arial"/>
                <a:cs typeface="Arial"/>
                <a:sym typeface="Arial"/>
              </a:rPr>
              <a:t> length and lead </a:t>
            </a:r>
            <a:r>
              <a:rPr lang="en-IN" sz="1600" b="0" i="0" u="none" strike="noStrike" cap="none" dirty="0">
                <a:latin typeface="Arial"/>
                <a:ea typeface="Arial"/>
                <a:cs typeface="Arial"/>
                <a:sym typeface="Arial"/>
              </a:rPr>
              <a:t>ti</a:t>
            </a:r>
            <a:r>
              <a:rPr lang="en-IN" sz="1800" b="0" i="0" u="none" strike="noStrike" cap="none" dirty="0">
                <a:latin typeface="Arial"/>
                <a:ea typeface="Arial"/>
                <a:cs typeface="Arial"/>
                <a:sym typeface="Arial"/>
              </a:rPr>
              <a:t>me have slight correlatio</a:t>
            </a:r>
            <a:r>
              <a:rPr lang="en-IN" sz="1600" b="0" i="0" u="none" strike="noStrike" cap="none" dirty="0">
                <a:latin typeface="Arial"/>
                <a:ea typeface="Arial"/>
                <a:cs typeface="Arial"/>
                <a:sym typeface="Arial"/>
              </a:rPr>
              <a:t>n.</a:t>
            </a:r>
            <a:r>
              <a:rPr lang="en-IN" sz="1800" b="0" i="0" u="none" strike="noStrike" cap="none" dirty="0">
                <a:latin typeface="Arial"/>
                <a:ea typeface="Arial"/>
                <a:cs typeface="Arial"/>
                <a:sym typeface="Arial"/>
              </a:rPr>
              <a:t> This may means that for longer hotel stays people generally plan little before the </a:t>
            </a:r>
            <a:r>
              <a:rPr lang="en-IN" sz="1800" b="0" i="0" u="none" strike="noStrike" cap="none" dirty="0" err="1">
                <a:latin typeface="Arial"/>
                <a:ea typeface="Arial"/>
                <a:cs typeface="Arial"/>
                <a:sym typeface="Arial"/>
              </a:rPr>
              <a:t>the</a:t>
            </a:r>
            <a:r>
              <a:rPr lang="en-IN" sz="1800" b="0" i="0" u="none" strike="noStrike" cap="none" dirty="0">
                <a:latin typeface="Arial"/>
                <a:ea typeface="Arial"/>
                <a:cs typeface="Arial"/>
                <a:sym typeface="Arial"/>
              </a:rPr>
              <a:t> actual arrival.</a:t>
            </a:r>
          </a:p>
          <a:p>
            <a:pPr marL="0" marR="0" lvl="0" indent="0" algn="just" rtl="0">
              <a:lnSpc>
                <a:spcPct val="115000"/>
              </a:lnSpc>
              <a:spcBef>
                <a:spcPts val="0"/>
              </a:spcBef>
              <a:spcAft>
                <a:spcPts val="0"/>
              </a:spcAft>
              <a:buClr>
                <a:srgbClr val="000000"/>
              </a:buClr>
              <a:buSzPts val="1550"/>
              <a:buFont typeface="Arial"/>
              <a:buNone/>
            </a:pPr>
            <a:endParaRPr lang="en-IN" sz="1800" b="0" i="0" u="none" strike="noStrike" cap="none" dirty="0">
              <a:latin typeface="Arial"/>
              <a:ea typeface="Arial"/>
              <a:cs typeface="Arial"/>
              <a:sym typeface="Arial"/>
            </a:endParaRPr>
          </a:p>
          <a:p>
            <a:pPr marL="457200" marR="0" lvl="0" indent="-320675" algn="just" rtl="0">
              <a:lnSpc>
                <a:spcPct val="115000"/>
              </a:lnSpc>
              <a:spcBef>
                <a:spcPts val="0"/>
              </a:spcBef>
              <a:spcAft>
                <a:spcPts val="0"/>
              </a:spcAft>
              <a:buClr>
                <a:schemeClr val="accent2"/>
              </a:buClr>
              <a:buSzPts val="1450"/>
              <a:buFont typeface="Arial"/>
              <a:buChar char="●"/>
            </a:pPr>
            <a:r>
              <a:rPr lang="en-IN" sz="1800" b="0" i="0" u="none" strike="noStrike" cap="none" dirty="0">
                <a:latin typeface="Arial"/>
                <a:ea typeface="Arial"/>
                <a:cs typeface="Arial"/>
                <a:sym typeface="Arial"/>
              </a:rPr>
              <a:t> </a:t>
            </a:r>
            <a:r>
              <a:rPr lang="en-IN" sz="1800" b="0" i="0" u="none" strike="noStrike" cap="none" dirty="0" err="1">
                <a:latin typeface="Arial"/>
                <a:ea typeface="Arial"/>
                <a:cs typeface="Arial"/>
                <a:sym typeface="Arial"/>
              </a:rPr>
              <a:t>Average_daily_rate</a:t>
            </a:r>
            <a:r>
              <a:rPr lang="en-IN" sz="1800" b="0" i="0" u="none" strike="noStrike" cap="none" dirty="0">
                <a:latin typeface="Arial"/>
                <a:ea typeface="Arial"/>
                <a:cs typeface="Arial"/>
                <a:sym typeface="Arial"/>
              </a:rPr>
              <a:t> is slightly correlated with </a:t>
            </a:r>
            <a:r>
              <a:rPr lang="en-IN" sz="1800" b="0" i="0" u="none" strike="noStrike" cap="none" dirty="0" err="1">
                <a:latin typeface="Arial"/>
                <a:ea typeface="Arial"/>
                <a:cs typeface="Arial"/>
                <a:sym typeface="Arial"/>
              </a:rPr>
              <a:t>Total_members</a:t>
            </a:r>
            <a:r>
              <a:rPr lang="en-IN" sz="1800" b="0" i="0" u="none" strike="noStrike" cap="none" dirty="0">
                <a:latin typeface="Arial"/>
                <a:ea typeface="Arial"/>
                <a:cs typeface="Arial"/>
                <a:sym typeface="Arial"/>
              </a:rPr>
              <a:t>, which makes sense as more no. of people means more revenue, therefore more </a:t>
            </a:r>
            <a:r>
              <a:rPr lang="en-IN" sz="1800" b="0" i="0" u="none" strike="noStrike" cap="none" dirty="0" err="1">
                <a:latin typeface="Arial"/>
                <a:ea typeface="Arial"/>
                <a:cs typeface="Arial"/>
                <a:sym typeface="Arial"/>
              </a:rPr>
              <a:t>Average_daily_rate</a:t>
            </a:r>
            <a:r>
              <a:rPr lang="en-IN" sz="1800" b="0" i="0" u="none" strike="noStrike" cap="none" dirty="0">
                <a:latin typeface="Arial"/>
                <a:ea typeface="Arial"/>
                <a:cs typeface="Arial"/>
                <a:sym typeface="Arial"/>
              </a:rPr>
              <a:t>.</a:t>
            </a:r>
            <a:endParaRPr lang="en-IN" sz="2800" b="0" i="0" u="none" strike="noStrike" cap="none" dirty="0">
              <a:latin typeface="Arial"/>
              <a:ea typeface="Arial"/>
              <a:cs typeface="Arial"/>
              <a:sym typeface="Arial"/>
            </a:endParaRPr>
          </a:p>
          <a:p>
            <a:pPr marL="457200" marR="0" lvl="0" indent="-228600" algn="just" rtl="0">
              <a:lnSpc>
                <a:spcPct val="115000"/>
              </a:lnSpc>
              <a:spcBef>
                <a:spcPts val="0"/>
              </a:spcBef>
              <a:spcAft>
                <a:spcPts val="0"/>
              </a:spcAft>
              <a:buClr>
                <a:srgbClr val="000000"/>
              </a:buClr>
              <a:buSzPts val="2100"/>
              <a:buFont typeface="Arial"/>
              <a:buNone/>
            </a:pPr>
            <a:endParaRPr lang="en-IN" sz="2800" b="0" i="0" u="none" strike="noStrike" cap="none" dirty="0">
              <a:latin typeface="Arial"/>
              <a:ea typeface="Arial"/>
              <a:cs typeface="Arial"/>
              <a:sym typeface="Arial"/>
            </a:endParaRPr>
          </a:p>
        </p:txBody>
      </p:sp>
    </p:spTree>
    <p:extLst>
      <p:ext uri="{BB962C8B-B14F-4D97-AF65-F5344CB8AC3E}">
        <p14:creationId xmlns:p14="http://schemas.microsoft.com/office/powerpoint/2010/main" val="38477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D05E-0DF3-AA12-CDD7-B920D027793D}"/>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0242A49A-CC92-7F21-53BA-BE71A3940861}"/>
              </a:ext>
            </a:extLst>
          </p:cNvPr>
          <p:cNvSpPr>
            <a:spLocks noGrp="1"/>
          </p:cNvSpPr>
          <p:nvPr>
            <p:ph idx="1"/>
          </p:nvPr>
        </p:nvSpPr>
        <p:spPr>
          <a:xfrm>
            <a:off x="581192" y="1302026"/>
            <a:ext cx="11029615" cy="530296"/>
          </a:xfrm>
        </p:spPr>
        <p:txBody>
          <a:bodyPr/>
          <a:lstStyle/>
          <a:p>
            <a:r>
              <a:rPr lang="en-IN" sz="1800" dirty="0"/>
              <a:t>14) Customer type and  car parking details</a:t>
            </a:r>
            <a:endParaRPr lang="en-IN" dirty="0"/>
          </a:p>
        </p:txBody>
      </p:sp>
      <p:pic>
        <p:nvPicPr>
          <p:cNvPr id="4" name="Google Shape;223;p24" descr="Costomer type n car parking.png">
            <a:extLst>
              <a:ext uri="{FF2B5EF4-FFF2-40B4-BE49-F238E27FC236}">
                <a16:creationId xmlns:a16="http://schemas.microsoft.com/office/drawing/2014/main" id="{BB00B4A3-7D70-B31E-0DA4-52ED85C46A62}"/>
              </a:ext>
            </a:extLst>
          </p:cNvPr>
          <p:cNvPicPr preferRelativeResize="0"/>
          <p:nvPr/>
        </p:nvPicPr>
        <p:blipFill rotWithShape="1">
          <a:blip r:embed="rId2">
            <a:alphaModFix/>
          </a:blip>
          <a:srcRect/>
          <a:stretch/>
        </p:blipFill>
        <p:spPr>
          <a:xfrm>
            <a:off x="1490908" y="1901896"/>
            <a:ext cx="9210181" cy="3123783"/>
          </a:xfrm>
          <a:prstGeom prst="rect">
            <a:avLst/>
          </a:prstGeom>
          <a:noFill/>
          <a:ln>
            <a:noFill/>
          </a:ln>
        </p:spPr>
      </p:pic>
      <p:sp>
        <p:nvSpPr>
          <p:cNvPr id="6" name="TextBox 5">
            <a:extLst>
              <a:ext uri="{FF2B5EF4-FFF2-40B4-BE49-F238E27FC236}">
                <a16:creationId xmlns:a16="http://schemas.microsoft.com/office/drawing/2014/main" id="{A47B7659-3A6B-506E-1C6F-EB0276610E65}"/>
              </a:ext>
            </a:extLst>
          </p:cNvPr>
          <p:cNvSpPr txBox="1"/>
          <p:nvPr/>
        </p:nvSpPr>
        <p:spPr>
          <a:xfrm>
            <a:off x="1490908" y="5025679"/>
            <a:ext cx="9210180" cy="646331"/>
          </a:xfrm>
          <a:prstGeom prst="rect">
            <a:avLst/>
          </a:prstGeom>
          <a:noFill/>
        </p:spPr>
        <p:txBody>
          <a:bodyPr wrap="square">
            <a:spAutoFit/>
          </a:bodyPr>
          <a:lstStyle/>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There are 4 types of Customer. Out of them most are 'Transient Type"</a:t>
            </a:r>
          </a:p>
          <a:p>
            <a:pPr marL="457200" marR="0" lvl="0" indent="-34290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only 8% people require parking spaces</a:t>
            </a:r>
          </a:p>
        </p:txBody>
      </p:sp>
    </p:spTree>
    <p:extLst>
      <p:ext uri="{BB962C8B-B14F-4D97-AF65-F5344CB8AC3E}">
        <p14:creationId xmlns:p14="http://schemas.microsoft.com/office/powerpoint/2010/main" val="32896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7DB8-EB85-F667-621D-FB4017E4531D}"/>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59E4F3C7-4E2D-6B07-2505-998207A8B699}"/>
              </a:ext>
            </a:extLst>
          </p:cNvPr>
          <p:cNvSpPr>
            <a:spLocks noGrp="1"/>
          </p:cNvSpPr>
          <p:nvPr>
            <p:ph idx="1"/>
          </p:nvPr>
        </p:nvSpPr>
        <p:spPr>
          <a:xfrm>
            <a:off x="581192" y="1302026"/>
            <a:ext cx="11029615" cy="530296"/>
          </a:xfrm>
        </p:spPr>
        <p:txBody>
          <a:bodyPr/>
          <a:lstStyle/>
          <a:p>
            <a:r>
              <a:rPr lang="en-IN" sz="1800" dirty="0"/>
              <a:t>15) Bookings on weekends and weekdays</a:t>
            </a:r>
            <a:endParaRPr lang="en-IN" dirty="0"/>
          </a:p>
        </p:txBody>
      </p:sp>
      <p:pic>
        <p:nvPicPr>
          <p:cNvPr id="4" name="Google Shape;231;p25">
            <a:extLst>
              <a:ext uri="{FF2B5EF4-FFF2-40B4-BE49-F238E27FC236}">
                <a16:creationId xmlns:a16="http://schemas.microsoft.com/office/drawing/2014/main" id="{0F82C6B5-D30F-8530-28CE-0FE5CAE4F973}"/>
              </a:ext>
            </a:extLst>
          </p:cNvPr>
          <p:cNvPicPr preferRelativeResize="0"/>
          <p:nvPr/>
        </p:nvPicPr>
        <p:blipFill rotWithShape="1">
          <a:blip r:embed="rId2">
            <a:alphaModFix/>
          </a:blip>
          <a:srcRect/>
          <a:stretch/>
        </p:blipFill>
        <p:spPr>
          <a:xfrm>
            <a:off x="1835699" y="1832322"/>
            <a:ext cx="8520600" cy="3649900"/>
          </a:xfrm>
          <a:prstGeom prst="rect">
            <a:avLst/>
          </a:prstGeom>
          <a:noFill/>
          <a:ln>
            <a:noFill/>
          </a:ln>
        </p:spPr>
      </p:pic>
      <p:sp>
        <p:nvSpPr>
          <p:cNvPr id="6" name="TextBox 5">
            <a:extLst>
              <a:ext uri="{FF2B5EF4-FFF2-40B4-BE49-F238E27FC236}">
                <a16:creationId xmlns:a16="http://schemas.microsoft.com/office/drawing/2014/main" id="{CF9B142F-082F-8CD6-2BBC-5F39F9ECE54D}"/>
              </a:ext>
            </a:extLst>
          </p:cNvPr>
          <p:cNvSpPr txBox="1"/>
          <p:nvPr/>
        </p:nvSpPr>
        <p:spPr>
          <a:xfrm>
            <a:off x="1835699" y="5661075"/>
            <a:ext cx="8520600" cy="702885"/>
          </a:xfrm>
          <a:prstGeom prst="rect">
            <a:avLst/>
          </a:prstGeom>
          <a:noFill/>
        </p:spPr>
        <p:txBody>
          <a:bodyPr wrap="square">
            <a:spAutoFit/>
          </a:bodyPr>
          <a:lstStyle/>
          <a:p>
            <a:pPr marL="114300" lvl="0" algn="just" rtl="0">
              <a:lnSpc>
                <a:spcPct val="115000"/>
              </a:lnSpc>
              <a:spcBef>
                <a:spcPts val="0"/>
              </a:spcBef>
              <a:spcAft>
                <a:spcPts val="0"/>
              </a:spcAft>
              <a:buClr>
                <a:schemeClr val="accent2"/>
              </a:buClr>
              <a:buSzPts val="1800"/>
            </a:pPr>
            <a:r>
              <a:rPr lang="en-IN" dirty="0">
                <a:latin typeface="Arial" panose="020B0604020202020204" pitchFamily="34" charset="0"/>
                <a:cs typeface="Arial" panose="020B0604020202020204" pitchFamily="34" charset="0"/>
              </a:rPr>
              <a:t>We observed that City hotels have more number of stays irrespective of week or weekend stays.</a:t>
            </a:r>
          </a:p>
        </p:txBody>
      </p:sp>
    </p:spTree>
    <p:extLst>
      <p:ext uri="{BB962C8B-B14F-4D97-AF65-F5344CB8AC3E}">
        <p14:creationId xmlns:p14="http://schemas.microsoft.com/office/powerpoint/2010/main" val="316481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FF73-4DEF-36D4-6F5A-2F055E38827A}"/>
              </a:ext>
            </a:extLst>
          </p:cNvPr>
          <p:cNvSpPr>
            <a:spLocks noGrp="1"/>
          </p:cNvSpPr>
          <p:nvPr>
            <p:ph type="title"/>
          </p:nvPr>
        </p:nvSpPr>
        <p:spPr>
          <a:xfrm>
            <a:off x="581192" y="702156"/>
            <a:ext cx="11029616" cy="530296"/>
          </a:xfrm>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CB0364E9-551D-BF0C-1B6B-63EB6B30C7BC}"/>
              </a:ext>
            </a:extLst>
          </p:cNvPr>
          <p:cNvSpPr>
            <a:spLocks noGrp="1"/>
          </p:cNvSpPr>
          <p:nvPr>
            <p:ph idx="1"/>
          </p:nvPr>
        </p:nvSpPr>
        <p:spPr>
          <a:xfrm>
            <a:off x="581192" y="1302026"/>
            <a:ext cx="11029615" cy="530296"/>
          </a:xfrm>
        </p:spPr>
        <p:txBody>
          <a:bodyPr/>
          <a:lstStyle/>
          <a:p>
            <a:r>
              <a:rPr lang="en-IN" sz="1800" dirty="0"/>
              <a:t>16) Special requests service offered by hotels</a:t>
            </a:r>
            <a:endParaRPr lang="en-IN" dirty="0"/>
          </a:p>
        </p:txBody>
      </p:sp>
      <p:pic>
        <p:nvPicPr>
          <p:cNvPr id="7" name="Picture 2">
            <a:extLst>
              <a:ext uri="{FF2B5EF4-FFF2-40B4-BE49-F238E27FC236}">
                <a16:creationId xmlns:a16="http://schemas.microsoft.com/office/drawing/2014/main" id="{2C1F17A8-800D-8F43-44AD-333B36C17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1901896"/>
            <a:ext cx="5836233" cy="48467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4FD4E4-E7B7-2116-5018-C3160F8CC9DE}"/>
              </a:ext>
            </a:extLst>
          </p:cNvPr>
          <p:cNvSpPr txBox="1"/>
          <p:nvPr/>
        </p:nvSpPr>
        <p:spPr>
          <a:xfrm>
            <a:off x="6666808" y="2150323"/>
            <a:ext cx="4206240" cy="1339469"/>
          </a:xfrm>
          <a:prstGeom prst="rect">
            <a:avLst/>
          </a:prstGeom>
          <a:noFill/>
        </p:spPr>
        <p:txBody>
          <a:bodyPr wrap="square">
            <a:spAutoFit/>
          </a:bodyPr>
          <a:lstStyle/>
          <a:p>
            <a:pPr marL="457200" lvl="0" indent="-342900" algn="just" rtl="0">
              <a:lnSpc>
                <a:spcPct val="115000"/>
              </a:lnSpc>
              <a:spcBef>
                <a:spcPts val="0"/>
              </a:spcBef>
              <a:spcAft>
                <a:spcPts val="0"/>
              </a:spcAft>
              <a:buClr>
                <a:schemeClr val="accent2"/>
              </a:buClr>
              <a:buSzPts val="1800"/>
              <a:buChar char="●"/>
            </a:pPr>
            <a:r>
              <a:rPr lang="en-IN" dirty="0">
                <a:latin typeface="Arial" panose="020B0604020202020204" pitchFamily="34" charset="0"/>
                <a:cs typeface="Arial" panose="020B0604020202020204" pitchFamily="34" charset="0"/>
              </a:rPr>
              <a:t>We observed City hotels have more no. of special requests. Most of them ask for only 1 special request.</a:t>
            </a:r>
          </a:p>
        </p:txBody>
      </p:sp>
    </p:spTree>
    <p:extLst>
      <p:ext uri="{BB962C8B-B14F-4D97-AF65-F5344CB8AC3E}">
        <p14:creationId xmlns:p14="http://schemas.microsoft.com/office/powerpoint/2010/main" val="3460003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F80E-6FC2-E8D9-CD9F-10130C8F851C}"/>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1A83373F-BEA7-21CF-0EEE-667153ABD4BB}"/>
              </a:ext>
            </a:extLst>
          </p:cNvPr>
          <p:cNvSpPr>
            <a:spLocks noGrp="1"/>
          </p:cNvSpPr>
          <p:nvPr>
            <p:ph idx="1"/>
          </p:nvPr>
        </p:nvSpPr>
        <p:spPr>
          <a:xfrm>
            <a:off x="581192" y="1302026"/>
            <a:ext cx="11029615" cy="530296"/>
          </a:xfrm>
        </p:spPr>
        <p:txBody>
          <a:bodyPr/>
          <a:lstStyle/>
          <a:p>
            <a:r>
              <a:rPr lang="en-IN" sz="1800" dirty="0"/>
              <a:t>17) </a:t>
            </a:r>
            <a:r>
              <a:rPr lang="en-IN" sz="1800" dirty="0" err="1"/>
              <a:t>Average_daily_rate</a:t>
            </a:r>
            <a:r>
              <a:rPr lang="en-IN" sz="1800" dirty="0"/>
              <a:t> month-wise</a:t>
            </a:r>
            <a:endParaRPr lang="en-IN" dirty="0"/>
          </a:p>
        </p:txBody>
      </p:sp>
      <p:pic>
        <p:nvPicPr>
          <p:cNvPr id="4" name="Google Shape;245;p27" descr="adr month wise.png">
            <a:extLst>
              <a:ext uri="{FF2B5EF4-FFF2-40B4-BE49-F238E27FC236}">
                <a16:creationId xmlns:a16="http://schemas.microsoft.com/office/drawing/2014/main" id="{E8C66BF1-D26C-9A7E-D8DF-E724B047E624}"/>
              </a:ext>
            </a:extLst>
          </p:cNvPr>
          <p:cNvPicPr preferRelativeResize="0"/>
          <p:nvPr/>
        </p:nvPicPr>
        <p:blipFill rotWithShape="1">
          <a:blip r:embed="rId2">
            <a:alphaModFix/>
          </a:blip>
          <a:srcRect/>
          <a:stretch/>
        </p:blipFill>
        <p:spPr>
          <a:xfrm>
            <a:off x="1858610" y="1901896"/>
            <a:ext cx="8474777" cy="2873200"/>
          </a:xfrm>
          <a:prstGeom prst="rect">
            <a:avLst/>
          </a:prstGeom>
          <a:noFill/>
          <a:ln>
            <a:noFill/>
          </a:ln>
        </p:spPr>
      </p:pic>
      <p:sp>
        <p:nvSpPr>
          <p:cNvPr id="6" name="TextBox 5">
            <a:extLst>
              <a:ext uri="{FF2B5EF4-FFF2-40B4-BE49-F238E27FC236}">
                <a16:creationId xmlns:a16="http://schemas.microsoft.com/office/drawing/2014/main" id="{60A6978A-E807-08F4-ED6D-704EC3C6A588}"/>
              </a:ext>
            </a:extLst>
          </p:cNvPr>
          <p:cNvSpPr txBox="1"/>
          <p:nvPr/>
        </p:nvSpPr>
        <p:spPr>
          <a:xfrm>
            <a:off x="1858609" y="4777264"/>
            <a:ext cx="8474777" cy="1658531"/>
          </a:xfrm>
          <a:prstGeom prst="rect">
            <a:avLst/>
          </a:prstGeom>
          <a:noFill/>
        </p:spPr>
        <p:txBody>
          <a:bodyPr wrap="square">
            <a:spAutoFit/>
          </a:bodyPr>
          <a:lstStyle/>
          <a:p>
            <a:pPr marL="457200" lvl="0" indent="-342900" algn="just" rtl="0">
              <a:lnSpc>
                <a:spcPct val="115000"/>
              </a:lnSpc>
              <a:spcBef>
                <a:spcPts val="0"/>
              </a:spcBef>
              <a:spcAft>
                <a:spcPts val="0"/>
              </a:spcAft>
              <a:buSzPts val="1800"/>
              <a:buChar char="●"/>
            </a:pPr>
            <a:r>
              <a:rPr lang="en-IN" dirty="0">
                <a:latin typeface="Arial" panose="020B0604020202020204" pitchFamily="34" charset="0"/>
                <a:cs typeface="Arial" panose="020B0604020202020204" pitchFamily="34" charset="0"/>
              </a:rPr>
              <a:t>We observed: For resort hotels, the average daily rate is more expensive during August, July and September.</a:t>
            </a:r>
          </a:p>
          <a:p>
            <a:pPr marL="457200" lvl="0" indent="-342900" algn="just" rtl="0">
              <a:lnSpc>
                <a:spcPct val="115000"/>
              </a:lnSpc>
              <a:spcBef>
                <a:spcPts val="0"/>
              </a:spcBef>
              <a:spcAft>
                <a:spcPts val="0"/>
              </a:spcAft>
              <a:buClr>
                <a:schemeClr val="accent2"/>
              </a:buClr>
              <a:buSzPts val="1800"/>
              <a:buChar char="●"/>
            </a:pPr>
            <a:r>
              <a:rPr lang="en-IN" dirty="0">
                <a:latin typeface="Arial" panose="020B0604020202020204" pitchFamily="34" charset="0"/>
                <a:cs typeface="Arial" panose="020B0604020202020204" pitchFamily="34" charset="0"/>
              </a:rPr>
              <a:t>For city hotels, the average daily rate is more expensive during August, July, June and May.</a:t>
            </a:r>
          </a:p>
          <a:p>
            <a:pPr marL="457200" lvl="0" indent="-228600" algn="just" rtl="0">
              <a:lnSpc>
                <a:spcPct val="115000"/>
              </a:lnSpc>
              <a:spcBef>
                <a:spcPts val="0"/>
              </a:spcBef>
              <a:spcAft>
                <a:spcPts val="0"/>
              </a:spcAft>
              <a:buSzPts val="180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168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B7BA-DDD5-D884-10DE-4CCADC6EE6FC}"/>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A6662B80-FBC7-573E-4DA3-DDA04763B018}"/>
              </a:ext>
            </a:extLst>
          </p:cNvPr>
          <p:cNvSpPr>
            <a:spLocks noGrp="1"/>
          </p:cNvSpPr>
          <p:nvPr>
            <p:ph idx="1"/>
          </p:nvPr>
        </p:nvSpPr>
        <p:spPr>
          <a:xfrm>
            <a:off x="581192" y="1302026"/>
            <a:ext cx="11029615" cy="530296"/>
          </a:xfrm>
        </p:spPr>
        <p:txBody>
          <a:bodyPr/>
          <a:lstStyle/>
          <a:p>
            <a:r>
              <a:rPr lang="en-IN" dirty="0"/>
              <a:t>18</a:t>
            </a:r>
            <a:r>
              <a:rPr lang="en-IN" sz="1800" dirty="0"/>
              <a:t>) </a:t>
            </a:r>
            <a:r>
              <a:rPr lang="en-IN" sz="1800" dirty="0" err="1"/>
              <a:t>Average_daily_price</a:t>
            </a:r>
            <a:r>
              <a:rPr lang="en-IN" sz="1800" dirty="0"/>
              <a:t> per person</a:t>
            </a:r>
            <a:endParaRPr lang="en-IN" dirty="0"/>
          </a:p>
        </p:txBody>
      </p:sp>
      <p:pic>
        <p:nvPicPr>
          <p:cNvPr id="4" name="Google Shape;268;p28">
            <a:extLst>
              <a:ext uri="{FF2B5EF4-FFF2-40B4-BE49-F238E27FC236}">
                <a16:creationId xmlns:a16="http://schemas.microsoft.com/office/drawing/2014/main" id="{ABB90423-09A5-0924-6177-4A9629D3B769}"/>
              </a:ext>
            </a:extLst>
          </p:cNvPr>
          <p:cNvPicPr preferRelativeResize="0"/>
          <p:nvPr/>
        </p:nvPicPr>
        <p:blipFill>
          <a:blip r:embed="rId2">
            <a:alphaModFix/>
          </a:blip>
          <a:stretch>
            <a:fillRect/>
          </a:stretch>
        </p:blipFill>
        <p:spPr>
          <a:xfrm>
            <a:off x="2314754" y="1901896"/>
            <a:ext cx="7562490" cy="3467819"/>
          </a:xfrm>
          <a:prstGeom prst="rect">
            <a:avLst/>
          </a:prstGeom>
          <a:noFill/>
          <a:ln>
            <a:noFill/>
          </a:ln>
        </p:spPr>
      </p:pic>
      <p:sp>
        <p:nvSpPr>
          <p:cNvPr id="6" name="TextBox 5">
            <a:extLst>
              <a:ext uri="{FF2B5EF4-FFF2-40B4-BE49-F238E27FC236}">
                <a16:creationId xmlns:a16="http://schemas.microsoft.com/office/drawing/2014/main" id="{E8EEAE5F-A7CA-2C20-1459-C952015BC46E}"/>
              </a:ext>
            </a:extLst>
          </p:cNvPr>
          <p:cNvSpPr txBox="1"/>
          <p:nvPr/>
        </p:nvSpPr>
        <p:spPr>
          <a:xfrm>
            <a:off x="2314754" y="5439289"/>
            <a:ext cx="7562490" cy="1021433"/>
          </a:xfrm>
          <a:prstGeom prst="rect">
            <a:avLst/>
          </a:prstGeom>
          <a:noFill/>
        </p:spPr>
        <p:txBody>
          <a:bodyPr wrap="square">
            <a:spAutoFit/>
          </a:bodyPr>
          <a:lstStyle/>
          <a:p>
            <a:pPr marL="457200" lvl="0" indent="-342900" algn="just" rtl="0">
              <a:lnSpc>
                <a:spcPct val="115000"/>
              </a:lnSpc>
              <a:spcBef>
                <a:spcPts val="0"/>
              </a:spcBef>
              <a:spcAft>
                <a:spcPts val="0"/>
              </a:spcAft>
              <a:buSzPts val="1800"/>
              <a:buChar char="●"/>
            </a:pPr>
            <a:r>
              <a:rPr lang="en-IN" dirty="0"/>
              <a:t>       Prices of resort hotel are much higher.</a:t>
            </a:r>
          </a:p>
          <a:p>
            <a:pPr marL="457200" lvl="0" indent="0" algn="just" rtl="0">
              <a:lnSpc>
                <a:spcPct val="115000"/>
              </a:lnSpc>
              <a:spcBef>
                <a:spcPts val="0"/>
              </a:spcBef>
              <a:spcAft>
                <a:spcPts val="0"/>
              </a:spcAft>
              <a:buSzPts val="1800"/>
              <a:buNone/>
            </a:pPr>
            <a:r>
              <a:rPr lang="en-IN" dirty="0"/>
              <a:t>       Prices of city hotel do not fluctuate that much.</a:t>
            </a:r>
          </a:p>
          <a:p>
            <a:pPr marL="457200" lvl="0" indent="-228600" algn="just" rtl="0">
              <a:lnSpc>
                <a:spcPct val="115000"/>
              </a:lnSpc>
              <a:spcBef>
                <a:spcPts val="0"/>
              </a:spcBef>
              <a:spcAft>
                <a:spcPts val="0"/>
              </a:spcAft>
              <a:buSzPts val="1800"/>
              <a:buNone/>
            </a:pPr>
            <a:endParaRPr lang="en-IN" dirty="0"/>
          </a:p>
        </p:txBody>
      </p:sp>
    </p:spTree>
    <p:extLst>
      <p:ext uri="{BB962C8B-B14F-4D97-AF65-F5344CB8AC3E}">
        <p14:creationId xmlns:p14="http://schemas.microsoft.com/office/powerpoint/2010/main" val="2321690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3605876"/>
          </a:xfrm>
        </p:spPr>
        <p:txBody>
          <a:bodyPr>
            <a:normAutofit lnSpcReduction="10000"/>
          </a:bodyPr>
          <a:lstStyle/>
          <a:p>
            <a:pPr marL="0" indent="0" algn="just">
              <a:buNone/>
            </a:pPr>
            <a:r>
              <a:rPr lang="en-US" sz="2400" dirty="0">
                <a:latin typeface="Arial" panose="020B0604020202020204" pitchFamily="34" charset="0"/>
                <a:cs typeface="Arial" panose="020B0604020202020204" pitchFamily="34" charset="0"/>
              </a:rPr>
              <a:t>This project helped to solve some common questions related to the hotel booking scenario. With this project we can get various info like best time for holidays, length of stay, type of hotel, avg length of stay etc.</a:t>
            </a:r>
          </a:p>
          <a:p>
            <a:pPr marL="0" indent="0" algn="just">
              <a:buNone/>
            </a:pPr>
            <a:r>
              <a:rPr lang="en-IN" sz="2400" dirty="0">
                <a:latin typeface="Arial" panose="020B0604020202020204" pitchFamily="34" charset="0"/>
                <a:cs typeface="Arial" panose="020B0604020202020204" pitchFamily="34" charset="0"/>
              </a:rPr>
              <a:t>The hotel booking analysis provided valuable insights into customer </a:t>
            </a:r>
            <a:r>
              <a:rPr lang="en-IN" sz="2400" dirty="0" err="1">
                <a:latin typeface="Arial" panose="020B0604020202020204" pitchFamily="34" charset="0"/>
                <a:cs typeface="Arial" panose="020B0604020202020204" pitchFamily="34" charset="0"/>
              </a:rPr>
              <a:t>behavior</a:t>
            </a:r>
            <a:r>
              <a:rPr lang="en-IN" sz="2400" dirty="0">
                <a:latin typeface="Arial" panose="020B0604020202020204" pitchFamily="34" charset="0"/>
                <a:cs typeface="Arial" panose="020B0604020202020204" pitchFamily="34" charset="0"/>
              </a:rPr>
              <a:t>, booking patterns, and cancellation trends. By leveraging these insights, the hotel can make informed decisions to optimize operations, enhance customer satisfaction, and increase profitability. Future work can involve integrating more data sources, such as customer reviews and competitor pricing, to further refine the analysis and recommendations.</a:t>
            </a:r>
          </a:p>
        </p:txBody>
      </p:sp>
    </p:spTree>
    <p:extLst>
      <p:ext uri="{BB962C8B-B14F-4D97-AF65-F5344CB8AC3E}">
        <p14:creationId xmlns:p14="http://schemas.microsoft.com/office/powerpoint/2010/main" val="1483293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a:ea typeface="+mj-lt"/>
                <a:cs typeface="Arial"/>
              </a:rPr>
              <a:t>Conclusion</a:t>
            </a:r>
            <a:endParaRPr lang="en-US" sz="3300" dirty="0"/>
          </a:p>
        </p:txBody>
      </p:sp>
      <p:sp>
        <p:nvSpPr>
          <p:cNvPr id="4" name="TextBox 3">
            <a:extLst>
              <a:ext uri="{FF2B5EF4-FFF2-40B4-BE49-F238E27FC236}">
                <a16:creationId xmlns:a16="http://schemas.microsoft.com/office/drawing/2014/main" id="{B3CE9E78-FB6C-94B5-6087-C421E7BAB1AC}"/>
              </a:ext>
            </a:extLst>
          </p:cNvPr>
          <p:cNvSpPr txBox="1"/>
          <p:nvPr/>
        </p:nvSpPr>
        <p:spPr>
          <a:xfrm>
            <a:off x="800100" y="1256712"/>
            <a:ext cx="10607040" cy="50270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Around 61% bookings are for City hotel and 39% bookings are for Resort hotel, therefore City hotel is busier than Resort hotel.</a:t>
            </a:r>
          </a:p>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majority of guests come from western Europe countries. We should spend a significant amount of our budget on those area.</a:t>
            </a:r>
          </a:p>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July- August are the busiest and profitable months for both of hotels.</a:t>
            </a:r>
          </a:p>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Couples are the most common guests for hotels, hence hotels can plan services according to couples needs to increase revenue.</a:t>
            </a:r>
          </a:p>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July and August month have high Average daily price per person for resort hotel.</a:t>
            </a:r>
          </a:p>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Most common stay length is less than 4 days and generally people prefer City hotel for short stay,   but for long stays, Resort Hotel is preferred.</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November, December, February and January are the months which has less booking this period you can get rooms with less average daily rate.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just">
              <a:buNone/>
            </a:pPr>
            <a:r>
              <a:rPr lang="en-IN" sz="2000" dirty="0">
                <a:latin typeface="Arial" panose="020B0604020202020204" pitchFamily="34" charset="0"/>
                <a:cs typeface="Arial" panose="020B0604020202020204" pitchFamily="34" charset="0"/>
              </a:rPr>
              <a:t>The future scope of this hotel booking analysis project includes incorporating external data sources such as customer reviews, competitor pricing, and economic indicators to gain deeper insights. Advanced predictive modelling using machine learning can improve accuracy in forecasting cancellations and demand. Real-time data analysis and dynamic dashboards will enable up-to-date monitoring and immediate strategy adjustments. Sentiment analysis of customer feedback can provide qualitative insights, while personalized marketing and recommendation systems can enhance customer engagement. Exploring new market segments, such as business travellers and event-based bookings, and integrating sustainability metrics can attract diverse customer bases. Comprehensive customer journey mapping and cross-departmental collaboration will optimize operations and improve the guest experience. These enhancements will transform the project into a dynamic system that adapts to market conditions and customer needs, driving sustained growth and competitive advantage for the hotel.</a:t>
            </a: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Problem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400" dirty="0">
                <a:solidFill>
                  <a:srgbClr val="0F0F0F"/>
                </a:solidFill>
                <a:latin typeface="Arial" panose="020B0604020202020204" pitchFamily="34" charset="0"/>
                <a:ea typeface="+mn-lt"/>
                <a:cs typeface="Arial" panose="020B0604020202020204" pitchFamily="34"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 the data to discover important factors that govern the bookings.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567174"/>
            <a:ext cx="11029615" cy="530296"/>
          </a:xfrm>
        </p:spPr>
        <p:txBody>
          <a:bodyPr>
            <a:normAutofit/>
          </a:bodyPr>
          <a:lstStyle/>
          <a:p>
            <a:pPr marL="305435" indent="-305435"/>
            <a:r>
              <a:rPr lang="en-US" sz="2400" dirty="0"/>
              <a:t>Dataset provided by </a:t>
            </a:r>
            <a:r>
              <a:rPr lang="en-US" sz="2400" dirty="0" err="1"/>
              <a:t>Edunet</a:t>
            </a:r>
            <a:r>
              <a:rPr lang="en-US" sz="2400" dirty="0"/>
              <a:t> Foundation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7F12753C-E35A-1979-7657-92AA6165F6F4}"/>
              </a:ext>
            </a:extLst>
          </p:cNvPr>
          <p:cNvPicPr>
            <a:picLocks noChangeAspect="1"/>
          </p:cNvPicPr>
          <p:nvPr/>
        </p:nvPicPr>
        <p:blipFill>
          <a:blip r:embed="rId2"/>
          <a:stretch>
            <a:fillRect/>
          </a:stretch>
        </p:blipFill>
        <p:spPr>
          <a:xfrm>
            <a:off x="2663792" y="1232452"/>
            <a:ext cx="6864416" cy="5298977"/>
          </a:xfrm>
          <a:prstGeom prst="rect">
            <a:avLst/>
          </a:prstGeom>
        </p:spPr>
      </p:pic>
    </p:spTree>
    <p:extLst>
      <p:ext uri="{BB962C8B-B14F-4D97-AF65-F5344CB8AC3E}">
        <p14:creationId xmlns:p14="http://schemas.microsoft.com/office/powerpoint/2010/main" val="171806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a:t>
            </a:r>
            <a:r>
              <a:rPr lang="en-IN" sz="3200" b="1">
                <a:solidFill>
                  <a:srgbClr val="00B0F0"/>
                </a:solidFill>
                <a:latin typeface="Arial" pitchFamily="34" charset="0"/>
                <a:cs typeface="Arial" pitchFamily="34" charset="0"/>
              </a:rPr>
              <a:t>certificate 2 </a:t>
            </a:r>
            <a:endParaRPr lang="en-IN" sz="3200" b="1" dirty="0">
              <a:solidFill>
                <a:srgbClr val="00B0F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A8F932B0-9C9B-7DBD-F452-D19BD1AD46EF}"/>
              </a:ext>
            </a:extLst>
          </p:cNvPr>
          <p:cNvPicPr>
            <a:picLocks noChangeAspect="1"/>
          </p:cNvPicPr>
          <p:nvPr/>
        </p:nvPicPr>
        <p:blipFill>
          <a:blip r:embed="rId2"/>
          <a:stretch>
            <a:fillRect/>
          </a:stretch>
        </p:blipFill>
        <p:spPr>
          <a:xfrm>
            <a:off x="2658835" y="1232452"/>
            <a:ext cx="6874329" cy="5294696"/>
          </a:xfrm>
          <a:prstGeom prst="rect">
            <a:avLst/>
          </a:prstGeom>
        </p:spPr>
      </p:pic>
    </p:spTree>
    <p:extLst>
      <p:ext uri="{BB962C8B-B14F-4D97-AF65-F5344CB8AC3E}">
        <p14:creationId xmlns:p14="http://schemas.microsoft.com/office/powerpoint/2010/main" val="1005656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lnSpc>
                <a:spcPct val="100000"/>
              </a:lnSpc>
              <a:buNone/>
            </a:pPr>
            <a:r>
              <a:rPr lang="en-IN" sz="1100" dirty="0">
                <a:latin typeface="Arial" panose="020B0604020202020204" pitchFamily="34" charset="0"/>
                <a:cs typeface="Arial" panose="020B0604020202020204" pitchFamily="34" charset="0"/>
              </a:rPr>
              <a:t>To effectively analyse hotel booking data and derive actionable insights, the following steps and components are proposed:</a:t>
            </a:r>
          </a:p>
          <a:p>
            <a:pPr>
              <a:lnSpc>
                <a:spcPct val="100000"/>
              </a:lnSpc>
            </a:pPr>
            <a:r>
              <a:rPr lang="en-IN" sz="1100" b="1" dirty="0">
                <a:latin typeface="Arial" panose="020B0604020202020204" pitchFamily="34" charset="0"/>
                <a:cs typeface="Arial" panose="020B0604020202020204" pitchFamily="34" charset="0"/>
              </a:rPr>
              <a:t>Data Collection and Integration:</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Data Sources:</a:t>
            </a:r>
            <a:r>
              <a:rPr lang="en-IN" sz="1100" dirty="0">
                <a:latin typeface="Arial" panose="020B0604020202020204" pitchFamily="34" charset="0"/>
                <a:cs typeface="Arial" panose="020B0604020202020204" pitchFamily="34" charset="0"/>
              </a:rPr>
              <a:t> Collect data from various sources such as booking systems, customer reviews, competitor pricing, and economic indicators.</a:t>
            </a:r>
          </a:p>
          <a:p>
            <a:pPr marL="457200" lvl="1" indent="0">
              <a:buNone/>
            </a:pPr>
            <a:r>
              <a:rPr lang="en-IN" sz="1100" b="1" dirty="0">
                <a:latin typeface="Arial" panose="020B0604020202020204" pitchFamily="34" charset="0"/>
                <a:cs typeface="Arial" panose="020B0604020202020204" pitchFamily="34" charset="0"/>
              </a:rPr>
              <a:t>Data Warehouse:</a:t>
            </a:r>
            <a:r>
              <a:rPr lang="en-IN" sz="1100" dirty="0">
                <a:latin typeface="Arial" panose="020B0604020202020204" pitchFamily="34" charset="0"/>
                <a:cs typeface="Arial" panose="020B0604020202020204" pitchFamily="34" charset="0"/>
              </a:rPr>
              <a:t> Set up a data warehouse to store and manage the collected data, ensuring secure and efficient access.</a:t>
            </a:r>
          </a:p>
          <a:p>
            <a:pPr>
              <a:lnSpc>
                <a:spcPct val="100000"/>
              </a:lnSpc>
            </a:pPr>
            <a:r>
              <a:rPr lang="en-IN" sz="1100" b="1" dirty="0">
                <a:latin typeface="Arial" panose="020B0604020202020204" pitchFamily="34" charset="0"/>
                <a:cs typeface="Arial" panose="020B0604020202020204" pitchFamily="34" charset="0"/>
              </a:rPr>
              <a:t>Data Cleaning and Preprocessing:</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Handling Missing Values:</a:t>
            </a:r>
            <a:r>
              <a:rPr lang="en-IN" sz="1100" dirty="0">
                <a:latin typeface="Arial" panose="020B0604020202020204" pitchFamily="34" charset="0"/>
                <a:cs typeface="Arial" panose="020B0604020202020204" pitchFamily="34" charset="0"/>
              </a:rPr>
              <a:t> Identify and handle missing values through imputation or removal.</a:t>
            </a:r>
          </a:p>
          <a:p>
            <a:pPr marL="457200" lvl="1" indent="0">
              <a:buNone/>
            </a:pPr>
            <a:r>
              <a:rPr lang="en-IN" sz="1100" b="1" dirty="0">
                <a:latin typeface="Arial" panose="020B0604020202020204" pitchFamily="34" charset="0"/>
                <a:cs typeface="Arial" panose="020B0604020202020204" pitchFamily="34" charset="0"/>
              </a:rPr>
              <a:t>Data Consistency:</a:t>
            </a:r>
            <a:r>
              <a:rPr lang="en-IN" sz="1100" dirty="0">
                <a:latin typeface="Arial" panose="020B0604020202020204" pitchFamily="34" charset="0"/>
                <a:cs typeface="Arial" panose="020B0604020202020204" pitchFamily="34" charset="0"/>
              </a:rPr>
              <a:t> Ensure data types are correct and consistent across the dataset.</a:t>
            </a:r>
          </a:p>
          <a:p>
            <a:pPr marL="457200" lvl="1" indent="0">
              <a:buNone/>
            </a:pPr>
            <a:r>
              <a:rPr lang="en-IN" sz="1100" b="1" dirty="0">
                <a:latin typeface="Arial" panose="020B0604020202020204" pitchFamily="34" charset="0"/>
                <a:cs typeface="Arial" panose="020B0604020202020204" pitchFamily="34" charset="0"/>
              </a:rPr>
              <a:t>Duplicate Removal:</a:t>
            </a:r>
            <a:r>
              <a:rPr lang="en-IN" sz="1100" dirty="0">
                <a:latin typeface="Arial" panose="020B0604020202020204" pitchFamily="34" charset="0"/>
                <a:cs typeface="Arial" panose="020B0604020202020204" pitchFamily="34" charset="0"/>
              </a:rPr>
              <a:t> Detect and remove duplicate entries to maintain data integrity.</a:t>
            </a:r>
          </a:p>
          <a:p>
            <a:pPr>
              <a:lnSpc>
                <a:spcPct val="100000"/>
              </a:lnSpc>
            </a:pPr>
            <a:r>
              <a:rPr lang="en-IN" sz="1100" b="1" dirty="0">
                <a:latin typeface="Arial" panose="020B0604020202020204" pitchFamily="34" charset="0"/>
                <a:cs typeface="Arial" panose="020B0604020202020204" pitchFamily="34" charset="0"/>
              </a:rPr>
              <a:t>Exploratory Data Analysis (EDA):</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Descriptive Statistics:</a:t>
            </a:r>
            <a:r>
              <a:rPr lang="en-IN" sz="1100" dirty="0">
                <a:latin typeface="Arial" panose="020B0604020202020204" pitchFamily="34" charset="0"/>
                <a:cs typeface="Arial" panose="020B0604020202020204" pitchFamily="34" charset="0"/>
              </a:rPr>
              <a:t> Compute basic statistics to understand the distribution of key variables (e.g., booking lead times, stay durations, cancellation rates).</a:t>
            </a:r>
          </a:p>
          <a:p>
            <a:pPr marL="457200" lvl="1" indent="0">
              <a:buNone/>
            </a:pPr>
            <a:r>
              <a:rPr lang="en-IN" sz="1100" b="1" dirty="0">
                <a:latin typeface="Arial" panose="020B0604020202020204" pitchFamily="34" charset="0"/>
                <a:cs typeface="Arial" panose="020B0604020202020204" pitchFamily="34" charset="0"/>
              </a:rPr>
              <a:t>Visualization:</a:t>
            </a:r>
            <a:r>
              <a:rPr lang="en-IN" sz="1100" dirty="0">
                <a:latin typeface="Arial" panose="020B0604020202020204" pitchFamily="34" charset="0"/>
                <a:cs typeface="Arial" panose="020B0604020202020204" pitchFamily="34" charset="0"/>
              </a:rPr>
              <a:t> Use visualization tools such as histograms, bar charts, and heatmaps to identify patterns and relationships within the data.</a:t>
            </a:r>
          </a:p>
          <a:p>
            <a:pPr>
              <a:lnSpc>
                <a:spcPct val="100000"/>
              </a:lnSpc>
            </a:pPr>
            <a:r>
              <a:rPr lang="en-IN" sz="1100" b="1" dirty="0">
                <a:latin typeface="Arial" panose="020B0604020202020204" pitchFamily="34" charset="0"/>
                <a:cs typeface="Arial" panose="020B0604020202020204" pitchFamily="34" charset="0"/>
              </a:rPr>
              <a:t>Predictive Modelling:</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Cancellation Prediction:</a:t>
            </a:r>
            <a:r>
              <a:rPr lang="en-IN" sz="1100" dirty="0">
                <a:latin typeface="Arial" panose="020B0604020202020204" pitchFamily="34" charset="0"/>
                <a:cs typeface="Arial" panose="020B0604020202020204" pitchFamily="34" charset="0"/>
              </a:rPr>
              <a:t> Develop machine learning models (e.g., logistic regression, decision trees, random forests) to predict the likelihood of booking cancellations based on booking attributes.</a:t>
            </a:r>
          </a:p>
          <a:p>
            <a:pPr marL="457200" lvl="1" indent="0">
              <a:buNone/>
            </a:pPr>
            <a:r>
              <a:rPr lang="en-IN" sz="1100" b="1" dirty="0">
                <a:latin typeface="Arial" panose="020B0604020202020204" pitchFamily="34" charset="0"/>
                <a:cs typeface="Arial" panose="020B0604020202020204" pitchFamily="34" charset="0"/>
              </a:rPr>
              <a:t>Demand Forecasting:</a:t>
            </a:r>
            <a:r>
              <a:rPr lang="en-IN" sz="1100" dirty="0">
                <a:latin typeface="Arial" panose="020B0604020202020204" pitchFamily="34" charset="0"/>
                <a:cs typeface="Arial" panose="020B0604020202020204" pitchFamily="34" charset="0"/>
              </a:rPr>
              <a:t> Build time series models (e.g., ARIMA, Prophet) to forecast future booking demand and identify seasonal trends.</a:t>
            </a:r>
          </a:p>
          <a:p>
            <a:pPr>
              <a:lnSpc>
                <a:spcPct val="100000"/>
              </a:lnSpc>
            </a:pPr>
            <a:r>
              <a:rPr lang="en-IN" sz="1100" b="1" dirty="0">
                <a:latin typeface="Arial" panose="020B0604020202020204" pitchFamily="34" charset="0"/>
                <a:cs typeface="Arial" panose="020B0604020202020204" pitchFamily="34" charset="0"/>
              </a:rPr>
              <a:t>Customer Segmentation:</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Clustering Algorithms:</a:t>
            </a:r>
            <a:r>
              <a:rPr lang="en-IN" sz="1100" dirty="0">
                <a:latin typeface="Arial" panose="020B0604020202020204" pitchFamily="34" charset="0"/>
                <a:cs typeface="Arial" panose="020B0604020202020204" pitchFamily="34" charset="0"/>
              </a:rPr>
              <a:t> Apply clustering techniques (e.g., k-means, hierarchical clustering) to segment customers based on booking behaviour, demographics, and preferences.</a:t>
            </a:r>
          </a:p>
          <a:p>
            <a:pPr marL="457200" lvl="1" indent="0">
              <a:buNone/>
            </a:pPr>
            <a:r>
              <a:rPr lang="en-IN" sz="1100" b="1" dirty="0">
                <a:latin typeface="Arial" panose="020B0604020202020204" pitchFamily="34" charset="0"/>
                <a:cs typeface="Arial" panose="020B0604020202020204" pitchFamily="34" charset="0"/>
              </a:rPr>
              <a:t>Segment Analysis:</a:t>
            </a:r>
            <a:r>
              <a:rPr lang="en-IN" sz="1100" dirty="0">
                <a:latin typeface="Arial" panose="020B0604020202020204" pitchFamily="34" charset="0"/>
                <a:cs typeface="Arial" panose="020B0604020202020204" pitchFamily="34" charset="0"/>
              </a:rPr>
              <a:t> Analyse each customer segment to tailor marketing strategies and personalize customer experiences.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586746"/>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6" y="1182414"/>
            <a:ext cx="11613485" cy="5418899"/>
          </a:xfrm>
        </p:spPr>
        <p:txBody>
          <a:bodyPr vert="horz" lIns="91440" tIns="45720" rIns="91440" bIns="45720" rtlCol="0" anchor="ctr">
            <a:noAutofit/>
          </a:bodyPr>
          <a:lstStyle/>
          <a:p>
            <a:pPr>
              <a:lnSpc>
                <a:spcPct val="100000"/>
              </a:lnSpc>
            </a:pPr>
            <a:r>
              <a:rPr lang="en-IN" sz="1100" b="1" dirty="0">
                <a:latin typeface="Arial" panose="020B0604020202020204" pitchFamily="34" charset="0"/>
                <a:cs typeface="Arial" panose="020B0604020202020204" pitchFamily="34" charset="0"/>
              </a:rPr>
              <a:t>Real-Time Data Processing:</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Streaming Data:</a:t>
            </a:r>
            <a:r>
              <a:rPr lang="en-IN" sz="1100" dirty="0">
                <a:latin typeface="Arial" panose="020B0604020202020204" pitchFamily="34" charset="0"/>
                <a:cs typeface="Arial" panose="020B0604020202020204" pitchFamily="34" charset="0"/>
              </a:rPr>
              <a:t> Implement real-time data processing pipelines using tools like Apache Kafka and Spark Streaming for continuous data ingestion and processing.</a:t>
            </a:r>
          </a:p>
          <a:p>
            <a:pPr marL="457200" lvl="1" indent="0">
              <a:buNone/>
            </a:pPr>
            <a:r>
              <a:rPr lang="en-IN" sz="1100" b="1" dirty="0">
                <a:latin typeface="Arial" panose="020B0604020202020204" pitchFamily="34" charset="0"/>
                <a:cs typeface="Arial" panose="020B0604020202020204" pitchFamily="34" charset="0"/>
              </a:rPr>
              <a:t>Dynamic Dashboards:</a:t>
            </a:r>
            <a:r>
              <a:rPr lang="en-IN" sz="1100" dirty="0">
                <a:latin typeface="Arial" panose="020B0604020202020204" pitchFamily="34" charset="0"/>
                <a:cs typeface="Arial" panose="020B0604020202020204" pitchFamily="34" charset="0"/>
              </a:rPr>
              <a:t> Create interactive dashboards using tools like Tableau or Power BI for real-time monitoring and visualization of key performance indicators.</a:t>
            </a:r>
          </a:p>
          <a:p>
            <a:pPr>
              <a:lnSpc>
                <a:spcPct val="100000"/>
              </a:lnSpc>
            </a:pPr>
            <a:r>
              <a:rPr lang="en-IN" sz="1100" b="1" dirty="0">
                <a:latin typeface="Arial" panose="020B0604020202020204" pitchFamily="34" charset="0"/>
                <a:cs typeface="Arial" panose="020B0604020202020204" pitchFamily="34" charset="0"/>
              </a:rPr>
              <a:t>Sentiment Analysis:</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Text Mining:</a:t>
            </a:r>
            <a:r>
              <a:rPr lang="en-IN" sz="1100" dirty="0">
                <a:latin typeface="Arial" panose="020B0604020202020204" pitchFamily="34" charset="0"/>
                <a:cs typeface="Arial" panose="020B0604020202020204" pitchFamily="34" charset="0"/>
              </a:rPr>
              <a:t> Utilize natural language processing (NLP) techniques to analyse sentiment from customer reviews and feedback, identifying common themes and areas for improvement.</a:t>
            </a:r>
          </a:p>
          <a:p>
            <a:pPr>
              <a:lnSpc>
                <a:spcPct val="100000"/>
              </a:lnSpc>
            </a:pPr>
            <a:r>
              <a:rPr lang="en-IN" sz="1100" b="1" dirty="0">
                <a:latin typeface="Arial" panose="020B0604020202020204" pitchFamily="34" charset="0"/>
                <a:cs typeface="Arial" panose="020B0604020202020204" pitchFamily="34" charset="0"/>
              </a:rPr>
              <a:t>Personalization and Recommendations:</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Recommendation Engine:</a:t>
            </a:r>
            <a:r>
              <a:rPr lang="en-IN" sz="1100" dirty="0">
                <a:latin typeface="Arial" panose="020B0604020202020204" pitchFamily="34" charset="0"/>
                <a:cs typeface="Arial" panose="020B0604020202020204" pitchFamily="34" charset="0"/>
              </a:rPr>
              <a:t> Develop algorithms to provide personalized recommendations for additional services (e.g., room upgrades, spa treatments) based on customer profiles and booking history.</a:t>
            </a:r>
          </a:p>
          <a:p>
            <a:pPr marL="457200" lvl="1" indent="0">
              <a:buNone/>
            </a:pPr>
            <a:r>
              <a:rPr lang="en-IN" sz="1100" b="1" dirty="0">
                <a:latin typeface="Arial" panose="020B0604020202020204" pitchFamily="34" charset="0"/>
                <a:cs typeface="Arial" panose="020B0604020202020204" pitchFamily="34" charset="0"/>
              </a:rPr>
              <a:t>Targeted Marketing:</a:t>
            </a:r>
            <a:r>
              <a:rPr lang="en-IN" sz="1100" dirty="0">
                <a:latin typeface="Arial" panose="020B0604020202020204" pitchFamily="34" charset="0"/>
                <a:cs typeface="Arial" panose="020B0604020202020204" pitchFamily="34" charset="0"/>
              </a:rPr>
              <a:t> Implement personalized marketing campaigns based on customer segments and predictive insights.</a:t>
            </a:r>
          </a:p>
          <a:p>
            <a:pPr>
              <a:lnSpc>
                <a:spcPct val="100000"/>
              </a:lnSpc>
            </a:pPr>
            <a:r>
              <a:rPr lang="en-IN" sz="1100" b="1" dirty="0">
                <a:latin typeface="Arial" panose="020B0604020202020204" pitchFamily="34" charset="0"/>
                <a:cs typeface="Arial" panose="020B0604020202020204" pitchFamily="34" charset="0"/>
              </a:rPr>
              <a:t>Operational Optimization:</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Dynamic Pricing:</a:t>
            </a:r>
            <a:r>
              <a:rPr lang="en-IN" sz="1100" dirty="0">
                <a:latin typeface="Arial" panose="020B0604020202020204" pitchFamily="34" charset="0"/>
                <a:cs typeface="Arial" panose="020B0604020202020204" pitchFamily="34" charset="0"/>
              </a:rPr>
              <a:t> Implement dynamic pricing strategies that adjust room rates based on demand forecasts, booking lead times, and competitive pricing.</a:t>
            </a:r>
          </a:p>
          <a:p>
            <a:pPr marL="457200" lvl="1" indent="0">
              <a:buNone/>
            </a:pPr>
            <a:r>
              <a:rPr lang="en-IN" sz="1100" b="1" dirty="0">
                <a:latin typeface="Arial" panose="020B0604020202020204" pitchFamily="34" charset="0"/>
                <a:cs typeface="Arial" panose="020B0604020202020204" pitchFamily="34" charset="0"/>
              </a:rPr>
              <a:t>Cancellation Policies:</a:t>
            </a:r>
            <a:r>
              <a:rPr lang="en-IN" sz="1100" dirty="0">
                <a:latin typeface="Arial" panose="020B0604020202020204" pitchFamily="34" charset="0"/>
                <a:cs typeface="Arial" panose="020B0604020202020204" pitchFamily="34" charset="0"/>
              </a:rPr>
              <a:t> Review and adjust cancellation policies to reduce the impact of high-cancellation channels and enhance revenue stability.</a:t>
            </a:r>
          </a:p>
          <a:p>
            <a:pPr>
              <a:lnSpc>
                <a:spcPct val="100000"/>
              </a:lnSpc>
            </a:pPr>
            <a:r>
              <a:rPr lang="en-IN" sz="1100" b="1" dirty="0">
                <a:latin typeface="Arial" panose="020B0604020202020204" pitchFamily="34" charset="0"/>
                <a:cs typeface="Arial" panose="020B0604020202020204" pitchFamily="34" charset="0"/>
              </a:rPr>
              <a:t>Sustainability Initiatives:</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Green Practices:</a:t>
            </a:r>
            <a:r>
              <a:rPr lang="en-IN" sz="1100" dirty="0">
                <a:latin typeface="Arial" panose="020B0604020202020204" pitchFamily="34" charset="0"/>
                <a:cs typeface="Arial" panose="020B0604020202020204" pitchFamily="34" charset="0"/>
              </a:rPr>
              <a:t> Incorporate customer preferences for eco-friendly practices into operational strategies, promoting sustainable tourism and attracting environmentally conscious travellers.</a:t>
            </a:r>
          </a:p>
          <a:p>
            <a:pPr>
              <a:lnSpc>
                <a:spcPct val="100000"/>
              </a:lnSpc>
            </a:pPr>
            <a:r>
              <a:rPr lang="en-IN" sz="1100" b="1" dirty="0">
                <a:latin typeface="Arial" panose="020B0604020202020204" pitchFamily="34" charset="0"/>
                <a:cs typeface="Arial" panose="020B0604020202020204" pitchFamily="34" charset="0"/>
              </a:rPr>
              <a:t>Cross-Departmental Collaboration:</a:t>
            </a:r>
            <a:endParaRPr lang="en-IN" sz="1100" dirty="0">
              <a:latin typeface="Arial" panose="020B0604020202020204" pitchFamily="34" charset="0"/>
              <a:cs typeface="Arial" panose="020B0604020202020204" pitchFamily="34" charset="0"/>
            </a:endParaRPr>
          </a:p>
          <a:p>
            <a:pPr marL="457200" lvl="1" indent="0">
              <a:buNone/>
            </a:pPr>
            <a:r>
              <a:rPr lang="en-IN" sz="1100" b="1" dirty="0">
                <a:latin typeface="Arial" panose="020B0604020202020204" pitchFamily="34" charset="0"/>
                <a:cs typeface="Arial" panose="020B0604020202020204" pitchFamily="34" charset="0"/>
              </a:rPr>
              <a:t>Staff Training:</a:t>
            </a:r>
            <a:r>
              <a:rPr lang="en-IN" sz="1100" dirty="0">
                <a:latin typeface="Arial" panose="020B0604020202020204" pitchFamily="34" charset="0"/>
                <a:cs typeface="Arial" panose="020B0604020202020204" pitchFamily="34" charset="0"/>
              </a:rPr>
              <a:t> Use data-driven insights to inform staff training programs, improving service quality and customer satisfaction.</a:t>
            </a:r>
          </a:p>
          <a:p>
            <a:pPr marL="457200" lvl="1" indent="0">
              <a:buNone/>
            </a:pPr>
            <a:r>
              <a:rPr lang="en-IN" sz="1100" b="1" dirty="0">
                <a:latin typeface="Arial" panose="020B0604020202020204" pitchFamily="34" charset="0"/>
                <a:cs typeface="Arial" panose="020B0604020202020204" pitchFamily="34" charset="0"/>
              </a:rPr>
              <a:t>Operational Coordination:</a:t>
            </a:r>
            <a:r>
              <a:rPr lang="en-IN" sz="1100" dirty="0">
                <a:latin typeface="Arial" panose="020B0604020202020204" pitchFamily="34" charset="0"/>
                <a:cs typeface="Arial" panose="020B0604020202020204" pitchFamily="34" charset="0"/>
              </a:rPr>
              <a:t> Ensure seamless collaboration between departments (e.g., housekeeping, front desk) to align operations with customer needs and preferences.</a:t>
            </a:r>
          </a:p>
          <a:p>
            <a:pPr>
              <a:lnSpc>
                <a:spcPct val="100000"/>
              </a:lnSpc>
            </a:pPr>
            <a:r>
              <a:rPr lang="en-IN" sz="1100" dirty="0">
                <a:latin typeface="Arial" panose="020B0604020202020204" pitchFamily="34" charset="0"/>
                <a:cs typeface="Arial" panose="020B0604020202020204" pitchFamily="34" charset="0"/>
              </a:rPr>
              <a:t>By following these steps, the hotel can leverage data-driven insights to optimize operations, enhance customer satisfaction, and achieve a competitive edge in the market. This comprehensive approach ensures that all aspects of the hotel booking process are analysed and improved, leading to better decision-making and increased profitability.</a:t>
            </a:r>
          </a:p>
          <a:p>
            <a:pPr marL="0" indent="0">
              <a:lnSpc>
                <a:spcPct val="100000"/>
              </a:lnSpc>
              <a:buNone/>
            </a:pP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0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Autofit/>
          </a:bodyPr>
          <a:lstStyle/>
          <a:p>
            <a:r>
              <a:rPr lang="en-US" sz="3300" b="1" dirty="0">
                <a:solidFill>
                  <a:schemeClr val="accent1"/>
                </a:solidFill>
                <a:latin typeface="Arial"/>
                <a:ea typeface="+mj-lt"/>
                <a:cs typeface="Arial"/>
              </a:rPr>
              <a:t>System  Approach / steps followed:</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Importing necessary packages and libraries.</a:t>
            </a: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Mount the file in </a:t>
            </a:r>
            <a:r>
              <a:rPr lang="en-IN" sz="1800" kern="0" dirty="0">
                <a:solidFill>
                  <a:srgbClr val="134F5C"/>
                </a:solidFill>
                <a:latin typeface="Arial"/>
                <a:cs typeface="Arial"/>
                <a:sym typeface="Arial"/>
              </a:rPr>
              <a:t>J</a:t>
            </a:r>
            <a:r>
              <a:rPr kumimoji="0" lang="en-IN" sz="1800" b="0" i="0" u="none" strike="noStrike" kern="0" cap="none" spc="0" normalizeH="0" baseline="0" noProof="0" dirty="0" err="1">
                <a:ln>
                  <a:noFill/>
                </a:ln>
                <a:solidFill>
                  <a:srgbClr val="134F5C"/>
                </a:solidFill>
                <a:effectLst/>
                <a:uLnTx/>
                <a:uFillTx/>
                <a:latin typeface="Arial"/>
                <a:cs typeface="Arial"/>
                <a:sym typeface="Arial"/>
              </a:rPr>
              <a:t>upyter</a:t>
            </a:r>
            <a:r>
              <a:rPr kumimoji="0" lang="en-IN" sz="1800" b="0" i="0" u="none" strike="noStrike" kern="0" cap="none" spc="0" normalizeH="0" baseline="0" noProof="0" dirty="0">
                <a:ln>
                  <a:noFill/>
                </a:ln>
                <a:solidFill>
                  <a:srgbClr val="134F5C"/>
                </a:solidFill>
                <a:effectLst/>
                <a:uLnTx/>
                <a:uFillTx/>
                <a:latin typeface="Arial"/>
                <a:cs typeface="Arial"/>
                <a:sym typeface="Arial"/>
              </a:rPr>
              <a:t> notebook and read the .xlsx file.</a:t>
            </a:r>
            <a:endParaRPr kumimoji="0" lang="en-IN" sz="1800" b="0" i="0" u="none" strike="noStrike" kern="0" cap="none" spc="0" normalizeH="0" baseline="0" noProof="0" dirty="0">
              <a:ln>
                <a:noFill/>
              </a:ln>
              <a:solidFill>
                <a:srgbClr val="F5FDFF"/>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Analysing the data sheet.</a:t>
            </a:r>
            <a:endParaRPr kumimoji="0" lang="en-IN" sz="1800" b="0" i="0" u="none" strike="noStrike" kern="0" cap="none" spc="0" normalizeH="0" baseline="0" noProof="0" dirty="0">
              <a:ln>
                <a:noFill/>
              </a:ln>
              <a:solidFill>
                <a:srgbClr val="F5FDFF"/>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Removing null / NAN / duplicate rows.</a:t>
            </a:r>
            <a:endParaRPr kumimoji="0" lang="en-IN" sz="1800" b="0" i="0" u="none" strike="noStrike" kern="0" cap="none" spc="0" normalizeH="0" baseline="0" noProof="0" dirty="0">
              <a:ln>
                <a:noFill/>
              </a:ln>
              <a:solidFill>
                <a:srgbClr val="F5FDFF"/>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Fixing the outliers.</a:t>
            </a:r>
            <a:endParaRPr kumimoji="0" lang="en-IN" sz="1800" b="0" i="0" u="none" strike="noStrike" kern="0" cap="none" spc="0" normalizeH="0" baseline="0" noProof="0" dirty="0">
              <a:ln>
                <a:noFill/>
              </a:ln>
              <a:solidFill>
                <a:srgbClr val="F5FDFF"/>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Drop certain columns / combined certain columns to make our data sheet free Avoid of any irrelevant data.</a:t>
            </a:r>
            <a:endParaRPr kumimoji="0" lang="en-IN" sz="1800" b="0" i="0" u="none" strike="noStrike" kern="0" cap="none" spc="0" normalizeH="0" baseline="0" noProof="0" dirty="0">
              <a:ln>
                <a:noFill/>
              </a:ln>
              <a:solidFill>
                <a:srgbClr val="F5FDFF"/>
              </a:solidFill>
              <a:effectLst/>
              <a:uLnTx/>
              <a:uFillTx/>
              <a:latin typeface="Arial"/>
              <a:cs typeface="Arial"/>
              <a:sym typeface="Arial"/>
            </a:endParaRPr>
          </a:p>
          <a:p>
            <a:pPr marL="457200" marR="0" lvl="0" indent="-342900" algn="just"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IN" sz="1800" b="0" i="0" u="none" strike="noStrike" kern="0" cap="none" spc="0" normalizeH="0" baseline="0" noProof="0" dirty="0">
                <a:ln>
                  <a:noFill/>
                </a:ln>
                <a:solidFill>
                  <a:srgbClr val="134F5C"/>
                </a:solidFill>
                <a:effectLst/>
                <a:uLnTx/>
                <a:uFillTx/>
                <a:latin typeface="Arial"/>
                <a:cs typeface="Arial"/>
                <a:sym typeface="Arial"/>
              </a:rPr>
              <a:t>Applying the concept of Data Wrangling and Data Visualization such that we can analyse the data sheet and retrieve required information.</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02026"/>
            <a:ext cx="5514808" cy="4673324"/>
          </a:xfrm>
        </p:spPr>
        <p:txBody>
          <a:bodyPr>
            <a:normAutofit fontScale="85000" lnSpcReduction="20000"/>
          </a:bodyPr>
          <a:lstStyle/>
          <a:p>
            <a:pPr marL="0" indent="0">
              <a:buNone/>
            </a:pPr>
            <a:r>
              <a:rPr lang="en-IN" sz="2400" b="1" dirty="0">
                <a:latin typeface="Arial" panose="020B0604020202020204" pitchFamily="34" charset="0"/>
                <a:cs typeface="Arial" panose="020B0604020202020204" pitchFamily="34" charset="0"/>
              </a:rPr>
              <a:t>Algorithms</a:t>
            </a:r>
          </a:p>
          <a:p>
            <a:r>
              <a:rPr lang="en-IN" b="1" dirty="0">
                <a:latin typeface="Arial" panose="020B0604020202020204" pitchFamily="34" charset="0"/>
                <a:cs typeface="Arial" panose="020B0604020202020204" pitchFamily="34" charset="0"/>
              </a:rPr>
              <a:t>Data Preprocessing:</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dirty="0">
                <a:latin typeface="Arial" panose="020B0604020202020204" pitchFamily="34" charset="0"/>
                <a:cs typeface="Arial" panose="020B0604020202020204" pitchFamily="34" charset="0"/>
              </a:rPr>
              <a:t>Missing Value Imputation</a:t>
            </a:r>
          </a:p>
          <a:p>
            <a:pPr marL="742950" lvl="1" indent="-285750">
              <a:buFont typeface="+mj-lt"/>
              <a:buAutoNum type="arabicPeriod"/>
            </a:pPr>
            <a:r>
              <a:rPr lang="en-IN" dirty="0">
                <a:latin typeface="Arial" panose="020B0604020202020204" pitchFamily="34" charset="0"/>
                <a:cs typeface="Arial" panose="020B0604020202020204" pitchFamily="34" charset="0"/>
              </a:rPr>
              <a:t>Normalization/Standardization</a:t>
            </a:r>
          </a:p>
          <a:p>
            <a:r>
              <a:rPr lang="en-IN" b="1" dirty="0">
                <a:latin typeface="Arial" panose="020B0604020202020204" pitchFamily="34" charset="0"/>
                <a:cs typeface="Arial" panose="020B0604020202020204" pitchFamily="34" charset="0"/>
              </a:rPr>
              <a:t>Exploratory Data Analysis (EDA):</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dirty="0">
                <a:latin typeface="Arial" panose="020B0604020202020204" pitchFamily="34" charset="0"/>
                <a:cs typeface="Arial" panose="020B0604020202020204" pitchFamily="34" charset="0"/>
              </a:rPr>
              <a:t>Descriptive Statistics</a:t>
            </a:r>
          </a:p>
          <a:p>
            <a:pPr marL="742950" lvl="1" indent="-285750">
              <a:buFont typeface="+mj-lt"/>
              <a:buAutoNum type="arabicPeriod"/>
            </a:pPr>
            <a:r>
              <a:rPr lang="en-IN" dirty="0">
                <a:latin typeface="Arial" panose="020B0604020202020204" pitchFamily="34" charset="0"/>
                <a:cs typeface="Arial" panose="020B0604020202020204" pitchFamily="34" charset="0"/>
              </a:rPr>
              <a:t>Data Visualization (Matplotlib, Seaborn, </a:t>
            </a:r>
            <a:r>
              <a:rPr lang="en-IN" dirty="0" err="1">
                <a:latin typeface="Arial" panose="020B0604020202020204" pitchFamily="34" charset="0"/>
                <a:cs typeface="Arial" panose="020B0604020202020204" pitchFamily="34" charset="0"/>
              </a:rPr>
              <a:t>Plotly</a:t>
            </a:r>
            <a:r>
              <a:rPr lang="en-IN" dirty="0">
                <a:latin typeface="Arial" panose="020B0604020202020204" pitchFamily="34" charset="0"/>
                <a:cs typeface="Arial" panose="020B0604020202020204" pitchFamily="34" charset="0"/>
              </a:rPr>
              <a:t>)</a:t>
            </a:r>
          </a:p>
          <a:p>
            <a:r>
              <a:rPr lang="en-IN" b="1" dirty="0">
                <a:latin typeface="Arial" panose="020B0604020202020204" pitchFamily="34" charset="0"/>
                <a:cs typeface="Arial" panose="020B0604020202020204" pitchFamily="34" charset="0"/>
              </a:rPr>
              <a:t>Predictive Modelling:</a:t>
            </a:r>
            <a:endParaRPr lang="en-IN" dirty="0">
              <a:latin typeface="Arial" panose="020B0604020202020204" pitchFamily="34" charset="0"/>
              <a:cs typeface="Arial" panose="020B0604020202020204" pitchFamily="34" charset="0"/>
            </a:endParaRPr>
          </a:p>
          <a:p>
            <a:pPr marL="742950" lvl="1" indent="-285750">
              <a:buFont typeface="+mj-lt"/>
              <a:buAutoNum type="arabicPeriod"/>
            </a:pPr>
            <a:r>
              <a:rPr lang="en-IN" b="1" dirty="0">
                <a:latin typeface="Arial" panose="020B0604020202020204" pitchFamily="34" charset="0"/>
                <a:cs typeface="Arial" panose="020B0604020202020204" pitchFamily="34" charset="0"/>
              </a:rPr>
              <a:t>Cancellation Prediction:</a:t>
            </a:r>
            <a:endParaRPr lang="en-IN" dirty="0">
              <a:latin typeface="Arial" panose="020B0604020202020204" pitchFamily="34" charset="0"/>
              <a:cs typeface="Arial" panose="020B0604020202020204" pitchFamily="34" charset="0"/>
            </a:endParaRPr>
          </a:p>
          <a:p>
            <a:pPr marL="1143000" lvl="2" indent="-228600">
              <a:buFont typeface="+mj-lt"/>
              <a:buAutoNum type="arabicPeriod"/>
            </a:pPr>
            <a:r>
              <a:rPr lang="en-IN" dirty="0">
                <a:latin typeface="Arial" panose="020B0604020202020204" pitchFamily="34" charset="0"/>
                <a:cs typeface="Arial" panose="020B0604020202020204" pitchFamily="34" charset="0"/>
              </a:rPr>
              <a:t>Logistic Regression</a:t>
            </a:r>
          </a:p>
          <a:p>
            <a:pPr marL="1143000" lvl="2" indent="-228600">
              <a:buFont typeface="+mj-lt"/>
              <a:buAutoNum type="arabicPeriod"/>
            </a:pPr>
            <a:r>
              <a:rPr lang="en-IN" dirty="0">
                <a:latin typeface="Arial" panose="020B0604020202020204" pitchFamily="34" charset="0"/>
                <a:cs typeface="Arial" panose="020B0604020202020204" pitchFamily="34" charset="0"/>
              </a:rPr>
              <a:t>Decision Trees</a:t>
            </a:r>
          </a:p>
          <a:p>
            <a:pPr marL="1143000" lvl="2" indent="-228600">
              <a:buFont typeface="+mj-lt"/>
              <a:buAutoNum type="arabicPeriod"/>
            </a:pPr>
            <a:r>
              <a:rPr lang="en-IN" dirty="0">
                <a:latin typeface="Arial" panose="020B0604020202020204" pitchFamily="34" charset="0"/>
                <a:cs typeface="Arial" panose="020B0604020202020204" pitchFamily="34" charset="0"/>
              </a:rPr>
              <a:t>Random Forest</a:t>
            </a:r>
          </a:p>
          <a:p>
            <a:pPr marL="1143000" lvl="2" indent="-228600">
              <a:buFont typeface="+mj-lt"/>
              <a:buAutoNum type="arabicPeriod"/>
            </a:pPr>
            <a:r>
              <a:rPr lang="en-IN" dirty="0">
                <a:latin typeface="Arial" panose="020B0604020202020204" pitchFamily="34" charset="0"/>
                <a:cs typeface="Arial" panose="020B0604020202020204" pitchFamily="34" charset="0"/>
              </a:rPr>
              <a:t>Gradient Boosting Machines (GBM)</a:t>
            </a:r>
          </a:p>
          <a:p>
            <a:pPr marL="742950" lvl="1" indent="-285750">
              <a:buFont typeface="+mj-lt"/>
              <a:buAutoNum type="arabicPeriod"/>
            </a:pPr>
            <a:r>
              <a:rPr lang="en-IN" b="1" dirty="0">
                <a:latin typeface="Arial" panose="020B0604020202020204" pitchFamily="34" charset="0"/>
                <a:cs typeface="Arial" panose="020B0604020202020204" pitchFamily="34" charset="0"/>
              </a:rPr>
              <a:t>Demand Forecasting:</a:t>
            </a:r>
            <a:endParaRPr lang="en-IN" dirty="0">
              <a:latin typeface="Arial" panose="020B0604020202020204" pitchFamily="34" charset="0"/>
              <a:cs typeface="Arial" panose="020B0604020202020204" pitchFamily="34" charset="0"/>
            </a:endParaRPr>
          </a:p>
          <a:p>
            <a:pPr marL="1143000" lvl="2" indent="-228600">
              <a:buFont typeface="+mj-lt"/>
              <a:buAutoNum type="arabicPeriod"/>
            </a:pPr>
            <a:r>
              <a:rPr lang="en-IN" dirty="0">
                <a:latin typeface="Arial" panose="020B0604020202020204" pitchFamily="34" charset="0"/>
                <a:cs typeface="Arial" panose="020B0604020202020204" pitchFamily="34" charset="0"/>
              </a:rPr>
              <a:t>ARIMA (Autoregressive Integrated Moving Average)</a:t>
            </a:r>
          </a:p>
          <a:p>
            <a:pPr marL="1143000" lvl="2" indent="-228600">
              <a:buFont typeface="+mj-lt"/>
              <a:buAutoNum type="arabicPeriod"/>
            </a:pPr>
            <a:r>
              <a:rPr lang="en-IN" dirty="0">
                <a:latin typeface="Arial" panose="020B0604020202020204" pitchFamily="34" charset="0"/>
                <a:cs typeface="Arial" panose="020B0604020202020204" pitchFamily="34" charset="0"/>
              </a:rPr>
              <a:t>Prophet</a:t>
            </a:r>
          </a:p>
          <a:p>
            <a:pPr marL="1143000" lvl="2" indent="-228600">
              <a:buFont typeface="+mj-lt"/>
              <a:buAutoNum type="arabicPeriod"/>
            </a:pPr>
            <a:r>
              <a:rPr lang="en-IN" dirty="0">
                <a:latin typeface="Arial" panose="020B0604020202020204" pitchFamily="34" charset="0"/>
                <a:cs typeface="Arial" panose="020B0604020202020204" pitchFamily="34" charset="0"/>
              </a:rPr>
              <a:t>LSTM (Long Short-Term Memory) Networks</a:t>
            </a:r>
          </a:p>
        </p:txBody>
      </p:sp>
      <p:sp>
        <p:nvSpPr>
          <p:cNvPr id="3" name="TextBox 2">
            <a:extLst>
              <a:ext uri="{FF2B5EF4-FFF2-40B4-BE49-F238E27FC236}">
                <a16:creationId xmlns:a16="http://schemas.microsoft.com/office/drawing/2014/main" id="{C1741155-A3F0-47EB-981D-6E13B946EB21}"/>
              </a:ext>
            </a:extLst>
          </p:cNvPr>
          <p:cNvSpPr txBox="1"/>
          <p:nvPr/>
        </p:nvSpPr>
        <p:spPr>
          <a:xfrm>
            <a:off x="7182035" y="1562470"/>
            <a:ext cx="3826276" cy="43516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400" b="1" dirty="0">
                <a:latin typeface="Arial" panose="020B0604020202020204" pitchFamily="34" charset="0"/>
                <a:cs typeface="Arial" panose="020B0604020202020204" pitchFamily="34" charset="0"/>
              </a:rPr>
              <a:t>Customer Segmentation:</a:t>
            </a:r>
            <a:endParaRPr lang="en-IN" sz="1400" dirty="0">
              <a:latin typeface="Arial" panose="020B0604020202020204" pitchFamily="34" charset="0"/>
              <a:cs typeface="Arial" panose="020B0604020202020204" pitchFamily="34" charset="0"/>
            </a:endParaRP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K-Means Clustering</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Hierarchical Clustering</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DBSCAN (Density-Based Spatial Clustering of Applications with Noise)</a:t>
            </a:r>
          </a:p>
          <a:p>
            <a:pPr marL="285750" indent="-285750">
              <a:lnSpc>
                <a:spcPct val="150000"/>
              </a:lnSpc>
              <a:buFont typeface="Arial" panose="020B0604020202020204" pitchFamily="34" charset="0"/>
              <a:buChar char="•"/>
            </a:pPr>
            <a:r>
              <a:rPr lang="en-IN" sz="1400" b="1" dirty="0">
                <a:latin typeface="Arial" panose="020B0604020202020204" pitchFamily="34" charset="0"/>
                <a:cs typeface="Arial" panose="020B0604020202020204" pitchFamily="34" charset="0"/>
              </a:rPr>
              <a:t>Sentiment Analysis:</a:t>
            </a:r>
            <a:endParaRPr lang="en-IN" sz="1400" dirty="0">
              <a:latin typeface="Arial" panose="020B0604020202020204" pitchFamily="34" charset="0"/>
              <a:cs typeface="Arial" panose="020B0604020202020204" pitchFamily="34" charset="0"/>
            </a:endParaRP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Text Mining (NLTK, </a:t>
            </a:r>
            <a:r>
              <a:rPr lang="en-IN" sz="1200" dirty="0" err="1">
                <a:latin typeface="Arial" panose="020B0604020202020204" pitchFamily="34" charset="0"/>
                <a:cs typeface="Arial" panose="020B0604020202020204" pitchFamily="34" charset="0"/>
              </a:rPr>
              <a:t>SpaCy</a:t>
            </a:r>
            <a:r>
              <a:rPr lang="en-IN" sz="12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Sentiment Analysis Models (VADER, </a:t>
            </a:r>
            <a:r>
              <a:rPr lang="en-IN" sz="1200" dirty="0" err="1">
                <a:latin typeface="Arial" panose="020B0604020202020204" pitchFamily="34" charset="0"/>
                <a:cs typeface="Arial" panose="020B0604020202020204" pitchFamily="34" charset="0"/>
              </a:rPr>
              <a:t>TextBlob</a:t>
            </a:r>
            <a:r>
              <a:rPr lang="en-IN" sz="12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Advanced NLP Techniques (BERT)</a:t>
            </a:r>
          </a:p>
          <a:p>
            <a:pPr marL="285750" indent="-285750">
              <a:lnSpc>
                <a:spcPct val="150000"/>
              </a:lnSpc>
              <a:buFont typeface="Arial" panose="020B0604020202020204" pitchFamily="34" charset="0"/>
              <a:buChar char="•"/>
            </a:pPr>
            <a:r>
              <a:rPr lang="en-IN" sz="1400" b="1" dirty="0">
                <a:latin typeface="Arial" panose="020B0604020202020204" pitchFamily="34" charset="0"/>
                <a:cs typeface="Arial" panose="020B0604020202020204" pitchFamily="34" charset="0"/>
              </a:rPr>
              <a:t>Recommendation Systems:</a:t>
            </a:r>
            <a:endParaRPr lang="en-IN" sz="1400" dirty="0">
              <a:latin typeface="Arial" panose="020B0604020202020204" pitchFamily="34" charset="0"/>
              <a:cs typeface="Arial" panose="020B0604020202020204" pitchFamily="34" charset="0"/>
            </a:endParaRP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Collaborative Filtering (Matrix Factorization, SVD)</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Content-Based Filtering</a:t>
            </a:r>
          </a:p>
          <a:p>
            <a:pPr marL="742950" lvl="1" indent="-285750">
              <a:lnSpc>
                <a:spcPct val="150000"/>
              </a:lnSpc>
              <a:buFont typeface="+mj-lt"/>
              <a:buAutoNum type="arabicPeriod"/>
            </a:pPr>
            <a:r>
              <a:rPr lang="en-IN" sz="1200" dirty="0">
                <a:latin typeface="Arial" panose="020B0604020202020204" pitchFamily="34" charset="0"/>
                <a:cs typeface="Arial" panose="020B0604020202020204" pitchFamily="34" charset="0"/>
              </a:rPr>
              <a:t>Hybrid Models</a:t>
            </a:r>
          </a:p>
        </p:txBody>
      </p:sp>
    </p:spTree>
    <p:extLst>
      <p:ext uri="{BB962C8B-B14F-4D97-AF65-F5344CB8AC3E}">
        <p14:creationId xmlns:p14="http://schemas.microsoft.com/office/powerpoint/2010/main" val="157261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02026"/>
            <a:ext cx="5514808" cy="4673324"/>
          </a:xfrm>
        </p:spPr>
        <p:txBody>
          <a:bodyPr>
            <a:normAutofit/>
          </a:bodyPr>
          <a:lstStyle/>
          <a:p>
            <a:pPr marL="0" indent="0">
              <a:buNone/>
            </a:pPr>
            <a:r>
              <a:rPr lang="en-IN" sz="2000" b="1" dirty="0">
                <a:latin typeface="Arial" panose="020B0604020202020204" pitchFamily="34" charset="0"/>
                <a:cs typeface="Arial" panose="020B0604020202020204" pitchFamily="34" charset="0"/>
              </a:rPr>
              <a:t>Deployment Details</a:t>
            </a:r>
          </a:p>
          <a:p>
            <a:pPr>
              <a:buFont typeface="+mj-lt"/>
              <a:buAutoNum type="arabicPeriod"/>
            </a:pPr>
            <a:r>
              <a:rPr lang="en-IN" sz="1400" b="1" dirty="0">
                <a:latin typeface="Arial" panose="020B0604020202020204" pitchFamily="34" charset="0"/>
                <a:cs typeface="Arial" panose="020B0604020202020204" pitchFamily="34" charset="0"/>
              </a:rPr>
              <a:t>Infrastructure Setup:</a:t>
            </a:r>
            <a:endParaRPr lang="en-IN" sz="1400" dirty="0">
              <a:latin typeface="Arial" panose="020B0604020202020204" pitchFamily="34" charset="0"/>
              <a:cs typeface="Arial" panose="020B0604020202020204" pitchFamily="34" charset="0"/>
            </a:endParaRPr>
          </a:p>
          <a:p>
            <a:pPr marL="742950" lvl="1" indent="-285750">
              <a:buFont typeface="+mj-lt"/>
              <a:buAutoNum type="arabicPeriod"/>
            </a:pPr>
            <a:r>
              <a:rPr lang="en-IN" sz="1200" dirty="0">
                <a:latin typeface="Arial" panose="020B0604020202020204" pitchFamily="34" charset="0"/>
                <a:cs typeface="Arial" panose="020B0604020202020204" pitchFamily="34" charset="0"/>
              </a:rPr>
              <a:t>Cloud Platform (AWS, Azure, Google Cloud)</a:t>
            </a:r>
          </a:p>
          <a:p>
            <a:pPr marL="742950" lvl="1" indent="-285750">
              <a:buFont typeface="+mj-lt"/>
              <a:buAutoNum type="arabicPeriod"/>
            </a:pPr>
            <a:r>
              <a:rPr lang="en-IN" sz="1200" dirty="0">
                <a:latin typeface="Arial" panose="020B0604020202020204" pitchFamily="34" charset="0"/>
                <a:cs typeface="Arial" panose="020B0604020202020204" pitchFamily="34" charset="0"/>
              </a:rPr>
              <a:t>Data Warehouse (Amazon Redshift, Google </a:t>
            </a:r>
            <a:r>
              <a:rPr lang="en-IN" sz="1200" dirty="0" err="1">
                <a:latin typeface="Arial" panose="020B0604020202020204" pitchFamily="34" charset="0"/>
                <a:cs typeface="Arial" panose="020B0604020202020204" pitchFamily="34" charset="0"/>
              </a:rPr>
              <a:t>BigQuery</a:t>
            </a:r>
            <a:r>
              <a:rPr lang="en-IN" sz="1200" dirty="0">
                <a:latin typeface="Arial" panose="020B0604020202020204" pitchFamily="34" charset="0"/>
                <a:cs typeface="Arial" panose="020B0604020202020204" pitchFamily="34" charset="0"/>
              </a:rPr>
              <a:t>)</a:t>
            </a:r>
          </a:p>
          <a:p>
            <a:pPr>
              <a:buFont typeface="+mj-lt"/>
              <a:buAutoNum type="arabicPeriod"/>
            </a:pPr>
            <a:r>
              <a:rPr lang="en-IN" sz="1400" b="1" dirty="0">
                <a:latin typeface="Arial" panose="020B0604020202020204" pitchFamily="34" charset="0"/>
                <a:cs typeface="Arial" panose="020B0604020202020204" pitchFamily="34" charset="0"/>
              </a:rPr>
              <a:t>Model Training and Evaluation:</a:t>
            </a:r>
            <a:endParaRPr lang="en-IN" sz="1400" dirty="0">
              <a:latin typeface="Arial" panose="020B0604020202020204" pitchFamily="34" charset="0"/>
              <a:cs typeface="Arial" panose="020B0604020202020204" pitchFamily="34" charset="0"/>
            </a:endParaRPr>
          </a:p>
          <a:p>
            <a:pPr marL="742950" lvl="1" indent="-285750">
              <a:buFont typeface="+mj-lt"/>
              <a:buAutoNum type="arabicPeriod"/>
            </a:pPr>
            <a:r>
              <a:rPr lang="en-IN" sz="1200" dirty="0">
                <a:latin typeface="Arial" panose="020B0604020202020204" pitchFamily="34" charset="0"/>
                <a:cs typeface="Arial" panose="020B0604020202020204" pitchFamily="34" charset="0"/>
              </a:rPr>
              <a:t>Environment (</a:t>
            </a:r>
            <a:r>
              <a:rPr lang="en-IN" sz="1200" dirty="0" err="1">
                <a:latin typeface="Arial" panose="020B0604020202020204" pitchFamily="34" charset="0"/>
                <a:cs typeface="Arial" panose="020B0604020202020204" pitchFamily="34" charset="0"/>
              </a:rPr>
              <a:t>Jupyter</a:t>
            </a:r>
            <a:r>
              <a:rPr lang="en-IN" sz="1200" dirty="0">
                <a:latin typeface="Arial" panose="020B0604020202020204" pitchFamily="34" charset="0"/>
                <a:cs typeface="Arial" panose="020B0604020202020204" pitchFamily="34" charset="0"/>
              </a:rPr>
              <a:t> notebooks, IDEs like PyCharm)</a:t>
            </a:r>
          </a:p>
          <a:p>
            <a:pPr marL="742950" lvl="1" indent="-285750">
              <a:buFont typeface="+mj-lt"/>
              <a:buAutoNum type="arabicPeriod"/>
            </a:pPr>
            <a:r>
              <a:rPr lang="en-IN" sz="1200" dirty="0">
                <a:latin typeface="Arial" panose="020B0604020202020204" pitchFamily="34" charset="0"/>
                <a:cs typeface="Arial" panose="020B0604020202020204" pitchFamily="34" charset="0"/>
              </a:rPr>
              <a:t>Version Control (Git)</a:t>
            </a:r>
          </a:p>
          <a:p>
            <a:pPr>
              <a:buFont typeface="+mj-lt"/>
              <a:buAutoNum type="arabicPeriod"/>
            </a:pPr>
            <a:r>
              <a:rPr lang="en-IN" sz="1400" b="1" dirty="0">
                <a:latin typeface="Arial" panose="020B0604020202020204" pitchFamily="34" charset="0"/>
                <a:cs typeface="Arial" panose="020B0604020202020204" pitchFamily="34" charset="0"/>
              </a:rPr>
              <a:t>Real-Time Data Processing:</a:t>
            </a:r>
            <a:endParaRPr lang="en-IN" sz="1400" dirty="0">
              <a:latin typeface="Arial" panose="020B0604020202020204" pitchFamily="34" charset="0"/>
              <a:cs typeface="Arial" panose="020B0604020202020204" pitchFamily="34" charset="0"/>
            </a:endParaRPr>
          </a:p>
          <a:p>
            <a:pPr marL="742950" lvl="1" indent="-285750">
              <a:buFont typeface="+mj-lt"/>
              <a:buAutoNum type="arabicPeriod"/>
            </a:pPr>
            <a:r>
              <a:rPr lang="en-IN" sz="1200" dirty="0">
                <a:latin typeface="Arial" panose="020B0604020202020204" pitchFamily="34" charset="0"/>
                <a:cs typeface="Arial" panose="020B0604020202020204" pitchFamily="34" charset="0"/>
              </a:rPr>
              <a:t>Streaming Data Pipeline (Apache Kafka)</a:t>
            </a:r>
          </a:p>
          <a:p>
            <a:pPr marL="742950" lvl="1" indent="-285750">
              <a:buFont typeface="+mj-lt"/>
              <a:buAutoNum type="arabicPeriod"/>
            </a:pPr>
            <a:r>
              <a:rPr lang="en-IN" sz="1200" dirty="0">
                <a:latin typeface="Arial" panose="020B0604020202020204" pitchFamily="34" charset="0"/>
                <a:cs typeface="Arial" panose="020B0604020202020204" pitchFamily="34" charset="0"/>
              </a:rPr>
              <a:t>Data Processing Framework (Apache Spark, </a:t>
            </a:r>
            <a:r>
              <a:rPr lang="en-IN" sz="1200" dirty="0" err="1">
                <a:latin typeface="Arial" panose="020B0604020202020204" pitchFamily="34" charset="0"/>
                <a:cs typeface="Arial" panose="020B0604020202020204" pitchFamily="34" charset="0"/>
              </a:rPr>
              <a:t>Flink</a:t>
            </a:r>
            <a:r>
              <a:rPr lang="en-IN" sz="1200" dirty="0">
                <a:latin typeface="Arial" panose="020B0604020202020204" pitchFamily="34" charset="0"/>
                <a:cs typeface="Arial" panose="020B0604020202020204" pitchFamily="34" charset="0"/>
              </a:rPr>
              <a:t>)</a:t>
            </a:r>
          </a:p>
          <a:p>
            <a:pPr marL="305435" indent="-305435"/>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15B974D-1C70-72A6-28B5-39760D90C7DA}"/>
              </a:ext>
            </a:extLst>
          </p:cNvPr>
          <p:cNvSpPr txBox="1"/>
          <p:nvPr/>
        </p:nvSpPr>
        <p:spPr>
          <a:xfrm>
            <a:off x="6738151" y="1686757"/>
            <a:ext cx="4536490" cy="39195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1400" b="1" dirty="0"/>
              <a:t>Model Deployment:</a:t>
            </a:r>
            <a:endParaRPr lang="en-IN" sz="1400" dirty="0"/>
          </a:p>
          <a:p>
            <a:pPr marL="742950" lvl="1" indent="-285750">
              <a:lnSpc>
                <a:spcPct val="150000"/>
              </a:lnSpc>
              <a:buFont typeface="+mj-lt"/>
              <a:buAutoNum type="arabicPeriod"/>
            </a:pPr>
            <a:r>
              <a:rPr lang="en-IN" sz="1200" dirty="0"/>
              <a:t>Model Serving (AWS </a:t>
            </a:r>
            <a:r>
              <a:rPr lang="en-IN" sz="1200" dirty="0" err="1"/>
              <a:t>SageMaker</a:t>
            </a:r>
            <a:r>
              <a:rPr lang="en-IN" sz="1200" dirty="0"/>
              <a:t>, Azure ML, Google AI Platform)</a:t>
            </a:r>
          </a:p>
          <a:p>
            <a:pPr marL="742950" lvl="1" indent="-285750">
              <a:lnSpc>
                <a:spcPct val="150000"/>
              </a:lnSpc>
              <a:buFont typeface="+mj-lt"/>
              <a:buAutoNum type="arabicPeriod"/>
            </a:pPr>
            <a:r>
              <a:rPr lang="en-IN" sz="1200" dirty="0"/>
              <a:t>API Endpoints (Flask, </a:t>
            </a:r>
            <a:r>
              <a:rPr lang="en-IN" sz="1200" dirty="0" err="1"/>
              <a:t>FastAPI</a:t>
            </a:r>
            <a:r>
              <a:rPr lang="en-IN" sz="1200" dirty="0"/>
              <a:t>)</a:t>
            </a:r>
          </a:p>
          <a:p>
            <a:pPr marL="457200" indent="-457200">
              <a:lnSpc>
                <a:spcPct val="150000"/>
              </a:lnSpc>
              <a:buFont typeface="Arial" panose="020B0604020202020204" pitchFamily="34" charset="0"/>
              <a:buChar char="•"/>
            </a:pPr>
            <a:r>
              <a:rPr lang="en-IN" sz="1400" b="1" dirty="0"/>
              <a:t>Dashboard and </a:t>
            </a:r>
            <a:r>
              <a:rPr lang="en-IN" sz="1400" b="1" dirty="0">
                <a:latin typeface="Arial" panose="020B0604020202020204" pitchFamily="34" charset="0"/>
                <a:cs typeface="Arial" panose="020B0604020202020204" pitchFamily="34" charset="0"/>
              </a:rPr>
              <a:t>Visualization</a:t>
            </a:r>
            <a:r>
              <a:rPr lang="en-IN" sz="1400" b="1" dirty="0"/>
              <a:t>:</a:t>
            </a:r>
            <a:endParaRPr lang="en-IN" sz="1400" dirty="0"/>
          </a:p>
          <a:p>
            <a:pPr marL="800100" lvl="1" indent="-342900">
              <a:lnSpc>
                <a:spcPct val="150000"/>
              </a:lnSpc>
              <a:buFont typeface="+mj-lt"/>
              <a:buAutoNum type="arabicPeriod"/>
            </a:pPr>
            <a:r>
              <a:rPr lang="en-IN" sz="1200" dirty="0"/>
              <a:t>Interactive Dashboards (Tableau, Power BI)</a:t>
            </a:r>
          </a:p>
          <a:p>
            <a:pPr marL="800100" lvl="1" indent="-342900">
              <a:lnSpc>
                <a:spcPct val="150000"/>
              </a:lnSpc>
              <a:buFont typeface="+mj-lt"/>
              <a:buAutoNum type="arabicPeriod"/>
            </a:pPr>
            <a:r>
              <a:rPr lang="en-IN" sz="1200" dirty="0"/>
              <a:t>Custom Web Applications (Dash, </a:t>
            </a:r>
            <a:r>
              <a:rPr lang="en-IN" sz="1200" dirty="0" err="1"/>
              <a:t>Streamlit</a:t>
            </a:r>
            <a:r>
              <a:rPr lang="en-IN" sz="1200" dirty="0"/>
              <a:t>)</a:t>
            </a:r>
          </a:p>
          <a:p>
            <a:pPr marL="457200" indent="-457200">
              <a:lnSpc>
                <a:spcPct val="150000"/>
              </a:lnSpc>
              <a:buFont typeface="Arial" panose="020B0604020202020204" pitchFamily="34" charset="0"/>
              <a:buChar char="•"/>
            </a:pPr>
            <a:r>
              <a:rPr lang="en-IN" sz="1400" b="1" dirty="0"/>
              <a:t>Monitoring and Maintenance:</a:t>
            </a:r>
            <a:endParaRPr lang="en-IN" sz="1400" dirty="0"/>
          </a:p>
          <a:p>
            <a:pPr marL="742950" lvl="1" indent="-285750">
              <a:lnSpc>
                <a:spcPct val="150000"/>
              </a:lnSpc>
              <a:buFont typeface="+mj-lt"/>
              <a:buAutoNum type="arabicPeriod"/>
            </a:pPr>
            <a:r>
              <a:rPr lang="en-IN" sz="1200" dirty="0"/>
              <a:t>Logging and Monitoring (ELK Stack, Prometheus, Grafana)</a:t>
            </a:r>
          </a:p>
          <a:p>
            <a:pPr marL="742950" lvl="1" indent="-285750">
              <a:lnSpc>
                <a:spcPct val="150000"/>
              </a:lnSpc>
              <a:buFont typeface="+mj-lt"/>
              <a:buAutoNum type="arabicPeriod"/>
            </a:pPr>
            <a:r>
              <a:rPr lang="en-IN" sz="1200" dirty="0"/>
              <a:t>Model Retraining Pipelines</a:t>
            </a:r>
          </a:p>
          <a:p>
            <a:pPr marL="742950" lvl="1" indent="-285750">
              <a:lnSpc>
                <a:spcPct val="150000"/>
              </a:lnSpc>
              <a:buFont typeface="+mj-lt"/>
              <a:buAutoNum type="arabicPeriod"/>
            </a:pPr>
            <a:r>
              <a:rPr lang="en-IN" sz="1200" dirty="0"/>
              <a:t>Feedback Loop for Continuous Improvement</a:t>
            </a:r>
          </a:p>
          <a:p>
            <a:pPr>
              <a:lnSpc>
                <a:spcPct val="150000"/>
              </a:lnSpc>
            </a:pPr>
            <a:endParaRPr lang="en-IN" dirty="0"/>
          </a:p>
        </p:txBody>
      </p:sp>
    </p:spTree>
    <p:extLst>
      <p:ext uri="{BB962C8B-B14F-4D97-AF65-F5344CB8AC3E}">
        <p14:creationId xmlns:p14="http://schemas.microsoft.com/office/powerpoint/2010/main" val="14090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2B65-8B23-D274-6599-6EE40345E62A}"/>
              </a:ext>
            </a:extLst>
          </p:cNvPr>
          <p:cNvSpPr>
            <a:spLocks noGrp="1"/>
          </p:cNvSpPr>
          <p:nvPr>
            <p:ph type="title"/>
          </p:nvPr>
        </p:nvSpPr>
        <p:spPr/>
        <p:txBody>
          <a:bodyPr/>
          <a:lstStyle/>
          <a:p>
            <a:r>
              <a:rPr lang="en-US" dirty="0">
                <a:solidFill>
                  <a:schemeClr val="accent1"/>
                </a:solidFill>
              </a:rPr>
              <a:t>Analysis &amp; Observations</a:t>
            </a:r>
            <a:endParaRPr lang="en-IN" dirty="0">
              <a:solidFill>
                <a:schemeClr val="accent1"/>
              </a:solidFill>
            </a:endParaRPr>
          </a:p>
        </p:txBody>
      </p:sp>
      <p:sp>
        <p:nvSpPr>
          <p:cNvPr id="3" name="Content Placeholder 2">
            <a:extLst>
              <a:ext uri="{FF2B5EF4-FFF2-40B4-BE49-F238E27FC236}">
                <a16:creationId xmlns:a16="http://schemas.microsoft.com/office/drawing/2014/main" id="{8C7D5877-77A1-1D94-F434-ADF2423ADA4D}"/>
              </a:ext>
            </a:extLst>
          </p:cNvPr>
          <p:cNvSpPr>
            <a:spLocks noGrp="1"/>
          </p:cNvSpPr>
          <p:nvPr>
            <p:ph idx="1"/>
          </p:nvPr>
        </p:nvSpPr>
        <p:spPr>
          <a:xfrm>
            <a:off x="581192" y="1583871"/>
            <a:ext cx="11029615" cy="530296"/>
          </a:xfrm>
        </p:spPr>
        <p:txBody>
          <a:bodyPr>
            <a:normAutofit/>
          </a:bodyPr>
          <a:lstStyle/>
          <a:p>
            <a:pPr marL="342900" indent="-342900">
              <a:buAutoNum type="arabicParenR"/>
            </a:pPr>
            <a:r>
              <a:rPr lang="en-US" sz="2000" dirty="0">
                <a:latin typeface="Arial" panose="020B0604020202020204" pitchFamily="34" charset="0"/>
                <a:cs typeface="Arial" panose="020B0604020202020204" pitchFamily="34" charset="0"/>
              </a:rPr>
              <a:t>Hotel Type Percentage</a:t>
            </a:r>
          </a:p>
        </p:txBody>
      </p:sp>
      <p:pic>
        <p:nvPicPr>
          <p:cNvPr id="5" name="Picture 4">
            <a:extLst>
              <a:ext uri="{FF2B5EF4-FFF2-40B4-BE49-F238E27FC236}">
                <a16:creationId xmlns:a16="http://schemas.microsoft.com/office/drawing/2014/main" id="{5089A351-EC4E-7546-4E27-4BB2C176D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597" y="2233641"/>
            <a:ext cx="4214292" cy="39222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19133C-E6E9-477F-F5E2-E983D9FD15D7}"/>
              </a:ext>
            </a:extLst>
          </p:cNvPr>
          <p:cNvSpPr txBox="1"/>
          <p:nvPr/>
        </p:nvSpPr>
        <p:spPr>
          <a:xfrm>
            <a:off x="5655889" y="2233641"/>
            <a:ext cx="5534624" cy="646331"/>
          </a:xfrm>
          <a:prstGeom prst="rect">
            <a:avLst/>
          </a:prstGeom>
          <a:noFill/>
        </p:spPr>
        <p:txBody>
          <a:bodyPr wrap="square">
            <a:spAutoFit/>
          </a:bodyPr>
          <a:lstStyle/>
          <a:p>
            <a:pPr marL="457200" marR="0" lvl="0" indent="-342900" algn="just"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Arial"/>
                <a:ea typeface="Arial"/>
                <a:cs typeface="Arial"/>
                <a:sym typeface="Arial"/>
              </a:rPr>
              <a:t>We observed </a:t>
            </a:r>
            <a:r>
              <a:rPr lang="en-IN" sz="1800" b="1" i="0" u="none" strike="noStrike" cap="none" dirty="0">
                <a:solidFill>
                  <a:srgbClr val="000000"/>
                </a:solidFill>
                <a:latin typeface="Arial"/>
                <a:ea typeface="Arial"/>
                <a:cs typeface="Arial"/>
                <a:sym typeface="Arial"/>
              </a:rPr>
              <a:t>City Hotel</a:t>
            </a:r>
            <a:r>
              <a:rPr lang="en-IN" sz="1800" b="0" i="0" u="none" strike="noStrike" cap="none" dirty="0">
                <a:solidFill>
                  <a:srgbClr val="000000"/>
                </a:solidFill>
                <a:latin typeface="Arial"/>
                <a:ea typeface="Arial"/>
                <a:cs typeface="Arial"/>
                <a:sym typeface="Arial"/>
              </a:rPr>
              <a:t> shares </a:t>
            </a:r>
            <a:r>
              <a:rPr lang="en-IN" sz="1800" b="1" i="0" u="none" strike="noStrike" cap="none" dirty="0">
                <a:solidFill>
                  <a:srgbClr val="000000"/>
                </a:solidFill>
                <a:latin typeface="Arial"/>
                <a:ea typeface="Arial"/>
                <a:cs typeface="Arial"/>
                <a:sym typeface="Arial"/>
              </a:rPr>
              <a:t>61%</a:t>
            </a:r>
            <a:r>
              <a:rPr lang="en-IN" sz="1800" b="0" i="0" u="none" strike="noStrike" cap="none" dirty="0">
                <a:solidFill>
                  <a:srgbClr val="000000"/>
                </a:solidFill>
                <a:latin typeface="Arial"/>
                <a:ea typeface="Arial"/>
                <a:cs typeface="Arial"/>
                <a:sym typeface="Arial"/>
              </a:rPr>
              <a:t> out of 100 than Resort Hotel.</a:t>
            </a:r>
          </a:p>
        </p:txBody>
      </p:sp>
    </p:spTree>
    <p:extLst>
      <p:ext uri="{BB962C8B-B14F-4D97-AF65-F5344CB8AC3E}">
        <p14:creationId xmlns:p14="http://schemas.microsoft.com/office/powerpoint/2010/main" val="31384731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documentManagement/types"/>
    <ds:schemaRef ds:uri="c0fa2617-96bd-425d-8578-e93563fe37c5"/>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345</TotalTime>
  <Words>2218</Words>
  <Application>Microsoft Office PowerPoint</Application>
  <PresentationFormat>Widescreen</PresentationFormat>
  <Paragraphs>206</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Amasis MT Pro Medium</vt:lpstr>
      <vt:lpstr>Arail</vt:lpstr>
      <vt:lpstr>Arial</vt:lpstr>
      <vt:lpstr>Arial</vt:lpstr>
      <vt:lpstr>Calibri</vt:lpstr>
      <vt:lpstr>Calibri Light</vt:lpstr>
      <vt:lpstr>Franklin Gothic Book</vt:lpstr>
      <vt:lpstr>Franklin Gothic Demi</vt:lpstr>
      <vt:lpstr>Roboto</vt:lpstr>
      <vt:lpstr>Wingdings 2</vt:lpstr>
      <vt:lpstr>DividendVTI</vt:lpstr>
      <vt:lpstr>Hotel booking analysis</vt:lpstr>
      <vt:lpstr>OUTLINE</vt:lpstr>
      <vt:lpstr>Problem Statement</vt:lpstr>
      <vt:lpstr>Proposed Solution</vt:lpstr>
      <vt:lpstr>Proposed Solution</vt:lpstr>
      <vt:lpstr>System  Approach / steps followed:</vt:lpstr>
      <vt:lpstr>Algorithm &amp; Deployment</vt:lpstr>
      <vt:lpstr>Algorithm &amp; Deployment</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Analysis &amp; Observations</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Sarthak Nigam</cp:lastModifiedBy>
  <cp:revision>52</cp:revision>
  <cp:lastPrinted>2024-08-02T20:02:12Z</cp:lastPrinted>
  <dcterms:created xsi:type="dcterms:W3CDTF">2021-05-26T16:50:10Z</dcterms:created>
  <dcterms:modified xsi:type="dcterms:W3CDTF">2024-08-02T20:29:05Z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