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3B3604-07EF-48D7-A194-39AE1A49AE06}">
  <a:tblStyle styleId="{6D3B3604-07EF-48D7-A194-39AE1A49AE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2b39bfa9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2b39bfa9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2b39bfa9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2b39bfa9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02b39bfa9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02b39bfa9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02b39bfa9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02b39bfa9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02b39bfa9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02b39bfa9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3"/>
          <p:cNvGraphicFramePr/>
          <p:nvPr/>
        </p:nvGraphicFramePr>
        <p:xfrm>
          <a:off x="342150" y="1002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{6D3B3604-07EF-48D7-A194-39AE1A49AE06}</a:tableStyleId>
              </a:tblPr>
              <a:tblGrid>
                <a:gridCol w="4137500"/>
                <a:gridCol w="4146550"/>
              </a:tblGrid>
              <a:tr h="77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 Attrited Customer / Churned Customer</a:t>
                      </a:r>
                      <a:endParaRPr b="1"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/>
                        <a:t>2. Existing customers</a:t>
                      </a:r>
                      <a:endParaRPr b="1"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find Patterns to predicts why they left the services of banks and to predict which customers are at risk of churning.</a:t>
                      </a:r>
                      <a:endParaRPr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 identifying patterns and trends in our data, we can create personalized offers and services that customers, ultimately elevating their satisfaction  and potentially attract new customers.</a:t>
                      </a:r>
                      <a:endParaRPr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data-driven approach enables the bank to better</a:t>
                      </a:r>
                      <a:r>
                        <a:rPr b="1" lang="en"/>
                        <a:t> </a:t>
                      </a:r>
                      <a:r>
                        <a:rPr lang="en"/>
                        <a:t>understand the factors influencing customer departures and take proactive steps to mitigate such occurrences are tailored to the unique needs of our existing.</a:t>
                      </a:r>
                      <a:endParaRPr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b="1" lang="en"/>
                        <a:t>To improving customer interactions and offering </a:t>
                      </a:r>
                      <a:r>
                        <a:rPr lang="en"/>
                        <a:t>more relevant services by analyzing credit card</a:t>
                      </a:r>
                      <a:r>
                        <a:rPr b="1" lang="en"/>
                        <a:t> </a:t>
                      </a:r>
                      <a:r>
                        <a:rPr lang="en"/>
                        <a:t>usage and financial attributes. This approach increases customer satisfaction and loyalty.</a:t>
                      </a:r>
                      <a:endParaRPr/>
                    </a:p>
                  </a:txBody>
                  <a:tcPr marT="91425" marB="91425" marR="91425" marL="91425">
                    <a:lnL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28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68" name="Google Shape;68;p13"/>
          <p:cNvSpPr txBox="1"/>
          <p:nvPr/>
        </p:nvSpPr>
        <p:spPr>
          <a:xfrm>
            <a:off x="342150" y="180625"/>
            <a:ext cx="722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Description:</a:t>
            </a:r>
            <a:endParaRPr b="1"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38000" y="486950"/>
            <a:ext cx="6965100" cy="5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Flowchart: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74" name="Google Shape;74;p14"/>
          <p:cNvGrpSpPr/>
          <p:nvPr/>
        </p:nvGrpSpPr>
        <p:grpSpPr>
          <a:xfrm>
            <a:off x="441593" y="720059"/>
            <a:ext cx="7965499" cy="4574683"/>
            <a:chOff x="161302" y="481725"/>
            <a:chExt cx="8180650" cy="4737168"/>
          </a:xfrm>
        </p:grpSpPr>
        <p:sp>
          <p:nvSpPr>
            <p:cNvPr id="75" name="Google Shape;75;p14"/>
            <p:cNvSpPr/>
            <p:nvPr/>
          </p:nvSpPr>
          <p:spPr>
            <a:xfrm>
              <a:off x="2273175" y="481725"/>
              <a:ext cx="4064700" cy="1442700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analysis showed us that the model cannot be trained with the current data set that contains both existing customers and customer attrition.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Thus the solution has been divided into 2 parts to provide more accurate results.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" name="Google Shape;76;p14"/>
            <p:cNvCxnSpPr>
              <a:stCxn id="75" idx="2"/>
              <a:endCxn id="77" idx="0"/>
            </p:cNvCxnSpPr>
            <p:nvPr/>
          </p:nvCxnSpPr>
          <p:spPr>
            <a:xfrm flipH="1" rot="-5400000">
              <a:off x="5430375" y="799575"/>
              <a:ext cx="585900" cy="28356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>
              <a:stCxn id="79" idx="0"/>
              <a:endCxn id="75" idx="2"/>
            </p:cNvCxnSpPr>
            <p:nvPr/>
          </p:nvCxnSpPr>
          <p:spPr>
            <a:xfrm rot="-5400000">
              <a:off x="2469588" y="735759"/>
              <a:ext cx="647400" cy="3024600"/>
            </a:xfrm>
            <a:prstGeom prst="bentConnector3">
              <a:avLst>
                <a:gd fmla="val 49995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0" name="Google Shape;80;p14"/>
            <p:cNvGrpSpPr/>
            <p:nvPr/>
          </p:nvGrpSpPr>
          <p:grpSpPr>
            <a:xfrm>
              <a:off x="6055090" y="2510216"/>
              <a:ext cx="2286862" cy="2708677"/>
              <a:chOff x="-11" y="2229394"/>
              <a:chExt cx="2502311" cy="2914123"/>
            </a:xfrm>
          </p:grpSpPr>
          <p:grpSp>
            <p:nvGrpSpPr>
              <p:cNvPr id="81" name="Google Shape;81;p14"/>
              <p:cNvGrpSpPr/>
              <p:nvPr/>
            </p:nvGrpSpPr>
            <p:grpSpPr>
              <a:xfrm>
                <a:off x="-11" y="2229394"/>
                <a:ext cx="2502311" cy="2914123"/>
                <a:chOff x="-11" y="2229394"/>
                <a:chExt cx="2502311" cy="2914123"/>
              </a:xfrm>
            </p:grpSpPr>
            <p:sp>
              <p:nvSpPr>
                <p:cNvPr id="82" name="Google Shape;82;p14"/>
                <p:cNvSpPr/>
                <p:nvPr/>
              </p:nvSpPr>
              <p:spPr>
                <a:xfrm>
                  <a:off x="0" y="2823917"/>
                  <a:ext cx="2502300" cy="23196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-11" y="2229394"/>
                  <a:ext cx="2376900" cy="5100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3" name="Google Shape;83;p14"/>
              <p:cNvSpPr txBox="1"/>
              <p:nvPr/>
            </p:nvSpPr>
            <p:spPr>
              <a:xfrm>
                <a:off x="216307" y="2441104"/>
                <a:ext cx="1918800" cy="260400"/>
              </a:xfrm>
              <a:prstGeom prst="rect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 u="sng"/>
                  <a:t>2. Existing customers</a:t>
                </a:r>
                <a:endParaRPr b="1" sz="1100" u="sng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" name="Google Shape;84;p14"/>
              <p:cNvSpPr txBox="1"/>
              <p:nvPr/>
            </p:nvSpPr>
            <p:spPr>
              <a:xfrm>
                <a:off x="89698" y="3050060"/>
                <a:ext cx="2412600" cy="1788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1. </a:t>
                </a: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</a:t>
                </a: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</a:t>
                </a:r>
                <a:endParaRPr b="1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2.Featured engineering/ dealing with categorical data..</a:t>
                </a:r>
                <a:endParaRPr b="1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3.Training the model.</a:t>
                </a:r>
                <a:endParaRPr b="1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4.Predicting how the customer will use their credits and how banks should improve their customer experience</a:t>
                </a:r>
                <a:r>
                  <a:rPr b="1" lang="en" sz="900">
                    <a:solidFill>
                      <a:srgbClr val="5E5E5E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b="1" sz="9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161302" y="2571759"/>
              <a:ext cx="2444932" cy="2647122"/>
              <a:chOff x="-35245" y="2295575"/>
              <a:chExt cx="2572800" cy="3006726"/>
            </a:xfrm>
          </p:grpSpPr>
          <p:grpSp>
            <p:nvGrpSpPr>
              <p:cNvPr id="86" name="Google Shape;86;p14"/>
              <p:cNvGrpSpPr/>
              <p:nvPr/>
            </p:nvGrpSpPr>
            <p:grpSpPr>
              <a:xfrm>
                <a:off x="0" y="2295575"/>
                <a:ext cx="2286000" cy="3006726"/>
                <a:chOff x="0" y="2295575"/>
                <a:chExt cx="2286000" cy="3006726"/>
              </a:xfrm>
            </p:grpSpPr>
            <p:sp>
              <p:nvSpPr>
                <p:cNvPr id="87" name="Google Shape;87;p14"/>
                <p:cNvSpPr/>
                <p:nvPr/>
              </p:nvSpPr>
              <p:spPr>
                <a:xfrm>
                  <a:off x="0" y="2982701"/>
                  <a:ext cx="2286000" cy="2319600"/>
                </a:xfrm>
                <a:prstGeom prst="rect">
                  <a:avLst/>
                </a:prstGeom>
                <a:solidFill>
                  <a:srgbClr val="3C78D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4"/>
                <p:cNvSpPr/>
                <p:nvPr/>
              </p:nvSpPr>
              <p:spPr>
                <a:xfrm>
                  <a:off x="0" y="2295575"/>
                  <a:ext cx="2286000" cy="53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" name="Google Shape;88;p14"/>
              <p:cNvSpPr txBox="1"/>
              <p:nvPr/>
            </p:nvSpPr>
            <p:spPr>
              <a:xfrm>
                <a:off x="216300" y="3084734"/>
                <a:ext cx="1853400" cy="9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1.Data Analysis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2.Featured engineering/ dealing with categorical data.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3. Data cleaning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4. Model Training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5. </a:t>
                </a: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Predicting</a:t>
                </a:r>
                <a:r>
                  <a:rPr lang="en" sz="9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 customer will churn or not.</a:t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9" name="Google Shape;89;p14"/>
              <p:cNvCxnSpPr/>
              <p:nvPr/>
            </p:nvCxnSpPr>
            <p:spPr>
              <a:xfrm>
                <a:off x="2286000" y="2295575"/>
                <a:ext cx="0" cy="2837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3E3D9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sp>
            <p:nvSpPr>
              <p:cNvPr id="90" name="Google Shape;90;p14"/>
              <p:cNvSpPr txBox="1"/>
              <p:nvPr/>
            </p:nvSpPr>
            <p:spPr>
              <a:xfrm>
                <a:off x="-35245" y="2397426"/>
                <a:ext cx="2572800" cy="23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1B786E"/>
                  </a:buClr>
                  <a:buSzPts val="1000"/>
                  <a:buFont typeface="Roboto"/>
                  <a:buAutoNum type="arabicPeriod"/>
                </a:pPr>
                <a:r>
                  <a:rPr b="1" lang="en" sz="1100" u="sng">
                    <a:solidFill>
                      <a:srgbClr val="212121"/>
                    </a:solidFill>
                    <a:highlight>
                      <a:srgbClr val="FFFFFF"/>
                    </a:highlight>
                  </a:rPr>
                  <a:t>Attrited Customer / Churned Customer </a:t>
                </a:r>
                <a:r>
                  <a:rPr b="1" lang="en" sz="1100">
                    <a:solidFill>
                      <a:srgbClr val="212121"/>
                    </a:solidFill>
                    <a:highlight>
                      <a:srgbClr val="FFFFFF"/>
                    </a:highlight>
                  </a:rPr>
                  <a:t>  </a:t>
                </a:r>
                <a:endParaRPr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50" y="3251050"/>
            <a:ext cx="83426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7700" y="642225"/>
            <a:ext cx="4051649" cy="26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83000" y="-12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000" y="-1254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churn:</a:t>
            </a:r>
            <a:endParaRPr b="1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909" y="0"/>
            <a:ext cx="4027642" cy="24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75" y="838975"/>
            <a:ext cx="3817350" cy="286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500" y="2571750"/>
            <a:ext cx="3573800" cy="27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429050" y="469175"/>
            <a:ext cx="72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0450" y="-1018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Existing Customers:</a:t>
            </a:r>
            <a:endParaRPr b="1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665900"/>
            <a:ext cx="7410450" cy="1753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213" y="2419350"/>
            <a:ext cx="7964575" cy="242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9093" l="0" r="0" t="0"/>
          <a:stretch/>
        </p:blipFill>
        <p:spPr>
          <a:xfrm>
            <a:off x="165600" y="224275"/>
            <a:ext cx="5779400" cy="2668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875" y="1406950"/>
            <a:ext cx="5695475" cy="3558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