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7" r:id="rId2"/>
    <p:sldMasterId id="2147483844" r:id="rId3"/>
    <p:sldMasterId id="2147483890" r:id="rId4"/>
  </p:sldMasterIdLst>
  <p:sldIdLst>
    <p:sldId id="256" r:id="rId5"/>
    <p:sldId id="257" r:id="rId6"/>
    <p:sldId id="261" r:id="rId7"/>
    <p:sldId id="258" r:id="rId8"/>
    <p:sldId id="259" r:id="rId9"/>
    <p:sldId id="260"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5314"/>
    <a:srgbClr val="12EC84"/>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9851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03398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439729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7785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426848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723983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3356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82974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047185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085639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88382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179001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377725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793384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6A944-BBBA-42EC-8BB7-E59EEC7BBCD3}"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280867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104062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671660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572875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1097259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837795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157507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143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892842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515024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9947749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876550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323994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6156779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4646882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7216925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7798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0101734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6A944-BBBA-42EC-8BB7-E59EEC7BBCD3}"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34011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086119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6A944-BBBA-42EC-8BB7-E59EEC7BBCD3}"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9134934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6A944-BBBA-42EC-8BB7-E59EEC7BBCD3}" type="datetimeFigureOut">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6218037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327199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888216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1915556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6165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7168932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1783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422471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04010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6A944-BBBA-42EC-8BB7-E59EEC7BBCD3}"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1534834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2027723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5878659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0050673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0052789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9546490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6A944-BBBA-42EC-8BB7-E59EEC7BBCD3}"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666302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6A944-BBBA-42EC-8BB7-E59EEC7BBCD3}"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3929207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6A944-BBBA-42EC-8BB7-E59EEC7BBCD3}" type="datetimeFigureOut">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1538327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7061635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26162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159214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1860169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0714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8646093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69341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31318469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1267284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12353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33149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242059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6A944-BBBA-42EC-8BB7-E59EEC7BBCD3}"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0789B-F7E1-4C24-9B36-55A18D07E42A}" type="slidenum">
              <a:rPr lang="en-IN" smtClean="0"/>
              <a:t>‹#›</a:t>
            </a:fld>
            <a:endParaRPr lang="en-IN"/>
          </a:p>
        </p:txBody>
      </p:sp>
    </p:spTree>
    <p:extLst>
      <p:ext uri="{BB962C8B-B14F-4D97-AF65-F5344CB8AC3E}">
        <p14:creationId xmlns:p14="http://schemas.microsoft.com/office/powerpoint/2010/main" val="428130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76A944-BBBA-42EC-8BB7-E59EEC7BBCD3}" type="datetimeFigureOut">
              <a:rPr lang="en-IN" smtClean="0"/>
              <a:t>26-11-2021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A0789B-F7E1-4C24-9B36-55A18D07E42A}" type="slidenum">
              <a:rPr lang="en-IN" smtClean="0"/>
              <a:t>‹#›</a:t>
            </a:fld>
            <a:endParaRPr lang="en-IN"/>
          </a:p>
        </p:txBody>
      </p:sp>
    </p:spTree>
    <p:extLst>
      <p:ext uri="{BB962C8B-B14F-4D97-AF65-F5344CB8AC3E}">
        <p14:creationId xmlns:p14="http://schemas.microsoft.com/office/powerpoint/2010/main" val="287767486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76A944-BBBA-42EC-8BB7-E59EEC7BBCD3}" type="datetimeFigureOut">
              <a:rPr lang="en-IN" smtClean="0"/>
              <a:t>26-11-2021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A0789B-F7E1-4C24-9B36-55A18D07E42A}" type="slidenum">
              <a:rPr lang="en-IN" smtClean="0"/>
              <a:t>‹#›</a:t>
            </a:fld>
            <a:endParaRPr lang="en-IN"/>
          </a:p>
        </p:txBody>
      </p:sp>
    </p:spTree>
    <p:extLst>
      <p:ext uri="{BB962C8B-B14F-4D97-AF65-F5344CB8AC3E}">
        <p14:creationId xmlns:p14="http://schemas.microsoft.com/office/powerpoint/2010/main" val="162795283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76A944-BBBA-42EC-8BB7-E59EEC7BBCD3}" type="datetimeFigureOut">
              <a:rPr lang="en-IN" smtClean="0"/>
              <a:t>26-11-2021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A0789B-F7E1-4C24-9B36-55A18D07E42A}" type="slidenum">
              <a:rPr lang="en-IN" smtClean="0"/>
              <a:t>‹#›</a:t>
            </a:fld>
            <a:endParaRPr lang="en-IN"/>
          </a:p>
        </p:txBody>
      </p:sp>
    </p:spTree>
    <p:extLst>
      <p:ext uri="{BB962C8B-B14F-4D97-AF65-F5344CB8AC3E}">
        <p14:creationId xmlns:p14="http://schemas.microsoft.com/office/powerpoint/2010/main" val="1785290592"/>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76A944-BBBA-42EC-8BB7-E59EEC7BBCD3}" type="datetimeFigureOut">
              <a:rPr lang="en-IN" smtClean="0"/>
              <a:t>26-11-2021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A0789B-F7E1-4C24-9B36-55A18D07E42A}" type="slidenum">
              <a:rPr lang="en-IN" smtClean="0"/>
              <a:t>‹#›</a:t>
            </a:fld>
            <a:endParaRPr lang="en-IN"/>
          </a:p>
        </p:txBody>
      </p:sp>
    </p:spTree>
    <p:extLst>
      <p:ext uri="{BB962C8B-B14F-4D97-AF65-F5344CB8AC3E}">
        <p14:creationId xmlns:p14="http://schemas.microsoft.com/office/powerpoint/2010/main" val="1801368312"/>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53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F846-74D3-4662-BE38-CEE25C9A93B3}"/>
              </a:ext>
            </a:extLst>
          </p:cNvPr>
          <p:cNvSpPr>
            <a:spLocks noGrp="1"/>
          </p:cNvSpPr>
          <p:nvPr>
            <p:ph type="ctrTitle"/>
          </p:nvPr>
        </p:nvSpPr>
        <p:spPr>
          <a:xfrm>
            <a:off x="1461856" y="1802167"/>
            <a:ext cx="9144000" cy="2595563"/>
          </a:xfrm>
        </p:spPr>
        <p:txBody>
          <a:bodyPr>
            <a:normAutofit fontScale="90000"/>
          </a:bodyPr>
          <a:lstStyle/>
          <a:p>
            <a:pPr marL="342265" marR="243205">
              <a:lnSpc>
                <a:spcPct val="95000"/>
              </a:lnSpc>
              <a:spcBef>
                <a:spcPts val="1100"/>
              </a:spcBef>
              <a:spcAft>
                <a:spcPts val="0"/>
              </a:spcAft>
            </a:pPr>
            <a:r>
              <a:rPr lang="en-IN" sz="4800" dirty="0">
                <a:solidFill>
                  <a:schemeClr val="bg2">
                    <a:lumMod val="25000"/>
                  </a:schemeClr>
                </a:solidFill>
                <a:effectLst/>
                <a:latin typeface="Times New Roman" panose="02020603050405020304" pitchFamily="18" charset="0"/>
                <a:ea typeface="Times New Roman" panose="02020603050405020304" pitchFamily="18" charset="0"/>
              </a:rPr>
              <a:t> </a:t>
            </a:r>
            <a:r>
              <a:rPr lang="en-IN" sz="4800" b="1" i="1" dirty="0">
                <a:solidFill>
                  <a:schemeClr val="accent3">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CASE STUDY </a:t>
            </a:r>
            <a:br>
              <a:rPr lang="en-IN" sz="4800" b="1" i="1" dirty="0">
                <a:solidFill>
                  <a:schemeClr val="accent3">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br>
            <a:r>
              <a:rPr lang="en-IN" sz="4800" b="1" i="1" dirty="0">
                <a:solidFill>
                  <a:schemeClr val="accent3">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 </a:t>
            </a:r>
            <a:br>
              <a:rPr lang="en-IN" sz="4800" b="1" i="1" dirty="0">
                <a:solidFill>
                  <a:schemeClr val="accent3">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br>
            <a:r>
              <a:rPr lang="en-IN" sz="4800" b="1" i="1" dirty="0">
                <a:solidFill>
                  <a:schemeClr val="accent3">
                    <a:lumMod val="60000"/>
                    <a:lumOff val="40000"/>
                  </a:schemeClr>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RELATIONAL DATABASE DESIGN </a:t>
            </a:r>
            <a:endParaRPr lang="en-IN" sz="4800" b="1" i="1" dirty="0">
              <a:solidFill>
                <a:schemeClr val="accent3">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354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EA793-41C6-4E43-BF90-4A0EFDC3A75A}"/>
              </a:ext>
            </a:extLst>
          </p:cNvPr>
          <p:cNvSpPr>
            <a:spLocks noGrp="1"/>
          </p:cNvSpPr>
          <p:nvPr>
            <p:ph idx="1"/>
          </p:nvPr>
        </p:nvSpPr>
        <p:spPr>
          <a:xfrm>
            <a:off x="103188" y="238126"/>
            <a:ext cx="4992688" cy="6095999"/>
          </a:xfrm>
        </p:spPr>
        <p:txBody>
          <a:bodyPr>
            <a:normAutofit lnSpcReduction="10000"/>
          </a:bodyPr>
          <a:lstStyle/>
          <a:p>
            <a:pPr marL="0" indent="0">
              <a:lnSpc>
                <a:spcPct val="115000"/>
              </a:lnSpc>
              <a:spcBef>
                <a:spcPts val="7205"/>
              </a:spcBef>
              <a:buNone/>
            </a:pPr>
            <a:r>
              <a:rPr lang="en-IN" sz="2400" b="1" i="1" dirty="0">
                <a:solidFill>
                  <a:schemeClr val="accent1">
                    <a:lumMod val="60000"/>
                    <a:lumOff val="40000"/>
                  </a:schemeClr>
                </a:solidFill>
                <a:effectLst>
                  <a:outerShdw blurRad="38100" dist="38100" dir="2700000" algn="tl">
                    <a:srgbClr val="000000">
                      <a:alpha val="43137"/>
                    </a:srgbClr>
                  </a:outerShdw>
                </a:effectLst>
              </a:rPr>
              <a:t>Brief introduction of case study:  </a:t>
            </a:r>
          </a:p>
          <a:p>
            <a:pPr marL="750570" marR="197485" lvl="1" algn="just">
              <a:lnSpc>
                <a:spcPct val="115000"/>
              </a:lnSpc>
              <a:spcBef>
                <a:spcPts val="1395"/>
              </a:spcBef>
            </a:pPr>
            <a:r>
              <a:rPr lang="en-IN" sz="2000" dirty="0">
                <a:solidFill>
                  <a:srgbClr val="FFFF00"/>
                </a:solidFill>
              </a:rPr>
              <a:t>The main purpose to a database is to store information. Have a question about a customer order? Check the database. Want to know a product price? Check the database.  </a:t>
            </a:r>
          </a:p>
          <a:p>
            <a:pPr marL="751840" marR="29210" lvl="1">
              <a:lnSpc>
                <a:spcPct val="115000"/>
              </a:lnSpc>
              <a:spcBef>
                <a:spcPts val="1325"/>
              </a:spcBef>
            </a:pPr>
            <a:r>
              <a:rPr lang="en-IN" sz="2000" dirty="0">
                <a:solidFill>
                  <a:srgbClr val="FFFF00"/>
                </a:solidFill>
              </a:rPr>
              <a:t>By using a database, a web application can ignore the actual data and focus more on the presentation and behaviour of that data.  The end result is that the amount of code and logic in the web application is much smaller and easier to understand.  </a:t>
            </a:r>
          </a:p>
          <a:p>
            <a:pPr marL="0" indent="0">
              <a:buNone/>
            </a:pPr>
            <a:endParaRPr lang="en-IN" dirty="0"/>
          </a:p>
        </p:txBody>
      </p:sp>
      <p:sp>
        <p:nvSpPr>
          <p:cNvPr id="7" name="Content Placeholder 2">
            <a:extLst>
              <a:ext uri="{FF2B5EF4-FFF2-40B4-BE49-F238E27FC236}">
                <a16:creationId xmlns:a16="http://schemas.microsoft.com/office/drawing/2014/main" id="{6A5F2842-F161-4CFD-BB86-88A34DB928C8}"/>
              </a:ext>
            </a:extLst>
          </p:cNvPr>
          <p:cNvSpPr txBox="1">
            <a:spLocks/>
          </p:cNvSpPr>
          <p:nvPr/>
        </p:nvSpPr>
        <p:spPr>
          <a:xfrm>
            <a:off x="6096000" y="76200"/>
            <a:ext cx="4992687" cy="6257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15000"/>
              </a:lnSpc>
              <a:spcBef>
                <a:spcPts val="1475"/>
              </a:spcBef>
              <a:buFont typeface="Wingdings 3" charset="2"/>
              <a:buNone/>
            </a:pPr>
            <a:r>
              <a:rPr lang="en-IN" sz="2400" b="1" i="1" dirty="0">
                <a:solidFill>
                  <a:schemeClr val="accent1">
                    <a:lumMod val="60000"/>
                    <a:lumOff val="40000"/>
                  </a:schemeClr>
                </a:solidFill>
                <a:effectLst>
                  <a:outerShdw blurRad="38100" dist="38100" dir="2700000" algn="tl">
                    <a:srgbClr val="000000">
                      <a:alpha val="43137"/>
                    </a:srgbClr>
                  </a:outerShdw>
                </a:effectLst>
              </a:rPr>
              <a:t>Objective of the case study:  </a:t>
            </a:r>
          </a:p>
          <a:p>
            <a:pPr lvl="1">
              <a:lnSpc>
                <a:spcPct val="115000"/>
              </a:lnSpc>
              <a:spcBef>
                <a:spcPts val="1545"/>
              </a:spcBef>
            </a:pPr>
            <a:r>
              <a:rPr lang="en-IN" sz="2000" dirty="0">
                <a:solidFill>
                  <a:srgbClr val="FFFF00"/>
                </a:solidFill>
              </a:rPr>
              <a:t>Track Transactions. (Fig(a))</a:t>
            </a:r>
          </a:p>
          <a:p>
            <a:pPr lvl="1">
              <a:lnSpc>
                <a:spcPct val="115000"/>
              </a:lnSpc>
              <a:spcBef>
                <a:spcPts val="320"/>
              </a:spcBef>
            </a:pPr>
            <a:r>
              <a:rPr lang="en-IN" sz="2000" dirty="0">
                <a:solidFill>
                  <a:srgbClr val="FFFF00"/>
                </a:solidFill>
              </a:rPr>
              <a:t>Organize Product.  </a:t>
            </a:r>
          </a:p>
          <a:p>
            <a:pPr lvl="1">
              <a:lnSpc>
                <a:spcPct val="115000"/>
              </a:lnSpc>
              <a:spcBef>
                <a:spcPts val="320"/>
              </a:spcBef>
            </a:pPr>
            <a:r>
              <a:rPr lang="en-IN" sz="2000" dirty="0">
                <a:solidFill>
                  <a:srgbClr val="FFFF00"/>
                </a:solidFill>
              </a:rPr>
              <a:t>Provide Structure to your stored data.  (Fig(b))</a:t>
            </a:r>
          </a:p>
          <a:p>
            <a:pPr marL="0" indent="0">
              <a:buFont typeface="Wingdings 3" charset="2"/>
              <a:buNone/>
            </a:pPr>
            <a:endParaRPr lang="en-IN" dirty="0"/>
          </a:p>
        </p:txBody>
      </p:sp>
      <p:pic>
        <p:nvPicPr>
          <p:cNvPr id="8" name="Picture 7">
            <a:extLst>
              <a:ext uri="{FF2B5EF4-FFF2-40B4-BE49-F238E27FC236}">
                <a16:creationId xmlns:a16="http://schemas.microsoft.com/office/drawing/2014/main" id="{4F406558-D62F-4739-9B90-CD641274F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039" y="2384915"/>
            <a:ext cx="1920586" cy="2539510"/>
          </a:xfrm>
          <a:prstGeom prst="rect">
            <a:avLst/>
          </a:prstGeom>
        </p:spPr>
      </p:pic>
      <p:sp>
        <p:nvSpPr>
          <p:cNvPr id="9" name="TextBox 8">
            <a:extLst>
              <a:ext uri="{FF2B5EF4-FFF2-40B4-BE49-F238E27FC236}">
                <a16:creationId xmlns:a16="http://schemas.microsoft.com/office/drawing/2014/main" id="{1B9E8000-DA68-4A51-8A8A-61E8F5273513}"/>
              </a:ext>
            </a:extLst>
          </p:cNvPr>
          <p:cNvSpPr txBox="1"/>
          <p:nvPr/>
        </p:nvSpPr>
        <p:spPr>
          <a:xfrm>
            <a:off x="6762498" y="4992468"/>
            <a:ext cx="1413668" cy="369332"/>
          </a:xfrm>
          <a:prstGeom prst="rect">
            <a:avLst/>
          </a:prstGeom>
          <a:noFill/>
        </p:spPr>
        <p:txBody>
          <a:bodyPr wrap="square" rtlCol="0">
            <a:spAutoFit/>
          </a:bodyPr>
          <a:lstStyle/>
          <a:p>
            <a:r>
              <a:rPr lang="en-US" b="1" u="sng" dirty="0">
                <a:solidFill>
                  <a:schemeClr val="accent6">
                    <a:lumMod val="60000"/>
                    <a:lumOff val="40000"/>
                  </a:schemeClr>
                </a:solidFill>
              </a:rPr>
              <a:t>Figure (a)</a:t>
            </a:r>
            <a:endParaRPr lang="en-IN" b="1" u="sng" dirty="0">
              <a:solidFill>
                <a:schemeClr val="accent6">
                  <a:lumMod val="60000"/>
                  <a:lumOff val="40000"/>
                </a:schemeClr>
              </a:solidFill>
            </a:endParaRPr>
          </a:p>
        </p:txBody>
      </p:sp>
      <p:pic>
        <p:nvPicPr>
          <p:cNvPr id="11" name="Picture 10">
            <a:extLst>
              <a:ext uri="{FF2B5EF4-FFF2-40B4-BE49-F238E27FC236}">
                <a16:creationId xmlns:a16="http://schemas.microsoft.com/office/drawing/2014/main" id="{02CCCB83-91EB-4093-B65E-756E39775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2343" y="2263545"/>
            <a:ext cx="3464574" cy="2660880"/>
          </a:xfrm>
          <a:prstGeom prst="rect">
            <a:avLst/>
          </a:prstGeom>
        </p:spPr>
      </p:pic>
      <p:sp>
        <p:nvSpPr>
          <p:cNvPr id="12" name="TextBox 11">
            <a:extLst>
              <a:ext uri="{FF2B5EF4-FFF2-40B4-BE49-F238E27FC236}">
                <a16:creationId xmlns:a16="http://schemas.microsoft.com/office/drawing/2014/main" id="{827D9085-2B9D-48C4-A2F2-C9737FEC0A53}"/>
              </a:ext>
            </a:extLst>
          </p:cNvPr>
          <p:cNvSpPr txBox="1"/>
          <p:nvPr/>
        </p:nvSpPr>
        <p:spPr>
          <a:xfrm>
            <a:off x="9675019" y="4992468"/>
            <a:ext cx="1413668" cy="369332"/>
          </a:xfrm>
          <a:prstGeom prst="rect">
            <a:avLst/>
          </a:prstGeom>
          <a:noFill/>
        </p:spPr>
        <p:txBody>
          <a:bodyPr wrap="square" rtlCol="0">
            <a:spAutoFit/>
          </a:bodyPr>
          <a:lstStyle/>
          <a:p>
            <a:r>
              <a:rPr lang="en-US" b="1" u="sng" dirty="0">
                <a:solidFill>
                  <a:schemeClr val="accent6">
                    <a:lumMod val="60000"/>
                    <a:lumOff val="40000"/>
                  </a:schemeClr>
                </a:solidFill>
              </a:rPr>
              <a:t>Figure (b)</a:t>
            </a:r>
            <a:endParaRPr lang="en-IN" b="1" u="sng" dirty="0">
              <a:solidFill>
                <a:schemeClr val="accent6">
                  <a:lumMod val="60000"/>
                  <a:lumOff val="40000"/>
                </a:schemeClr>
              </a:solidFill>
            </a:endParaRPr>
          </a:p>
        </p:txBody>
      </p:sp>
    </p:spTree>
    <p:extLst>
      <p:ext uri="{BB962C8B-B14F-4D97-AF65-F5344CB8AC3E}">
        <p14:creationId xmlns:p14="http://schemas.microsoft.com/office/powerpoint/2010/main" val="228112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5D98-68BC-4932-9360-6607B02BDD4B}"/>
              </a:ext>
            </a:extLst>
          </p:cNvPr>
          <p:cNvSpPr>
            <a:spLocks noGrp="1"/>
          </p:cNvSpPr>
          <p:nvPr>
            <p:ph type="title"/>
          </p:nvPr>
        </p:nvSpPr>
        <p:spPr>
          <a:xfrm>
            <a:off x="646111" y="452718"/>
            <a:ext cx="9404723" cy="737907"/>
          </a:xfrm>
        </p:spPr>
        <p:txBody>
          <a:bodyPr/>
          <a:lstStyle/>
          <a:p>
            <a:pPr algn="ctr"/>
            <a:r>
              <a:rPr lang="en-IN" sz="1800" b="1" i="1" dirty="0">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r>
              <a:rPr lang="en-IN" sz="4000" b="1" i="1"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Chapter 2: Name of Case Study </a:t>
            </a:r>
            <a:endParaRPr lang="en-IN" b="1" i="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ABCADB3-C317-4DBB-9DB7-10CED6CED813}"/>
              </a:ext>
            </a:extLst>
          </p:cNvPr>
          <p:cNvSpPr>
            <a:spLocks noGrp="1"/>
          </p:cNvSpPr>
          <p:nvPr>
            <p:ph idx="1"/>
          </p:nvPr>
        </p:nvSpPr>
        <p:spPr>
          <a:xfrm>
            <a:off x="1104293" y="1331259"/>
            <a:ext cx="8946541" cy="4195481"/>
          </a:xfrm>
        </p:spPr>
        <p:txBody>
          <a:bodyPr>
            <a:normAutofit fontScale="92500"/>
          </a:bodyPr>
          <a:lstStyle/>
          <a:p>
            <a:pPr marL="0" indent="0">
              <a:lnSpc>
                <a:spcPct val="115000"/>
              </a:lnSpc>
              <a:spcBef>
                <a:spcPts val="2765"/>
              </a:spcBef>
              <a:spcAft>
                <a:spcPts val="0"/>
              </a:spcAft>
              <a:buNone/>
            </a:pPr>
            <a:r>
              <a:rPr lang="en-IN" b="1" i="1" dirty="0">
                <a:solidFill>
                  <a:schemeClr val="accent1">
                    <a:lumMod val="60000"/>
                    <a:lumOff val="40000"/>
                  </a:schemeClr>
                </a:solidFill>
              </a:rPr>
              <a:t>3.1 Case study Informal Description: </a:t>
            </a:r>
          </a:p>
          <a:p>
            <a:pPr marL="0" indent="0">
              <a:lnSpc>
                <a:spcPct val="115000"/>
              </a:lnSpc>
              <a:spcBef>
                <a:spcPts val="2765"/>
              </a:spcBef>
              <a:spcAft>
                <a:spcPts val="0"/>
              </a:spcAft>
              <a:buNone/>
            </a:pPr>
            <a:r>
              <a:rPr lang="en-IN" dirty="0">
                <a:solidFill>
                  <a:srgbClr val="FFFF00"/>
                </a:solidFill>
              </a:rPr>
              <a:t>The objective of this thesis is, E commerce brings convenience for customers as they do not have to leave home and only need to browse websites online, especially for buying the products which are not sold in nearby shops. It could help customers buy a wider range of products and save customers' time. Consumers also gain power through online shopping. One case study “ECOMMERCE” is presented. Input for this case study is taken from its informal specification to a relational schema using entity-relationship modelling and its translation to relational model, to database schema, to implementation of the database, to interactive SQL querying of the installed database (SQL/Oracle).  </a:t>
            </a:r>
          </a:p>
          <a:p>
            <a:pPr marL="0" indent="0">
              <a:buNone/>
            </a:pPr>
            <a:endParaRPr lang="en-IN" dirty="0"/>
          </a:p>
        </p:txBody>
      </p:sp>
    </p:spTree>
    <p:extLst>
      <p:ext uri="{BB962C8B-B14F-4D97-AF65-F5344CB8AC3E}">
        <p14:creationId xmlns:p14="http://schemas.microsoft.com/office/powerpoint/2010/main" val="31917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31384-CFE9-4DFA-8A36-2BC72C44A3F0}"/>
              </a:ext>
            </a:extLst>
          </p:cNvPr>
          <p:cNvSpPr>
            <a:spLocks noGrp="1"/>
          </p:cNvSpPr>
          <p:nvPr>
            <p:ph idx="1"/>
          </p:nvPr>
        </p:nvSpPr>
        <p:spPr>
          <a:xfrm>
            <a:off x="1106935" y="150919"/>
            <a:ext cx="3988848" cy="399497"/>
          </a:xfrm>
        </p:spPr>
        <p:txBody>
          <a:bodyPr>
            <a:normAutofit fontScale="62500" lnSpcReduction="20000"/>
          </a:bodyPr>
          <a:lstStyle/>
          <a:p>
            <a:pPr marL="0" indent="0">
              <a:buNone/>
            </a:pPr>
            <a:r>
              <a:rPr lang="en-IN" sz="3200" b="1" i="1" dirty="0">
                <a:solidFill>
                  <a:schemeClr val="accent1">
                    <a:lumMod val="60000"/>
                    <a:lumOff val="40000"/>
                  </a:schemeClr>
                </a:solidFill>
                <a:effectLst/>
                <a:latin typeface="Arial" panose="020B0604020202020204" pitchFamily="34" charset="0"/>
                <a:ea typeface="Arial" panose="020B0604020202020204" pitchFamily="34" charset="0"/>
              </a:rPr>
              <a:t>3.2 Case study Logical Model: </a:t>
            </a:r>
          </a:p>
          <a:p>
            <a:pPr marL="0" indent="0">
              <a:buNone/>
            </a:pPr>
            <a:endParaRPr lang="en-IN" dirty="0"/>
          </a:p>
        </p:txBody>
      </p:sp>
      <p:pic>
        <p:nvPicPr>
          <p:cNvPr id="4" name="image21.png">
            <a:extLst>
              <a:ext uri="{FF2B5EF4-FFF2-40B4-BE49-F238E27FC236}">
                <a16:creationId xmlns:a16="http://schemas.microsoft.com/office/drawing/2014/main" id="{782071D0-8CED-44CF-B070-831827C47A34}"/>
              </a:ext>
            </a:extLst>
          </p:cNvPr>
          <p:cNvPicPr/>
          <p:nvPr/>
        </p:nvPicPr>
        <p:blipFill>
          <a:blip r:embed="rId2"/>
          <a:srcRect/>
          <a:stretch>
            <a:fillRect/>
          </a:stretch>
        </p:blipFill>
        <p:spPr>
          <a:xfrm>
            <a:off x="1908700" y="754603"/>
            <a:ext cx="6871316" cy="5952478"/>
          </a:xfrm>
          <a:prstGeom prst="rect">
            <a:avLst/>
          </a:prstGeom>
          <a:ln/>
        </p:spPr>
      </p:pic>
    </p:spTree>
    <p:extLst>
      <p:ext uri="{BB962C8B-B14F-4D97-AF65-F5344CB8AC3E}">
        <p14:creationId xmlns:p14="http://schemas.microsoft.com/office/powerpoint/2010/main" val="236314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0.png">
            <a:extLst>
              <a:ext uri="{FF2B5EF4-FFF2-40B4-BE49-F238E27FC236}">
                <a16:creationId xmlns:a16="http://schemas.microsoft.com/office/drawing/2014/main" id="{00814E38-EB2D-4180-9E82-3538106D8158}"/>
              </a:ext>
            </a:extLst>
          </p:cNvPr>
          <p:cNvPicPr/>
          <p:nvPr/>
        </p:nvPicPr>
        <p:blipFill>
          <a:blip r:embed="rId2"/>
          <a:srcRect l="559" r="559"/>
          <a:stretch>
            <a:fillRect/>
          </a:stretch>
        </p:blipFill>
        <p:spPr>
          <a:xfrm>
            <a:off x="2422309" y="211537"/>
            <a:ext cx="6750265" cy="6434925"/>
          </a:xfrm>
          <a:prstGeom prst="rect">
            <a:avLst/>
          </a:prstGeom>
          <a:ln/>
        </p:spPr>
      </p:pic>
    </p:spTree>
    <p:extLst>
      <p:ext uri="{BB962C8B-B14F-4D97-AF65-F5344CB8AC3E}">
        <p14:creationId xmlns:p14="http://schemas.microsoft.com/office/powerpoint/2010/main" val="290276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image7.png">
            <a:extLst>
              <a:ext uri="{FF2B5EF4-FFF2-40B4-BE49-F238E27FC236}">
                <a16:creationId xmlns:a16="http://schemas.microsoft.com/office/drawing/2014/main" id="{593E7A64-D190-495F-ADA5-5459C75B9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628650"/>
            <a:ext cx="2697163" cy="22939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9.png">
            <a:extLst>
              <a:ext uri="{FF2B5EF4-FFF2-40B4-BE49-F238E27FC236}">
                <a16:creationId xmlns:a16="http://schemas.microsoft.com/office/drawing/2014/main" id="{18947D56-E49F-431F-9EBC-171C61458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3" y="628650"/>
            <a:ext cx="2362200" cy="17827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3.png">
            <a:extLst>
              <a:ext uri="{FF2B5EF4-FFF2-40B4-BE49-F238E27FC236}">
                <a16:creationId xmlns:a16="http://schemas.microsoft.com/office/drawing/2014/main" id="{99A02E5D-A90E-4FE3-8EC0-2DDE0BFEB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230" y="642145"/>
            <a:ext cx="2697163" cy="2079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5.png">
            <a:extLst>
              <a:ext uri="{FF2B5EF4-FFF2-40B4-BE49-F238E27FC236}">
                <a16:creationId xmlns:a16="http://schemas.microsoft.com/office/drawing/2014/main" id="{7772DC74-3367-4B6D-93AA-DC5F14DCD8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 y="3170238"/>
            <a:ext cx="2392363" cy="23542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19.png">
            <a:extLst>
              <a:ext uri="{FF2B5EF4-FFF2-40B4-BE49-F238E27FC236}">
                <a16:creationId xmlns:a16="http://schemas.microsoft.com/office/drawing/2014/main" id="{13609DB4-E293-4929-B3F5-7607A70F7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7188" y="3153567"/>
            <a:ext cx="2781300" cy="19510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18.png">
            <a:extLst>
              <a:ext uri="{FF2B5EF4-FFF2-40B4-BE49-F238E27FC236}">
                <a16:creationId xmlns:a16="http://schemas.microsoft.com/office/drawing/2014/main" id="{6D4FDF51-855B-4740-B002-F8643605CB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7188" y="628650"/>
            <a:ext cx="2438400" cy="19891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6FE02484-40A7-47D5-B2A6-934B5E403292}"/>
              </a:ext>
            </a:extLst>
          </p:cNvPr>
          <p:cNvSpPr>
            <a:spLocks noChangeArrowheads="1"/>
          </p:cNvSpPr>
          <p:nvPr/>
        </p:nvSpPr>
        <p:spPr bwMode="auto">
          <a:xfrm>
            <a:off x="95250" y="61497"/>
            <a:ext cx="40863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strike="noStrike" cap="none" normalizeH="0" baseline="0" dirty="0">
                <a:ln>
                  <a:noFill/>
                </a:ln>
                <a:solidFill>
                  <a:schemeClr val="accent1">
                    <a:lumMod val="60000"/>
                    <a:lumOff val="40000"/>
                  </a:schemeClr>
                </a:solidFill>
                <a:effectLst/>
                <a:latin typeface="Arial" panose="020B0604020202020204" pitchFamily="34" charset="0"/>
                <a:ea typeface="Arial" panose="020B0604020202020204" pitchFamily="34" charset="0"/>
              </a:rPr>
              <a:t>3.3 Case Study Physical Model: </a:t>
            </a:r>
            <a:endParaRPr kumimoji="0" lang="en-US" altLang="en-US" sz="1000" b="1" i="1"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8">
            <a:extLst>
              <a:ext uri="{FF2B5EF4-FFF2-40B4-BE49-F238E27FC236}">
                <a16:creationId xmlns:a16="http://schemas.microsoft.com/office/drawing/2014/main" id="{CFB1B08B-AF8A-42E7-AECD-CBE3FC8C0CC0}"/>
              </a:ext>
            </a:extLst>
          </p:cNvPr>
          <p:cNvSpPr>
            <a:spLocks noChangeArrowheads="1"/>
          </p:cNvSpPr>
          <p:nvPr/>
        </p:nvSpPr>
        <p:spPr bwMode="auto">
          <a:xfrm>
            <a:off x="95250" y="2922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9">
            <a:extLst>
              <a:ext uri="{FF2B5EF4-FFF2-40B4-BE49-F238E27FC236}">
                <a16:creationId xmlns:a16="http://schemas.microsoft.com/office/drawing/2014/main" id="{73C76C76-E910-4E6D-9313-A31362A4C016}"/>
              </a:ext>
            </a:extLst>
          </p:cNvPr>
          <p:cNvSpPr>
            <a:spLocks noChangeArrowheads="1"/>
          </p:cNvSpPr>
          <p:nvPr/>
        </p:nvSpPr>
        <p:spPr bwMode="auto">
          <a:xfrm>
            <a:off x="95250" y="7242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0">
            <a:extLst>
              <a:ext uri="{FF2B5EF4-FFF2-40B4-BE49-F238E27FC236}">
                <a16:creationId xmlns:a16="http://schemas.microsoft.com/office/drawing/2014/main" id="{B456FD5B-7F42-47E1-9CBC-187389032BD3}"/>
              </a:ext>
            </a:extLst>
          </p:cNvPr>
          <p:cNvSpPr>
            <a:spLocks noChangeArrowheads="1"/>
          </p:cNvSpPr>
          <p:nvPr/>
        </p:nvSpPr>
        <p:spPr bwMode="auto">
          <a:xfrm>
            <a:off x="95250" y="12004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8602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DA8E-F966-4EB2-9F3E-FD0EF741AA4D}"/>
              </a:ext>
            </a:extLst>
          </p:cNvPr>
          <p:cNvSpPr>
            <a:spLocks noGrp="1"/>
          </p:cNvSpPr>
          <p:nvPr>
            <p:ph type="title"/>
          </p:nvPr>
        </p:nvSpPr>
        <p:spPr/>
        <p:txBody>
          <a:bodyPr>
            <a:normAutofit/>
          </a:bodyPr>
          <a:lstStyle/>
          <a:p>
            <a:pPr algn="ctr"/>
            <a:r>
              <a:rPr lang="en-IN" b="1" i="1" dirty="0">
                <a:solidFill>
                  <a:srgbClr val="C3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TITLE</a:t>
            </a:r>
            <a:r>
              <a:rPr lang="en-IN"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E-COMMERCE </a:t>
            </a:r>
            <a:endParaRPr lang="en-IN" sz="8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FF33FDA-ED8E-4145-AF98-4BF3DB692226}"/>
              </a:ext>
            </a:extLst>
          </p:cNvPr>
          <p:cNvSpPr>
            <a:spLocks noGrp="1"/>
          </p:cNvSpPr>
          <p:nvPr>
            <p:ph idx="1"/>
          </p:nvPr>
        </p:nvSpPr>
        <p:spPr/>
        <p:txBody>
          <a:bodyPr/>
          <a:lstStyle/>
          <a:p>
            <a:pPr marL="31750" marR="448310" indent="5080">
              <a:lnSpc>
                <a:spcPct val="115000"/>
              </a:lnSpc>
              <a:spcAft>
                <a:spcPts val="0"/>
              </a:spcAft>
            </a:pPr>
            <a:r>
              <a:rPr lang="en-IN" sz="3200" b="1" i="1" dirty="0">
                <a:solidFill>
                  <a:srgbClr val="C30019"/>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STUDENTS NAME</a:t>
            </a:r>
            <a:r>
              <a:rPr lang="en-IN" sz="32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UJJWAL SOHAL, SARTHAK GARG, SEHAJ SINGH, SHIVANKIT SINGH, SPARSH BANSAL, SUSHANT MISHRA.  </a:t>
            </a:r>
          </a:p>
          <a:p>
            <a:pPr marL="31750" marR="448310" indent="5080">
              <a:lnSpc>
                <a:spcPct val="115000"/>
              </a:lnSpc>
              <a:spcAft>
                <a:spcPts val="0"/>
              </a:spcAft>
            </a:pPr>
            <a:endParaRPr lang="en-IN" sz="3200" b="1"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endParaRPr>
          </a:p>
          <a:p>
            <a:pPr marL="31750" marR="448310" indent="5080">
              <a:lnSpc>
                <a:spcPct val="115000"/>
              </a:lnSpc>
              <a:spcAft>
                <a:spcPts val="0"/>
              </a:spcAft>
            </a:pPr>
            <a:r>
              <a:rPr lang="en-IN" sz="3200" b="1" i="1" dirty="0">
                <a:solidFill>
                  <a:srgbClr val="C3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GUIDE</a:t>
            </a:r>
            <a:r>
              <a:rPr lang="en-IN" sz="3200" b="1" i="1" dirty="0">
                <a:solidFill>
                  <a:srgbClr val="666666"/>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IN" sz="32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Mrs. ADITI MOUDGIL  </a:t>
            </a:r>
            <a:endParaRPr lang="en-IN" sz="3200" b="1" i="1" dirty="0">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66840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6EB5-E788-4A3E-9F90-38AA04918FE9}"/>
              </a:ext>
            </a:extLst>
          </p:cNvPr>
          <p:cNvSpPr>
            <a:spLocks noGrp="1"/>
          </p:cNvSpPr>
          <p:nvPr>
            <p:ph type="title"/>
          </p:nvPr>
        </p:nvSpPr>
        <p:spPr>
          <a:xfrm>
            <a:off x="645130" y="128727"/>
            <a:ext cx="9404723" cy="961747"/>
          </a:xfrm>
        </p:spPr>
        <p:txBody>
          <a:bodyPr/>
          <a:lstStyle/>
          <a:p>
            <a:pPr algn="ctr"/>
            <a:r>
              <a:rPr lang="en-IN" sz="6000" b="1" i="1" u="sng"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Contents</a:t>
            </a:r>
            <a:r>
              <a:rPr lang="en-IN" sz="6000"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en-IN" sz="11500"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EFD156B-A4C5-4053-89FA-940DEC16B1FD}"/>
              </a:ext>
            </a:extLst>
          </p:cNvPr>
          <p:cNvSpPr>
            <a:spLocks noGrp="1"/>
          </p:cNvSpPr>
          <p:nvPr>
            <p:ph idx="1"/>
          </p:nvPr>
        </p:nvSpPr>
        <p:spPr>
          <a:xfrm>
            <a:off x="985422" y="1340528"/>
            <a:ext cx="9064432" cy="4907871"/>
          </a:xfrm>
        </p:spPr>
        <p:txBody>
          <a:bodyPr>
            <a:normAutofit fontScale="92500" lnSpcReduction="20000"/>
          </a:bodyPr>
          <a:lstStyle/>
          <a:p>
            <a:pPr marL="36830" marR="155575" indent="-36830">
              <a:lnSpc>
                <a:spcPct val="115000"/>
              </a:lnSpc>
              <a:spcBef>
                <a:spcPts val="1470"/>
              </a:spcBef>
              <a:spcAft>
                <a:spcPts val="0"/>
              </a:spcAft>
            </a:pPr>
            <a:r>
              <a:rPr lang="en-IN" sz="21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Abstract </a:t>
            </a:r>
            <a:r>
              <a:rPr lang="en-IN" sz="18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p>
          <a:p>
            <a:pPr marL="36830" marR="154940" indent="-36830">
              <a:lnSpc>
                <a:spcPct val="115000"/>
              </a:lnSpc>
              <a:spcBef>
                <a:spcPts val="1325"/>
              </a:spcBef>
              <a:spcAft>
                <a:spcPts val="0"/>
              </a:spcAft>
            </a:pPr>
            <a:r>
              <a:rPr lang="en-IN" sz="21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Acknowledgments </a:t>
            </a:r>
            <a:r>
              <a:rPr lang="en-IN" sz="18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p>
          <a:p>
            <a:pPr marL="36830" marR="154940" indent="-36830">
              <a:lnSpc>
                <a:spcPct val="115000"/>
              </a:lnSpc>
              <a:spcBef>
                <a:spcPts val="1325"/>
              </a:spcBef>
              <a:spcAft>
                <a:spcPts val="0"/>
              </a:spcAft>
            </a:pPr>
            <a:r>
              <a:rPr lang="en-IN" sz="19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r>
              <a:rPr lang="en-IN" sz="21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Chapter 1:</a:t>
            </a:r>
          </a:p>
          <a:p>
            <a:pPr marL="36830" marR="159385">
              <a:lnSpc>
                <a:spcPct val="115000"/>
              </a:lnSpc>
              <a:spcBef>
                <a:spcPts val="120"/>
              </a:spcBef>
              <a:spcAft>
                <a:spcPts val="0"/>
              </a:spcAft>
            </a:pPr>
            <a:r>
              <a:rPr lang="en-IN" sz="19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Introduction</a:t>
            </a:r>
          </a:p>
          <a:p>
            <a:pPr marL="0" marR="159385" indent="0">
              <a:lnSpc>
                <a:spcPct val="115000"/>
              </a:lnSpc>
              <a:spcBef>
                <a:spcPts val="120"/>
              </a:spcBef>
              <a:spcAft>
                <a:spcPts val="0"/>
              </a:spcAft>
              <a:buNone/>
            </a:pPr>
            <a:r>
              <a:rPr lang="en-IN" sz="18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p>
          <a:p>
            <a:pPr marL="36830" marR="159385">
              <a:lnSpc>
                <a:spcPct val="115000"/>
              </a:lnSpc>
              <a:spcBef>
                <a:spcPts val="120"/>
              </a:spcBef>
              <a:spcAft>
                <a:spcPts val="0"/>
              </a:spcAft>
            </a:pPr>
            <a:r>
              <a:rPr lang="en-IN" sz="21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Chapter 2: Name of Case  </a:t>
            </a:r>
          </a:p>
          <a:p>
            <a:pPr marL="436880" marR="161290" lvl="1" indent="-17780">
              <a:lnSpc>
                <a:spcPct val="115000"/>
              </a:lnSpc>
              <a:spcBef>
                <a:spcPts val="1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Study............................................................................................... . ..................................  </a:t>
            </a:r>
          </a:p>
          <a:p>
            <a:pPr marL="436880" marR="161290" lvl="1" indent="-17780">
              <a:lnSpc>
                <a:spcPct val="115000"/>
              </a:lnSpc>
              <a:spcBef>
                <a:spcPts val="1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3.1 Case Study INFORMAL DESCRIPTION  </a:t>
            </a:r>
          </a:p>
          <a:p>
            <a:pPr marL="436880" marR="161290" lvl="1" indent="-17780">
              <a:lnSpc>
                <a:spcPct val="115000"/>
              </a:lnSpc>
              <a:spcBef>
                <a:spcPts val="1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3.2 Terminologies and Symbols of E-R diagram  </a:t>
            </a:r>
          </a:p>
          <a:p>
            <a:pPr marL="436880" marR="161290" lvl="1" indent="-17780">
              <a:lnSpc>
                <a:spcPct val="115000"/>
              </a:lnSpc>
              <a:spcBef>
                <a:spcPts val="1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3.3 case study LOGICAL MODEL (ER Diagram)  </a:t>
            </a:r>
          </a:p>
          <a:p>
            <a:pPr marL="436880" marR="161290" lvl="1" indent="-17780">
              <a:lnSpc>
                <a:spcPct val="115000"/>
              </a:lnSpc>
              <a:spcBef>
                <a:spcPts val="1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3.4 case study Physical schema  </a:t>
            </a:r>
          </a:p>
          <a:p>
            <a:pPr marL="436880" marR="161290" lvl="1" indent="-17780">
              <a:lnSpc>
                <a:spcPct val="115000"/>
              </a:lnSpc>
              <a:spcBef>
                <a:spcPts val="1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3.5 Case Study INTERACTIVE QUERIES  </a:t>
            </a:r>
          </a:p>
          <a:p>
            <a:pPr marL="20320">
              <a:lnSpc>
                <a:spcPct val="115000"/>
              </a:lnSpc>
              <a:spcBef>
                <a:spcPts val="1320"/>
              </a:spcBef>
              <a:spcAft>
                <a:spcPts val="0"/>
              </a:spcAft>
            </a:pPr>
            <a:r>
              <a:rPr lang="en-IN" sz="21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Chapter 3: Conclusion  </a:t>
            </a:r>
          </a:p>
          <a:p>
            <a:pPr marL="436880" marR="177800" lvl="1" indent="-6350">
              <a:lnSpc>
                <a:spcPct val="115000"/>
              </a:lnSpc>
              <a:spcBef>
                <a:spcPts val="1320"/>
              </a:spcBef>
            </a:pPr>
            <a:r>
              <a:rPr lang="en-IN" sz="1600" b="1" dirty="0">
                <a:solidFill>
                  <a:srgbClr val="FFFF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Bibliography...................................................................................................... </a:t>
            </a:r>
          </a:p>
        </p:txBody>
      </p:sp>
    </p:spTree>
    <p:extLst>
      <p:ext uri="{BB962C8B-B14F-4D97-AF65-F5344CB8AC3E}">
        <p14:creationId xmlns:p14="http://schemas.microsoft.com/office/powerpoint/2010/main" val="414473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7DC2-6A81-4BB0-A111-9C6E838D4E50}"/>
              </a:ext>
            </a:extLst>
          </p:cNvPr>
          <p:cNvSpPr>
            <a:spLocks noGrp="1"/>
          </p:cNvSpPr>
          <p:nvPr>
            <p:ph type="title"/>
          </p:nvPr>
        </p:nvSpPr>
        <p:spPr>
          <a:xfrm>
            <a:off x="646111" y="452718"/>
            <a:ext cx="9404723" cy="852299"/>
          </a:xfrm>
        </p:spPr>
        <p:txBody>
          <a:bodyPr>
            <a:normAutofit/>
          </a:bodyPr>
          <a:lstStyle/>
          <a:p>
            <a:pPr algn="ctr"/>
            <a:r>
              <a:rPr lang="en-IN" sz="4800" b="1" i="1"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Abstract </a:t>
            </a:r>
            <a:r>
              <a:rPr lang="en-IN" sz="4800" b="1" i="1" dirty="0">
                <a:solidFill>
                  <a:srgbClr val="C0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 </a:t>
            </a:r>
            <a:endParaRPr lang="en-IN" sz="4800" i="1"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6ABA7FA-937B-4B19-B2AA-59E9AD79139E}"/>
              </a:ext>
            </a:extLst>
          </p:cNvPr>
          <p:cNvSpPr>
            <a:spLocks noGrp="1"/>
          </p:cNvSpPr>
          <p:nvPr>
            <p:ph idx="1"/>
          </p:nvPr>
        </p:nvSpPr>
        <p:spPr>
          <a:xfrm>
            <a:off x="1183211" y="1431481"/>
            <a:ext cx="8946541" cy="4195481"/>
          </a:xfrm>
        </p:spPr>
        <p:txBody>
          <a:bodyPr>
            <a:normAutofit fontScale="92500"/>
          </a:bodyPr>
          <a:lstStyle/>
          <a:p>
            <a:pPr>
              <a:lnSpc>
                <a:spcPct val="115000"/>
              </a:lnSpc>
              <a:spcBef>
                <a:spcPts val="160"/>
              </a:spcBef>
            </a:pPr>
            <a:r>
              <a:rPr lang="en-IN" sz="2400" dirty="0">
                <a:solidFill>
                  <a:srgbClr val="FFFF00"/>
                </a:solidFill>
                <a:effectLst/>
                <a:latin typeface="Times New Roman" panose="02020603050405020304" pitchFamily="18" charset="0"/>
                <a:ea typeface="Times New Roman" panose="02020603050405020304" pitchFamily="18" charset="0"/>
              </a:rPr>
              <a:t>The objective of this thesis is, E-commerce brings convenience for customers as they do not have to leave home and only need to browse websites online, especially for buying the products which are not sold in nearby shops. It could help customers buy a wider range of products and save customers' time. Consumers also gain power through online shopping. One case study “ECOMMERCE” is presented. Input for this case study is taken from its informal specification to a relational schema using entity-relationship modelling and its translation to relational  model, to database schema, to implementation of the database, to interactive SQL querying of the installed database (SQL/ Oracle).  </a:t>
            </a:r>
            <a:endParaRPr lang="en-IN" sz="2400" dirty="0">
              <a:solidFill>
                <a:srgbClr val="FFFF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38944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2758-1091-4239-AC9F-FF0D19779C18}"/>
              </a:ext>
            </a:extLst>
          </p:cNvPr>
          <p:cNvSpPr>
            <a:spLocks noGrp="1"/>
          </p:cNvSpPr>
          <p:nvPr>
            <p:ph type="title"/>
          </p:nvPr>
        </p:nvSpPr>
        <p:spPr>
          <a:xfrm>
            <a:off x="646111" y="452718"/>
            <a:ext cx="9404723" cy="976587"/>
          </a:xfrm>
        </p:spPr>
        <p:txBody>
          <a:bodyPr>
            <a:normAutofit/>
          </a:bodyPr>
          <a:lstStyle/>
          <a:p>
            <a:r>
              <a:rPr lang="en-IN" sz="3600" b="1" i="1"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Functional Requirement:  </a:t>
            </a:r>
            <a:endParaRPr lang="en-IN" sz="7200"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C08D981-CDA9-4F58-9DBF-BE37A8AAC5F4}"/>
              </a:ext>
            </a:extLst>
          </p:cNvPr>
          <p:cNvSpPr>
            <a:spLocks noGrp="1"/>
          </p:cNvSpPr>
          <p:nvPr>
            <p:ph idx="1"/>
          </p:nvPr>
        </p:nvSpPr>
        <p:spPr>
          <a:xfrm>
            <a:off x="838200" y="1825625"/>
            <a:ext cx="10515600" cy="3181381"/>
          </a:xfrm>
        </p:spPr>
        <p:txBody>
          <a:bodyPr>
            <a:normAutofit fontScale="92500"/>
          </a:bodyPr>
          <a:lstStyle/>
          <a:p>
            <a:pPr marL="610870" marR="568960" indent="16510">
              <a:lnSpc>
                <a:spcPct val="115000"/>
              </a:lnSpc>
              <a:spcBef>
                <a:spcPts val="1395"/>
              </a:spcBef>
              <a:spcAft>
                <a:spcPts val="0"/>
              </a:spcAft>
            </a:pPr>
            <a:r>
              <a:rPr lang="en-IN" sz="2200" dirty="0">
                <a:solidFill>
                  <a:srgbClr val="FFFF00"/>
                </a:solidFill>
                <a:effectLst/>
                <a:latin typeface="Arial" panose="020B0604020202020204" pitchFamily="34" charset="0"/>
                <a:ea typeface="Arial" panose="020B0604020202020204" pitchFamily="34" charset="0"/>
              </a:rPr>
              <a:t> </a:t>
            </a:r>
            <a:r>
              <a:rPr lang="en-IN" sz="2200" b="1" dirty="0">
                <a:solidFill>
                  <a:srgbClr val="FFFF00"/>
                </a:solidFill>
                <a:effectLst/>
                <a:latin typeface="Arial" panose="020B0604020202020204" pitchFamily="34" charset="0"/>
                <a:ea typeface="Arial" panose="020B0604020202020204" pitchFamily="34" charset="0"/>
              </a:rPr>
              <a:t>A</a:t>
            </a:r>
            <a:r>
              <a:rPr lang="en-IN" sz="2200" dirty="0">
                <a:solidFill>
                  <a:srgbClr val="FFFF00"/>
                </a:solidFill>
                <a:effectLst/>
                <a:latin typeface="Arial" panose="020B0604020202020204" pitchFamily="34" charset="0"/>
                <a:ea typeface="Arial" panose="020B0604020202020204" pitchFamily="34" charset="0"/>
              </a:rPr>
              <a:t>dmin can view details of customers who have not purchased anything. </a:t>
            </a:r>
          </a:p>
          <a:p>
            <a:pPr marL="598170" marR="188595" indent="-1270">
              <a:lnSpc>
                <a:spcPct val="115000"/>
              </a:lnSpc>
              <a:spcAft>
                <a:spcPts val="0"/>
              </a:spcAft>
            </a:pPr>
            <a:r>
              <a:rPr lang="en-IN" sz="2200" dirty="0">
                <a:solidFill>
                  <a:srgbClr val="FFFF00"/>
                </a:solidFill>
                <a:effectLst/>
                <a:latin typeface="Arial" panose="020B0604020202020204" pitchFamily="34" charset="0"/>
                <a:ea typeface="Arial" panose="020B0604020202020204" pitchFamily="34" charset="0"/>
              </a:rPr>
              <a:t> </a:t>
            </a:r>
            <a:r>
              <a:rPr lang="en-IN" sz="2200" b="1" dirty="0">
                <a:solidFill>
                  <a:srgbClr val="FFFF00"/>
                </a:solidFill>
                <a:effectLst/>
                <a:latin typeface="Arial" panose="020B0604020202020204" pitchFamily="34" charset="0"/>
                <a:ea typeface="Arial" panose="020B0604020202020204" pitchFamily="34" charset="0"/>
              </a:rPr>
              <a:t>A</a:t>
            </a:r>
            <a:r>
              <a:rPr lang="en-IN" sz="2200" dirty="0">
                <a:solidFill>
                  <a:srgbClr val="FFFF00"/>
                </a:solidFill>
                <a:effectLst/>
                <a:latin typeface="Arial" panose="020B0604020202020204" pitchFamily="34" charset="0"/>
                <a:ea typeface="Arial" panose="020B0604020202020204" pitchFamily="34" charset="0"/>
              </a:rPr>
              <a:t>dmin can view the products purchased on a particular date.  </a:t>
            </a:r>
            <a:endParaRPr lang="en-IN" sz="2200" dirty="0">
              <a:solidFill>
                <a:srgbClr val="FFFF00"/>
              </a:solidFill>
              <a:latin typeface="Arial" panose="020B0604020202020204" pitchFamily="34" charset="0"/>
              <a:ea typeface="Arial" panose="020B0604020202020204" pitchFamily="34" charset="0"/>
            </a:endParaRPr>
          </a:p>
          <a:p>
            <a:pPr marL="598170" marR="188595" indent="-1270">
              <a:lnSpc>
                <a:spcPct val="115000"/>
              </a:lnSpc>
              <a:spcAft>
                <a:spcPts val="0"/>
              </a:spcAft>
            </a:pPr>
            <a:r>
              <a:rPr lang="en-IN" sz="2200" dirty="0">
                <a:solidFill>
                  <a:srgbClr val="FFFF00"/>
                </a:solidFill>
                <a:effectLst/>
                <a:latin typeface="Arial" panose="020B0604020202020204" pitchFamily="34" charset="0"/>
                <a:ea typeface="Arial" panose="020B0604020202020204" pitchFamily="34" charset="0"/>
              </a:rPr>
              <a:t> </a:t>
            </a:r>
            <a:r>
              <a:rPr lang="en-IN" sz="2200" b="1" dirty="0">
                <a:solidFill>
                  <a:srgbClr val="FFFF00"/>
                </a:solidFill>
                <a:effectLst/>
                <a:latin typeface="Arial" panose="020B0604020202020204" pitchFamily="34" charset="0"/>
                <a:ea typeface="Arial" panose="020B0604020202020204" pitchFamily="34" charset="0"/>
              </a:rPr>
              <a:t>A </a:t>
            </a:r>
            <a:r>
              <a:rPr lang="en-IN" sz="2200" dirty="0">
                <a:solidFill>
                  <a:srgbClr val="FFFF00"/>
                </a:solidFill>
                <a:effectLst/>
                <a:latin typeface="Arial" panose="020B0604020202020204" pitchFamily="34" charset="0"/>
                <a:ea typeface="Arial" panose="020B0604020202020204" pitchFamily="34" charset="0"/>
              </a:rPr>
              <a:t>new user can register on the website.  </a:t>
            </a:r>
          </a:p>
          <a:p>
            <a:pPr marL="598170" marR="304800" indent="-7620">
              <a:lnSpc>
                <a:spcPct val="115000"/>
              </a:lnSpc>
              <a:spcBef>
                <a:spcPts val="1320"/>
              </a:spcBef>
              <a:spcAft>
                <a:spcPts val="0"/>
              </a:spcAft>
            </a:pPr>
            <a:r>
              <a:rPr lang="en-IN" sz="2200" dirty="0">
                <a:solidFill>
                  <a:srgbClr val="FFFF00"/>
                </a:solidFill>
                <a:effectLst/>
                <a:latin typeface="Arial" panose="020B0604020202020204" pitchFamily="34" charset="0"/>
                <a:ea typeface="Arial" panose="020B0604020202020204" pitchFamily="34" charset="0"/>
              </a:rPr>
              <a:t> </a:t>
            </a:r>
            <a:r>
              <a:rPr lang="en-IN" sz="2200" b="1" dirty="0">
                <a:solidFill>
                  <a:srgbClr val="FFFF00"/>
                </a:solidFill>
                <a:effectLst/>
                <a:latin typeface="Arial" panose="020B0604020202020204" pitchFamily="34" charset="0"/>
                <a:ea typeface="Arial" panose="020B0604020202020204" pitchFamily="34" charset="0"/>
              </a:rPr>
              <a:t>C</a:t>
            </a:r>
            <a:r>
              <a:rPr lang="en-IN" sz="2200" dirty="0">
                <a:solidFill>
                  <a:srgbClr val="FFFF00"/>
                </a:solidFill>
                <a:effectLst/>
                <a:latin typeface="Arial" panose="020B0604020202020204" pitchFamily="34" charset="0"/>
                <a:ea typeface="Arial" panose="020B0604020202020204" pitchFamily="34" charset="0"/>
              </a:rPr>
              <a:t>ustomers can filter the product based on the product details.  </a:t>
            </a:r>
          </a:p>
          <a:p>
            <a:pPr marL="610870" marR="690880" indent="-8890">
              <a:lnSpc>
                <a:spcPct val="115000"/>
              </a:lnSpc>
              <a:spcBef>
                <a:spcPts val="1325"/>
              </a:spcBef>
              <a:spcAft>
                <a:spcPts val="0"/>
              </a:spcAft>
            </a:pPr>
            <a:r>
              <a:rPr lang="en-IN" sz="2200" b="1" dirty="0">
                <a:solidFill>
                  <a:srgbClr val="FFFF00"/>
                </a:solidFill>
                <a:latin typeface="Arial" panose="020B0604020202020204" pitchFamily="34" charset="0"/>
                <a:ea typeface="Arial" panose="020B0604020202020204" pitchFamily="34" charset="0"/>
              </a:rPr>
              <a:t> </a:t>
            </a:r>
            <a:r>
              <a:rPr lang="en-IN" sz="2200" b="1" dirty="0">
                <a:solidFill>
                  <a:srgbClr val="FFFF00"/>
                </a:solidFill>
                <a:effectLst/>
                <a:latin typeface="Arial" panose="020B0604020202020204" pitchFamily="34" charset="0"/>
                <a:ea typeface="Arial" panose="020B0604020202020204" pitchFamily="34" charset="0"/>
              </a:rPr>
              <a:t>A </a:t>
            </a:r>
            <a:r>
              <a:rPr lang="en-IN" sz="2200" dirty="0">
                <a:solidFill>
                  <a:srgbClr val="FFFF00"/>
                </a:solidFill>
                <a:effectLst/>
                <a:latin typeface="Arial" panose="020B0604020202020204" pitchFamily="34" charset="0"/>
                <a:ea typeface="Arial" panose="020B0604020202020204" pitchFamily="34" charset="0"/>
              </a:rPr>
              <a:t>customer can view the total price of the product present in the cart.    </a:t>
            </a:r>
          </a:p>
          <a:p>
            <a:pPr marL="610870" marR="220980" indent="-10160">
              <a:lnSpc>
                <a:spcPct val="115000"/>
              </a:lnSpc>
              <a:spcBef>
                <a:spcPts val="1280"/>
              </a:spcBef>
              <a:spcAft>
                <a:spcPts val="0"/>
              </a:spcAft>
            </a:pPr>
            <a:r>
              <a:rPr lang="en-IN" sz="2200" dirty="0">
                <a:solidFill>
                  <a:srgbClr val="FFFF00"/>
                </a:solidFill>
                <a:effectLst/>
                <a:latin typeface="Arial" panose="020B0604020202020204" pitchFamily="34" charset="0"/>
                <a:ea typeface="Arial" panose="020B0604020202020204" pitchFamily="34" charset="0"/>
              </a:rPr>
              <a:t> </a:t>
            </a:r>
            <a:r>
              <a:rPr lang="en-IN" sz="2200" b="1" dirty="0">
                <a:solidFill>
                  <a:srgbClr val="FFFF00"/>
                </a:solidFill>
                <a:effectLst/>
                <a:latin typeface="Arial" panose="020B0604020202020204" pitchFamily="34" charset="0"/>
                <a:ea typeface="Arial" panose="020B0604020202020204" pitchFamily="34" charset="0"/>
              </a:rPr>
              <a:t>A</a:t>
            </a:r>
            <a:r>
              <a:rPr lang="en-IN" sz="2200" dirty="0">
                <a:solidFill>
                  <a:srgbClr val="FFFF00"/>
                </a:solidFill>
                <a:effectLst/>
                <a:latin typeface="Arial" panose="020B0604020202020204" pitchFamily="34" charset="0"/>
                <a:ea typeface="Arial" panose="020B0604020202020204" pitchFamily="34" charset="0"/>
              </a:rPr>
              <a:t>dmin can start a sale with a certain discount on every product.  </a:t>
            </a:r>
          </a:p>
          <a:p>
            <a:endParaRPr lang="en-IN" dirty="0"/>
          </a:p>
        </p:txBody>
      </p:sp>
    </p:spTree>
    <p:extLst>
      <p:ext uri="{BB962C8B-B14F-4D97-AF65-F5344CB8AC3E}">
        <p14:creationId xmlns:p14="http://schemas.microsoft.com/office/powerpoint/2010/main" val="401806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8A8F-BE4C-41CD-B685-8559E00BF1A8}"/>
              </a:ext>
            </a:extLst>
          </p:cNvPr>
          <p:cNvSpPr>
            <a:spLocks noGrp="1"/>
          </p:cNvSpPr>
          <p:nvPr>
            <p:ph type="title"/>
          </p:nvPr>
        </p:nvSpPr>
        <p:spPr>
          <a:xfrm>
            <a:off x="646111" y="452718"/>
            <a:ext cx="9404723" cy="825666"/>
          </a:xfrm>
        </p:spPr>
        <p:txBody>
          <a:bodyPr>
            <a:normAutofit/>
          </a:bodyPr>
          <a:lstStyle/>
          <a:p>
            <a:pPr algn="ctr"/>
            <a:r>
              <a:rPr lang="en-IN" sz="4000" b="1" i="1"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Acknowledgments</a:t>
            </a:r>
            <a:endParaRPr lang="en-IN" sz="8000"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C089031-2C44-4603-939A-7E16353F6FBF}"/>
              </a:ext>
            </a:extLst>
          </p:cNvPr>
          <p:cNvSpPr>
            <a:spLocks noGrp="1"/>
          </p:cNvSpPr>
          <p:nvPr>
            <p:ph idx="1"/>
          </p:nvPr>
        </p:nvSpPr>
        <p:spPr>
          <a:xfrm>
            <a:off x="1103312" y="2052918"/>
            <a:ext cx="8946541" cy="2110709"/>
          </a:xfrm>
        </p:spPr>
        <p:txBody>
          <a:bodyPr>
            <a:normAutofit/>
          </a:bodyPr>
          <a:lstStyle/>
          <a:p>
            <a:r>
              <a:rPr lang="en-IN" sz="3200" dirty="0">
                <a:solidFill>
                  <a:srgbClr val="FFFF00"/>
                </a:solidFill>
                <a:effectLst/>
                <a:latin typeface="Times New Roman" panose="02020603050405020304" pitchFamily="18" charset="0"/>
                <a:ea typeface="Times New Roman" panose="02020603050405020304" pitchFamily="18" charset="0"/>
              </a:rPr>
              <a:t>I would like to express my gratitude to all of those who made it possible to complete this thesis, in particular to my supervisor Mrs.  Aditi Moudgil, who believed in me and motivated me.</a:t>
            </a:r>
            <a:endParaRPr lang="en-IN" sz="4400" dirty="0">
              <a:solidFill>
                <a:srgbClr val="FFFF00"/>
              </a:solidFill>
            </a:endParaRPr>
          </a:p>
        </p:txBody>
      </p:sp>
    </p:spTree>
    <p:extLst>
      <p:ext uri="{BB962C8B-B14F-4D97-AF65-F5344CB8AC3E}">
        <p14:creationId xmlns:p14="http://schemas.microsoft.com/office/powerpoint/2010/main" val="240667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9B9-C0AE-4C67-95B3-37E0B529ED0E}"/>
              </a:ext>
            </a:extLst>
          </p:cNvPr>
          <p:cNvSpPr>
            <a:spLocks noGrp="1"/>
          </p:cNvSpPr>
          <p:nvPr>
            <p:ph type="title"/>
          </p:nvPr>
        </p:nvSpPr>
        <p:spPr>
          <a:xfrm>
            <a:off x="646111" y="452718"/>
            <a:ext cx="5449889" cy="674746"/>
          </a:xfrm>
        </p:spPr>
        <p:txBody>
          <a:bodyPr/>
          <a:lstStyle/>
          <a:p>
            <a:r>
              <a:rPr lang="en-IN" sz="3600" b="1" i="1" dirty="0">
                <a:solidFill>
                  <a:srgbClr val="FF0000"/>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Chapter 1: Introduction  </a:t>
            </a:r>
            <a:endParaRPr lang="en-IN" sz="6600"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7D6A801-925A-4B6A-99E5-A8FB128555F9}"/>
              </a:ext>
            </a:extLst>
          </p:cNvPr>
          <p:cNvSpPr>
            <a:spLocks noGrp="1"/>
          </p:cNvSpPr>
          <p:nvPr>
            <p:ph idx="1"/>
          </p:nvPr>
        </p:nvSpPr>
        <p:spPr>
          <a:xfrm>
            <a:off x="880077" y="1471659"/>
            <a:ext cx="6130323" cy="3748042"/>
          </a:xfrm>
        </p:spPr>
        <p:txBody>
          <a:bodyPr>
            <a:normAutofit/>
          </a:bodyPr>
          <a:lstStyle/>
          <a:p>
            <a:pPr marL="165100" indent="0">
              <a:lnSpc>
                <a:spcPct val="115000"/>
              </a:lnSpc>
              <a:spcBef>
                <a:spcPts val="1835"/>
              </a:spcBef>
              <a:spcAft>
                <a:spcPts val="0"/>
              </a:spcAft>
              <a:buNone/>
            </a:pPr>
            <a:r>
              <a:rPr lang="en-IN" sz="2800" b="1" i="1" u="sng" dirty="0">
                <a:solidFill>
                  <a:schemeClr val="accent1">
                    <a:lumMod val="60000"/>
                    <a:lumOff val="40000"/>
                  </a:schemeClr>
                </a:solidFill>
                <a:effectLst/>
                <a:latin typeface="Arial" panose="020B0604020202020204" pitchFamily="34" charset="0"/>
                <a:ea typeface="Arial" panose="020B0604020202020204" pitchFamily="34" charset="0"/>
              </a:rPr>
              <a:t>Database Management Systems</a:t>
            </a:r>
            <a:r>
              <a:rPr lang="en-IN" sz="2800" b="1" dirty="0">
                <a:solidFill>
                  <a:schemeClr val="accent1">
                    <a:lumMod val="60000"/>
                    <a:lumOff val="40000"/>
                  </a:schemeClr>
                </a:solidFill>
                <a:effectLst/>
                <a:latin typeface="Arial" panose="020B0604020202020204" pitchFamily="34" charset="0"/>
                <a:ea typeface="Arial" panose="020B0604020202020204" pitchFamily="34" charset="0"/>
              </a:rPr>
              <a:t>: </a:t>
            </a:r>
            <a:r>
              <a:rPr lang="en-IN" sz="2800" dirty="0">
                <a:solidFill>
                  <a:schemeClr val="accent1">
                    <a:lumMod val="60000"/>
                    <a:lumOff val="40000"/>
                  </a:schemeClr>
                </a:solidFill>
                <a:effectLst/>
                <a:latin typeface="Arial" panose="020B0604020202020204" pitchFamily="34" charset="0"/>
                <a:ea typeface="Arial" panose="020B0604020202020204" pitchFamily="34" charset="0"/>
              </a:rPr>
              <a:t> </a:t>
            </a:r>
          </a:p>
          <a:p>
            <a:pPr marL="570230" lvl="1" indent="0">
              <a:lnSpc>
                <a:spcPct val="115000"/>
              </a:lnSpc>
              <a:spcBef>
                <a:spcPts val="195"/>
              </a:spcBef>
              <a:buNone/>
            </a:pPr>
            <a:r>
              <a:rPr lang="en-IN" sz="2000" dirty="0">
                <a:solidFill>
                  <a:srgbClr val="FFFF00"/>
                </a:solidFill>
              </a:rPr>
              <a:t>A database management system (or DBMS) is  essentially nothing more than a computerized data keeping system. Users of the system are given facilities to perform several kinds of operations on such a system for either manipulation of the data in the database or the management of the database structure itself.  </a:t>
            </a:r>
          </a:p>
          <a:p>
            <a:endParaRPr lang="en-IN" dirty="0"/>
          </a:p>
        </p:txBody>
      </p:sp>
      <p:pic>
        <p:nvPicPr>
          <p:cNvPr id="5" name="Picture 4">
            <a:extLst>
              <a:ext uri="{FF2B5EF4-FFF2-40B4-BE49-F238E27FC236}">
                <a16:creationId xmlns:a16="http://schemas.microsoft.com/office/drawing/2014/main" id="{A93C46B9-4E55-45E1-810C-B43DB2664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411" y="1685925"/>
            <a:ext cx="5144589" cy="4282871"/>
          </a:xfrm>
          <a:prstGeom prst="rect">
            <a:avLst/>
          </a:prstGeom>
        </p:spPr>
      </p:pic>
    </p:spTree>
    <p:extLst>
      <p:ext uri="{BB962C8B-B14F-4D97-AF65-F5344CB8AC3E}">
        <p14:creationId xmlns:p14="http://schemas.microsoft.com/office/powerpoint/2010/main" val="411357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14B8A-4383-43C5-85E1-B929DD01DA81}"/>
              </a:ext>
            </a:extLst>
          </p:cNvPr>
          <p:cNvSpPr>
            <a:spLocks noGrp="1"/>
          </p:cNvSpPr>
          <p:nvPr>
            <p:ph idx="1"/>
          </p:nvPr>
        </p:nvSpPr>
        <p:spPr>
          <a:xfrm>
            <a:off x="987903" y="463816"/>
            <a:ext cx="9565797" cy="3536684"/>
          </a:xfrm>
        </p:spPr>
        <p:txBody>
          <a:bodyPr>
            <a:normAutofit/>
          </a:bodyPr>
          <a:lstStyle/>
          <a:p>
            <a:pPr marL="0" marR="343535" indent="0">
              <a:lnSpc>
                <a:spcPct val="115000"/>
              </a:lnSpc>
              <a:spcBef>
                <a:spcPts val="3940"/>
              </a:spcBef>
              <a:spcAft>
                <a:spcPts val="0"/>
              </a:spcAft>
              <a:buNone/>
            </a:pPr>
            <a:r>
              <a:rPr lang="en-IN" sz="2800" b="1" i="1" u="sng" dirty="0">
                <a:solidFill>
                  <a:schemeClr val="accent1">
                    <a:lumMod val="60000"/>
                    <a:lumOff val="40000"/>
                  </a:schemeClr>
                </a:solidFill>
                <a:effectLst/>
                <a:latin typeface="Arial" panose="020B0604020202020204" pitchFamily="34" charset="0"/>
                <a:ea typeface="Arial" panose="020B0604020202020204" pitchFamily="34" charset="0"/>
              </a:rPr>
              <a:t>Relational Database Management System</a:t>
            </a:r>
            <a:r>
              <a:rPr lang="en-IN" sz="2800" b="1" dirty="0">
                <a:solidFill>
                  <a:schemeClr val="accent1">
                    <a:lumMod val="60000"/>
                    <a:lumOff val="40000"/>
                  </a:schemeClr>
                </a:solidFill>
                <a:effectLst/>
                <a:latin typeface="Arial" panose="020B0604020202020204" pitchFamily="34" charset="0"/>
                <a:ea typeface="Arial" panose="020B0604020202020204" pitchFamily="34" charset="0"/>
              </a:rPr>
              <a:t>:</a:t>
            </a:r>
          </a:p>
          <a:p>
            <a:pPr marL="400050" marR="343535" lvl="1" indent="0">
              <a:lnSpc>
                <a:spcPct val="115000"/>
              </a:lnSpc>
              <a:spcBef>
                <a:spcPts val="3940"/>
              </a:spcBef>
              <a:buNone/>
            </a:pPr>
            <a:r>
              <a:rPr lang="en-IN" sz="2000" dirty="0">
                <a:solidFill>
                  <a:srgbClr val="FFFF00"/>
                </a:solidFill>
                <a:effectLst/>
                <a:latin typeface="Arial" panose="020B0604020202020204" pitchFamily="34" charset="0"/>
                <a:ea typeface="Arial" panose="020B0604020202020204" pitchFamily="34" charset="0"/>
              </a:rPr>
              <a:t>A </a:t>
            </a:r>
            <a:r>
              <a:rPr lang="en-IN" sz="2000" dirty="0">
                <a:solidFill>
                  <a:srgbClr val="FFFF00"/>
                </a:solidFill>
              </a:rPr>
              <a:t>relational database is a type of database that stores and provides access to data points that are related to one another. The columns of the table hold attributes of the data, and each record usually has a value for each attribute, making it easy to establish the relationships among data points.  </a:t>
            </a:r>
          </a:p>
          <a:p>
            <a:endParaRPr lang="en-IN" dirty="0"/>
          </a:p>
        </p:txBody>
      </p:sp>
      <p:pic>
        <p:nvPicPr>
          <p:cNvPr id="5" name="Picture 4">
            <a:extLst>
              <a:ext uri="{FF2B5EF4-FFF2-40B4-BE49-F238E27FC236}">
                <a16:creationId xmlns:a16="http://schemas.microsoft.com/office/drawing/2014/main" id="{B566155F-AE36-463A-BCCC-00301A3D7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226" y="3429000"/>
            <a:ext cx="6153150" cy="3273791"/>
          </a:xfrm>
          <a:prstGeom prst="rect">
            <a:avLst/>
          </a:prstGeom>
        </p:spPr>
      </p:pic>
    </p:spTree>
    <p:extLst>
      <p:ext uri="{BB962C8B-B14F-4D97-AF65-F5344CB8AC3E}">
        <p14:creationId xmlns:p14="http://schemas.microsoft.com/office/powerpoint/2010/main" val="137667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A8EEC-EFD4-45C5-A4B6-3613AD0B6F29}"/>
              </a:ext>
            </a:extLst>
          </p:cNvPr>
          <p:cNvSpPr>
            <a:spLocks noGrp="1"/>
          </p:cNvSpPr>
          <p:nvPr>
            <p:ph idx="1"/>
          </p:nvPr>
        </p:nvSpPr>
        <p:spPr>
          <a:xfrm>
            <a:off x="6532563" y="578784"/>
            <a:ext cx="4783138" cy="6012516"/>
          </a:xfrm>
        </p:spPr>
        <p:txBody>
          <a:bodyPr>
            <a:normAutofit/>
          </a:bodyPr>
          <a:lstStyle/>
          <a:p>
            <a:pPr marL="156210" indent="0">
              <a:lnSpc>
                <a:spcPct val="115000"/>
              </a:lnSpc>
              <a:spcBef>
                <a:spcPts val="130"/>
              </a:spcBef>
              <a:spcAft>
                <a:spcPts val="0"/>
              </a:spcAft>
              <a:buNone/>
            </a:pPr>
            <a:r>
              <a:rPr lang="en-IN" sz="2800" b="1" i="1" dirty="0">
                <a:solidFill>
                  <a:schemeClr val="accent1">
                    <a:lumMod val="60000"/>
                    <a:lumOff val="40000"/>
                  </a:schemeClr>
                </a:solidFill>
                <a:effectLst>
                  <a:outerShdw blurRad="38100" dist="38100" dir="2700000" algn="tl">
                    <a:srgbClr val="000000">
                      <a:alpha val="43137"/>
                    </a:srgbClr>
                  </a:outerShdw>
                </a:effectLst>
              </a:rPr>
              <a:t>ER Diagram:  </a:t>
            </a:r>
          </a:p>
          <a:p>
            <a:pPr marL="514350" marR="400685" lvl="1" indent="0" algn="just">
              <a:lnSpc>
                <a:spcPct val="115000"/>
              </a:lnSpc>
              <a:spcBef>
                <a:spcPts val="195"/>
              </a:spcBef>
              <a:buNone/>
            </a:pPr>
            <a:r>
              <a:rPr lang="en-IN" sz="2000" dirty="0">
                <a:solidFill>
                  <a:srgbClr val="FFFF00"/>
                </a:solidFill>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the E-R model are: entity set and relationship set.  </a:t>
            </a:r>
          </a:p>
        </p:txBody>
      </p:sp>
      <p:pic>
        <p:nvPicPr>
          <p:cNvPr id="7" name="Picture 6">
            <a:extLst>
              <a:ext uri="{FF2B5EF4-FFF2-40B4-BE49-F238E27FC236}">
                <a16:creationId xmlns:a16="http://schemas.microsoft.com/office/drawing/2014/main" id="{7512E921-1E80-4AA6-B26D-2DA84EA2B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378759"/>
            <a:ext cx="5197404" cy="5938556"/>
          </a:xfrm>
          <a:prstGeom prst="rect">
            <a:avLst/>
          </a:prstGeom>
        </p:spPr>
      </p:pic>
    </p:spTree>
    <p:extLst>
      <p:ext uri="{BB962C8B-B14F-4D97-AF65-F5344CB8AC3E}">
        <p14:creationId xmlns:p14="http://schemas.microsoft.com/office/powerpoint/2010/main" val="4277491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105</TotalTime>
  <Words>810</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Century Gothic</vt:lpstr>
      <vt:lpstr>Times New Roman</vt:lpstr>
      <vt:lpstr>Trebuchet MS</vt:lpstr>
      <vt:lpstr>Wingdings 3</vt:lpstr>
      <vt:lpstr>Ion</vt:lpstr>
      <vt:lpstr>1_Ion</vt:lpstr>
      <vt:lpstr>Facet</vt:lpstr>
      <vt:lpstr>1_Facet</vt:lpstr>
      <vt:lpstr> CASE STUDY  IN  RELATIONAL DATABASE DESIGN </vt:lpstr>
      <vt:lpstr>TITLE: E-COMMERCE </vt:lpstr>
      <vt:lpstr>Contents:</vt:lpstr>
      <vt:lpstr>Abstract  </vt:lpstr>
      <vt:lpstr>Functional Requirement:  </vt:lpstr>
      <vt:lpstr>Acknowledgments</vt:lpstr>
      <vt:lpstr>Chapter 1: Introduction  </vt:lpstr>
      <vt:lpstr>PowerPoint Presentation</vt:lpstr>
      <vt:lpstr>PowerPoint Presentation</vt:lpstr>
      <vt:lpstr>PowerPoint Presentation</vt:lpstr>
      <vt:lpstr> Chapter 2: Name of Case Study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IN  RELATIONAL DATABASE DESIGN </dc:title>
  <dc:creator>Sarthak Garg</dc:creator>
  <cp:lastModifiedBy>Sarthak Garg</cp:lastModifiedBy>
  <cp:revision>5</cp:revision>
  <dcterms:created xsi:type="dcterms:W3CDTF">2021-11-25T13:19:05Z</dcterms:created>
  <dcterms:modified xsi:type="dcterms:W3CDTF">2021-11-26T13:36:16Z</dcterms:modified>
</cp:coreProperties>
</file>