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1" r:id="rId6"/>
    <p:sldId id="262" r:id="rId7"/>
    <p:sldId id="263" r:id="rId8"/>
    <p:sldId id="265" r:id="rId9"/>
    <p:sldId id="267" r:id="rId10"/>
    <p:sldId id="268" r:id="rId11"/>
    <p:sldId id="264" r:id="rId12"/>
    <p:sldId id="266" r:id="rId13"/>
    <p:sldId id="270" r:id="rId14"/>
    <p:sldId id="271" r:id="rId15"/>
    <p:sldId id="276" r:id="rId16"/>
    <p:sldId id="277" r:id="rId17"/>
    <p:sldId id="278" r:id="rId18"/>
    <p:sldId id="280" r:id="rId19"/>
    <p:sldId id="281" r:id="rId20"/>
    <p:sldId id="282" r:id="rId21"/>
    <p:sldId id="283" r:id="rId22"/>
    <p:sldId id="284" r:id="rId23"/>
    <p:sldId id="274" r:id="rId24"/>
    <p:sldId id="275" r:id="rId25"/>
    <p:sldId id="273" r:id="rId26"/>
    <p:sldId id="272"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5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977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46594" y="330412"/>
            <a:ext cx="8512500" cy="3788229"/>
          </a:xfrm>
          <a:prstGeom prst="rect">
            <a:avLst/>
          </a:prstGeom>
          <a:noFill/>
          <a:ln>
            <a:noFill/>
          </a:ln>
        </p:spPr>
        <p:txBody>
          <a:bodyPr spcFirstLastPara="1" wrap="square" lIns="91425" tIns="91425" rIns="91425" bIns="91425" anchor="b" anchorCtr="0">
            <a:noAutofit/>
          </a:bodyPr>
          <a:lstStyle/>
          <a:p>
            <a:pPr lvl="0"/>
            <a:r>
              <a:rPr lang="en-US" sz="4000" b="1" dirty="0">
                <a:solidFill>
                  <a:schemeClr val="tx1"/>
                </a:solidFill>
                <a:latin typeface="Arial Rounded MT Bold" panose="020F0704030504030204" pitchFamily="34" charset="0"/>
              </a:rPr>
              <a:t>SUPERVISED ML REGRESSION </a:t>
            </a:r>
            <a:br>
              <a:rPr lang="en-US" sz="4000" b="1" dirty="0">
                <a:solidFill>
                  <a:schemeClr val="tx1"/>
                </a:solidFill>
                <a:latin typeface="Arial Rounded MT Bold" panose="020F0704030504030204" pitchFamily="34" charset="0"/>
              </a:rPr>
            </a:br>
            <a:r>
              <a:rPr lang="en-US" sz="4000" b="1" dirty="0">
                <a:solidFill>
                  <a:schemeClr val="tx1"/>
                </a:solidFill>
                <a:latin typeface="Arial Rounded MT Bold" panose="020F0704030504030204" pitchFamily="34" charset="0"/>
              </a:rPr>
              <a:t>CAPSTONE PROJECT</a:t>
            </a:r>
            <a:br>
              <a:rPr lang="en-US" sz="4400" b="1" dirty="0">
                <a:solidFill>
                  <a:schemeClr val="tx1"/>
                </a:solidFill>
                <a:latin typeface="Arial Rounded MT Bold" panose="020F0704030504030204" pitchFamily="34" charset="0"/>
              </a:rPr>
            </a:br>
            <a:br>
              <a:rPr lang="en-US" sz="4400" b="1" dirty="0">
                <a:solidFill>
                  <a:schemeClr val="tx1"/>
                </a:solidFill>
                <a:latin typeface="Arial Rounded MT Bold" panose="020F0704030504030204" pitchFamily="34" charset="0"/>
                <a:ea typeface="Times New Roman"/>
                <a:cs typeface="Times New Roman"/>
                <a:sym typeface="Times New Roman"/>
              </a:rPr>
            </a:br>
            <a:r>
              <a:rPr lang="en-US" sz="4400" b="1" dirty="0">
                <a:solidFill>
                  <a:schemeClr val="bg2">
                    <a:lumMod val="25000"/>
                  </a:schemeClr>
                </a:solidFill>
                <a:latin typeface="Arial Rounded MT Bold" panose="020F0704030504030204" pitchFamily="34" charset="0"/>
                <a:ea typeface="Times New Roman"/>
                <a:cs typeface="Times New Roman"/>
                <a:sym typeface="Times New Roman"/>
              </a:rPr>
              <a:t>BIKE SHARING DEMAND PREDICTION</a:t>
            </a:r>
            <a:endParaRPr sz="1600" b="1" dirty="0">
              <a:solidFill>
                <a:schemeClr val="lt1"/>
              </a:solidFill>
              <a:latin typeface="Arial Rounded MT Bold" panose="020F0704030504030204" pitchFamily="34" charset="0"/>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6205052-1E67-4691-8D5D-3A3ED6BF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121" y="1060715"/>
            <a:ext cx="3943879" cy="36552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79455D-2EA2-4A7F-9F17-E11C5A7A9880}"/>
              </a:ext>
            </a:extLst>
          </p:cNvPr>
          <p:cNvSpPr/>
          <p:nvPr/>
        </p:nvSpPr>
        <p:spPr>
          <a:xfrm>
            <a:off x="130629" y="1060715"/>
            <a:ext cx="4686905" cy="3252301"/>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People prefer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to use the bike on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Non-holiday more</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compared to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Holidays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lvl="0">
              <a:lnSpc>
                <a:spcPct val="115000"/>
              </a:lnSpc>
              <a:buClr>
                <a:schemeClr val="dk2"/>
              </a:buClr>
              <a:buSzPts val="1200"/>
            </a:pPr>
            <a:endPar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2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5.9 million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are rented on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Non-holidays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only a meager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2.15 million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were rented on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holidays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lvl="0">
              <a:lnSpc>
                <a:spcPct val="115000"/>
              </a:lnSpc>
              <a:buClr>
                <a:schemeClr val="dk2"/>
              </a:buClr>
              <a:buSzPts val="1200"/>
            </a:pPr>
            <a:endPar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200"/>
              <a:buFont typeface="Arial"/>
              <a:buChar char="•"/>
            </a:pP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It's reasonable to conclude that the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majority of clients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the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bike rental sector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are from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Seoul's working class</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F883D0-AF54-48AB-A4E8-28A17B12054E}"/>
              </a:ext>
            </a:extLst>
          </p:cNvPr>
          <p:cNvSpPr/>
          <p:nvPr/>
        </p:nvSpPr>
        <p:spPr>
          <a:xfrm>
            <a:off x="582267" y="0"/>
            <a:ext cx="7596533" cy="584775"/>
          </a:xfrm>
          <a:prstGeom prst="rect">
            <a:avLst/>
          </a:prstGeom>
        </p:spPr>
        <p:txBody>
          <a:bodyPr wrap="square">
            <a:spAutoFit/>
          </a:bodyPr>
          <a:lstStyle/>
          <a:p>
            <a:r>
              <a:rPr lang="en-US" sz="3200" dirty="0">
                <a:solidFill>
                  <a:srgbClr val="FF0000"/>
                </a:solidFill>
                <a:latin typeface="Times New Roman"/>
                <a:ea typeface="Times New Roman"/>
                <a:cs typeface="Times New Roman"/>
                <a:sym typeface="Times New Roman"/>
              </a:rPr>
              <a:t>Bike Renting Trend on Holidays</a:t>
            </a:r>
            <a:endParaRPr lang="en-IN" sz="3200" dirty="0"/>
          </a:p>
        </p:txBody>
      </p:sp>
    </p:spTree>
    <p:extLst>
      <p:ext uri="{BB962C8B-B14F-4D97-AF65-F5344CB8AC3E}">
        <p14:creationId xmlns:p14="http://schemas.microsoft.com/office/powerpoint/2010/main" val="194876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B2F382-0A10-4D72-8488-97E916573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45" t="50664" r="182" b="222"/>
          <a:stretch/>
        </p:blipFill>
        <p:spPr bwMode="auto">
          <a:xfrm>
            <a:off x="4387583" y="968212"/>
            <a:ext cx="4756417" cy="31504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7DFCA9-840C-4F65-B0C7-157953444DFB}"/>
              </a:ext>
            </a:extLst>
          </p:cNvPr>
          <p:cNvSpPr/>
          <p:nvPr/>
        </p:nvSpPr>
        <p:spPr>
          <a:xfrm>
            <a:off x="1888792" y="87508"/>
            <a:ext cx="4637808" cy="584775"/>
          </a:xfrm>
          <a:prstGeom prst="rect">
            <a:avLst/>
          </a:prstGeom>
        </p:spPr>
        <p:txBody>
          <a:bodyPr wrap="none">
            <a:spAutoFit/>
          </a:bodyPr>
          <a:lstStyle/>
          <a:p>
            <a:r>
              <a:rPr lang="en-US" sz="2800" dirty="0">
                <a:solidFill>
                  <a:srgbClr val="FF0000"/>
                </a:solidFill>
                <a:latin typeface="Times New Roman"/>
                <a:ea typeface="Times New Roman"/>
                <a:cs typeface="Times New Roman"/>
                <a:sym typeface="Times New Roman"/>
              </a:rPr>
              <a:t>Bike </a:t>
            </a:r>
            <a:r>
              <a:rPr lang="en-US" sz="3200" dirty="0">
                <a:solidFill>
                  <a:srgbClr val="FF0000"/>
                </a:solidFill>
                <a:latin typeface="Times New Roman"/>
                <a:ea typeface="Times New Roman"/>
                <a:cs typeface="Times New Roman"/>
                <a:sym typeface="Times New Roman"/>
              </a:rPr>
              <a:t>Booking</a:t>
            </a:r>
            <a:r>
              <a:rPr lang="en-US" sz="2800" dirty="0">
                <a:solidFill>
                  <a:srgbClr val="FF0000"/>
                </a:solidFill>
                <a:latin typeface="Times New Roman"/>
                <a:ea typeface="Times New Roman"/>
                <a:cs typeface="Times New Roman"/>
                <a:sym typeface="Times New Roman"/>
              </a:rPr>
              <a:t> Monthly Trend</a:t>
            </a:r>
            <a:endParaRPr lang="en-IN" sz="2800" dirty="0"/>
          </a:p>
        </p:txBody>
      </p:sp>
      <p:sp>
        <p:nvSpPr>
          <p:cNvPr id="7" name="Rectangle 6">
            <a:extLst>
              <a:ext uri="{FF2B5EF4-FFF2-40B4-BE49-F238E27FC236}">
                <a16:creationId xmlns:a16="http://schemas.microsoft.com/office/drawing/2014/main" id="{F17379CA-4097-469D-ABA8-01570F9F379A}"/>
              </a:ext>
            </a:extLst>
          </p:cNvPr>
          <p:cNvSpPr/>
          <p:nvPr/>
        </p:nvSpPr>
        <p:spPr>
          <a:xfrm>
            <a:off x="0" y="1264142"/>
            <a:ext cx="4572000" cy="3570849"/>
          </a:xfrm>
          <a:prstGeom prst="rect">
            <a:avLst/>
          </a:prstGeom>
        </p:spPr>
        <p:txBody>
          <a:bodyPr>
            <a:spAutoFit/>
          </a:bodyPr>
          <a:lstStyle/>
          <a:p>
            <a:pPr marL="171450" lvl="0" indent="-171450">
              <a:lnSpc>
                <a:spcPct val="115000"/>
              </a:lnSpc>
              <a:buClr>
                <a:srgbClr val="212121"/>
              </a:buClr>
              <a:buSzPts val="13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June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is the most preferred month for bike booking around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706K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were rented in June.</a:t>
            </a:r>
            <a:endParaRPr lang="en-US" sz="1800" dirty="0">
              <a:latin typeface="Times New Roman" panose="02020603050405020304" pitchFamily="18" charset="0"/>
              <a:cs typeface="Times New Roman" panose="02020603050405020304" pitchFamily="18" charset="0"/>
            </a:endParaRPr>
          </a:p>
          <a:p>
            <a:pPr marL="171450" lvl="0" indent="-88900">
              <a:lnSpc>
                <a:spcPct val="115000"/>
              </a:lnSpc>
              <a:buClr>
                <a:schemeClr val="dk2"/>
              </a:buClr>
              <a:buSzPts val="1300"/>
            </a:pPr>
            <a:endPar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300"/>
              <a:buFont typeface="Arial"/>
              <a:buChar char="•"/>
            </a:pP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July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and</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 May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are the second and third best.</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691K</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bikes were booked 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July</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665K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were booked 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May</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lvl="0">
              <a:lnSpc>
                <a:spcPct val="115000"/>
              </a:lnSpc>
              <a:buClr>
                <a:schemeClr val="dk2"/>
              </a:buClr>
              <a:buSzPts val="1300"/>
            </a:pPr>
            <a:endPar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nSpc>
                <a:spcPct val="115000"/>
              </a:lnSpc>
              <a:buClr>
                <a:srgbClr val="212121"/>
              </a:buClr>
              <a:buSzPts val="1300"/>
              <a:buFont typeface="Arial"/>
              <a:buChar char="•"/>
            </a:pP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Demand for bikes was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least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Jan</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followed by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Feb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and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Dec</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287K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bikes were rented 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Jan</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264k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Feb</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 and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311K </a:t>
            </a:r>
            <a:r>
              <a:rPr lang="en-US" sz="1800" dirty="0">
                <a:solidFill>
                  <a:srgbClr val="212121"/>
                </a:solidFill>
                <a:latin typeface="Times New Roman" panose="02020603050405020304" pitchFamily="18" charset="0"/>
                <a:ea typeface="Times New Roman"/>
                <a:cs typeface="Times New Roman" panose="02020603050405020304" pitchFamily="18" charset="0"/>
                <a:sym typeface="Times New Roman"/>
              </a:rPr>
              <a:t>in </a:t>
            </a:r>
            <a:r>
              <a:rPr lang="en-US" sz="1800" b="1" dirty="0">
                <a:solidFill>
                  <a:srgbClr val="212121"/>
                </a:solidFill>
                <a:latin typeface="Times New Roman" panose="02020603050405020304" pitchFamily="18" charset="0"/>
                <a:ea typeface="Times New Roman"/>
                <a:cs typeface="Times New Roman" panose="02020603050405020304" pitchFamily="18" charset="0"/>
                <a:sym typeface="Times New Roman"/>
              </a:rPr>
              <a:t>Dec.</a:t>
            </a:r>
          </a:p>
        </p:txBody>
      </p:sp>
    </p:spTree>
    <p:extLst>
      <p:ext uri="{BB962C8B-B14F-4D97-AF65-F5344CB8AC3E}">
        <p14:creationId xmlns:p14="http://schemas.microsoft.com/office/powerpoint/2010/main" val="365689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C0C30C-CD08-4389-AD84-16049CE6F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45" y="94751"/>
            <a:ext cx="8270103" cy="2793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90EBE9-F4CF-419E-BAFF-256A8B9DD700}"/>
              </a:ext>
            </a:extLst>
          </p:cNvPr>
          <p:cNvSpPr/>
          <p:nvPr/>
        </p:nvSpPr>
        <p:spPr>
          <a:xfrm>
            <a:off x="502262" y="3017424"/>
            <a:ext cx="8088486" cy="1815882"/>
          </a:xfrm>
          <a:prstGeom prst="rect">
            <a:avLst/>
          </a:prstGeom>
        </p:spPr>
        <p:txBody>
          <a:bodyPr wrap="square">
            <a:spAutoFit/>
          </a:bodyPr>
          <a:lstStyle/>
          <a:p>
            <a:pPr marL="285750" indent="-285750">
              <a:buFont typeface="Arial" panose="020B0604020202020204" pitchFamily="34" charset="0"/>
              <a:buChar char="•"/>
            </a:pPr>
            <a:r>
              <a:rPr lang="en-IN" dirty="0"/>
              <a:t>Bike sharing is at its peak between 4pm- 6pm</a:t>
            </a:r>
          </a:p>
          <a:p>
            <a:pPr marL="285750" indent="-285750">
              <a:buFont typeface="Arial" panose="020B0604020202020204" pitchFamily="34" charset="0"/>
              <a:buChar char="•"/>
            </a:pPr>
            <a:r>
              <a:rPr lang="en-IN" dirty="0"/>
              <a:t>Bike sharing is least between 4am-6am.</a:t>
            </a:r>
          </a:p>
          <a:p>
            <a:pPr marL="285750" indent="-285750">
              <a:buFont typeface="Arial" panose="020B0604020202020204" pitchFamily="34" charset="0"/>
              <a:buChar char="•"/>
            </a:pPr>
            <a:r>
              <a:rPr lang="en-IN" dirty="0"/>
              <a:t>Most preferred temperature for bike renting is 20-30 Degree Celsius.</a:t>
            </a:r>
          </a:p>
          <a:p>
            <a:pPr marL="285750" indent="-285750">
              <a:buFont typeface="Arial" panose="020B0604020202020204" pitchFamily="34" charset="0"/>
              <a:buChar char="•"/>
            </a:pPr>
            <a:r>
              <a:rPr lang="en-IN" dirty="0"/>
              <a:t>Bike sharing is least when temperature is &lt; 5 and &gt;35 Degree Celsius.</a:t>
            </a:r>
          </a:p>
          <a:p>
            <a:pPr marL="285750" indent="-285750">
              <a:buFont typeface="Arial" panose="020B0604020202020204" pitchFamily="34" charset="0"/>
              <a:buChar char="•"/>
            </a:pPr>
            <a:r>
              <a:rPr lang="en-IN" dirty="0"/>
              <a:t>Humidity of 40%-60% is most favourable for bike sharing.</a:t>
            </a:r>
          </a:p>
          <a:p>
            <a:pPr marL="285750" indent="-285750">
              <a:buFont typeface="Arial" panose="020B0604020202020204" pitchFamily="34" charset="0"/>
              <a:buChar char="•"/>
            </a:pPr>
            <a:r>
              <a:rPr lang="en-IN" dirty="0"/>
              <a:t>Wind speed of 1m/s -2 m/s is most favourable for bike sharing.</a:t>
            </a:r>
          </a:p>
          <a:p>
            <a:pPr marL="285750" indent="-285750">
              <a:buFont typeface="Arial" panose="020B0604020202020204" pitchFamily="34" charset="0"/>
              <a:buChar char="•"/>
            </a:pPr>
            <a:r>
              <a:rPr lang="en-IN" dirty="0"/>
              <a:t>Bike sharing count is directly related to Visibility in the area.</a:t>
            </a:r>
          </a:p>
          <a:p>
            <a:pPr marL="285750" indent="-285750">
              <a:buFont typeface="Arial" panose="020B0604020202020204" pitchFamily="34" charset="0"/>
              <a:buChar char="•"/>
            </a:pPr>
            <a:r>
              <a:rPr lang="en-IN" dirty="0"/>
              <a:t>Optimum Solar Radiation, no rainfall and no snowfall leads to higher bike renting in Seoul.</a:t>
            </a:r>
          </a:p>
        </p:txBody>
      </p:sp>
    </p:spTree>
    <p:extLst>
      <p:ext uri="{BB962C8B-B14F-4D97-AF65-F5344CB8AC3E}">
        <p14:creationId xmlns:p14="http://schemas.microsoft.com/office/powerpoint/2010/main" val="304359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C0E1-3BF4-4BE4-BB67-694FBFB8E942}"/>
              </a:ext>
            </a:extLst>
          </p:cNvPr>
          <p:cNvSpPr>
            <a:spLocks noGrp="1"/>
          </p:cNvSpPr>
          <p:nvPr>
            <p:ph type="title"/>
          </p:nvPr>
        </p:nvSpPr>
        <p:spPr>
          <a:xfrm>
            <a:off x="311700" y="0"/>
            <a:ext cx="8520600" cy="1017725"/>
          </a:xfrm>
        </p:spPr>
        <p:txBody>
          <a:bodyPr/>
          <a:lstStyle/>
          <a:p>
            <a:r>
              <a:rPr lang="en-IN" sz="3200" dirty="0">
                <a:latin typeface="Times New Roman" panose="02020603050405020304" pitchFamily="18" charset="0"/>
                <a:cs typeface="Times New Roman" panose="02020603050405020304" pitchFamily="18" charset="0"/>
              </a:rPr>
              <a:t>Feature E</a:t>
            </a:r>
            <a:r>
              <a:rPr lang="en-IN" sz="3600" dirty="0">
                <a:latin typeface="Times New Roman" panose="02020603050405020304" pitchFamily="18" charset="0"/>
                <a:cs typeface="Times New Roman" panose="02020603050405020304" pitchFamily="18" charset="0"/>
              </a:rPr>
              <a:t>ngineering on Data</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90085E2-D991-4704-89BC-AAFE62BBE013}"/>
              </a:ext>
            </a:extLst>
          </p:cNvPr>
          <p:cNvSpPr>
            <a:spLocks noGrp="1" noChangeArrowheads="1"/>
          </p:cNvSpPr>
          <p:nvPr>
            <p:ph type="body" idx="1"/>
          </p:nvPr>
        </p:nvSpPr>
        <p:spPr bwMode="auto">
          <a:xfrm>
            <a:off x="365674" y="870754"/>
            <a:ext cx="8335413" cy="3976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sng" strike="noStrike" cap="none" normalizeH="0" baseline="0" dirty="0">
                <a:ln>
                  <a:noFill/>
                </a:ln>
                <a:solidFill>
                  <a:srgbClr val="212121"/>
                </a:solidFill>
                <a:effectLst/>
                <a:latin typeface="Roboto"/>
              </a:rPr>
              <a:t>Encode</a:t>
            </a:r>
            <a:r>
              <a:rPr kumimoji="0" lang="en-US" altLang="en-US" sz="2000" b="0" i="0" u="none" strike="noStrike" cap="none" normalizeH="0" baseline="0" dirty="0">
                <a:ln>
                  <a:noFill/>
                </a:ln>
                <a:solidFill>
                  <a:srgbClr val="212121"/>
                </a:solidFill>
                <a:effectLst/>
                <a:latin typeface="Roboto"/>
              </a:rPr>
              <a:t> categorical data :</a:t>
            </a:r>
          </a:p>
          <a:p>
            <a:pPr marL="457200" lvl="2" indent="0">
              <a:lnSpc>
                <a:spcPct val="100000"/>
              </a:lnSpc>
              <a:buClrTx/>
              <a:buSzTx/>
              <a:buNone/>
            </a:pPr>
            <a:r>
              <a:rPr lang="en-US" altLang="en-US" sz="1600" dirty="0">
                <a:solidFill>
                  <a:srgbClr val="212121"/>
                </a:solidFill>
                <a:latin typeface="Roboto"/>
              </a:rPr>
              <a:t>a) One-Hot Encoding</a:t>
            </a:r>
          </a:p>
          <a:p>
            <a:pPr marL="457200" lvl="2" indent="0">
              <a:lnSpc>
                <a:spcPct val="100000"/>
              </a:lnSpc>
              <a:buClrTx/>
              <a:buSzTx/>
              <a:buNone/>
            </a:pPr>
            <a:r>
              <a:rPr lang="en-US" altLang="en-US" sz="1600" dirty="0">
                <a:solidFill>
                  <a:srgbClr val="212121"/>
                </a:solidFill>
                <a:latin typeface="Roboto"/>
              </a:rPr>
              <a:t>b) Label Encoding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rgbClr val="212121"/>
                </a:solidFill>
                <a:effectLst/>
                <a:latin typeface="Roboto"/>
              </a:rPr>
              <a:t>2</a:t>
            </a:r>
            <a:r>
              <a:rPr kumimoji="0" lang="en-US" altLang="en-US" sz="2000" b="1" i="0" u="none" strike="noStrike" cap="none" normalizeH="0" baseline="0" dirty="0">
                <a:ln>
                  <a:noFill/>
                </a:ln>
                <a:solidFill>
                  <a:srgbClr val="212121"/>
                </a:solidFill>
                <a:effectLst/>
                <a:latin typeface="Roboto"/>
              </a:rPr>
              <a:t>.</a:t>
            </a:r>
            <a:r>
              <a:rPr kumimoji="0" lang="en-US" altLang="en-US" sz="2000" b="0" i="0" u="sng" strike="noStrike" cap="none" normalizeH="0" baseline="0" dirty="0">
                <a:ln>
                  <a:noFill/>
                </a:ln>
                <a:solidFill>
                  <a:srgbClr val="212121"/>
                </a:solidFill>
                <a:effectLst/>
                <a:latin typeface="Roboto"/>
              </a:rPr>
              <a:t>Identify</a:t>
            </a:r>
            <a:r>
              <a:rPr kumimoji="0" lang="en-US" altLang="en-US" sz="2000" b="0" i="0" u="none" strike="noStrike" cap="none" normalizeH="0" baseline="0" dirty="0">
                <a:ln>
                  <a:noFill/>
                </a:ln>
                <a:solidFill>
                  <a:srgbClr val="212121"/>
                </a:solidFill>
                <a:effectLst/>
                <a:latin typeface="Roboto"/>
              </a:rPr>
              <a:t> Inputs and Target (Independent and Dependent Variable)</a:t>
            </a:r>
            <a:endParaRPr lang="en-US" altLang="en-US" sz="20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Input    (Ind.)      = Other all Variable except “Rented Bike Count”</a:t>
            </a:r>
          </a:p>
          <a:p>
            <a:pPr marL="457200" lvl="2" indent="0">
              <a:lnSpc>
                <a:spcPct val="100000"/>
              </a:lnSpc>
              <a:buClrTx/>
              <a:buSzTx/>
              <a:buNone/>
            </a:pPr>
            <a:r>
              <a:rPr lang="en-US" altLang="en-US" sz="1600" dirty="0">
                <a:solidFill>
                  <a:srgbClr val="212121"/>
                </a:solidFill>
                <a:latin typeface="Roboto"/>
              </a:rPr>
              <a:t>Output (Dep.)     = Rented Bike Count</a:t>
            </a:r>
          </a:p>
          <a:p>
            <a:pPr marL="457200" lvl="2" indent="0">
              <a:lnSpc>
                <a:spcPct val="100000"/>
              </a:lnSpc>
              <a:buClrTx/>
              <a:buSzTx/>
              <a:buNone/>
            </a:pP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sng" strike="noStrike" cap="none" normalizeH="0" baseline="0" dirty="0">
                <a:ln>
                  <a:noFill/>
                </a:ln>
                <a:solidFill>
                  <a:srgbClr val="212121"/>
                </a:solidFill>
                <a:effectLst/>
                <a:latin typeface="Roboto"/>
              </a:rPr>
              <a:t>Scale</a:t>
            </a:r>
            <a:r>
              <a:rPr kumimoji="0" lang="en-US" altLang="en-US" sz="2000" b="0" i="0" u="none" strike="noStrike" cap="none" normalizeH="0" baseline="0" dirty="0">
                <a:ln>
                  <a:noFill/>
                </a:ln>
                <a:solidFill>
                  <a:srgbClr val="212121"/>
                </a:solidFill>
                <a:effectLst/>
                <a:latin typeface="Roboto"/>
              </a:rPr>
              <a:t> values using:</a:t>
            </a:r>
          </a:p>
          <a:p>
            <a:pPr marL="457200" lvl="2" indent="0">
              <a:lnSpc>
                <a:spcPct val="100000"/>
              </a:lnSpc>
              <a:buClrTx/>
              <a:buSzTx/>
              <a:buNone/>
            </a:pPr>
            <a:r>
              <a:rPr kumimoji="0" lang="en-US" altLang="en-US" sz="1600" b="0" i="0" u="none" strike="noStrike" cap="none" normalizeH="0" baseline="0" dirty="0">
                <a:ln>
                  <a:noFill/>
                </a:ln>
                <a:solidFill>
                  <a:srgbClr val="212121"/>
                </a:solidFill>
                <a:effectLst/>
                <a:latin typeface="Roboto"/>
              </a:rPr>
              <a:t>a</a:t>
            </a:r>
            <a:r>
              <a:rPr lang="en-US" altLang="en-US" sz="1600" dirty="0">
                <a:solidFill>
                  <a:srgbClr val="212121"/>
                </a:solidFill>
                <a:latin typeface="Roboto"/>
              </a:rPr>
              <a:t>) </a:t>
            </a:r>
            <a:r>
              <a:rPr lang="en-US" altLang="en-US" sz="1600" dirty="0" err="1">
                <a:solidFill>
                  <a:srgbClr val="212121"/>
                </a:solidFill>
                <a:latin typeface="Roboto"/>
              </a:rPr>
              <a:t>MinMaxScaler</a:t>
            </a:r>
            <a:r>
              <a:rPr lang="en-US" altLang="en-US" sz="1600" dirty="0">
                <a:solidFill>
                  <a:srgbClr val="212121"/>
                </a:solidFill>
                <a:latin typeface="Roboto"/>
              </a:rPr>
              <a:t>()</a:t>
            </a:r>
          </a:p>
          <a:p>
            <a:pPr marL="457200" lvl="2" indent="0">
              <a:lnSpc>
                <a:spcPct val="100000"/>
              </a:lnSpc>
              <a:buClrTx/>
              <a:buSzTx/>
              <a:buNone/>
            </a:pPr>
            <a:r>
              <a:rPr lang="en-US" altLang="en-US" sz="1600" dirty="0">
                <a:solidFill>
                  <a:srgbClr val="212121"/>
                </a:solidFill>
                <a:latin typeface="Roboto"/>
              </a:rPr>
              <a:t>b)</a:t>
            </a:r>
            <a:r>
              <a:rPr lang="en-US" sz="1600" dirty="0">
                <a:solidFill>
                  <a:srgbClr val="212121"/>
                </a:solidFill>
                <a:latin typeface="Roboto"/>
              </a:rPr>
              <a:t> </a:t>
            </a:r>
            <a:r>
              <a:rPr lang="en-US" sz="1600" dirty="0" err="1">
                <a:solidFill>
                  <a:srgbClr val="212121"/>
                </a:solidFill>
                <a:latin typeface="Roboto"/>
              </a:rPr>
              <a:t>StandardScalar</a:t>
            </a:r>
            <a:endParaRPr lang="en-US" sz="16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c) </a:t>
            </a:r>
            <a:r>
              <a:rPr lang="en-US" altLang="en-US" sz="1600" dirty="0" err="1">
                <a:solidFill>
                  <a:srgbClr val="212121"/>
                </a:solidFill>
                <a:latin typeface="Roboto"/>
              </a:rPr>
              <a:t>RobustScaler</a:t>
            </a:r>
            <a:r>
              <a:rPr lang="en-US" altLang="en-US" sz="1600" dirty="0">
                <a:solidFill>
                  <a:srgbClr val="212121"/>
                </a:solidFill>
                <a:latin typeface="Roboto"/>
              </a:rPr>
              <a:t>()</a:t>
            </a:r>
          </a:p>
          <a:p>
            <a:pPr marL="457200" lvl="2" indent="0">
              <a:lnSpc>
                <a:spcPct val="100000"/>
              </a:lnSpc>
              <a:buClrTx/>
              <a:buSzTx/>
              <a:buNone/>
            </a:pPr>
            <a:endParaRPr lang="en-US" altLang="en-US" sz="1600"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sng" strike="noStrike" cap="none" normalizeH="0" baseline="0" dirty="0">
                <a:ln>
                  <a:noFill/>
                </a:ln>
                <a:solidFill>
                  <a:srgbClr val="212121"/>
                </a:solidFill>
                <a:effectLst/>
                <a:latin typeface="Roboto"/>
              </a:rPr>
              <a:t>Split</a:t>
            </a:r>
            <a:r>
              <a:rPr kumimoji="0" lang="en-US" altLang="en-US" sz="2000" b="0" i="0" u="none" strike="noStrike" cap="none" normalizeH="0" baseline="0" dirty="0">
                <a:ln>
                  <a:noFill/>
                </a:ln>
                <a:solidFill>
                  <a:srgbClr val="212121"/>
                </a:solidFill>
                <a:effectLst/>
                <a:latin typeface="Roboto"/>
              </a:rPr>
              <a:t> the dataset into training and test sets.</a:t>
            </a:r>
          </a:p>
        </p:txBody>
      </p:sp>
    </p:spTree>
    <p:extLst>
      <p:ext uri="{BB962C8B-B14F-4D97-AF65-F5344CB8AC3E}">
        <p14:creationId xmlns:p14="http://schemas.microsoft.com/office/powerpoint/2010/main" val="100398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7570-355B-4B1A-8152-9645CCD93350}"/>
              </a:ext>
            </a:extLst>
          </p:cNvPr>
          <p:cNvSpPr>
            <a:spLocks noGrp="1"/>
          </p:cNvSpPr>
          <p:nvPr>
            <p:ph type="title"/>
          </p:nvPr>
        </p:nvSpPr>
        <p:spPr>
          <a:xfrm>
            <a:off x="311700" y="97892"/>
            <a:ext cx="8520600" cy="572700"/>
          </a:xfrm>
        </p:spPr>
        <p:txBody>
          <a:bodyPr/>
          <a:lstStyle/>
          <a:p>
            <a:r>
              <a:rPr lang="en-IN" sz="3200" dirty="0">
                <a:latin typeface="Times New Roman" panose="02020603050405020304" pitchFamily="18" charset="0"/>
                <a:cs typeface="Times New Roman" panose="02020603050405020304" pitchFamily="18" charset="0"/>
              </a:rPr>
              <a:t>Encoding Data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5F20A0-9952-4449-A925-890BB5AC7744}"/>
              </a:ext>
            </a:extLst>
          </p:cNvPr>
          <p:cNvSpPr>
            <a:spLocks noGrp="1"/>
          </p:cNvSpPr>
          <p:nvPr>
            <p:ph type="body" idx="1"/>
          </p:nvPr>
        </p:nvSpPr>
        <p:spPr>
          <a:xfrm>
            <a:off x="184700" y="670591"/>
            <a:ext cx="8520600" cy="4121541"/>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we need to convert categorical data to numbers. A common technique is to use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for  categorical columns.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involves adding a new binary (0/1) column for each unique category of a categorical column                                                                                           </a:t>
            </a:r>
          </a:p>
          <a:p>
            <a:pPr>
              <a:buFont typeface="Arial" panose="020B0604020202020204" pitchFamily="34" charset="0"/>
              <a:buChar char="•"/>
            </a:pPr>
            <a:r>
              <a:rPr lang="en-US" dirty="0"/>
              <a:t> </a:t>
            </a:r>
          </a:p>
          <a:p>
            <a:pPr>
              <a:buClr>
                <a:srgbClr val="000000"/>
              </a:buClr>
              <a:buFont typeface="Arial" panose="020B0604020202020204" pitchFamily="34" charset="0"/>
              <a:buChar char="•"/>
            </a:pPr>
            <a:endParaRPr lang="en-IN" dirty="0">
              <a:solidFill>
                <a:srgbClr val="000000"/>
              </a:solidFill>
            </a:endParaRPr>
          </a:p>
          <a:p>
            <a:pPr marL="114300" indent="0">
              <a:buClr>
                <a:srgbClr val="000000"/>
              </a:buClr>
              <a:buNone/>
            </a:pPr>
            <a:endParaRPr lang="en-IN" dirty="0">
              <a:solidFill>
                <a:srgbClr val="000000"/>
              </a:solidFill>
            </a:endParaRPr>
          </a:p>
          <a:p>
            <a:endParaRPr lang="en-IN" dirty="0"/>
          </a:p>
        </p:txBody>
      </p:sp>
      <p:pic>
        <p:nvPicPr>
          <p:cNvPr id="11266" name="Picture 2" descr="https://i.imgur.com/n8GuiOO.png">
            <a:extLst>
              <a:ext uri="{FF2B5EF4-FFF2-40B4-BE49-F238E27FC236}">
                <a16:creationId xmlns:a16="http://schemas.microsoft.com/office/drawing/2014/main" id="{963A4163-51D5-47BC-B695-39E211C8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933" y="2420405"/>
            <a:ext cx="5647267" cy="1448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3AF7B0-4221-491E-B19B-F3BEC4B274D6}"/>
              </a:ext>
            </a:extLst>
          </p:cNvPr>
          <p:cNvSpPr/>
          <p:nvPr/>
        </p:nvSpPr>
        <p:spPr>
          <a:xfrm>
            <a:off x="311700" y="4007454"/>
            <a:ext cx="8266600" cy="923330"/>
          </a:xfrm>
          <a:prstGeom prst="rect">
            <a:avLst/>
          </a:prstGeom>
        </p:spPr>
        <p:txBody>
          <a:bodyPr wrap="square">
            <a:spAutoFit/>
          </a:bodyPr>
          <a:lstStyle/>
          <a:p>
            <a:r>
              <a:rPr lang="en-US" sz="1800" u="sng" dirty="0">
                <a:latin typeface="Times New Roman" panose="02020603050405020304" pitchFamily="18" charset="0"/>
                <a:cs typeface="Times New Roman" panose="02020603050405020304" pitchFamily="18" charset="0"/>
              </a:rPr>
              <a:t>OneHot </a:t>
            </a:r>
            <a:r>
              <a:rPr lang="en-US" sz="1800" dirty="0">
                <a:latin typeface="Times New Roman" panose="02020603050405020304" pitchFamily="18" charset="0"/>
                <a:cs typeface="Times New Roman" panose="02020603050405020304" pitchFamily="18" charset="0"/>
              </a:rPr>
              <a:t>encoding approach eliminates the order but it causes the number of columns to expand vastly. So for columns with more unique values try using other techniques like </a:t>
            </a:r>
            <a:r>
              <a:rPr lang="en-US" sz="1800" u="sng" dirty="0">
                <a:latin typeface="Times New Roman" panose="02020603050405020304" pitchFamily="18" charset="0"/>
                <a:cs typeface="Times New Roman" panose="02020603050405020304" pitchFamily="18" charset="0"/>
              </a:rPr>
              <a:t>LabelEncoding</a:t>
            </a:r>
          </a:p>
        </p:txBody>
      </p:sp>
    </p:spTree>
    <p:extLst>
      <p:ext uri="{BB962C8B-B14F-4D97-AF65-F5344CB8AC3E}">
        <p14:creationId xmlns:p14="http://schemas.microsoft.com/office/powerpoint/2010/main" val="8371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F89-4224-4BBF-B83C-1A058D540647}"/>
              </a:ext>
            </a:extLst>
          </p:cNvPr>
          <p:cNvSpPr>
            <a:spLocks noGrp="1"/>
          </p:cNvSpPr>
          <p:nvPr>
            <p:ph type="title"/>
          </p:nvPr>
        </p:nvSpPr>
        <p:spPr>
          <a:xfrm>
            <a:off x="243966" y="196175"/>
            <a:ext cx="6114501" cy="572700"/>
          </a:xfrm>
        </p:spPr>
        <p:txBody>
          <a:bodyPr/>
          <a:lstStyle/>
          <a:p>
            <a:r>
              <a:rPr lang="en-IN" sz="3200" dirty="0">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28CEA06E-93AA-4491-A197-081C923371D9}"/>
              </a:ext>
            </a:extLst>
          </p:cNvPr>
          <p:cNvSpPr>
            <a:spLocks noGrp="1"/>
          </p:cNvSpPr>
          <p:nvPr>
            <p:ph type="body" idx="1"/>
          </p:nvPr>
        </p:nvSpPr>
        <p:spPr>
          <a:xfrm>
            <a:off x="176233" y="1152475"/>
            <a:ext cx="8520600" cy="3416400"/>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Outliers are those </a:t>
            </a:r>
            <a:r>
              <a:rPr lang="en-US" b="1" dirty="0">
                <a:solidFill>
                  <a:srgbClr val="000000"/>
                </a:solidFill>
                <a:latin typeface="Times New Roman" panose="02020603050405020304" pitchFamily="18" charset="0"/>
                <a:cs typeface="Times New Roman" panose="02020603050405020304" pitchFamily="18" charset="0"/>
              </a:rPr>
              <a:t>data points that are significantly different from the rest of the dataset</a:t>
            </a:r>
            <a:r>
              <a:rPr lang="en-US" dirty="0">
                <a:solidFill>
                  <a:srgbClr val="000000"/>
                </a:solidFill>
                <a:latin typeface="Times New Roman" panose="02020603050405020304" pitchFamily="18" charset="0"/>
                <a:cs typeface="Times New Roman" panose="02020603050405020304" pitchFamily="18" charset="0"/>
              </a:rPr>
              <a:t>. They are often abnormal observations that skew the data distribution, and arise due to inconsistent data entry, or erroneous observations.</a:t>
            </a:r>
            <a:endParaRPr lang="en-IN" dirty="0">
              <a:solidFill>
                <a:srgbClr val="000000"/>
              </a:solidFill>
              <a:latin typeface="Times New Roman" panose="02020603050405020304" pitchFamily="18" charset="0"/>
              <a:cs typeface="Times New Roman" panose="02020603050405020304" pitchFamily="18" charset="0"/>
            </a:endParaRPr>
          </a:p>
        </p:txBody>
      </p:sp>
      <p:pic>
        <p:nvPicPr>
          <p:cNvPr id="12292" name="Picture 4" descr="Image result for outliers in machine learning">
            <a:extLst>
              <a:ext uri="{FF2B5EF4-FFF2-40B4-BE49-F238E27FC236}">
                <a16:creationId xmlns:a16="http://schemas.microsoft.com/office/drawing/2014/main" id="{5DC80538-C22B-4469-A307-E67BF4E3D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33" y="3282998"/>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2F0378-D86D-467F-B064-D79B1563DD51}"/>
              </a:ext>
            </a:extLst>
          </p:cNvPr>
          <p:cNvSpPr txBox="1"/>
          <p:nvPr/>
        </p:nvSpPr>
        <p:spPr>
          <a:xfrm>
            <a:off x="243966" y="2189459"/>
            <a:ext cx="5972684" cy="923330"/>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Outliers brings skewness in the data. Thus decreasing the accuracy sometimes. So we dealt with this problem and made our distribution normal.</a:t>
            </a:r>
          </a:p>
        </p:txBody>
      </p:sp>
      <p:pic>
        <p:nvPicPr>
          <p:cNvPr id="10" name="Picture 9">
            <a:extLst>
              <a:ext uri="{FF2B5EF4-FFF2-40B4-BE49-F238E27FC236}">
                <a16:creationId xmlns:a16="http://schemas.microsoft.com/office/drawing/2014/main" id="{1C2D251D-E6FC-4A92-A178-4155B954D053}"/>
              </a:ext>
            </a:extLst>
          </p:cNvPr>
          <p:cNvPicPr>
            <a:picLocks noChangeAspect="1"/>
          </p:cNvPicPr>
          <p:nvPr/>
        </p:nvPicPr>
        <p:blipFill>
          <a:blip r:embed="rId3"/>
          <a:stretch>
            <a:fillRect/>
          </a:stretch>
        </p:blipFill>
        <p:spPr>
          <a:xfrm>
            <a:off x="3979333" y="2887133"/>
            <a:ext cx="4493153" cy="2138221"/>
          </a:xfrm>
          <a:prstGeom prst="rect">
            <a:avLst/>
          </a:prstGeom>
        </p:spPr>
      </p:pic>
    </p:spTree>
    <p:extLst>
      <p:ext uri="{BB962C8B-B14F-4D97-AF65-F5344CB8AC3E}">
        <p14:creationId xmlns:p14="http://schemas.microsoft.com/office/powerpoint/2010/main" val="353997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003F-2D87-47E2-838B-F2CE600A82F7}"/>
              </a:ext>
            </a:extLst>
          </p:cNvPr>
          <p:cNvSpPr>
            <a:spLocks noGrp="1"/>
          </p:cNvSpPr>
          <p:nvPr>
            <p:ph type="title"/>
          </p:nvPr>
        </p:nvSpPr>
        <p:spPr>
          <a:xfrm>
            <a:off x="311700" y="142688"/>
            <a:ext cx="8520600" cy="572700"/>
          </a:xfrm>
        </p:spPr>
        <p:txBody>
          <a:bodyPr/>
          <a:lstStyle/>
          <a:p>
            <a:r>
              <a:rPr lang="en-IN" sz="3200" dirty="0">
                <a:latin typeface="Times New Roman" panose="02020603050405020304" pitchFamily="18" charset="0"/>
                <a:cs typeface="Times New Roman" panose="02020603050405020304" pitchFamily="18" charset="0"/>
              </a:rPr>
              <a:t>Outliers</a:t>
            </a:r>
            <a:r>
              <a:rPr lang="en-IN" dirty="0"/>
              <a:t>(</a:t>
            </a:r>
            <a:r>
              <a:rPr lang="en-IN" sz="3200" dirty="0"/>
              <a:t>continued</a:t>
            </a:r>
            <a:r>
              <a:rPr lang="en-IN" dirty="0"/>
              <a:t>)</a:t>
            </a:r>
          </a:p>
        </p:txBody>
      </p:sp>
      <p:pic>
        <p:nvPicPr>
          <p:cNvPr id="4" name="Picture 3">
            <a:extLst>
              <a:ext uri="{FF2B5EF4-FFF2-40B4-BE49-F238E27FC236}">
                <a16:creationId xmlns:a16="http://schemas.microsoft.com/office/drawing/2014/main" id="{54EA6154-03C4-457A-BA22-821D8BBF6A77}"/>
              </a:ext>
            </a:extLst>
          </p:cNvPr>
          <p:cNvPicPr>
            <a:picLocks noChangeAspect="1"/>
          </p:cNvPicPr>
          <p:nvPr/>
        </p:nvPicPr>
        <p:blipFill>
          <a:blip r:embed="rId2"/>
          <a:stretch>
            <a:fillRect/>
          </a:stretch>
        </p:blipFill>
        <p:spPr>
          <a:xfrm>
            <a:off x="714989" y="863601"/>
            <a:ext cx="3535277" cy="2830161"/>
          </a:xfrm>
          <a:prstGeom prst="rect">
            <a:avLst/>
          </a:prstGeom>
        </p:spPr>
      </p:pic>
      <p:pic>
        <p:nvPicPr>
          <p:cNvPr id="5" name="Picture 4">
            <a:extLst>
              <a:ext uri="{FF2B5EF4-FFF2-40B4-BE49-F238E27FC236}">
                <a16:creationId xmlns:a16="http://schemas.microsoft.com/office/drawing/2014/main" id="{50B602B2-2C82-4056-A46E-87FB77DE72A2}"/>
              </a:ext>
            </a:extLst>
          </p:cNvPr>
          <p:cNvPicPr>
            <a:picLocks noChangeAspect="1"/>
          </p:cNvPicPr>
          <p:nvPr/>
        </p:nvPicPr>
        <p:blipFill>
          <a:blip r:embed="rId3"/>
          <a:stretch>
            <a:fillRect/>
          </a:stretch>
        </p:blipFill>
        <p:spPr>
          <a:xfrm>
            <a:off x="5579533" y="863601"/>
            <a:ext cx="3180553" cy="3943254"/>
          </a:xfrm>
          <a:prstGeom prst="rect">
            <a:avLst/>
          </a:prstGeom>
        </p:spPr>
      </p:pic>
      <p:sp>
        <p:nvSpPr>
          <p:cNvPr id="6" name="TextBox 5">
            <a:extLst>
              <a:ext uri="{FF2B5EF4-FFF2-40B4-BE49-F238E27FC236}">
                <a16:creationId xmlns:a16="http://schemas.microsoft.com/office/drawing/2014/main" id="{F8E837CD-6B1D-49CF-B111-EA6534896DC6}"/>
              </a:ext>
            </a:extLst>
          </p:cNvPr>
          <p:cNvSpPr txBox="1"/>
          <p:nvPr/>
        </p:nvSpPr>
        <p:spPr>
          <a:xfrm>
            <a:off x="383914" y="4064000"/>
            <a:ext cx="4035686" cy="738664"/>
          </a:xfrm>
          <a:prstGeom prst="rect">
            <a:avLst/>
          </a:prstGeom>
          <a:noFill/>
        </p:spPr>
        <p:txBody>
          <a:bodyPr wrap="square" rtlCol="0">
            <a:spAutoFit/>
          </a:bodyPr>
          <a:lstStyle/>
          <a:p>
            <a:r>
              <a:rPr lang="en-IN" dirty="0"/>
              <a:t>When we plotted our boxplot we noted that it is positively skewed (you can refer the figure on the right)</a:t>
            </a:r>
          </a:p>
        </p:txBody>
      </p:sp>
    </p:spTree>
    <p:extLst>
      <p:ext uri="{BB962C8B-B14F-4D97-AF65-F5344CB8AC3E}">
        <p14:creationId xmlns:p14="http://schemas.microsoft.com/office/powerpoint/2010/main" val="352604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BD0-8FF6-4FFD-AD72-34C61A745D65}"/>
              </a:ext>
            </a:extLst>
          </p:cNvPr>
          <p:cNvSpPr>
            <a:spLocks noGrp="1"/>
          </p:cNvSpPr>
          <p:nvPr>
            <p:ph type="title"/>
          </p:nvPr>
        </p:nvSpPr>
        <p:spPr>
          <a:xfrm>
            <a:off x="227034" y="89425"/>
            <a:ext cx="8520600" cy="572700"/>
          </a:xfrm>
        </p:spPr>
        <p:txBody>
          <a:bodyPr/>
          <a:lstStyle/>
          <a:p>
            <a:r>
              <a:rPr lang="en-IN" sz="3200"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1D50D2D-8EE4-4BD3-9D58-A6A6521D23FE}"/>
              </a:ext>
            </a:extLst>
          </p:cNvPr>
          <p:cNvPicPr>
            <a:picLocks noChangeAspect="1"/>
          </p:cNvPicPr>
          <p:nvPr/>
        </p:nvPicPr>
        <p:blipFill>
          <a:blip r:embed="rId2"/>
          <a:stretch>
            <a:fillRect/>
          </a:stretch>
        </p:blipFill>
        <p:spPr>
          <a:xfrm>
            <a:off x="0" y="662125"/>
            <a:ext cx="4572000" cy="2254331"/>
          </a:xfrm>
          <a:prstGeom prst="rect">
            <a:avLst/>
          </a:prstGeom>
        </p:spPr>
      </p:pic>
      <p:pic>
        <p:nvPicPr>
          <p:cNvPr id="5" name="Picture 4">
            <a:extLst>
              <a:ext uri="{FF2B5EF4-FFF2-40B4-BE49-F238E27FC236}">
                <a16:creationId xmlns:a16="http://schemas.microsoft.com/office/drawing/2014/main" id="{24ECE907-ED9E-4709-9079-C70AA112DB8C}"/>
              </a:ext>
            </a:extLst>
          </p:cNvPr>
          <p:cNvPicPr>
            <a:picLocks noChangeAspect="1"/>
          </p:cNvPicPr>
          <p:nvPr/>
        </p:nvPicPr>
        <p:blipFill>
          <a:blip r:embed="rId3"/>
          <a:stretch>
            <a:fillRect/>
          </a:stretch>
        </p:blipFill>
        <p:spPr>
          <a:xfrm>
            <a:off x="4367616" y="2986657"/>
            <a:ext cx="4845299" cy="2133682"/>
          </a:xfrm>
          <a:prstGeom prst="rect">
            <a:avLst/>
          </a:prstGeom>
        </p:spPr>
      </p:pic>
      <p:sp>
        <p:nvSpPr>
          <p:cNvPr id="6" name="TextBox 5">
            <a:extLst>
              <a:ext uri="{FF2B5EF4-FFF2-40B4-BE49-F238E27FC236}">
                <a16:creationId xmlns:a16="http://schemas.microsoft.com/office/drawing/2014/main" id="{CDA51799-82E6-4558-9D58-A80465F6642D}"/>
              </a:ext>
            </a:extLst>
          </p:cNvPr>
          <p:cNvSpPr txBox="1"/>
          <p:nvPr/>
        </p:nvSpPr>
        <p:spPr>
          <a:xfrm>
            <a:off x="4572000" y="804333"/>
            <a:ext cx="4097867"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 the following graph plots you can see positive skewed histogram and its corresponding skewed probability plot because of outliers present. </a:t>
            </a:r>
          </a:p>
        </p:txBody>
      </p:sp>
      <p:sp>
        <p:nvSpPr>
          <p:cNvPr id="7" name="TextBox 6">
            <a:extLst>
              <a:ext uri="{FF2B5EF4-FFF2-40B4-BE49-F238E27FC236}">
                <a16:creationId xmlns:a16="http://schemas.microsoft.com/office/drawing/2014/main" id="{F8AF901A-F1F2-439F-9D5B-F69471634AD8}"/>
              </a:ext>
            </a:extLst>
          </p:cNvPr>
          <p:cNvSpPr txBox="1"/>
          <p:nvPr/>
        </p:nvSpPr>
        <p:spPr>
          <a:xfrm>
            <a:off x="110067" y="3115733"/>
            <a:ext cx="4123266"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To correct the skewness we have applied </a:t>
            </a:r>
            <a:r>
              <a:rPr lang="en-IN" sz="1600" u="sng" dirty="0">
                <a:latin typeface="Times New Roman" panose="02020603050405020304" pitchFamily="18" charset="0"/>
                <a:cs typeface="Times New Roman" panose="02020603050405020304" pitchFamily="18" charset="0"/>
              </a:rPr>
              <a:t>square root transform </a:t>
            </a:r>
            <a:r>
              <a:rPr lang="en-IN" sz="1600" dirty="0">
                <a:latin typeface="Times New Roman" panose="02020603050405020304" pitchFamily="18" charset="0"/>
                <a:cs typeface="Times New Roman" panose="02020603050405020304" pitchFamily="18" charset="0"/>
              </a:rPr>
              <a:t>and  got the normal distribution from positive skewed data</a:t>
            </a:r>
            <a:r>
              <a:rPr lang="en-IN" dirty="0"/>
              <a:t>.</a:t>
            </a:r>
          </a:p>
        </p:txBody>
      </p:sp>
    </p:spTree>
    <p:extLst>
      <p:ext uri="{BB962C8B-B14F-4D97-AF65-F5344CB8AC3E}">
        <p14:creationId xmlns:p14="http://schemas.microsoft.com/office/powerpoint/2010/main" val="219276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E40F-C5B6-41FA-AF77-A371C869BC90}"/>
              </a:ext>
            </a:extLst>
          </p:cNvPr>
          <p:cNvSpPr>
            <a:spLocks noGrp="1"/>
          </p:cNvSpPr>
          <p:nvPr>
            <p:ph type="title"/>
          </p:nvPr>
        </p:nvSpPr>
        <p:spPr>
          <a:xfrm>
            <a:off x="176518" y="62028"/>
            <a:ext cx="7174400" cy="572700"/>
          </a:xfrm>
        </p:spPr>
        <p:txBody>
          <a:bodyPr/>
          <a:lstStyle/>
          <a:p>
            <a:r>
              <a:rPr lang="en-IN" sz="3200" dirty="0">
                <a:latin typeface="Times New Roman" panose="02020603050405020304" pitchFamily="18" charset="0"/>
                <a:cs typeface="Times New Roman" panose="02020603050405020304" pitchFamily="18" charset="0"/>
              </a:rPr>
              <a:t>Scaling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D9E212-DADF-4229-B6C8-1CF812AF0D6A}"/>
              </a:ext>
            </a:extLst>
          </p:cNvPr>
          <p:cNvSpPr>
            <a:spLocks noGrp="1"/>
          </p:cNvSpPr>
          <p:nvPr>
            <p:ph type="body" idx="1"/>
          </p:nvPr>
        </p:nvSpPr>
        <p:spPr>
          <a:xfrm>
            <a:off x="0" y="640846"/>
            <a:ext cx="5557837" cy="4500434"/>
          </a:xfrm>
        </p:spPr>
        <p:txBody>
          <a:bodyPr/>
          <a:lstStyle/>
          <a:p>
            <a:pPr marL="114300" indent="0" algn="just">
              <a:buNone/>
            </a:pPr>
            <a:r>
              <a:rPr lang="en-IN" dirty="0">
                <a:solidFill>
                  <a:srgbClr val="000000"/>
                </a:solidFill>
                <a:latin typeface="Times New Roman" panose="02020603050405020304" pitchFamily="18" charset="0"/>
                <a:cs typeface="Times New Roman" panose="02020603050405020304" pitchFamily="18" charset="0"/>
              </a:rPr>
              <a:t> Types of scaling :</a:t>
            </a:r>
          </a:p>
          <a:p>
            <a:pPr marL="114300" indent="0" algn="just">
              <a:buNone/>
            </a:pPr>
            <a:endParaRPr lang="en-IN"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IN" sz="1600" b="1" dirty="0">
                <a:solidFill>
                  <a:srgbClr val="000000"/>
                </a:solidFill>
                <a:latin typeface="Times New Roman" panose="02020603050405020304" pitchFamily="18" charset="0"/>
                <a:cs typeface="Times New Roman" panose="02020603050405020304" pitchFamily="18" charset="0"/>
              </a:rPr>
              <a:t>1)</a:t>
            </a:r>
            <a:r>
              <a:rPr lang="en-IN" sz="1600" b="1" dirty="0" err="1">
                <a:solidFill>
                  <a:srgbClr val="000000"/>
                </a:solidFill>
                <a:latin typeface="Times New Roman" panose="02020603050405020304" pitchFamily="18" charset="0"/>
                <a:cs typeface="Times New Roman" panose="02020603050405020304" pitchFamily="18" charset="0"/>
              </a:rPr>
              <a:t>MinMaxScalar</a:t>
            </a:r>
            <a:r>
              <a:rPr lang="en-IN"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 scales all the data features in the range [0, 1] or else in the range [-1, 1] if there are</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 negative values. It scales the values to a specific value range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Without changing the shape of the original distribution.</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2)</a:t>
            </a:r>
            <a:r>
              <a:rPr lang="en-US" sz="1600" b="1" dirty="0" err="1">
                <a:solidFill>
                  <a:srgbClr val="000000"/>
                </a:solidFill>
                <a:latin typeface="Times New Roman" panose="02020603050405020304" pitchFamily="18" charset="0"/>
                <a:cs typeface="Times New Roman" panose="02020603050405020304" pitchFamily="18" charset="0"/>
              </a:rPr>
              <a:t>StandardScalar</a:t>
            </a:r>
            <a:r>
              <a:rPr lang="en-US" sz="1600" dirty="0">
                <a:solidFill>
                  <a:srgbClr val="000000"/>
                </a:solidFill>
                <a:latin typeface="Times New Roman" panose="02020603050405020304" pitchFamily="18" charset="0"/>
                <a:cs typeface="Times New Roman" panose="02020603050405020304" pitchFamily="18" charset="0"/>
              </a:rPr>
              <a:t>-In Machine Learning, </a:t>
            </a:r>
            <a:r>
              <a:rPr lang="en-US" sz="1600" dirty="0" err="1">
                <a:solidFill>
                  <a:srgbClr val="000000"/>
                </a:solidFill>
                <a:latin typeface="Times New Roman" panose="02020603050405020304" pitchFamily="18" charset="0"/>
                <a:cs typeface="Times New Roman" panose="02020603050405020304" pitchFamily="18" charset="0"/>
              </a:rPr>
              <a:t>StandardScaler</a:t>
            </a:r>
            <a:r>
              <a:rPr lang="en-US" sz="1600" dirty="0">
                <a:solidFill>
                  <a:srgbClr val="000000"/>
                </a:solidFill>
                <a:latin typeface="Times New Roman" panose="02020603050405020304" pitchFamily="18" charset="0"/>
                <a:cs typeface="Times New Roman" panose="02020603050405020304" pitchFamily="18" charset="0"/>
              </a:rPr>
              <a:t> is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used to resize the distribution of values ​​so that the mean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of the observed values ​​is 0 and the standard deviation is 1. </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3)</a:t>
            </a:r>
            <a:r>
              <a:rPr lang="en-US" sz="1600" b="1" dirty="0" err="1">
                <a:solidFill>
                  <a:srgbClr val="000000"/>
                </a:solidFill>
                <a:latin typeface="Times New Roman" panose="02020603050405020304" pitchFamily="18" charset="0"/>
                <a:cs typeface="Times New Roman" panose="02020603050405020304" pitchFamily="18" charset="0"/>
              </a:rPr>
              <a:t>RobustScalar</a:t>
            </a:r>
            <a:r>
              <a:rPr lang="en-US" sz="1600" b="1"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This Scaler removes the median and scales the data according to the quantile range (defaults to IQR: Interquartile Range).</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4A66B8-E864-464D-A14F-8EE489435268}"/>
              </a:ext>
            </a:extLst>
          </p:cNvPr>
          <p:cNvPicPr>
            <a:picLocks noChangeAspect="1"/>
          </p:cNvPicPr>
          <p:nvPr/>
        </p:nvPicPr>
        <p:blipFill>
          <a:blip r:embed="rId2"/>
          <a:stretch>
            <a:fillRect/>
          </a:stretch>
        </p:blipFill>
        <p:spPr>
          <a:xfrm>
            <a:off x="5557837" y="1319793"/>
            <a:ext cx="3586163" cy="2671233"/>
          </a:xfrm>
          <a:prstGeom prst="rect">
            <a:avLst/>
          </a:prstGeom>
        </p:spPr>
      </p:pic>
    </p:spTree>
    <p:extLst>
      <p:ext uri="{BB962C8B-B14F-4D97-AF65-F5344CB8AC3E}">
        <p14:creationId xmlns:p14="http://schemas.microsoft.com/office/powerpoint/2010/main" val="239499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0EA-F382-4A89-994F-682B627B037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Scaling Data and Model Building</a:t>
            </a:r>
          </a:p>
        </p:txBody>
      </p:sp>
      <p:pic>
        <p:nvPicPr>
          <p:cNvPr id="13314" name="Picture 2" descr="image.png">
            <a:extLst>
              <a:ext uri="{FF2B5EF4-FFF2-40B4-BE49-F238E27FC236}">
                <a16:creationId xmlns:a16="http://schemas.microsoft.com/office/drawing/2014/main" id="{A2372656-15C2-4F4E-8C33-3DB8875FA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168398"/>
            <a:ext cx="5000625"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51F442-B12E-4BDA-8E0E-A079E801BBCF}"/>
              </a:ext>
            </a:extLst>
          </p:cNvPr>
          <p:cNvSpPr txBox="1"/>
          <p:nvPr/>
        </p:nvSpPr>
        <p:spPr>
          <a:xfrm>
            <a:off x="5308600" y="1168398"/>
            <a:ext cx="3523700" cy="3416320"/>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checked the accuracy of our models using different scaling methods.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applied all 3 different scalers and checked the accuracy difference between them.</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Checking difference between Actual test value and Predicted value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11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282702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descr="Creatrip: Seoul City Bike | Guide to Ddareungi (따릉이)">
            <a:extLst>
              <a:ext uri="{FF2B5EF4-FFF2-40B4-BE49-F238E27FC236}">
                <a16:creationId xmlns:a16="http://schemas.microsoft.com/office/drawing/2014/main" id="{692F7797-6E15-4DE4-9719-9A8D4C6C6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130" y="599355"/>
            <a:ext cx="5995517" cy="4268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955D4-AB6F-443D-A3F8-98FE8B00FED8}"/>
              </a:ext>
            </a:extLst>
          </p:cNvPr>
          <p:cNvSpPr txBox="1"/>
          <p:nvPr/>
        </p:nvSpPr>
        <p:spPr>
          <a:xfrm>
            <a:off x="184417" y="176733"/>
            <a:ext cx="3311818" cy="707886"/>
          </a:xfrm>
          <a:prstGeom prst="rect">
            <a:avLst/>
          </a:prstGeom>
          <a:noFill/>
        </p:spPr>
        <p:txBody>
          <a:bodyPr wrap="square" rtlCol="0">
            <a:spAutoFit/>
          </a:bodyPr>
          <a:lstStyle/>
          <a:p>
            <a:r>
              <a:rPr lang="en-IN" sz="4000"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EB5578-DABE-4D49-B565-24C067C11B91}"/>
              </a:ext>
            </a:extLst>
          </p:cNvPr>
          <p:cNvSpPr txBox="1"/>
          <p:nvPr/>
        </p:nvSpPr>
        <p:spPr>
          <a:xfrm>
            <a:off x="1" y="849200"/>
            <a:ext cx="3757492" cy="5124480"/>
          </a:xfrm>
          <a:prstGeom prst="rect">
            <a:avLst/>
          </a:prstGeom>
          <a:noFill/>
        </p:spPr>
        <p:txBody>
          <a:bodyPr wrap="square" rtlCol="0">
            <a:spAutoFit/>
          </a:bodyPr>
          <a:lstStyle/>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Introduction</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Problem Statement</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Data Analysis Steps</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Attributes</a:t>
            </a:r>
            <a:endParaRPr lang="en-US" sz="1800" dirty="0">
              <a:solidFill>
                <a:schemeClr val="accent2"/>
              </a:solidFill>
              <a:latin typeface="Times New Roman"/>
              <a:ea typeface="Times New Roman"/>
              <a:cs typeface="Times New Roman"/>
              <a:sym typeface="Times New Roman"/>
            </a:endParaRP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Data Summary</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Exploratory Data Analysis</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Modeling Overview</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Feature Importance</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FC324-8992-43DE-9DA8-64F3D9526C21}"/>
              </a:ext>
            </a:extLst>
          </p:cNvPr>
          <p:cNvPicPr>
            <a:picLocks noChangeAspect="1"/>
          </p:cNvPicPr>
          <p:nvPr/>
        </p:nvPicPr>
        <p:blipFill>
          <a:blip r:embed="rId2"/>
          <a:stretch>
            <a:fillRect/>
          </a:stretch>
        </p:blipFill>
        <p:spPr>
          <a:xfrm>
            <a:off x="520598" y="413570"/>
            <a:ext cx="2650205" cy="2335702"/>
          </a:xfrm>
          <a:prstGeom prst="rect">
            <a:avLst/>
          </a:prstGeom>
        </p:spPr>
      </p:pic>
      <p:pic>
        <p:nvPicPr>
          <p:cNvPr id="5" name="Picture 4">
            <a:extLst>
              <a:ext uri="{FF2B5EF4-FFF2-40B4-BE49-F238E27FC236}">
                <a16:creationId xmlns:a16="http://schemas.microsoft.com/office/drawing/2014/main" id="{92B5BD2C-6B48-4021-AF03-B0037953B2DC}"/>
              </a:ext>
            </a:extLst>
          </p:cNvPr>
          <p:cNvPicPr>
            <a:picLocks noChangeAspect="1"/>
          </p:cNvPicPr>
          <p:nvPr/>
        </p:nvPicPr>
        <p:blipFill>
          <a:blip r:embed="rId3"/>
          <a:stretch>
            <a:fillRect/>
          </a:stretch>
        </p:blipFill>
        <p:spPr>
          <a:xfrm>
            <a:off x="5220722" y="413569"/>
            <a:ext cx="2838764" cy="2335703"/>
          </a:xfrm>
          <a:prstGeom prst="rect">
            <a:avLst/>
          </a:prstGeom>
        </p:spPr>
      </p:pic>
      <p:pic>
        <p:nvPicPr>
          <p:cNvPr id="6" name="Picture 5">
            <a:extLst>
              <a:ext uri="{FF2B5EF4-FFF2-40B4-BE49-F238E27FC236}">
                <a16:creationId xmlns:a16="http://schemas.microsoft.com/office/drawing/2014/main" id="{6C51CBC8-466C-4AF2-8BD1-5E8E24BF6221}"/>
              </a:ext>
            </a:extLst>
          </p:cNvPr>
          <p:cNvPicPr>
            <a:picLocks noChangeAspect="1"/>
          </p:cNvPicPr>
          <p:nvPr/>
        </p:nvPicPr>
        <p:blipFill>
          <a:blip r:embed="rId4"/>
          <a:stretch>
            <a:fillRect/>
          </a:stretch>
        </p:blipFill>
        <p:spPr>
          <a:xfrm>
            <a:off x="520598" y="2876763"/>
            <a:ext cx="2650204" cy="2222499"/>
          </a:xfrm>
          <a:prstGeom prst="rect">
            <a:avLst/>
          </a:prstGeom>
        </p:spPr>
      </p:pic>
      <p:pic>
        <p:nvPicPr>
          <p:cNvPr id="7" name="Picture 6">
            <a:extLst>
              <a:ext uri="{FF2B5EF4-FFF2-40B4-BE49-F238E27FC236}">
                <a16:creationId xmlns:a16="http://schemas.microsoft.com/office/drawing/2014/main" id="{2DF7F766-EDD6-430F-A04C-ACE3EB07A7D9}"/>
              </a:ext>
            </a:extLst>
          </p:cNvPr>
          <p:cNvPicPr>
            <a:picLocks noChangeAspect="1"/>
          </p:cNvPicPr>
          <p:nvPr/>
        </p:nvPicPr>
        <p:blipFill>
          <a:blip r:embed="rId5"/>
          <a:stretch>
            <a:fillRect/>
          </a:stretch>
        </p:blipFill>
        <p:spPr>
          <a:xfrm>
            <a:off x="5220721" y="2876763"/>
            <a:ext cx="2838763" cy="2133488"/>
          </a:xfrm>
          <a:prstGeom prst="rect">
            <a:avLst/>
          </a:prstGeom>
        </p:spPr>
      </p:pic>
      <p:sp>
        <p:nvSpPr>
          <p:cNvPr id="8" name="TextBox 7">
            <a:extLst>
              <a:ext uri="{FF2B5EF4-FFF2-40B4-BE49-F238E27FC236}">
                <a16:creationId xmlns:a16="http://schemas.microsoft.com/office/drawing/2014/main" id="{3082B780-6375-4086-92E1-3DF39D94A457}"/>
              </a:ext>
            </a:extLst>
          </p:cNvPr>
          <p:cNvSpPr txBox="1"/>
          <p:nvPr/>
        </p:nvSpPr>
        <p:spPr>
          <a:xfrm>
            <a:off x="2929467" y="0"/>
            <a:ext cx="3031066"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a:t>
            </a:r>
            <a:r>
              <a:rPr lang="en-IN" sz="18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RobustScaler</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45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B3173-25F6-425E-8D5D-9485A418267B}"/>
              </a:ext>
            </a:extLst>
          </p:cNvPr>
          <p:cNvPicPr>
            <a:picLocks noChangeAspect="1"/>
          </p:cNvPicPr>
          <p:nvPr/>
        </p:nvPicPr>
        <p:blipFill>
          <a:blip r:embed="rId2"/>
          <a:stretch>
            <a:fillRect/>
          </a:stretch>
        </p:blipFill>
        <p:spPr>
          <a:xfrm>
            <a:off x="424588" y="426418"/>
            <a:ext cx="2610811" cy="2359115"/>
          </a:xfrm>
          <a:prstGeom prst="rect">
            <a:avLst/>
          </a:prstGeom>
        </p:spPr>
      </p:pic>
      <p:pic>
        <p:nvPicPr>
          <p:cNvPr id="5" name="Picture 4">
            <a:extLst>
              <a:ext uri="{FF2B5EF4-FFF2-40B4-BE49-F238E27FC236}">
                <a16:creationId xmlns:a16="http://schemas.microsoft.com/office/drawing/2014/main" id="{7357584C-C3E6-4B3A-AFFE-5C9D8A82D67E}"/>
              </a:ext>
            </a:extLst>
          </p:cNvPr>
          <p:cNvPicPr>
            <a:picLocks noChangeAspect="1"/>
          </p:cNvPicPr>
          <p:nvPr/>
        </p:nvPicPr>
        <p:blipFill>
          <a:blip r:embed="rId3"/>
          <a:stretch>
            <a:fillRect/>
          </a:stretch>
        </p:blipFill>
        <p:spPr>
          <a:xfrm>
            <a:off x="4882189" y="426418"/>
            <a:ext cx="2835202" cy="2359115"/>
          </a:xfrm>
          <a:prstGeom prst="rect">
            <a:avLst/>
          </a:prstGeom>
        </p:spPr>
      </p:pic>
      <p:pic>
        <p:nvPicPr>
          <p:cNvPr id="6" name="Picture 5">
            <a:extLst>
              <a:ext uri="{FF2B5EF4-FFF2-40B4-BE49-F238E27FC236}">
                <a16:creationId xmlns:a16="http://schemas.microsoft.com/office/drawing/2014/main" id="{C67D62BD-2DDB-4C83-92BF-ECE14F75A993}"/>
              </a:ext>
            </a:extLst>
          </p:cNvPr>
          <p:cNvPicPr>
            <a:picLocks noChangeAspect="1"/>
          </p:cNvPicPr>
          <p:nvPr/>
        </p:nvPicPr>
        <p:blipFill>
          <a:blip r:embed="rId4"/>
          <a:stretch>
            <a:fillRect/>
          </a:stretch>
        </p:blipFill>
        <p:spPr>
          <a:xfrm>
            <a:off x="621585" y="2956621"/>
            <a:ext cx="2425448" cy="2186879"/>
          </a:xfrm>
          <a:prstGeom prst="rect">
            <a:avLst/>
          </a:prstGeom>
        </p:spPr>
      </p:pic>
      <p:pic>
        <p:nvPicPr>
          <p:cNvPr id="7" name="Picture 6">
            <a:extLst>
              <a:ext uri="{FF2B5EF4-FFF2-40B4-BE49-F238E27FC236}">
                <a16:creationId xmlns:a16="http://schemas.microsoft.com/office/drawing/2014/main" id="{CC394EF5-7C46-4247-B900-51411232519A}"/>
              </a:ext>
            </a:extLst>
          </p:cNvPr>
          <p:cNvPicPr>
            <a:picLocks noChangeAspect="1"/>
          </p:cNvPicPr>
          <p:nvPr/>
        </p:nvPicPr>
        <p:blipFill>
          <a:blip r:embed="rId5"/>
          <a:stretch>
            <a:fillRect/>
          </a:stretch>
        </p:blipFill>
        <p:spPr>
          <a:xfrm>
            <a:off x="5002513" y="3200400"/>
            <a:ext cx="2714878" cy="1943100"/>
          </a:xfrm>
          <a:prstGeom prst="rect">
            <a:avLst/>
          </a:prstGeom>
        </p:spPr>
      </p:pic>
      <p:sp>
        <p:nvSpPr>
          <p:cNvPr id="8" name="TextBox 7">
            <a:extLst>
              <a:ext uri="{FF2B5EF4-FFF2-40B4-BE49-F238E27FC236}">
                <a16:creationId xmlns:a16="http://schemas.microsoft.com/office/drawing/2014/main" id="{4A9DFB4E-E5D9-4A01-82EC-2B973A6EA56C}"/>
              </a:ext>
            </a:extLst>
          </p:cNvPr>
          <p:cNvSpPr txBox="1"/>
          <p:nvPr/>
        </p:nvSpPr>
        <p:spPr>
          <a:xfrm>
            <a:off x="2673617" y="0"/>
            <a:ext cx="2414850"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MinMaxcaler</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2619275-20E7-4927-81AF-2069ED2ECEB3}"/>
              </a:ext>
            </a:extLst>
          </p:cNvPr>
          <p:cNvPicPr>
            <a:picLocks noChangeAspect="1"/>
          </p:cNvPicPr>
          <p:nvPr/>
        </p:nvPicPr>
        <p:blipFill>
          <a:blip r:embed="rId6"/>
          <a:stretch>
            <a:fillRect/>
          </a:stretch>
        </p:blipFill>
        <p:spPr>
          <a:xfrm>
            <a:off x="5002513" y="2956621"/>
            <a:ext cx="2883048" cy="190510"/>
          </a:xfrm>
          <a:prstGeom prst="rect">
            <a:avLst/>
          </a:prstGeom>
        </p:spPr>
      </p:pic>
    </p:spTree>
    <p:extLst>
      <p:ext uri="{BB962C8B-B14F-4D97-AF65-F5344CB8AC3E}">
        <p14:creationId xmlns:p14="http://schemas.microsoft.com/office/powerpoint/2010/main" val="188819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7ACCE-3D9F-4A42-BCC0-769076E9A730}"/>
              </a:ext>
            </a:extLst>
          </p:cNvPr>
          <p:cNvPicPr>
            <a:picLocks noChangeAspect="1"/>
          </p:cNvPicPr>
          <p:nvPr/>
        </p:nvPicPr>
        <p:blipFill>
          <a:blip r:embed="rId2"/>
          <a:stretch>
            <a:fillRect/>
          </a:stretch>
        </p:blipFill>
        <p:spPr>
          <a:xfrm>
            <a:off x="549010" y="339289"/>
            <a:ext cx="2685476" cy="2384772"/>
          </a:xfrm>
          <a:prstGeom prst="rect">
            <a:avLst/>
          </a:prstGeom>
        </p:spPr>
      </p:pic>
      <p:pic>
        <p:nvPicPr>
          <p:cNvPr id="5" name="Picture 4">
            <a:extLst>
              <a:ext uri="{FF2B5EF4-FFF2-40B4-BE49-F238E27FC236}">
                <a16:creationId xmlns:a16="http://schemas.microsoft.com/office/drawing/2014/main" id="{C2F95F98-D61A-4D3D-ADFF-A18DB92E0B80}"/>
              </a:ext>
            </a:extLst>
          </p:cNvPr>
          <p:cNvPicPr>
            <a:picLocks noChangeAspect="1"/>
          </p:cNvPicPr>
          <p:nvPr/>
        </p:nvPicPr>
        <p:blipFill>
          <a:blip r:embed="rId3"/>
          <a:stretch>
            <a:fillRect/>
          </a:stretch>
        </p:blipFill>
        <p:spPr>
          <a:xfrm>
            <a:off x="4729690" y="446391"/>
            <a:ext cx="2815372" cy="2169673"/>
          </a:xfrm>
          <a:prstGeom prst="rect">
            <a:avLst/>
          </a:prstGeom>
        </p:spPr>
      </p:pic>
      <p:pic>
        <p:nvPicPr>
          <p:cNvPr id="6" name="Picture 5">
            <a:extLst>
              <a:ext uri="{FF2B5EF4-FFF2-40B4-BE49-F238E27FC236}">
                <a16:creationId xmlns:a16="http://schemas.microsoft.com/office/drawing/2014/main" id="{57D018C9-D8CD-40D0-B428-FC1A02476FFB}"/>
              </a:ext>
            </a:extLst>
          </p:cNvPr>
          <p:cNvPicPr>
            <a:picLocks noChangeAspect="1"/>
          </p:cNvPicPr>
          <p:nvPr/>
        </p:nvPicPr>
        <p:blipFill>
          <a:blip r:embed="rId4"/>
          <a:stretch>
            <a:fillRect/>
          </a:stretch>
        </p:blipFill>
        <p:spPr>
          <a:xfrm>
            <a:off x="549010" y="2724061"/>
            <a:ext cx="2685476" cy="2357347"/>
          </a:xfrm>
          <a:prstGeom prst="rect">
            <a:avLst/>
          </a:prstGeom>
        </p:spPr>
      </p:pic>
      <p:pic>
        <p:nvPicPr>
          <p:cNvPr id="7" name="Picture 6">
            <a:extLst>
              <a:ext uri="{FF2B5EF4-FFF2-40B4-BE49-F238E27FC236}">
                <a16:creationId xmlns:a16="http://schemas.microsoft.com/office/drawing/2014/main" id="{32C1E08A-B067-4B7B-A621-92517D4DDEB6}"/>
              </a:ext>
            </a:extLst>
          </p:cNvPr>
          <p:cNvPicPr>
            <a:picLocks noChangeAspect="1"/>
          </p:cNvPicPr>
          <p:nvPr/>
        </p:nvPicPr>
        <p:blipFill>
          <a:blip r:embed="rId5"/>
          <a:stretch>
            <a:fillRect/>
          </a:stretch>
        </p:blipFill>
        <p:spPr>
          <a:xfrm>
            <a:off x="4729690" y="2616064"/>
            <a:ext cx="2815372" cy="2527436"/>
          </a:xfrm>
          <a:prstGeom prst="rect">
            <a:avLst/>
          </a:prstGeom>
        </p:spPr>
      </p:pic>
      <p:sp>
        <p:nvSpPr>
          <p:cNvPr id="8" name="TextBox 7">
            <a:extLst>
              <a:ext uri="{FF2B5EF4-FFF2-40B4-BE49-F238E27FC236}">
                <a16:creationId xmlns:a16="http://schemas.microsoft.com/office/drawing/2014/main" id="{29D986DB-4417-4CA2-A07C-3EB3FB4D6C24}"/>
              </a:ext>
            </a:extLst>
          </p:cNvPr>
          <p:cNvSpPr txBox="1"/>
          <p:nvPr/>
        </p:nvSpPr>
        <p:spPr>
          <a:xfrm>
            <a:off x="2870199" y="31512"/>
            <a:ext cx="2815371"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StandardScaler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2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9650-5C01-49E9-B3B7-372641DD3827}"/>
              </a:ext>
            </a:extLst>
          </p:cNvPr>
          <p:cNvSpPr>
            <a:spLocks noGrp="1"/>
          </p:cNvSpPr>
          <p:nvPr>
            <p:ph type="title"/>
          </p:nvPr>
        </p:nvSpPr>
        <p:spPr>
          <a:xfrm>
            <a:off x="421767" y="74683"/>
            <a:ext cx="8520600" cy="572700"/>
          </a:xfrm>
        </p:spPr>
        <p:txBody>
          <a:bodyPr/>
          <a:lstStyle/>
          <a:p>
            <a:r>
              <a:rPr lang="en-IN" sz="3200" dirty="0">
                <a:solidFill>
                  <a:schemeClr val="tx2">
                    <a:lumMod val="50000"/>
                  </a:schemeClr>
                </a:solidFill>
                <a:latin typeface="Times New Roman" panose="02020603050405020304" pitchFamily="18" charset="0"/>
                <a:cs typeface="Times New Roman" panose="02020603050405020304" pitchFamily="18" charset="0"/>
              </a:rPr>
              <a:t>Models List</a:t>
            </a:r>
            <a:endParaRPr lang="en-IN" sz="3200" dirty="0"/>
          </a:p>
        </p:txBody>
      </p:sp>
      <p:pic>
        <p:nvPicPr>
          <p:cNvPr id="6" name="Picture 5">
            <a:extLst>
              <a:ext uri="{FF2B5EF4-FFF2-40B4-BE49-F238E27FC236}">
                <a16:creationId xmlns:a16="http://schemas.microsoft.com/office/drawing/2014/main" id="{D6497456-7CD0-4E3F-9F06-BA19B239467E}"/>
              </a:ext>
            </a:extLst>
          </p:cNvPr>
          <p:cNvPicPr>
            <a:picLocks noChangeAspect="1"/>
          </p:cNvPicPr>
          <p:nvPr/>
        </p:nvPicPr>
        <p:blipFill>
          <a:blip r:embed="rId2"/>
          <a:stretch>
            <a:fillRect/>
          </a:stretch>
        </p:blipFill>
        <p:spPr>
          <a:xfrm>
            <a:off x="59266" y="1744133"/>
            <a:ext cx="9084733" cy="3324684"/>
          </a:xfrm>
          <a:prstGeom prst="rect">
            <a:avLst/>
          </a:prstGeom>
        </p:spPr>
      </p:pic>
      <p:sp>
        <p:nvSpPr>
          <p:cNvPr id="8" name="Rectangle 7">
            <a:extLst>
              <a:ext uri="{FF2B5EF4-FFF2-40B4-BE49-F238E27FC236}">
                <a16:creationId xmlns:a16="http://schemas.microsoft.com/office/drawing/2014/main" id="{60F5107B-3F60-4431-A835-D14ED4A86E65}"/>
              </a:ext>
            </a:extLst>
          </p:cNvPr>
          <p:cNvSpPr/>
          <p:nvPr/>
        </p:nvSpPr>
        <p:spPr>
          <a:xfrm>
            <a:off x="482599" y="1017725"/>
            <a:ext cx="7499083" cy="584775"/>
          </a:xfrm>
          <a:prstGeom prst="rect">
            <a:avLst/>
          </a:prstGeom>
        </p:spPr>
        <p:txBody>
          <a:bodyPr wrap="square">
            <a:spAutoFit/>
          </a:bodyPr>
          <a:lstStyle/>
          <a:p>
            <a:r>
              <a:rPr lang="en-US" sz="1600" dirty="0"/>
              <a:t>In this project we used total twelve models, so that we can compare the final Root mean square error and R2 score of this models.</a:t>
            </a:r>
          </a:p>
        </p:txBody>
      </p:sp>
    </p:spTree>
    <p:extLst>
      <p:ext uri="{BB962C8B-B14F-4D97-AF65-F5344CB8AC3E}">
        <p14:creationId xmlns:p14="http://schemas.microsoft.com/office/powerpoint/2010/main" val="1865674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694D-CB59-4CEE-AE6A-24E5E4113417}"/>
              </a:ext>
            </a:extLst>
          </p:cNvPr>
          <p:cNvSpPr>
            <a:spLocks noGrp="1"/>
          </p:cNvSpPr>
          <p:nvPr>
            <p:ph type="title"/>
          </p:nvPr>
        </p:nvSpPr>
        <p:spPr>
          <a:xfrm>
            <a:off x="108500" y="0"/>
            <a:ext cx="7960233" cy="572700"/>
          </a:xfrm>
        </p:spPr>
        <p:txBody>
          <a:bodyPr/>
          <a:lstStyle/>
          <a:p>
            <a:r>
              <a:rPr lang="en-IN" dirty="0"/>
              <a:t>Models </a:t>
            </a:r>
            <a:r>
              <a:rPr lang="en-IN" sz="3200" dirty="0"/>
              <a:t>Accuracy and Results</a:t>
            </a:r>
            <a:endParaRPr lang="en-IN" dirty="0"/>
          </a:p>
        </p:txBody>
      </p:sp>
      <p:pic>
        <p:nvPicPr>
          <p:cNvPr id="4" name="Picture 3">
            <a:extLst>
              <a:ext uri="{FF2B5EF4-FFF2-40B4-BE49-F238E27FC236}">
                <a16:creationId xmlns:a16="http://schemas.microsoft.com/office/drawing/2014/main" id="{E005F34D-0405-43EA-987A-47C8F2FFCF31}"/>
              </a:ext>
            </a:extLst>
          </p:cNvPr>
          <p:cNvPicPr>
            <a:picLocks noChangeAspect="1"/>
          </p:cNvPicPr>
          <p:nvPr/>
        </p:nvPicPr>
        <p:blipFill>
          <a:blip r:embed="rId2"/>
          <a:stretch>
            <a:fillRect/>
          </a:stretch>
        </p:blipFill>
        <p:spPr>
          <a:xfrm>
            <a:off x="0" y="572700"/>
            <a:ext cx="9144000" cy="2787476"/>
          </a:xfrm>
          <a:prstGeom prst="rect">
            <a:avLst/>
          </a:prstGeom>
        </p:spPr>
      </p:pic>
      <p:sp>
        <p:nvSpPr>
          <p:cNvPr id="5" name="Rectangle 4">
            <a:extLst>
              <a:ext uri="{FF2B5EF4-FFF2-40B4-BE49-F238E27FC236}">
                <a16:creationId xmlns:a16="http://schemas.microsoft.com/office/drawing/2014/main" id="{CFC4AE77-CB98-45C8-8D0F-6741BFD266E7}"/>
              </a:ext>
            </a:extLst>
          </p:cNvPr>
          <p:cNvSpPr/>
          <p:nvPr/>
        </p:nvSpPr>
        <p:spPr>
          <a:xfrm>
            <a:off x="108500" y="3401249"/>
            <a:ext cx="8754533" cy="138499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As per above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Train_R2 and Test_R2 Score  being near to 1 is considered as a good model.</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SzPts val="1200"/>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rPr>
              <a:t>Lightgbm</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ExtraTreeRegressor</a:t>
            </a:r>
            <a:r>
              <a:rPr lang="en-US" dirty="0">
                <a:solidFill>
                  <a:schemeClr val="accent2"/>
                </a:solidFill>
                <a:latin typeface="Times New Roman" panose="02020603050405020304" pitchFamily="18" charset="0"/>
                <a:cs typeface="Times New Roman" panose="02020603050405020304" pitchFamily="18" charset="0"/>
              </a:rPr>
              <a:t> and </a:t>
            </a:r>
            <a:r>
              <a:rPr lang="en-US" dirty="0" err="1">
                <a:solidFill>
                  <a:schemeClr val="accent2"/>
                </a:solidFill>
                <a:latin typeface="Times New Roman" panose="02020603050405020304" pitchFamily="18" charset="0"/>
                <a:cs typeface="Times New Roman" panose="02020603050405020304" pitchFamily="18" charset="0"/>
              </a:rPr>
              <a:t>RandomForestRegressor</a:t>
            </a:r>
            <a:r>
              <a:rPr lang="en-US" dirty="0">
                <a:solidFill>
                  <a:schemeClr val="accent2"/>
                </a:solidFill>
                <a:latin typeface="Times New Roman" panose="02020603050405020304" pitchFamily="18" charset="0"/>
                <a:cs typeface="Times New Roman" panose="02020603050405020304" pitchFamily="18" charset="0"/>
              </a:rPr>
              <a:t> give us max R2</a:t>
            </a:r>
          </a:p>
          <a:p>
            <a:pPr>
              <a:buSzPts val="1200"/>
            </a:pPr>
            <a:r>
              <a:rPr lang="en-US" dirty="0">
                <a:solidFill>
                  <a:schemeClr val="accent2"/>
                </a:solidFill>
                <a:latin typeface="Times New Roman" panose="02020603050405020304" pitchFamily="18" charset="0"/>
                <a:cs typeface="Times New Roman" panose="02020603050405020304" pitchFamily="18" charset="0"/>
              </a:rPr>
              <a:t>      score and least Root mean square error on test set.</a:t>
            </a:r>
            <a:endParaRPr lang="en-IN" dirty="0">
              <a:solidFill>
                <a:schemeClr val="accent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So, In above results best models are</a:t>
            </a:r>
          </a:p>
        </p:txBody>
      </p:sp>
      <p:pic>
        <p:nvPicPr>
          <p:cNvPr id="6" name="Picture 5">
            <a:extLst>
              <a:ext uri="{FF2B5EF4-FFF2-40B4-BE49-F238E27FC236}">
                <a16:creationId xmlns:a16="http://schemas.microsoft.com/office/drawing/2014/main" id="{E527EA30-B7C8-45D5-8FC6-5F480E671C0B}"/>
              </a:ext>
            </a:extLst>
          </p:cNvPr>
          <p:cNvPicPr>
            <a:picLocks noChangeAspect="1"/>
          </p:cNvPicPr>
          <p:nvPr/>
        </p:nvPicPr>
        <p:blipFill>
          <a:blip r:embed="rId3"/>
          <a:stretch>
            <a:fillRect/>
          </a:stretch>
        </p:blipFill>
        <p:spPr>
          <a:xfrm>
            <a:off x="6196334" y="3451255"/>
            <a:ext cx="2839166" cy="1527940"/>
          </a:xfrm>
          <a:prstGeom prst="rect">
            <a:avLst/>
          </a:prstGeom>
        </p:spPr>
      </p:pic>
    </p:spTree>
    <p:extLst>
      <p:ext uri="{BB962C8B-B14F-4D97-AF65-F5344CB8AC3E}">
        <p14:creationId xmlns:p14="http://schemas.microsoft.com/office/powerpoint/2010/main" val="2444512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212A-8BB0-40B6-9D72-83E3040DB7BA}"/>
              </a:ext>
            </a:extLst>
          </p:cNvPr>
          <p:cNvSpPr>
            <a:spLocks noGrp="1"/>
          </p:cNvSpPr>
          <p:nvPr>
            <p:ph type="title"/>
          </p:nvPr>
        </p:nvSpPr>
        <p:spPr>
          <a:xfrm>
            <a:off x="177801" y="64025"/>
            <a:ext cx="8520600" cy="572700"/>
          </a:xfrm>
        </p:spPr>
        <p:txBody>
          <a:bodyPr/>
          <a:lstStyle/>
          <a:p>
            <a:r>
              <a:rPr lang="en-US" dirty="0">
                <a:solidFill>
                  <a:srgbClr val="FF0000"/>
                </a:solidFill>
                <a:latin typeface="Times New Roman"/>
                <a:ea typeface="Times New Roman"/>
                <a:cs typeface="Times New Roman"/>
                <a:sym typeface="Times New Roman"/>
              </a:rPr>
              <a:t>Hyperparameter Tuning of GradientBoostingRegressor</a:t>
            </a:r>
            <a:endParaRPr lang="en-IN" dirty="0"/>
          </a:p>
        </p:txBody>
      </p:sp>
      <p:pic>
        <p:nvPicPr>
          <p:cNvPr id="4" name="Picture 3">
            <a:extLst>
              <a:ext uri="{FF2B5EF4-FFF2-40B4-BE49-F238E27FC236}">
                <a16:creationId xmlns:a16="http://schemas.microsoft.com/office/drawing/2014/main" id="{AF992496-C4E1-4D78-A552-2DB6A1C087ED}"/>
              </a:ext>
            </a:extLst>
          </p:cNvPr>
          <p:cNvPicPr>
            <a:picLocks noChangeAspect="1"/>
          </p:cNvPicPr>
          <p:nvPr/>
        </p:nvPicPr>
        <p:blipFill>
          <a:blip r:embed="rId2"/>
          <a:stretch>
            <a:fillRect/>
          </a:stretch>
        </p:blipFill>
        <p:spPr>
          <a:xfrm>
            <a:off x="3877732" y="802035"/>
            <a:ext cx="5123613" cy="3308688"/>
          </a:xfrm>
          <a:prstGeom prst="rect">
            <a:avLst/>
          </a:prstGeom>
        </p:spPr>
      </p:pic>
      <p:sp>
        <p:nvSpPr>
          <p:cNvPr id="5" name="Rectangle 4">
            <a:extLst>
              <a:ext uri="{FF2B5EF4-FFF2-40B4-BE49-F238E27FC236}">
                <a16:creationId xmlns:a16="http://schemas.microsoft.com/office/drawing/2014/main" id="{7F829528-6924-4CCA-9A8C-5F91604D4523}"/>
              </a:ext>
            </a:extLst>
          </p:cNvPr>
          <p:cNvSpPr/>
          <p:nvPr/>
        </p:nvSpPr>
        <p:spPr>
          <a:xfrm>
            <a:off x="173567" y="802035"/>
            <a:ext cx="3632199" cy="353943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hyperparameter tuning we have chosen the important hyperparater such as learning_rate, max_depth, and the       n_estimators. The max_depth and            n_estimators are the same parameters that we chose in a random forest. Here we are taking an extra that is the learning_rate.</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We  call  the Boosting Regressor Constructor and define the parameters.</a:t>
            </a:r>
          </a:p>
          <a:p>
            <a:r>
              <a:rPr lang="en-US" sz="1600" dirty="0">
                <a:latin typeface="Times New Roman" panose="02020603050405020304" pitchFamily="18" charset="0"/>
                <a:cs typeface="Times New Roman" panose="02020603050405020304" pitchFamily="18" charset="0"/>
              </a:rPr>
              <a:t>Here we have applied all relevant possible values for each the hyperparamter</a:t>
            </a:r>
          </a:p>
          <a:p>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952ED5-7E5B-4BC9-9A71-6818E8548FE1}"/>
              </a:ext>
            </a:extLst>
          </p:cNvPr>
          <p:cNvSpPr/>
          <p:nvPr/>
        </p:nvSpPr>
        <p:spPr>
          <a:xfrm>
            <a:off x="173567" y="4341465"/>
            <a:ext cx="3555999" cy="523220"/>
          </a:xfrm>
          <a:prstGeom prst="rect">
            <a:avLst/>
          </a:prstGeom>
        </p:spPr>
        <p:txBody>
          <a:bodyPr wrap="square">
            <a:spAutoFit/>
          </a:bodyPr>
          <a:lstStyle/>
          <a:p>
            <a:r>
              <a:rPr lang="en-US" dirty="0">
                <a:solidFill>
                  <a:srgbClr val="212121"/>
                </a:solidFill>
                <a:latin typeface="Roboto"/>
              </a:rPr>
              <a:t>After Hyperparameter tuning, the accuracy of the model went from </a:t>
            </a:r>
            <a:r>
              <a:rPr lang="en-US" b="1" dirty="0">
                <a:solidFill>
                  <a:srgbClr val="212121"/>
                </a:solidFill>
                <a:latin typeface="Roboto"/>
              </a:rPr>
              <a:t>87% </a:t>
            </a:r>
            <a:r>
              <a:rPr lang="en-US" dirty="0">
                <a:solidFill>
                  <a:srgbClr val="212121"/>
                </a:solidFill>
                <a:latin typeface="Roboto"/>
              </a:rPr>
              <a:t>to </a:t>
            </a:r>
            <a:r>
              <a:rPr lang="en-US" b="1" dirty="0">
                <a:solidFill>
                  <a:srgbClr val="212121"/>
                </a:solidFill>
                <a:latin typeface="Roboto"/>
              </a:rPr>
              <a:t>91.7%</a:t>
            </a:r>
            <a:endParaRPr lang="en-IN" dirty="0"/>
          </a:p>
        </p:txBody>
      </p:sp>
      <p:pic>
        <p:nvPicPr>
          <p:cNvPr id="7" name="Picture 6">
            <a:extLst>
              <a:ext uri="{FF2B5EF4-FFF2-40B4-BE49-F238E27FC236}">
                <a16:creationId xmlns:a16="http://schemas.microsoft.com/office/drawing/2014/main" id="{EE33FF33-F7A7-4C52-9A91-759CF5EC7276}"/>
              </a:ext>
            </a:extLst>
          </p:cNvPr>
          <p:cNvPicPr>
            <a:picLocks noChangeAspect="1"/>
          </p:cNvPicPr>
          <p:nvPr/>
        </p:nvPicPr>
        <p:blipFill>
          <a:blip r:embed="rId3"/>
          <a:stretch>
            <a:fillRect/>
          </a:stretch>
        </p:blipFill>
        <p:spPr>
          <a:xfrm>
            <a:off x="3805766" y="4276033"/>
            <a:ext cx="4025901" cy="654084"/>
          </a:xfrm>
          <a:prstGeom prst="rect">
            <a:avLst/>
          </a:prstGeom>
        </p:spPr>
      </p:pic>
    </p:spTree>
    <p:extLst>
      <p:ext uri="{BB962C8B-B14F-4D97-AF65-F5344CB8AC3E}">
        <p14:creationId xmlns:p14="http://schemas.microsoft.com/office/powerpoint/2010/main" val="264654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918F-6492-4AEE-AD34-053295EEC35C}"/>
              </a:ext>
            </a:extLst>
          </p:cNvPr>
          <p:cNvSpPr>
            <a:spLocks noGrp="1"/>
          </p:cNvSpPr>
          <p:nvPr>
            <p:ph type="title"/>
          </p:nvPr>
        </p:nvSpPr>
        <p:spPr>
          <a:xfrm>
            <a:off x="311700" y="131758"/>
            <a:ext cx="8520600" cy="572700"/>
          </a:xfrm>
        </p:spPr>
        <p:txBody>
          <a:bodyPr/>
          <a:lstStyle/>
          <a:p>
            <a:r>
              <a:rPr lang="en-IN" dirty="0"/>
              <a:t>Conclusions</a:t>
            </a:r>
          </a:p>
        </p:txBody>
      </p:sp>
      <p:sp>
        <p:nvSpPr>
          <p:cNvPr id="3" name="Text Placeholder 2">
            <a:extLst>
              <a:ext uri="{FF2B5EF4-FFF2-40B4-BE49-F238E27FC236}">
                <a16:creationId xmlns:a16="http://schemas.microsoft.com/office/drawing/2014/main" id="{B64CCF10-389C-4D41-914A-A1CA499D429F}"/>
              </a:ext>
            </a:extLst>
          </p:cNvPr>
          <p:cNvSpPr>
            <a:spLocks noGrp="1"/>
          </p:cNvSpPr>
          <p:nvPr>
            <p:ph type="body" idx="1"/>
          </p:nvPr>
        </p:nvSpPr>
        <p:spPr>
          <a:xfrm>
            <a:off x="93133" y="704458"/>
            <a:ext cx="9050867" cy="3416400"/>
          </a:xfrm>
        </p:spPr>
        <p:txBody>
          <a:bodyPr/>
          <a:lstStyle/>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Most numbers of Bikes were rented in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Summer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followed by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Autumn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Spring</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Winter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May-July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peak Bike renting Season,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Dec-Feb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least preferred month for bike renting.</a:t>
            </a:r>
            <a:endParaRPr lang="en-US" sz="1600" dirty="0">
              <a:latin typeface="Times New Roman" panose="02020603050405020304" pitchFamily="18" charset="0"/>
              <a:cs typeface="Times New Roman" panose="02020603050405020304" pitchFamily="18" charset="0"/>
            </a:endParaRPr>
          </a:p>
          <a:p>
            <a:pPr marL="114300" lvl="0" indent="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Majority of the client in the bike rental sector belongs to the Working class. This is evident from EDA analysis where bike demand is more on weekdays, working days in Seoul.</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20-30 Degrees</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evening time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 pm- 8 pm, 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between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40%-60%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the most favorable parameters where the Bike demand is at its peak.</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Hour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the day,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Solar radiation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major driving factors for the Bike rent demand.</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Feature and Labels had a weak linear relationship, hence the prediction from the linear model was very low. Best predictions are obtained with GradientBoostingRegressor with applied hyperparamter tuning with r2 score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0.917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and RMSE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3.2018</a:t>
            </a:r>
          </a:p>
          <a:p>
            <a:pPr marL="114300" lvl="0" indent="0">
              <a:buClr>
                <a:schemeClr val="accent2"/>
              </a:buClr>
              <a:buSzPts val="1400"/>
              <a:buNone/>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3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03788-D88E-43E4-81EB-B01135C1B7D3}"/>
              </a:ext>
            </a:extLst>
          </p:cNvPr>
          <p:cNvSpPr txBox="1"/>
          <p:nvPr/>
        </p:nvSpPr>
        <p:spPr>
          <a:xfrm>
            <a:off x="1735667" y="1676402"/>
            <a:ext cx="8119533" cy="1200329"/>
          </a:xfrm>
          <a:prstGeom prst="rect">
            <a:avLst/>
          </a:prstGeom>
          <a:noFill/>
        </p:spPr>
        <p:txBody>
          <a:bodyPr wrap="square" rtlCol="0">
            <a:spAutoFit/>
          </a:bodyPr>
          <a:lstStyle/>
          <a:p>
            <a:r>
              <a:rPr lang="en-IN" sz="7200" dirty="0">
                <a:solidFill>
                  <a:schemeClr val="tx1"/>
                </a:solidFill>
                <a:latin typeface="Bookman Old Style" panose="02050604050505020204" pitchFamily="18" charset="0"/>
              </a:rPr>
              <a:t>THANK YOU</a:t>
            </a:r>
          </a:p>
        </p:txBody>
      </p:sp>
    </p:spTree>
    <p:extLst>
      <p:ext uri="{BB962C8B-B14F-4D97-AF65-F5344CB8AC3E}">
        <p14:creationId xmlns:p14="http://schemas.microsoft.com/office/powerpoint/2010/main" val="320548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 Seoul Public Bike - Seoul Metropolitan Government">
            <a:extLst>
              <a:ext uri="{FF2B5EF4-FFF2-40B4-BE49-F238E27FC236}">
                <a16:creationId xmlns:a16="http://schemas.microsoft.com/office/drawing/2014/main" id="{FBE5C64D-D37E-4BE2-A9B8-AA4CF65E7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85" y="1017725"/>
            <a:ext cx="3189915" cy="2027140"/>
          </a:xfrm>
          <a:prstGeom prst="rect">
            <a:avLst/>
          </a:prstGeom>
          <a:noFill/>
          <a:effectLst>
            <a:reflection stA="35000" endPos="84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6134A9A-DD08-436B-926C-86B054B7FB5B}"/>
              </a:ext>
            </a:extLst>
          </p:cNvPr>
          <p:cNvSpPr>
            <a:spLocks noGrp="1"/>
          </p:cNvSpPr>
          <p:nvPr>
            <p:ph type="body" idx="1"/>
          </p:nvPr>
        </p:nvSpPr>
        <p:spPr>
          <a:xfrm>
            <a:off x="0" y="510182"/>
            <a:ext cx="5322546" cy="4633318"/>
          </a:xfrm>
        </p:spPr>
        <p:txBody>
          <a:bodyPr/>
          <a:lstStyle/>
          <a:p>
            <a:pPr marL="114300" lvl="0" indent="0" algn="just">
              <a:buNone/>
            </a:pPr>
            <a:r>
              <a:rPr lang="en-US" sz="17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p>
          <a:p>
            <a:pPr marL="114300" lvl="0" indent="0" algn="just">
              <a:buNone/>
            </a:pPr>
            <a:r>
              <a:rPr lang="en-US" sz="1700" dirty="0">
                <a:solidFill>
                  <a:schemeClr val="accent2"/>
                </a:solidFill>
                <a:latin typeface="Times New Roman"/>
                <a:ea typeface="Times New Roman"/>
                <a:cs typeface="Times New Roman"/>
                <a:sym typeface="Times New Roman"/>
              </a:rPr>
              <a:t>as a sideline to their main businesses of sales and service, but some shops specialize in rentals. </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lang="en-US" sz="1700" dirty="0"/>
          </a:p>
          <a:p>
            <a:endParaRPr lang="en-IN" sz="1700" dirty="0"/>
          </a:p>
        </p:txBody>
      </p:sp>
      <p:sp>
        <p:nvSpPr>
          <p:cNvPr id="2" name="Title 1">
            <a:extLst>
              <a:ext uri="{FF2B5EF4-FFF2-40B4-BE49-F238E27FC236}">
                <a16:creationId xmlns:a16="http://schemas.microsoft.com/office/drawing/2014/main" id="{348B838E-D774-4C13-A4A2-4312C8EF45E4}"/>
              </a:ext>
            </a:extLst>
          </p:cNvPr>
          <p:cNvSpPr>
            <a:spLocks noGrp="1"/>
          </p:cNvSpPr>
          <p:nvPr>
            <p:ph type="title"/>
          </p:nvPr>
        </p:nvSpPr>
        <p:spPr>
          <a:xfrm>
            <a:off x="0" y="46352"/>
            <a:ext cx="8520600" cy="572700"/>
          </a:xfrm>
        </p:spPr>
        <p:txBody>
          <a:bodyPr/>
          <a:lstStyle/>
          <a:p>
            <a:pPr algn="ctr"/>
            <a:r>
              <a:rPr lang="en-IN" sz="32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75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5 Bike Sharing Apps To Start Your Own Bike Rental Startup - Echo  Innovate IT: Top Mobile App Development Company in USA, UK, INDIA">
            <a:extLst>
              <a:ext uri="{FF2B5EF4-FFF2-40B4-BE49-F238E27FC236}">
                <a16:creationId xmlns:a16="http://schemas.microsoft.com/office/drawing/2014/main" id="{6AEDB9B1-D33B-4180-A597-C55D53A54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467" y="826274"/>
            <a:ext cx="4182533" cy="2551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A064F8-DFE9-4F53-9985-DC19D7424C25}"/>
              </a:ext>
            </a:extLst>
          </p:cNvPr>
          <p:cNvSpPr>
            <a:spLocks noGrp="1"/>
          </p:cNvSpPr>
          <p:nvPr>
            <p:ph type="title"/>
          </p:nvPr>
        </p:nvSpPr>
        <p:spPr>
          <a:xfrm>
            <a:off x="422621" y="93049"/>
            <a:ext cx="6765295" cy="572700"/>
          </a:xfrm>
        </p:spPr>
        <p:txBody>
          <a:bodyPr/>
          <a:lstStyle/>
          <a:p>
            <a:r>
              <a:rPr lang="en-IN" dirty="0"/>
              <a:t>Problem Statement</a:t>
            </a:r>
          </a:p>
        </p:txBody>
      </p:sp>
      <p:sp>
        <p:nvSpPr>
          <p:cNvPr id="3" name="Text Placeholder 2">
            <a:extLst>
              <a:ext uri="{FF2B5EF4-FFF2-40B4-BE49-F238E27FC236}">
                <a16:creationId xmlns:a16="http://schemas.microsoft.com/office/drawing/2014/main" id="{E02937DA-13A6-49D5-B897-BF00C6C098F9}"/>
              </a:ext>
            </a:extLst>
          </p:cNvPr>
          <p:cNvSpPr>
            <a:spLocks noGrp="1"/>
          </p:cNvSpPr>
          <p:nvPr>
            <p:ph type="body" idx="1"/>
          </p:nvPr>
        </p:nvSpPr>
        <p:spPr>
          <a:xfrm>
            <a:off x="165703" y="765937"/>
            <a:ext cx="5059439" cy="3611626"/>
          </a:xfrm>
        </p:spPr>
        <p:txBody>
          <a:bodyPr/>
          <a:lstStyle/>
          <a:p>
            <a:pPr marL="114300" lvl="0" indent="0">
              <a:buNone/>
            </a:pPr>
            <a:r>
              <a:rPr lang="en-US" dirty="0">
                <a:solidFill>
                  <a:schemeClr val="accent2"/>
                </a:solidFill>
                <a:latin typeface="Times New Roman"/>
                <a:ea typeface="Times New Roman"/>
                <a:cs typeface="Times New Roman"/>
                <a:sym typeface="Times New Roman"/>
              </a:rPr>
              <a:t>Currently, Rental bikes are introduced in many urban cities for the enhancement of mobility comfort. It is important to make the rental bike available and accessible to the public at the right time as it lessens the waiting time.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Eventually, providing the city with a stable supply of rental bikes becomes a major concern.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dirty="0">
                <a:solidFill>
                  <a:schemeClr val="lt1"/>
                </a:solidFill>
                <a:latin typeface="Times New Roman"/>
                <a:ea typeface="Times New Roman"/>
                <a:cs typeface="Times New Roman"/>
                <a:sym typeface="Times New Roman"/>
              </a:rPr>
              <a:t>.</a:t>
            </a:r>
            <a:endParaRPr lang="en-US" dirty="0"/>
          </a:p>
          <a:p>
            <a:pPr marL="114300" lvl="0" indent="0">
              <a:buNone/>
            </a:pPr>
            <a:endParaRPr lang="en-US"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06723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B2F1-894E-4D2D-9B6F-54CB2EFDFED6}"/>
              </a:ext>
            </a:extLst>
          </p:cNvPr>
          <p:cNvSpPr>
            <a:spLocks noGrp="1"/>
          </p:cNvSpPr>
          <p:nvPr>
            <p:ph type="title"/>
          </p:nvPr>
        </p:nvSpPr>
        <p:spPr>
          <a:xfrm>
            <a:off x="311700" y="91559"/>
            <a:ext cx="7003500" cy="572700"/>
          </a:xfrm>
        </p:spPr>
        <p:txBody>
          <a:bodyPr/>
          <a:lstStyle/>
          <a:p>
            <a:r>
              <a:rPr lang="en-US" dirty="0">
                <a:solidFill>
                  <a:srgbClr val="FF0000"/>
                </a:solidFill>
                <a:latin typeface="Times New Roman"/>
                <a:ea typeface="Times New Roman"/>
                <a:cs typeface="Times New Roman"/>
                <a:sym typeface="Times New Roman"/>
              </a:rPr>
              <a:t>Data </a:t>
            </a:r>
            <a:r>
              <a:rPr lang="en-US" sz="3200" dirty="0">
                <a:solidFill>
                  <a:srgbClr val="FF0000"/>
                </a:solidFill>
                <a:latin typeface="Times New Roman"/>
                <a:ea typeface="Times New Roman"/>
                <a:cs typeface="Times New Roman"/>
                <a:sym typeface="Times New Roman"/>
              </a:rPr>
              <a:t>Analysis</a:t>
            </a:r>
            <a:r>
              <a:rPr lang="en-US" dirty="0">
                <a:solidFill>
                  <a:srgbClr val="FF0000"/>
                </a:solidFill>
                <a:latin typeface="Times New Roman"/>
                <a:ea typeface="Times New Roman"/>
                <a:cs typeface="Times New Roman"/>
                <a:sym typeface="Times New Roman"/>
              </a:rPr>
              <a:t> Steps</a:t>
            </a:r>
            <a:endParaRPr lang="en-IN" dirty="0"/>
          </a:p>
        </p:txBody>
      </p:sp>
      <p:sp>
        <p:nvSpPr>
          <p:cNvPr id="3" name="Text Placeholder 2">
            <a:extLst>
              <a:ext uri="{FF2B5EF4-FFF2-40B4-BE49-F238E27FC236}">
                <a16:creationId xmlns:a16="http://schemas.microsoft.com/office/drawing/2014/main" id="{DEC32C36-BF35-4AFA-B169-2691E5B3DD80}"/>
              </a:ext>
            </a:extLst>
          </p:cNvPr>
          <p:cNvSpPr>
            <a:spLocks noGrp="1"/>
          </p:cNvSpPr>
          <p:nvPr>
            <p:ph type="body" idx="1"/>
          </p:nvPr>
        </p:nvSpPr>
        <p:spPr>
          <a:xfrm>
            <a:off x="219492" y="737537"/>
            <a:ext cx="8520600" cy="3416400"/>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Imported Libraries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Descriptive Statistics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function to find out mean, median and standard deviation.</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Missing Value Imputation</a:t>
            </a: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We will now check for missing values in our dataset. after checking non existed any missing values, In case there are any missing entries, we will impute them with appropriate values.</a:t>
            </a:r>
          </a:p>
          <a:p>
            <a:pPr marL="114300" lvl="0" indent="0">
              <a:buNone/>
            </a:pPr>
            <a:endParaRPr lang="en-US" sz="1600" dirty="0">
              <a:solidFill>
                <a:schemeClr val="accent2"/>
              </a:solidFill>
              <a:latin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Encoded categorical data</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e used OneHot encoder and Label Encoder to change categorical data into numerical data. </a:t>
            </a: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a:t>
            </a:r>
          </a:p>
          <a:p>
            <a:pPr marL="114300" lvl="0" indent="0">
              <a:buNone/>
            </a:pPr>
            <a:endParaRPr lang="en-US" sz="1600" dirty="0">
              <a:latin typeface="Times New Roman"/>
              <a:ea typeface="Times New Roman"/>
              <a:cs typeface="Times New Roman"/>
              <a:sym typeface="Times New Roman"/>
            </a:endParaRPr>
          </a:p>
          <a:p>
            <a:pPr marL="114300" indent="0">
              <a:buNone/>
            </a:pPr>
            <a:endParaRPr lang="en-IN" sz="1600" dirty="0">
              <a:solidFill>
                <a:srgbClr val="000000"/>
              </a:solidFill>
            </a:endParaRPr>
          </a:p>
        </p:txBody>
      </p:sp>
    </p:spTree>
    <p:extLst>
      <p:ext uri="{BB962C8B-B14F-4D97-AF65-F5344CB8AC3E}">
        <p14:creationId xmlns:p14="http://schemas.microsoft.com/office/powerpoint/2010/main" val="150957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5B33-1F44-4E2E-BD36-16E4F4C8A2A5}"/>
              </a:ext>
            </a:extLst>
          </p:cNvPr>
          <p:cNvSpPr>
            <a:spLocks noGrp="1"/>
          </p:cNvSpPr>
          <p:nvPr>
            <p:ph type="title"/>
          </p:nvPr>
        </p:nvSpPr>
        <p:spPr>
          <a:xfrm>
            <a:off x="836633" y="68507"/>
            <a:ext cx="6757611" cy="572700"/>
          </a:xfrm>
        </p:spPr>
        <p:txBody>
          <a:bodyPr/>
          <a:lstStyle/>
          <a:p>
            <a:r>
              <a:rPr lang="en-US" dirty="0">
                <a:solidFill>
                  <a:srgbClr val="FF0000"/>
                </a:solidFill>
                <a:latin typeface="Times New Roman"/>
                <a:ea typeface="Times New Roman"/>
                <a:cs typeface="Times New Roman"/>
                <a:sym typeface="Times New Roman"/>
              </a:rPr>
              <a:t>Data </a:t>
            </a:r>
            <a:r>
              <a:rPr lang="en-US" sz="3200" dirty="0">
                <a:solidFill>
                  <a:srgbClr val="FF0000"/>
                </a:solidFill>
                <a:latin typeface="Times New Roman"/>
                <a:ea typeface="Times New Roman"/>
                <a:cs typeface="Times New Roman"/>
                <a:sym typeface="Times New Roman"/>
              </a:rPr>
              <a:t>Analysis</a:t>
            </a:r>
            <a:r>
              <a:rPr lang="en-US" dirty="0">
                <a:solidFill>
                  <a:srgbClr val="FF0000"/>
                </a:solidFill>
                <a:latin typeface="Times New Roman"/>
                <a:ea typeface="Times New Roman"/>
                <a:cs typeface="Times New Roman"/>
                <a:sym typeface="Times New Roman"/>
              </a:rPr>
              <a:t> Steps</a:t>
            </a:r>
            <a:endParaRPr lang="en-IN" dirty="0"/>
          </a:p>
        </p:txBody>
      </p:sp>
      <p:sp>
        <p:nvSpPr>
          <p:cNvPr id="3" name="Text Placeholder 2">
            <a:extLst>
              <a:ext uri="{FF2B5EF4-FFF2-40B4-BE49-F238E27FC236}">
                <a16:creationId xmlns:a16="http://schemas.microsoft.com/office/drawing/2014/main" id="{A3340DC0-26AC-4948-A1E9-75EC372BCE8D}"/>
              </a:ext>
            </a:extLst>
          </p:cNvPr>
          <p:cNvSpPr>
            <a:spLocks noGrp="1"/>
          </p:cNvSpPr>
          <p:nvPr>
            <p:ph type="body" idx="1"/>
          </p:nvPr>
        </p:nvSpPr>
        <p:spPr>
          <a:xfrm>
            <a:off x="311700" y="722169"/>
            <a:ext cx="8520600" cy="4352824"/>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Scaling Data</a:t>
            </a:r>
          </a:p>
          <a:p>
            <a:pPr marL="114300" lvl="0" indent="0">
              <a:buNone/>
            </a:pPr>
            <a:r>
              <a:rPr lang="en-US" sz="1600" dirty="0">
                <a:solidFill>
                  <a:schemeClr val="accent2"/>
                </a:solidFill>
                <a:latin typeface="Times New Roman"/>
                <a:ea typeface="Times New Roman"/>
                <a:cs typeface="Times New Roman"/>
                <a:sym typeface="Times New Roman"/>
              </a:rPr>
              <a:t>We have used MinMax scaler, </a:t>
            </a:r>
            <a:r>
              <a:rPr lang="en-US" sz="1600" dirty="0" err="1">
                <a:solidFill>
                  <a:schemeClr val="accent2"/>
                </a:solidFill>
                <a:latin typeface="Times New Roman"/>
                <a:ea typeface="Times New Roman"/>
                <a:cs typeface="Times New Roman"/>
                <a:sym typeface="Times New Roman"/>
              </a:rPr>
              <a:t>StandardScaler</a:t>
            </a:r>
            <a:r>
              <a:rPr lang="en-US" sz="1600" dirty="0">
                <a:solidFill>
                  <a:schemeClr val="accent2"/>
                </a:solidFill>
                <a:latin typeface="Times New Roman"/>
                <a:ea typeface="Times New Roman"/>
                <a:cs typeface="Times New Roman"/>
                <a:sym typeface="Times New Roman"/>
              </a:rPr>
              <a:t> and </a:t>
            </a:r>
            <a:r>
              <a:rPr lang="en-US" sz="1600" dirty="0" err="1">
                <a:solidFill>
                  <a:schemeClr val="accent2"/>
                </a:solidFill>
                <a:latin typeface="Times New Roman"/>
                <a:ea typeface="Times New Roman"/>
                <a:cs typeface="Times New Roman"/>
                <a:sym typeface="Times New Roman"/>
              </a:rPr>
              <a:t>RobustScaler</a:t>
            </a:r>
            <a:r>
              <a:rPr lang="en-US" sz="1600" dirty="0">
                <a:solidFill>
                  <a:schemeClr val="accent2"/>
                </a:solidFill>
                <a:latin typeface="Times New Roman"/>
                <a:ea typeface="Times New Roman"/>
                <a:cs typeface="Times New Roman"/>
                <a:sym typeface="Times New Roman"/>
              </a:rPr>
              <a:t> for our numeric data so that it becomes range bounded.</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Spliting training and testing set</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We split the dataset into a training and testing set. We have a randomly selected 20% subset of the data for testing. Also, we have used just the numeric and encoded columns.</a:t>
            </a:r>
          </a:p>
          <a:p>
            <a:pPr marL="114300" lvl="0" indent="0">
              <a:buNone/>
            </a:pP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r>
              <a:rPr lang="en-US" sz="1600" b="1" u="sng" dirty="0">
                <a:solidFill>
                  <a:srgbClr val="000000"/>
                </a:solidFill>
                <a:latin typeface="Times New Roman" panose="02020603050405020304" pitchFamily="18" charset="0"/>
                <a:ea typeface="Times New Roman"/>
                <a:cs typeface="Times New Roman" panose="02020603050405020304" pitchFamily="18" charset="0"/>
                <a:sym typeface="Times New Roman"/>
              </a:rPr>
              <a:t>Checked various models and applied hyperparamter tuning</a:t>
            </a:r>
          </a:p>
          <a:p>
            <a:pPr marL="114300" lvl="0" indent="0">
              <a:buNone/>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We have used around 12 models and have applied hyperparamter tuning to get us the best accuracy with least error</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Graphical Representation</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We started with Univariate Analysis then bivariate Analysis and concluded with various prediction models driving the Demand for bikes</a:t>
            </a:r>
            <a:endParaRPr lang="en-IN" sz="1600" dirty="0"/>
          </a:p>
        </p:txBody>
      </p:sp>
    </p:spTree>
    <p:extLst>
      <p:ext uri="{BB962C8B-B14F-4D97-AF65-F5344CB8AC3E}">
        <p14:creationId xmlns:p14="http://schemas.microsoft.com/office/powerpoint/2010/main" val="337327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0417-B440-4F47-AD33-4622BF98F74C}"/>
              </a:ext>
            </a:extLst>
          </p:cNvPr>
          <p:cNvSpPr>
            <a:spLocks noGrp="1"/>
          </p:cNvSpPr>
          <p:nvPr>
            <p:ph type="title"/>
          </p:nvPr>
        </p:nvSpPr>
        <p:spPr>
          <a:xfrm>
            <a:off x="1227665" y="25400"/>
            <a:ext cx="5674162" cy="572700"/>
          </a:xfrm>
        </p:spPr>
        <p:txBody>
          <a:bodyPr/>
          <a:lstStyle/>
          <a:p>
            <a:r>
              <a:rPr lang="en-US" sz="3200" dirty="0">
                <a:solidFill>
                  <a:srgbClr val="FF0000"/>
                </a:solidFill>
                <a:latin typeface="Times New Roman"/>
                <a:ea typeface="Times New Roman"/>
                <a:cs typeface="Times New Roman"/>
                <a:sym typeface="Times New Roman"/>
              </a:rPr>
              <a:t>Attributes of each variable</a:t>
            </a:r>
            <a:endParaRPr lang="en-IN" sz="3200" dirty="0"/>
          </a:p>
        </p:txBody>
      </p:sp>
      <p:sp>
        <p:nvSpPr>
          <p:cNvPr id="3" name="Text Placeholder 2">
            <a:extLst>
              <a:ext uri="{FF2B5EF4-FFF2-40B4-BE49-F238E27FC236}">
                <a16:creationId xmlns:a16="http://schemas.microsoft.com/office/drawing/2014/main" id="{79E48937-6AD1-4DBF-A770-D0771476C986}"/>
              </a:ext>
            </a:extLst>
          </p:cNvPr>
          <p:cNvSpPr>
            <a:spLocks noGrp="1"/>
          </p:cNvSpPr>
          <p:nvPr>
            <p:ph type="body" idx="1"/>
          </p:nvPr>
        </p:nvSpPr>
        <p:spPr>
          <a:xfrm>
            <a:off x="58127" y="572700"/>
            <a:ext cx="8520600" cy="3792974"/>
          </a:xfrm>
        </p:spPr>
        <p:txBody>
          <a:bodyPr/>
          <a:lstStyle/>
          <a:p>
            <a:pPr marL="72000" lvl="0" indent="0">
              <a:lnSpc>
                <a:spcPct val="150000"/>
              </a:lnSpc>
              <a:buNone/>
            </a:pPr>
            <a:r>
              <a:rPr lang="en-US" sz="1400" b="1" dirty="0">
                <a:solidFill>
                  <a:srgbClr val="212121"/>
                </a:solidFill>
                <a:latin typeface="Times New Roman"/>
                <a:ea typeface="Times New Roman"/>
                <a:cs typeface="Times New Roman"/>
                <a:sym typeface="Times New Roman"/>
              </a:rPr>
              <a:t>Date</a:t>
            </a:r>
            <a:r>
              <a:rPr lang="en-US" sz="1400" dirty="0">
                <a:solidFill>
                  <a:srgbClr val="212121"/>
                </a:solidFill>
                <a:latin typeface="Times New Roman"/>
                <a:ea typeface="Times New Roman"/>
                <a:cs typeface="Times New Roman"/>
                <a:sym typeface="Times New Roman"/>
              </a:rPr>
              <a:t>: Date in year-month-day format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Rented Bike Count</a:t>
            </a:r>
            <a:r>
              <a:rPr lang="en-US" sz="1400" dirty="0">
                <a:solidFill>
                  <a:srgbClr val="212121"/>
                </a:solidFill>
                <a:latin typeface="Times New Roman"/>
                <a:ea typeface="Times New Roman"/>
                <a:cs typeface="Times New Roman"/>
                <a:sym typeface="Times New Roman"/>
              </a:rPr>
              <a:t>: Count of bikes rented at each hour</a:t>
            </a:r>
          </a:p>
          <a:p>
            <a:pPr marL="72000" lvl="0" indent="0">
              <a:lnSpc>
                <a:spcPct val="150000"/>
              </a:lnSpc>
              <a:buNone/>
            </a:pPr>
            <a:r>
              <a:rPr lang="en-US" sz="1400" b="1" dirty="0">
                <a:solidFill>
                  <a:srgbClr val="212121"/>
                </a:solidFill>
                <a:latin typeface="Times New Roman"/>
                <a:ea typeface="Times New Roman"/>
                <a:cs typeface="Times New Roman"/>
                <a:sym typeface="Times New Roman"/>
              </a:rPr>
              <a:t>Hour</a:t>
            </a:r>
            <a:r>
              <a:rPr lang="en-US" sz="1400" dirty="0">
                <a:solidFill>
                  <a:srgbClr val="212121"/>
                </a:solidFill>
                <a:latin typeface="Times New Roman"/>
                <a:ea typeface="Times New Roman"/>
                <a:cs typeface="Times New Roman"/>
                <a:sym typeface="Times New Roman"/>
              </a:rPr>
              <a:t>: Hour of the Day</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Temperature</a:t>
            </a:r>
            <a:r>
              <a:rPr lang="en-US" sz="1400" dirty="0">
                <a:solidFill>
                  <a:srgbClr val="212121"/>
                </a:solidFill>
                <a:latin typeface="Times New Roman"/>
                <a:ea typeface="Times New Roman"/>
                <a:cs typeface="Times New Roman"/>
                <a:sym typeface="Times New Roman"/>
              </a:rPr>
              <a:t>: Temperature in Celsius</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Humidity</a:t>
            </a:r>
            <a:r>
              <a:rPr lang="en-US" sz="1400" dirty="0">
                <a:solidFill>
                  <a:srgbClr val="212121"/>
                </a:solidFill>
                <a:latin typeface="Times New Roman"/>
                <a:ea typeface="Times New Roman"/>
                <a:cs typeface="Times New Roman"/>
                <a:sym typeface="Times New Roman"/>
              </a:rPr>
              <a:t>: Humidity in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Windspeed</a:t>
            </a:r>
            <a:r>
              <a:rPr lang="en-US" sz="1400" dirty="0">
                <a:solidFill>
                  <a:srgbClr val="212121"/>
                </a:solidFill>
                <a:latin typeface="Times New Roman"/>
                <a:ea typeface="Times New Roman"/>
                <a:cs typeface="Times New Roman"/>
                <a:sym typeface="Times New Roman"/>
              </a:rPr>
              <a:t>: Speed of wind in m/s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Visibility (10m)</a:t>
            </a:r>
            <a:r>
              <a:rPr lang="en-US" sz="1400" dirty="0">
                <a:solidFill>
                  <a:srgbClr val="212121"/>
                </a:solidFill>
                <a:latin typeface="Times New Roman"/>
                <a:ea typeface="Times New Roman"/>
                <a:cs typeface="Times New Roman"/>
                <a:sym typeface="Times New Roman"/>
              </a:rPr>
              <a:t>: Visibility </a:t>
            </a:r>
            <a:r>
              <a:rPr lang="en-US" sz="1400" b="1" dirty="0">
                <a:solidFill>
                  <a:srgbClr val="212121"/>
                </a:solidFill>
                <a:latin typeface="Times New Roman"/>
                <a:ea typeface="Times New Roman"/>
                <a:cs typeface="Times New Roman"/>
                <a:sym typeface="Times New Roman"/>
              </a:rPr>
              <a:t> </a:t>
            </a:r>
            <a:endParaRPr lang="en-US" sz="1400" dirty="0">
              <a:solidFill>
                <a:srgbClr val="212121"/>
              </a:solidFill>
              <a:latin typeface="Times New Roman"/>
              <a:ea typeface="Times New Roman"/>
              <a:cs typeface="Times New Roman"/>
              <a:sym typeface="Times New Roman"/>
            </a:endParaRP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Dew point temperature</a:t>
            </a:r>
            <a:r>
              <a:rPr lang="en-US" sz="1400" dirty="0">
                <a:solidFill>
                  <a:srgbClr val="212121"/>
                </a:solidFill>
                <a:latin typeface="Times New Roman"/>
                <a:ea typeface="Times New Roman"/>
                <a:cs typeface="Times New Roman"/>
                <a:sym typeface="Times New Roman"/>
              </a:rPr>
              <a:t>: Dew Point Temp (Celsius)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Solar radiation</a:t>
            </a:r>
            <a:r>
              <a:rPr lang="en-US" sz="1400" dirty="0">
                <a:solidFill>
                  <a:srgbClr val="212121"/>
                </a:solidFill>
                <a:latin typeface="Times New Roman"/>
                <a:ea typeface="Times New Roman"/>
                <a:cs typeface="Times New Roman"/>
                <a:sym typeface="Times New Roman"/>
              </a:rPr>
              <a:t>: Radiation in MJ/m2</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Rainfall</a:t>
            </a:r>
            <a:r>
              <a:rPr lang="en-US" sz="1400" dirty="0">
                <a:solidFill>
                  <a:srgbClr val="212121"/>
                </a:solidFill>
                <a:latin typeface="Times New Roman"/>
                <a:ea typeface="Times New Roman"/>
                <a:cs typeface="Times New Roman"/>
                <a:sym typeface="Times New Roman"/>
              </a:rPr>
              <a:t>: Rainfall (mm)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Snowfall</a:t>
            </a:r>
            <a:r>
              <a:rPr lang="en-US" sz="1400" dirty="0">
                <a:solidFill>
                  <a:srgbClr val="212121"/>
                </a:solidFill>
                <a:latin typeface="Times New Roman"/>
                <a:ea typeface="Times New Roman"/>
                <a:cs typeface="Times New Roman"/>
                <a:sym typeface="Times New Roman"/>
              </a:rPr>
              <a:t>: Snowfall (cm)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Seasons</a:t>
            </a:r>
            <a:r>
              <a:rPr lang="en-US" sz="1400" dirty="0">
                <a:solidFill>
                  <a:srgbClr val="212121"/>
                </a:solidFill>
                <a:latin typeface="Times New Roman"/>
                <a:ea typeface="Times New Roman"/>
                <a:cs typeface="Times New Roman"/>
                <a:sym typeface="Times New Roman"/>
              </a:rPr>
              <a:t>: Winter, Spring, Summer, Autumn</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Holiday</a:t>
            </a:r>
            <a:r>
              <a:rPr lang="en-US" sz="1400" dirty="0">
                <a:solidFill>
                  <a:srgbClr val="212121"/>
                </a:solidFill>
                <a:latin typeface="Times New Roman"/>
                <a:ea typeface="Times New Roman"/>
                <a:cs typeface="Times New Roman"/>
                <a:sym typeface="Times New Roman"/>
              </a:rPr>
              <a:t>: Holiday/No holiday</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Functioning Day</a:t>
            </a:r>
            <a:r>
              <a:rPr lang="en-US" sz="1400" dirty="0">
                <a:solidFill>
                  <a:srgbClr val="212121"/>
                </a:solidFill>
                <a:latin typeface="Times New Roman"/>
                <a:ea typeface="Times New Roman"/>
                <a:cs typeface="Times New Roman"/>
                <a:sym typeface="Times New Roman"/>
              </a:rPr>
              <a:t>: if the day is neither weekend, holiday than 1 else 0</a:t>
            </a:r>
            <a:endParaRPr lang="en-US" sz="1400" dirty="0">
              <a:latin typeface="Times New Roman"/>
              <a:ea typeface="Times New Roman"/>
              <a:cs typeface="Times New Roman"/>
              <a:sym typeface="Times New Roman"/>
            </a:endParaRPr>
          </a:p>
          <a:p>
            <a:pPr marL="72000" lvl="0" indent="0">
              <a:lnSpc>
                <a:spcPct val="100000"/>
              </a:lnSpc>
              <a:buNone/>
            </a:pPr>
            <a:endParaRPr lang="en-US" sz="1400" dirty="0"/>
          </a:p>
          <a:p>
            <a:pPr marL="114300" lvl="0" indent="0">
              <a:buNone/>
            </a:pPr>
            <a:endParaRPr lang="en-US" dirty="0">
              <a:solidFill>
                <a:srgbClr val="21212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96023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5035D29-C039-4FAA-AC65-6309D698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740" y="854185"/>
            <a:ext cx="4687260" cy="406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0963A5-E5C7-4F74-A29F-1EA53B4BA74E}"/>
              </a:ext>
            </a:extLst>
          </p:cNvPr>
          <p:cNvSpPr/>
          <p:nvPr/>
        </p:nvSpPr>
        <p:spPr>
          <a:xfrm>
            <a:off x="0" y="1041985"/>
            <a:ext cx="4894729" cy="3771225"/>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sz="1500" dirty="0">
                <a:solidFill>
                  <a:srgbClr val="212121"/>
                </a:solidFill>
                <a:latin typeface="Times New Roman"/>
                <a:ea typeface="Times New Roman"/>
                <a:cs typeface="Times New Roman"/>
                <a:sym typeface="Times New Roman"/>
              </a:rPr>
              <a:t>Heat map shows slightly positive relation of Rented bike count with </a:t>
            </a:r>
            <a:r>
              <a:rPr lang="en-US" sz="1500" b="1" dirty="0">
                <a:solidFill>
                  <a:srgbClr val="212121"/>
                </a:solidFill>
                <a:latin typeface="Times New Roman"/>
                <a:ea typeface="Times New Roman"/>
                <a:cs typeface="Times New Roman"/>
                <a:sym typeface="Times New Roman"/>
              </a:rPr>
              <a:t>Hour, Temperature, Dew point Temperature, Solar Radiation.</a:t>
            </a:r>
            <a:endParaRPr lang="en-US" sz="1500" dirty="0"/>
          </a:p>
          <a:p>
            <a:pPr lvl="0">
              <a:lnSpc>
                <a:spcPct val="115000"/>
              </a:lnSpc>
              <a:buClr>
                <a:schemeClr val="dk2"/>
              </a:buClr>
              <a:buSzPts val="1200"/>
            </a:pPr>
            <a:endParaRPr lang="en-US" sz="15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500" dirty="0">
                <a:solidFill>
                  <a:srgbClr val="212121"/>
                </a:solidFill>
                <a:latin typeface="Times New Roman"/>
                <a:ea typeface="Times New Roman"/>
                <a:cs typeface="Times New Roman"/>
                <a:sym typeface="Times New Roman"/>
              </a:rPr>
              <a:t>Bike sharing count is negatively co-related to </a:t>
            </a:r>
            <a:r>
              <a:rPr lang="en-US" sz="1500" b="1" dirty="0">
                <a:solidFill>
                  <a:srgbClr val="212121"/>
                </a:solidFill>
                <a:latin typeface="Times New Roman"/>
                <a:ea typeface="Times New Roman"/>
                <a:cs typeface="Times New Roman"/>
                <a:sym typeface="Times New Roman"/>
              </a:rPr>
              <a:t>Humidity, Snowfall, Rainfall.</a:t>
            </a:r>
            <a:endParaRPr lang="en-US" sz="1500" dirty="0"/>
          </a:p>
          <a:p>
            <a:pPr lvl="0">
              <a:lnSpc>
                <a:spcPct val="115000"/>
              </a:lnSpc>
              <a:buClr>
                <a:schemeClr val="dk2"/>
              </a:buClr>
              <a:buSzPts val="1200"/>
            </a:pPr>
            <a:endParaRPr lang="en-US" sz="15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500" b="1" dirty="0">
                <a:solidFill>
                  <a:srgbClr val="212121"/>
                </a:solidFill>
                <a:latin typeface="Times New Roman"/>
                <a:ea typeface="Times New Roman"/>
                <a:cs typeface="Times New Roman"/>
                <a:sym typeface="Times New Roman"/>
              </a:rPr>
              <a:t>Temperature</a:t>
            </a:r>
            <a:r>
              <a:rPr lang="en-US" sz="1500" dirty="0">
                <a:solidFill>
                  <a:srgbClr val="212121"/>
                </a:solidFill>
                <a:latin typeface="Times New Roman"/>
                <a:ea typeface="Times New Roman"/>
                <a:cs typeface="Times New Roman"/>
                <a:sym typeface="Times New Roman"/>
              </a:rPr>
              <a:t> and </a:t>
            </a:r>
            <a:r>
              <a:rPr lang="en-US" sz="1500" b="1" dirty="0">
                <a:solidFill>
                  <a:srgbClr val="212121"/>
                </a:solidFill>
                <a:latin typeface="Times New Roman"/>
                <a:ea typeface="Times New Roman"/>
                <a:cs typeface="Times New Roman"/>
                <a:sym typeface="Times New Roman"/>
              </a:rPr>
              <a:t>Dew point temperature </a:t>
            </a:r>
            <a:r>
              <a:rPr lang="en-US" sz="1500" dirty="0">
                <a:solidFill>
                  <a:srgbClr val="212121"/>
                </a:solidFill>
                <a:latin typeface="Times New Roman"/>
                <a:ea typeface="Times New Roman"/>
                <a:cs typeface="Times New Roman"/>
                <a:sym typeface="Times New Roman"/>
              </a:rPr>
              <a:t>are positively co-related.</a:t>
            </a:r>
          </a:p>
          <a:p>
            <a:pPr marL="171450" lvl="0" indent="-171450">
              <a:lnSpc>
                <a:spcPct val="115000"/>
              </a:lnSpc>
              <a:buClr>
                <a:srgbClr val="212121"/>
              </a:buClr>
              <a:buSzPts val="1200"/>
              <a:buFont typeface="Arial"/>
              <a:buChar char="•"/>
            </a:pPr>
            <a:endParaRPr lang="en-US" sz="1500" dirty="0">
              <a:solidFill>
                <a:srgbClr val="212121"/>
              </a:solidFill>
              <a:latin typeface="Times New Roman"/>
              <a:ea typeface="Times New Roman"/>
              <a:cs typeface="Times New Roman"/>
              <a:sym typeface="Times New Roman"/>
            </a:endParaRPr>
          </a:p>
          <a:p>
            <a:pPr marL="171450" indent="-171450">
              <a:lnSpc>
                <a:spcPct val="115000"/>
              </a:lnSpc>
              <a:buClr>
                <a:srgbClr val="212121"/>
              </a:buClr>
              <a:buSzPts val="1200"/>
              <a:buFont typeface="Arial"/>
              <a:buChar char="•"/>
            </a:pPr>
            <a:r>
              <a:rPr lang="en-US" sz="1500" b="1" dirty="0">
                <a:latin typeface="Times New Roman" panose="02020603050405020304" pitchFamily="18" charset="0"/>
                <a:cs typeface="Times New Roman" panose="02020603050405020304" pitchFamily="18" charset="0"/>
              </a:rPr>
              <a:t>Temperature</a:t>
            </a:r>
            <a:r>
              <a:rPr lang="en-US" sz="1500" dirty="0">
                <a:latin typeface="Times New Roman" panose="02020603050405020304" pitchFamily="18" charset="0"/>
                <a:cs typeface="Times New Roman" panose="02020603050405020304" pitchFamily="18" charset="0"/>
              </a:rPr>
              <a:t> and </a:t>
            </a:r>
            <a:r>
              <a:rPr lang="en-US" sz="1500" b="1" dirty="0">
                <a:latin typeface="Times New Roman" panose="02020603050405020304" pitchFamily="18" charset="0"/>
                <a:cs typeface="Times New Roman" panose="02020603050405020304" pitchFamily="18" charset="0"/>
              </a:rPr>
              <a:t>Dew point temperature</a:t>
            </a:r>
            <a:r>
              <a:rPr lang="en-US" sz="1500" dirty="0">
                <a:latin typeface="Times New Roman" panose="02020603050405020304" pitchFamily="18" charset="0"/>
                <a:cs typeface="Times New Roman" panose="02020603050405020304" pitchFamily="18" charset="0"/>
              </a:rPr>
              <a:t> are almost 0.91correlated, So it is generating multicollinearity issue.  So  we drop the Dew point temperature feature</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BD7B54D-EFEA-47F5-971B-5C0CCE67FB80}"/>
              </a:ext>
            </a:extLst>
          </p:cNvPr>
          <p:cNvSpPr/>
          <p:nvPr/>
        </p:nvSpPr>
        <p:spPr>
          <a:xfrm>
            <a:off x="1021977" y="71777"/>
            <a:ext cx="4687260" cy="584775"/>
          </a:xfrm>
          <a:prstGeom prst="rect">
            <a:avLst/>
          </a:prstGeom>
        </p:spPr>
        <p:txBody>
          <a:bodyPr wrap="square">
            <a:spAutoFit/>
          </a:bodyPr>
          <a:lstStyle/>
          <a:p>
            <a:r>
              <a:rPr lang="en-US" sz="3200" dirty="0">
                <a:solidFill>
                  <a:srgbClr val="FF0000"/>
                </a:solidFill>
                <a:latin typeface="Times New Roman"/>
                <a:ea typeface="Times New Roman"/>
                <a:cs typeface="Times New Roman"/>
                <a:sym typeface="Times New Roman"/>
              </a:rPr>
              <a:t>Correlation map</a:t>
            </a:r>
            <a:endParaRPr lang="en-IN" sz="3200" dirty="0"/>
          </a:p>
        </p:txBody>
      </p:sp>
    </p:spTree>
    <p:extLst>
      <p:ext uri="{BB962C8B-B14F-4D97-AF65-F5344CB8AC3E}">
        <p14:creationId xmlns:p14="http://schemas.microsoft.com/office/powerpoint/2010/main" val="311589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803E70F-DCAE-4192-BA24-6F3B73793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055" y="976840"/>
            <a:ext cx="4070879" cy="36459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5D68D7-524D-4657-8A06-C85BB468D344}"/>
              </a:ext>
            </a:extLst>
          </p:cNvPr>
          <p:cNvSpPr/>
          <p:nvPr/>
        </p:nvSpPr>
        <p:spPr>
          <a:xfrm>
            <a:off x="184417" y="1490704"/>
            <a:ext cx="4607419" cy="2549865"/>
          </a:xfrm>
          <a:prstGeom prst="rect">
            <a:avLst/>
          </a:prstGeom>
        </p:spPr>
        <p:txBody>
          <a:bodyPr wrap="square">
            <a:spAutoFit/>
          </a:bodyPr>
          <a:lstStyle/>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Highest number of bikes were rented in </a:t>
            </a:r>
            <a:r>
              <a:rPr lang="en-US" b="1" dirty="0">
                <a:solidFill>
                  <a:schemeClr val="lt1"/>
                </a:solidFill>
                <a:latin typeface="Times New Roman"/>
                <a:ea typeface="Times New Roman"/>
                <a:cs typeface="Times New Roman"/>
                <a:sym typeface="Times New Roman"/>
              </a:rPr>
              <a:t>Summer.</a:t>
            </a:r>
            <a:r>
              <a:rPr lang="en-US" dirty="0">
                <a:solidFill>
                  <a:schemeClr val="lt1"/>
                </a:solidFill>
                <a:latin typeface="Times New Roman"/>
                <a:ea typeface="Times New Roman"/>
                <a:cs typeface="Times New Roman"/>
                <a:sym typeface="Times New Roman"/>
              </a:rPr>
              <a:t> </a:t>
            </a:r>
            <a:endParaRPr lang="en-US" dirty="0"/>
          </a:p>
          <a:p>
            <a:pPr marL="285750" lvl="0" indent="-196850">
              <a:lnSpc>
                <a:spcPct val="115000"/>
              </a:lnSpc>
              <a:buClr>
                <a:schemeClr val="dk2"/>
              </a:buClr>
              <a:buSzPts val="1400"/>
            </a:pPr>
            <a:endParaRPr lang="en-US"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Second highest Bikes were rented in </a:t>
            </a:r>
            <a:r>
              <a:rPr lang="en-US" b="1" dirty="0">
                <a:solidFill>
                  <a:schemeClr val="lt1"/>
                </a:solidFill>
                <a:latin typeface="Times New Roman"/>
                <a:ea typeface="Times New Roman"/>
                <a:cs typeface="Times New Roman"/>
                <a:sym typeface="Times New Roman"/>
              </a:rPr>
              <a:t>Autumn  </a:t>
            </a:r>
            <a:r>
              <a:rPr lang="en-US" dirty="0">
                <a:solidFill>
                  <a:schemeClr val="lt1"/>
                </a:solidFill>
                <a:latin typeface="Times New Roman"/>
                <a:ea typeface="Times New Roman"/>
                <a:cs typeface="Times New Roman"/>
                <a:sym typeface="Times New Roman"/>
              </a:rPr>
              <a:t>followed by </a:t>
            </a:r>
            <a:r>
              <a:rPr lang="en-US" b="1" dirty="0">
                <a:solidFill>
                  <a:schemeClr val="lt1"/>
                </a:solidFill>
                <a:latin typeface="Times New Roman"/>
                <a:ea typeface="Times New Roman"/>
                <a:cs typeface="Times New Roman"/>
                <a:sym typeface="Times New Roman"/>
              </a:rPr>
              <a:t>Spring</a:t>
            </a:r>
            <a:r>
              <a:rPr lang="en-US" dirty="0">
                <a:solidFill>
                  <a:schemeClr val="lt1"/>
                </a:solidFill>
                <a:latin typeface="Times New Roman"/>
                <a:ea typeface="Times New Roman"/>
                <a:cs typeface="Times New Roman"/>
                <a:sym typeface="Times New Roman"/>
              </a:rPr>
              <a:t>.</a:t>
            </a:r>
            <a:endParaRPr lang="en-US" dirty="0"/>
          </a:p>
          <a:p>
            <a:pPr lvl="0">
              <a:lnSpc>
                <a:spcPct val="115000"/>
              </a:lnSpc>
              <a:buClr>
                <a:schemeClr val="dk2"/>
              </a:buClr>
              <a:buSzPts val="1400"/>
            </a:pPr>
            <a:endParaRPr lang="en-US" b="1"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b="1" dirty="0">
                <a:solidFill>
                  <a:schemeClr val="lt1"/>
                </a:solidFill>
                <a:latin typeface="Times New Roman"/>
                <a:ea typeface="Times New Roman"/>
                <a:cs typeface="Times New Roman"/>
                <a:sym typeface="Times New Roman"/>
              </a:rPr>
              <a:t>Winter </a:t>
            </a:r>
            <a:r>
              <a:rPr lang="en-US" dirty="0">
                <a:solidFill>
                  <a:schemeClr val="lt1"/>
                </a:solidFill>
                <a:latin typeface="Times New Roman"/>
                <a:ea typeface="Times New Roman"/>
                <a:cs typeface="Times New Roman"/>
                <a:sym typeface="Times New Roman"/>
              </a:rPr>
              <a:t>appears to be the least popular season for bike rentals.</a:t>
            </a:r>
            <a:endParaRPr lang="en-US" dirty="0"/>
          </a:p>
          <a:p>
            <a:pPr marL="171450" lvl="0" indent="-82550">
              <a:lnSpc>
                <a:spcPct val="115000"/>
              </a:lnSpc>
              <a:buClr>
                <a:schemeClr val="dk2"/>
              </a:buClr>
              <a:buSzPts val="1400"/>
            </a:pPr>
            <a:endParaRPr lang="en-US"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The </a:t>
            </a:r>
            <a:r>
              <a:rPr lang="en-US" b="1" dirty="0">
                <a:solidFill>
                  <a:schemeClr val="lt1"/>
                </a:solidFill>
                <a:latin typeface="Times New Roman"/>
                <a:ea typeface="Times New Roman"/>
                <a:cs typeface="Times New Roman"/>
                <a:sym typeface="Times New Roman"/>
              </a:rPr>
              <a:t>extreme temperatures </a:t>
            </a:r>
            <a:r>
              <a:rPr lang="en-US" dirty="0">
                <a:solidFill>
                  <a:schemeClr val="lt1"/>
                </a:solidFill>
                <a:latin typeface="Times New Roman"/>
                <a:ea typeface="Times New Roman"/>
                <a:cs typeface="Times New Roman"/>
                <a:sym typeface="Times New Roman"/>
              </a:rPr>
              <a:t>in Seoul in the </a:t>
            </a:r>
            <a:r>
              <a:rPr lang="en-US" b="1" dirty="0">
                <a:solidFill>
                  <a:schemeClr val="lt1"/>
                </a:solidFill>
                <a:latin typeface="Times New Roman"/>
                <a:ea typeface="Times New Roman"/>
                <a:cs typeface="Times New Roman"/>
                <a:sym typeface="Times New Roman"/>
              </a:rPr>
              <a:t>winter </a:t>
            </a:r>
            <a:r>
              <a:rPr lang="en-US" dirty="0">
                <a:solidFill>
                  <a:schemeClr val="lt1"/>
                </a:solidFill>
                <a:latin typeface="Times New Roman"/>
                <a:ea typeface="Times New Roman"/>
                <a:cs typeface="Times New Roman"/>
                <a:sym typeface="Times New Roman"/>
              </a:rPr>
              <a:t>might be a factor in the </a:t>
            </a:r>
            <a:r>
              <a:rPr lang="en-US" b="1" dirty="0">
                <a:solidFill>
                  <a:schemeClr val="lt1"/>
                </a:solidFill>
                <a:latin typeface="Times New Roman"/>
                <a:ea typeface="Times New Roman"/>
                <a:cs typeface="Times New Roman"/>
                <a:sym typeface="Times New Roman"/>
              </a:rPr>
              <a:t>low demand </a:t>
            </a:r>
            <a:r>
              <a:rPr lang="en-US" dirty="0">
                <a:solidFill>
                  <a:schemeClr val="lt1"/>
                </a:solidFill>
                <a:latin typeface="Times New Roman"/>
                <a:ea typeface="Times New Roman"/>
                <a:cs typeface="Times New Roman"/>
                <a:sym typeface="Times New Roman"/>
              </a:rPr>
              <a:t>for bikes in the winter</a:t>
            </a:r>
            <a:endParaRPr lang="en-IN" dirty="0"/>
          </a:p>
        </p:txBody>
      </p:sp>
      <p:sp>
        <p:nvSpPr>
          <p:cNvPr id="5" name="Rectangle 4">
            <a:extLst>
              <a:ext uri="{FF2B5EF4-FFF2-40B4-BE49-F238E27FC236}">
                <a16:creationId xmlns:a16="http://schemas.microsoft.com/office/drawing/2014/main" id="{56066AB7-DA43-48A4-A053-7872F0B423F5}"/>
              </a:ext>
            </a:extLst>
          </p:cNvPr>
          <p:cNvSpPr/>
          <p:nvPr/>
        </p:nvSpPr>
        <p:spPr>
          <a:xfrm>
            <a:off x="400744" y="903845"/>
            <a:ext cx="3780202" cy="523220"/>
          </a:xfrm>
          <a:prstGeom prst="rect">
            <a:avLst/>
          </a:prstGeom>
        </p:spPr>
        <p:txBody>
          <a:bodyPr wrap="none">
            <a:spAutoFit/>
          </a:bodyPr>
          <a:lstStyle/>
          <a:p>
            <a:r>
              <a:rPr lang="en-US" sz="2800" dirty="0">
                <a:solidFill>
                  <a:srgbClr val="FF0000"/>
                </a:solidFill>
                <a:latin typeface="Times New Roman"/>
                <a:ea typeface="Times New Roman"/>
                <a:cs typeface="Times New Roman"/>
                <a:sym typeface="Times New Roman"/>
              </a:rPr>
              <a:t>Bikes Rented Per Season</a:t>
            </a:r>
            <a:endParaRPr lang="en-IN" sz="2800" dirty="0"/>
          </a:p>
        </p:txBody>
      </p:sp>
      <p:sp>
        <p:nvSpPr>
          <p:cNvPr id="2" name="TextBox 1">
            <a:extLst>
              <a:ext uri="{FF2B5EF4-FFF2-40B4-BE49-F238E27FC236}">
                <a16:creationId xmlns:a16="http://schemas.microsoft.com/office/drawing/2014/main" id="{F7BA93B9-7937-443D-91BC-A7D31673DFE8}"/>
              </a:ext>
            </a:extLst>
          </p:cNvPr>
          <p:cNvSpPr txBox="1"/>
          <p:nvPr/>
        </p:nvSpPr>
        <p:spPr>
          <a:xfrm>
            <a:off x="1667435" y="182153"/>
            <a:ext cx="5207498" cy="584775"/>
          </a:xfrm>
          <a:prstGeom prst="rect">
            <a:avLst/>
          </a:prstGeom>
          <a:noFill/>
        </p:spPr>
        <p:txBody>
          <a:bodyPr wrap="square" rtlCol="0">
            <a:spAutoFit/>
          </a:bodyPr>
          <a:lstStyle/>
          <a:p>
            <a:r>
              <a:rPr lang="en-IN" sz="3200" dirty="0">
                <a:solidFill>
                  <a:schemeClr val="tx1"/>
                </a:solidFill>
                <a:latin typeface="Times New Roman" panose="02020603050405020304" pitchFamily="18" charset="0"/>
                <a:cs typeface="Times New Roman" panose="02020603050405020304" pitchFamily="18" charset="0"/>
              </a:rPr>
              <a:t>Data Summary And EDA</a:t>
            </a:r>
          </a:p>
        </p:txBody>
      </p:sp>
    </p:spTree>
    <p:extLst>
      <p:ext uri="{BB962C8B-B14F-4D97-AF65-F5344CB8AC3E}">
        <p14:creationId xmlns:p14="http://schemas.microsoft.com/office/powerpoint/2010/main" val="64720699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5899</TotalTime>
  <Words>1221</Words>
  <Application>Microsoft Office PowerPoint</Application>
  <PresentationFormat>On-screen Show (16:9)</PresentationFormat>
  <Paragraphs>187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Rounded MT Bold</vt:lpstr>
      <vt:lpstr>Bookman Old Style</vt:lpstr>
      <vt:lpstr>Montserrat</vt:lpstr>
      <vt:lpstr>Roboto</vt:lpstr>
      <vt:lpstr>Times New Roman</vt:lpstr>
      <vt:lpstr>Simple Light</vt:lpstr>
      <vt:lpstr>SUPERVISED ML REGRESSION  CAPSTONE PROJECT  BIKE SHARING DEMAND PREDICTION</vt:lpstr>
      <vt:lpstr>   </vt:lpstr>
      <vt:lpstr>Introduction</vt:lpstr>
      <vt:lpstr>Problem Statement</vt:lpstr>
      <vt:lpstr>Data Analysis Steps</vt:lpstr>
      <vt:lpstr>Data Analysis Steps</vt:lpstr>
      <vt:lpstr>Attributes of each variable</vt:lpstr>
      <vt:lpstr>PowerPoint Presentation</vt:lpstr>
      <vt:lpstr>PowerPoint Presentation</vt:lpstr>
      <vt:lpstr>PowerPoint Presentation</vt:lpstr>
      <vt:lpstr>PowerPoint Presentation</vt:lpstr>
      <vt:lpstr>PowerPoint Presentation</vt:lpstr>
      <vt:lpstr>Feature Engineering on Data</vt:lpstr>
      <vt:lpstr>Encoding Data</vt:lpstr>
      <vt:lpstr>Outliers</vt:lpstr>
      <vt:lpstr>Outliers(continued)</vt:lpstr>
      <vt:lpstr>Outliers(continued)</vt:lpstr>
      <vt:lpstr>Scaling</vt:lpstr>
      <vt:lpstr>Scaling Data and Model Building</vt:lpstr>
      <vt:lpstr>PowerPoint Presentation</vt:lpstr>
      <vt:lpstr>PowerPoint Presentation</vt:lpstr>
      <vt:lpstr>PowerPoint Presentation</vt:lpstr>
      <vt:lpstr>Models List</vt:lpstr>
      <vt:lpstr>Models Accuracy and Results</vt:lpstr>
      <vt:lpstr>Hyperparameter Tuning of GradientBoostingRegressor</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Admin</dc:creator>
  <cp:lastModifiedBy>Admin</cp:lastModifiedBy>
  <cp:revision>79</cp:revision>
  <dcterms:modified xsi:type="dcterms:W3CDTF">2022-09-26T11:27:24Z</dcterms:modified>
</cp:coreProperties>
</file>