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2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43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4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52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1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2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solidFill>
                  <a:srgbClr val="CC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  <a:t>Supervised ML classification</a:t>
            </a:r>
            <a:br>
              <a:rPr lang="en-GB" sz="4000" b="1" dirty="0">
                <a:solidFill>
                  <a:srgbClr val="CC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</a:br>
            <a:r>
              <a:rPr lang="en-GB" sz="4000" b="1" dirty="0">
                <a:solidFill>
                  <a:srgbClr val="CC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  <a:t>Capstone Project</a:t>
            </a:r>
            <a:br>
              <a:rPr lang="en-GB" sz="4000" b="1" dirty="0">
                <a:solidFill>
                  <a:srgbClr val="CC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</a:br>
            <a:br>
              <a:rPr lang="en-GB" sz="4000" b="1" dirty="0">
                <a:solidFill>
                  <a:srgbClr val="CC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</a:br>
            <a:r>
              <a:rPr lang="en-IN" sz="4000" b="1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Cardiovascular Risk Prediction</a:t>
            </a:r>
            <a:endParaRPr sz="4000" b="1" dirty="0">
              <a:solidFill>
                <a:schemeClr val="bg1"/>
              </a:solidFill>
              <a:latin typeface="Arial Rounded MT Bold" panose="020F0704030504030204" pitchFamily="34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99" y="260378"/>
            <a:ext cx="7838003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Age vs Smoking</a:t>
            </a:r>
            <a:r>
              <a:rPr sz="2800" b="0" spc="-8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  <a:r>
              <a:rPr lang="en-IN" sz="2800" b="0" spc="-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225" y="3304729"/>
            <a:ext cx="3528695" cy="1261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can see </a:t>
            </a:r>
            <a:r>
              <a:rPr lang="en-IN"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 err="1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those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smoke get early heart  disease as compared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those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IN"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800" spc="-5" dirty="0" err="1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on’t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59" y="1323260"/>
            <a:ext cx="3391535" cy="1261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can see</a:t>
            </a:r>
            <a:r>
              <a:rPr lang="en-IN"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 err="1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patient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smoke more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those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8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won’t.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lh6.googleusercontent.com/DGQzwZIaPmLOBZmt3MAAYszY-boClMLhVpjrxL-_TrhF1kOzI9cfiLu4uHlY-99WSLsZHXLueb4g8f3JWZJDd-ZR9dFyy5U1mqi1KRdVLDiC-sR6UhShKayYcBPZU50b4RZiqP12B01A7RzH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63" y="793897"/>
            <a:ext cx="4435634" cy="413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8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9" y="299849"/>
            <a:ext cx="838368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Cigs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vs Sex</a:t>
            </a:r>
            <a:r>
              <a:rPr sz="2800" b="0" spc="-9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Target class</a:t>
            </a:r>
            <a:r>
              <a:rPr sz="2800" b="0" spc="-1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67" y="1023232"/>
            <a:ext cx="3081020" cy="3468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780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we  can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cigsperday 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male is more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female.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00660" indent="-336550">
              <a:lnSpc>
                <a:spcPct val="114999"/>
              </a:lnSpc>
              <a:spcBef>
                <a:spcPts val="5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male heart patient is more  as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124F5B"/>
              </a:buClr>
              <a:buFont typeface="Arial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male CHD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he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cigsperday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and in  case of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she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cigsperday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600" spc="-3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lh3.googleusercontent.com/Jb8cgjezF8pt-45C87GvQWyp-Bom3yR6N40tc4YuhuRLDhMQ4uOyoN7swPVqMOBRD1Rj86rdH_9rhuqN_9_lWC1Zdxy8UpqTLmURqg9R77wLVXebWdckg-L_N6y_Bs9WKY0csTGT_wfi9hB-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51" y="1023231"/>
            <a:ext cx="5468491" cy="379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4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" y="231155"/>
            <a:ext cx="85206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BMI vs Sex with</a:t>
            </a:r>
            <a:r>
              <a:rPr sz="2800" b="0" spc="-8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 class</a:t>
            </a:r>
            <a:r>
              <a:rPr sz="2800" b="0" spc="-1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293" y="910535"/>
            <a:ext cx="35680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we can</a:t>
            </a:r>
            <a:r>
              <a:rPr sz="1600" spc="-7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920" y="1123896"/>
            <a:ext cx="3796665" cy="3985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2700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sz="1500" spc="-1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BMI. 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OVERWEIGHT.</a:t>
            </a:r>
            <a:endParaRPr lang="en-US" sz="1500" spc="-25" dirty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marR="127000">
              <a:lnSpc>
                <a:spcPct val="114999"/>
              </a:lnSpc>
              <a:spcBef>
                <a:spcPts val="100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marR="160655" indent="-336550">
              <a:lnSpc>
                <a:spcPct val="114999"/>
              </a:lnSpc>
              <a:spcBef>
                <a:spcPts val="5"/>
              </a:spcBef>
              <a:buChar char="●"/>
              <a:tabLst>
                <a:tab pos="363855" algn="l"/>
                <a:tab pos="3644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So,female CHD patient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 CHD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patient.</a:t>
            </a:r>
            <a:endParaRPr lang="en-US" sz="1500" spc="-5" dirty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marR="160655" indent="-336550">
              <a:lnSpc>
                <a:spcPct val="114999"/>
              </a:lnSpc>
              <a:spcBef>
                <a:spcPts val="5"/>
              </a:spcBef>
              <a:buChar char="●"/>
              <a:tabLst>
                <a:tab pos="363855" algn="l"/>
                <a:tab pos="364490" algn="l"/>
              </a:tabLst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790">
              <a:lnSpc>
                <a:spcPct val="100000"/>
              </a:lnSpc>
              <a:buSzPct val="114285"/>
              <a:buChar char="●"/>
              <a:tabLst>
                <a:tab pos="363855" algn="l"/>
                <a:tab pos="3644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your BMI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823594" lvl="1" indent="-336550">
              <a:lnSpc>
                <a:spcPct val="114999"/>
              </a:lnSpc>
              <a:spcBef>
                <a:spcPts val="85"/>
              </a:spcBef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18.5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</a:t>
            </a:r>
            <a:r>
              <a:rPr sz="1500" spc="-9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underweight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172085" lvl="1" indent="-336550">
              <a:lnSpc>
                <a:spcPct val="114999"/>
              </a:lnSpc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18.5 and 24.9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 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weight</a:t>
            </a:r>
            <a:r>
              <a:rPr sz="1500" spc="-3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5080" lvl="1" indent="-336550">
              <a:lnSpc>
                <a:spcPct val="114999"/>
              </a:lnSpc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25 and 29.9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marR="5080" lvl="1" indent="-336550">
              <a:lnSpc>
                <a:spcPct val="114999"/>
              </a:lnSpc>
              <a:buChar char="●"/>
              <a:tabLst>
                <a:tab pos="821055" algn="l"/>
                <a:tab pos="82169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30 and 39.9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you're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obese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data:image/png;base64,iVBORw0KGgoAAAANSUhEUgAAAs0AAAHyCAYAAAAQi/NkAAAABHNCSVQICAgIfAhkiAAAAAlwSFlzAAALEgAACxIB0t1+/AAAADh0RVh0U29mdHdhcmUAbWF0cGxvdGxpYiB2ZXJzaW9uMy4yLjIsIGh0dHA6Ly9tYXRwbG90bGliLm9yZy+WH4yJAAAgAElEQVR4nOzdf3zN9f//8fvZZsZ+2MZGlBgZZjZMivxI+TlaEaX4IN6VHy0/RiL1RpHfGr3p/ZWod4nKm/yoFOVDIlNSSCyVH/NzZjPt19n5/uGzk2X2HHb2mrpdLxeXi/M6r/N8Pc7L88x9z/M4r2NzOBwOAQAAALgiN6sLAAAAAEo7QjMAAABgQGgGAAAADAjNAAAAgAGhGQAAADAgNAMAAAAGhGagGMydO1ehoaEKDQ1V3bp11bRpU3Xv3l2zZ8/WqVOn8u175MgRhYaG6vPPPy/S2FlZWZo7d6727dtX5Hratm2rqVOnOm+PGTNG3bp1K/LjC7NlyxYtXrz4su3FeYySNG/ePLVs2VJ169bVmDFjCtxnxYoVzn/f0NBQNWjQQB06dNCCBQtkt9vz7Zu3z6pVqy4bZ9WqVc77//yY//znPwUe+/Tp06pfv74WLVpU4P3Z2dm6/fbb9cILLxTl6Rbo6NGjGjVqlNq0aaPw8HC1bt1agwYN0o4dO655TFfq06ePYmNjnbeLc06OGTMm3791QX+uNE9K0u7duzV37txiGWvu3Llq1qxZsYwF/JV5WF0A8Ffh6+urhQsXSpLS0tK0d+9eLV26VMuWLdPChQvVoEEDSVJwcLCWLVumkJCQIo2bnZ2tefPmqVq1aqpXr16RHjNv3jz5+/tf2xMx+PLLL/XJJ5+oX79++bYPHjxYGRkZLjmmq3z//feaO3euRowYodtvv10VK1YsdP8lS5bIy8tLmZmZSkhI0CuvvCJJevLJJ/PtV758ea1bt04xMTH5tq9du1bly5fXhQsXilxjpUqVdMcdd2jt2rV67LHHLrt/y5YtOnfunLp06VLkMS917tw5PfTQQwoKCtKIESMUHByso0ePauPGjfr222/VtGnTaxrXlV544QV5ePzx39eV5uS1GDx4sB5++GHn7VmzZiktLS3fLyWBgYHXfZzrtXv3bs2bN09PPfWU1aUAfxuEZqCYuLu7KzIy0nm7ZcuW6tWrlx599FGNGDFCH330kdzd3eXp6Zlvv+KUkZEhLy8v1a9f3yXjF6Z69eolfszr9fPPP0uSHn30Ufn4+Bj3Dw8Pl7e3tySpWbNm+umnn/TZZ59dFprbtm2rTz75ROfOnVOFChUkSSkpKdq6das6dOigNWvWXFWd0dHRGjt2rH777bfLzvPatWtVpUoVRUVFXdWYeT755BOdPn1aq1atyvdLQ/fu3VVav/uqdu3aLhu7evXq+c6xv7+/HA7Hdb9m816bAG5ctGcALuTn56dRo0bp119/1Zdffimp4PaMDRs2qFu3boqMjFTTpk3Vo0cPff3115Kkxo0bS5KeffZZ59vDR44ccY7z4YcfavTo0YqKinKGtz+3Z+T57LPP1LFjR4WHh6tXr146ePCg874rtY1c+hb33LlztWjRIh09evSyt6oLeit837596tu3ryIiItS0aVONHDlSp0+fvuyY69at0/PPP68mTZqoVatWio+PV25urnO/48eP6+mnn9add96phg0b6t5779WcOXMKPfd2u11z585VmzZt1KBBA0VHR2v16tX5ntfo0aMlSU2aNFFoaKi2b99e6Jh/5u3trZycnMu2R0ZGKjg4WOvXr3duW79+vYKDg9WoUaOrOoYktW/fXp6enlq7dm2+7RkZGdq4caM6d+4sm80mSUpISNAjjzyixo0bq3HjxoqJidFHH310xbFTU1NVpkwZZ7i/VN6YeRISEtS7d29FRESoWbNmeu6553T+/HnnOK1atXKe0zxPPvmkOnTooN9//73A4z/zzDP5VtB//vlnhYaGaujQoc5tP/zwg0JDQ/XLL79Iyt+eUdiczPPll1+qa9euioyMVK9evXTgwIErng+TxMREDR8+XK1bt1ZERISio6O1ePHifPN1+/btCg0N1ebNm/Xkk0+qUaNGmjhxoiTpxx9/1MMPP6zw8HBFR0dr06ZN6tat22U1F3auV6xYoUmTJkn6ox2oT58+hdb96aef6sEHH1TDhg3VrFkz/eMf/9DRo0cL3PfChQuaOHGiOnTooIiICLVt21YTJkxwHj/Pe++9p86dOzvH7N27d75z+9prr6ldu3YKDw9X8+bNNWDAgMva1YAbCSvNgIs1a9ZMHh4e+u6779SqVavL7v/tt9/09NNPq0+fPho1apSysrL0ww8/6Ny5c5IutgT07dtXgwYNUps2bSRdbPE4efKkJGnatGlq166dXnnlFbm5Xfn34GPHjmnKlCl6+umn5eXlpblz52rAgAFav369ypYtW6Tn0qNHD/3yyy/avn275s2bJ+nKb1UnJyerT58+qlWrlmbOnKn09HTNnDlT/fv31wcffCBPT0/nvjNmzFD79u0VHx+vr776Sq+++qpq166tzp07S5JGjx6tzMxMTZo0Sb6+vjp8+LBzlfhK4uPjtXDhQg0ZMkTh4eFav3694uLiZLPZ1KVLFw0ePFhVqlTR/PnznW0XphXM3Nxc5eTkKCsrSzt27NBHH32kAQMGXLafzWZTp06dtGbNGvXo0UOStGbNGufzuVq+vr5q1aqV1q1bp0GDBjm3f/HFF0pPT1d0dLQk6fz583ryySd1zz33aMiQIXI4HPrpp5+UlpZ2xbHDwsKUlZWl0aNH67HHHlP9+vULnEc7d+5Uv379dO+99yo+Pl5nz57VzJkzlZqaqvj4ePn5+emll17SwIED1b59e91777364IMPtGnTJr3zzjsqV65cgcePiorS5MmTZbfb5e7uroSEBJUtW1Y7d+507pOQkKBKlSqpRo0alz3eNCeTkpI0bdo0DRo0SGXLltW0adM0fPhwrV69+rJfCori5MmTqlmzprp27Spvb2/t27dPc+fOVWZmpp544ol8+44bN07dunVT3759VbZsWf3+++8aOHCgKlWqpFmzZikzM1OTJ09Wamqq6tSpU+Rz3aZNGz322GNatGiRli1bJkmFvlOycuVKPfPMM4qOjtbgwYPlcDi0bds2JScnq1q1apftn5GRIbvdruHDhyswMFBJSUlasGCBnn76ab3++uuSpB07duif//ynYmNjFRkZqfPnz2vXrl3OubZy5UotWLBAcXFxuu2225SSkqJt27Zd8Zcn4EZAaAZcrGzZsgoICMi3wnqpvXv3ytvbW88884xzW+vWrZ1/Dw8Pl3TxbeOC3iKOiIgo0ofAzp49q3/961/OleuwsDC1a9dOK1asUK9evYr0XKpUqaLg4OAitZjkfXDt9ddfd/6HXqNGDfXs2VPr16/P14MbFRXlXGlr0aKFNm/erE8//dQZMr///nvNnDlTbdu2lSTjh5ZSUlK0ZMkSDRo0SIMHD5Z0sV3m+PHjmjt3rrp06ZLvbfhL2y4K8+cWiPbt21/WmpEnOjpab7zxhk6fPi2Hw6EdO3bo2WefzRcGr0Z0dLSGDx+ugwcPOsP9unXrVKNGDWe//KFDh5SWlqbx48c7z/ldd91V6Lh33nmn+vXrpyVLlmjt2rXy9vZWixYt1KtXLzVv3ty538yZM9WoUaN8K/yVK1dWv3799NNPP6lOnTpq2bKlHnroIT3//POqWrWqpkyZoscee6zQ1fUmTZrowoUL2rt3r8LDw5WQkKD7779fH3zwgRITE1WrVi0lJCSoSZMmBT7eNCfPnTunpUuXOgO3w+HQkCFD9PPPP6tWrVqFnpsrna8777zTOVaTJk2UkZGh5cuXXxaaO3bsqGHDhjlvv/3220pJSdEHH3ygypUrS7r4us77xSpPUc51Xtg1vQ5zc3M1c+ZMtWvXTrNmzXJuv+eee674mMDAQE2YMMF5OycnRzfffLMeeeQRHTt2TFWrVtXu3bsVGhqa7zlfOubu3bt111136dFHH3Vua9++faG1AqUd7RlACSisN7ROnTpKS0vTM888oy1btlzVh8QkOVefTSpWrOgMzJJUrVo1hYWFaffu3Vd1vKLavXu3WrRokW8FLCIiQtWqVbssOLZo0SLf7dq1a+v48ePO23Xr1tWsWbO0YsUKHTt2zHjsAwcO6Pfff1fHjh3zbe/cubN++eUXJScnX8tT0ttvv633339fy5Yt00svvaTvvvtO48ePL3Df+vXrq3r16vroo4/00UcfqUaNGkX+IGdB2rZtq/LlyztbNNLT07Vp0ybnKrN0MYCVL19ecXFx+uyzz5SamlqksZ999ll98sknGj16tG6//XZt3rxZjz32mJYuXSpJ+v3337Vr1y516tRJOTk5zj9NmjRRmTJltGfPHudYzzzzjMqVK6eHHnpIVapU0dNPP13osUNCQlSxYkXnnEhISFCrVq1Uv35957adO3dec892tWrV8q1Q5wXlEydOXNN4mZmZio+Pd7YdhIWFafbs2Tpy5MhlrTp/fm1+//33CgsLcwZmSWrYsKEqVarkvH0157ooDh06pJMnT171VURWrlyp+++/X40aNVJYWJgeeeQRSXK2yNSrV0979+7V5MmTtWPHDmVlZeV7fL169bRp0ybFx8dr9+7dl11lBrgREZoBF8vMzFRKSkq+/xgvFRISon/96186fPiwHn/8cd1xxx0aOXJkkYOd6YoPhe1XsWJFl/UYnjp1qsDnXKlSJWfrSR4/P798t8uUKaPMzEzn7Tlz5qhBgwaaMmWK7r77bsXExOirr74q9NjS5c8573ZKSsrVPZn/U69ePYWHhysyMlIPPvignnvuOa1YsUI//fRTgft37txZa9eu1bp16665NSOPl5eX7rnnHq1bt07SxT74jIyMfKG5QoUKeuONN5Sdna1hw4bpzjvv1OOPP67Dhw8bx7/11ls1YMAALViwQBs3blS9evU0e/ZsORwOpaamym63a8KECQoLC3P+CQ8PV3Z2tpKSkpzjeHt76+6771ZWVpYefPDBfG04VxIVFaWEhAQlJSXp2LFjatKkiXNbYmKikpOTrzk0+/r65rtdpkwZSco3v67G9OnTtWjRIvXs2VP//ve/9f777ztbZv485p/n36lTpxQQEHDZmJe2k1zNuS6Ks2fPSpKCgoKK/JhPP/1UzzzzjCIjIzVnzhwtX75cr776qqQ/nmPz5s01ZcoUJSQkqE+fPrrjjjs0YcIE5y/93bt3d34AukePHmrevLlmz55NeMYNjfYMwMW2bdumnJycQt9GbdOmjdq0aaO0tDR98cUXmjx5siZNmqTZs2cbxy9qX+aZM2cK3Jb3Vn9eX3N2dna+ff4ccIsqKCiowGOePn1aYWFhVzVW5cqV9fLLLys3N9d5fdpBgwbp888/LzCE5AWE5OTkfPfn1VNcl+PLW7VMTEzM15OaJzo6Wv/6178kSS+99NJ1H69Lly5avXq19uzZo3Xr1qlevXqXtRhERkbq9ddfV0ZGhrZu3aqXX35ZI0eO1PLly4t8nMDAQHXr1k0vvviizpw5I19fX9lsNg0dOjRf61Ce4OBg5993796tpUuXqn79+po/f76io6ONga1JkyZasGCBduzYodq1aysgIEBNmjTR5MmT1bhxY/n4+Khu3bpFrt+VPv74Y/Xu3Vv/+Mc/nNs2bdpU4L5/fm0GBQXp0KFDl+136S/IV3OuiyJv/l/NL8cff/yxIiIi9M9//tO5Le+DyZd64IEH9MADDyg5OVnr16/XlClT5O3trbi4OLm5ualfv37q16+fkpKStHr1as2ePVtVqlQpcjsYUNqw0gy4UGpqqmbMmKFbb701X3/olfj6+qpr165q166d88oW17sylufMmTP65ptvnLePHTumvXv3qmHDhpIuroqVKVNGiYmJzn3S09P17bff5hvnz6vAVxIREaEtW7bk+8T97t27dfTo0Sv2p5q4ubkpMjJSQ4cO1e+//37FVo3bbrtN5cqVu+yqEXltEsV1nd28FeabbrqpwPtr1aqlnj17qmfPntfUP/tnLVq0kL+/v5YuXaotW7bkW2X+My8vL7Vt21bdu3fPd5WUP7vSOxq//vqrPD095evrq/LlyysyMlKHDh1SeHj4ZX/y2g0yMzM1ZswY3XXXXXrnnXdUoUKFK7avXKpp06ZKTk7W8uXLnSvKUVFROnbsmNasWaNGjRoV+iHXos7J4pCZmZlv9dxut192VZMrCQ8P1549e/K1huzevTvf5x2Keq6L+nOhZs2aqly5slauXFnk55iRkXHZOwSXXnnmzwIDA/Xwww8rKiqqwLl200036fHHH1f16tXz/XwBbjSsNAPFxG63a9euXZIuhs09e/Zo6dKl+v3337Vw4UK5u7sX+Lh3331Xu3btUsuWLRUcHKxffvlFH3/8sfOLMTw9PXXzzTfro48+0m233aayZcte9o1yRREQEKBRo0Zp2LBh8vLyUnx8vHNFUboYSNu2bavFixeratWq8vPz06JFiy67tmxISIhOnz6tFStW6LbbblNAQIBuvvnmy47Xv39/LV26VAMHDtTAgQN14cIFzZw5U3Xq1LmqDwSlpaVpwIABiomJUc2aNZWVlaVFixYpKCjoikHU399fffv21YIFC+Th4aEGDRpo/fr12rRpU74PQ12t77//Xl5eXsrJydHPP/+s+Ph4NWjQwPlBvILkXWqsOJQpU0YdOnRwrhr/OTR/8cUX+uCDD3TPPfeoatWqOnHihJYtW6Y77rjjimP+97//1erVq3X//fcrNDRUOTk52rp1q9555x316tXL+Q5EXFyc+vXrJzc3N3Xo0EHe3t5KSkrSF198oeHDh6tmzZqaM2eOTp8+rcWLF6tcuXKaMmWKevfurRUrVhTaU1u3bl35+Phox44dzlVIf39/1a5dWzt27NDw4cMLPS9FnZPFoXnz5nr77bdVvXp1+fv76+23376sn/dKunXrpvnz5+uJJ57Q0KFDlZGRoblz5yowMDDfqnRRznXelyMtWbJEd9xxh3x8fAr8wiQ3NzeNGjVKcXFxGjlypLp06SKbzaZt27YpOjra+UHjPz/HiRMnav78+YqIiNCmTZsua4eKj4/XuXPndPvttysgIEB79+7V119/rZEjR0qSnn/+eVWoUEERERHy9fXV9u3b9euvv2rUqFFFPtdAaUNoBopJWlqaHnroIdlsNvn4+Kh69eq677771Lt370Lfng4NDdXGjRs1ZcoUnTt3TkFBQerRo0e+D1BNmDBBU6dOVf/+/ZWVlaUNGzZcdX1Vq1bVk08+qZkzZ+ro0aNq0KCBZs6cme9yc88//7zGjx+vCRMmqEKFCnryySf17bff5uvZ7dSpk7Zv367p06crOTlZDzzwgF5++eXLjhcYGKg333zT2R5QpkwZtW7dWs8++2yR+lzzlC1bVnXq1NGbb76p48ePy8vLy9mCUNiXRcTGxsrd3V1Lly7VmTNnVL16dU2fPr3Q1VmTvn37Srr4RTZVqlRR27ZtFRsbm+/b6VwtOjpay5YtU+PGjVW1atV891WvXl02m02zZ8/WmTNnFBgYqDZt2mjEiBFXHK9169Y6cuSIli9frqSkJLm7u6t69ep67rnn1LNnT+d+UVFRevvttxUfH6/Ro0crNzdXVatWVcuWLVWpUiXt3LlTixcv1rRp05wtBE2aNFG/fv00efJkNW/eXFWqVCmwBjc3NzVq1EibN2/O17vcpEkTHThwwPjORFHnZHEYP368XnjhBU2cOFFeXl66//771a5duyKtqJcrV04LFy7UP//5Tw0bNkzVqlXTqFGjNH369HwfmDWd67x9BgwYoDfffFOzZs1S06ZN9dZbbxV43K5du6ps2bJasGCBYmNjVb58eUVERFzxHZeHH35YR44c0ZtvvqnMzEy1aNFCM2fOzDcfwsPDtXjxYq1du1bp6emqWrWqnnrqKedrJDIyUsuXL9eyZcuUmZmp6tWra9KkSbr33nuLfK6B0sbmKK1f+QQAwF/c4cOH1bFjR02cOFHdu3e3uhwAhWClGQCAEvLaa68pODhYVatWVVJSkl577TUFBASoQ4cOVpcGwIDQDABACbHZbJo3b55OnjwpT09PRUVFafTo0YV+ox+A0oH2DAAAAMCAS84BAAAABoRmAAAAwOCG6GnOzc2V3U4XCQAAAFyrTJmCv1fhhgjNdrtDKSkXrC4DAAAAf3FBQb4Fbqc9AwAAADAgNAMAAAAGhGYAAADAgNAMAAAAGBCaAQAAAANCMwAAAGBAaAYAAAAMCM0AAACAAaEZAAAAMCA0AwAAAAaEZgAAAMCA0AwAAAAYEJoBAAAAA0IzAAAAYEBoBgAAAAwIzQAAAIABoRkAAAAw8LC6AFydTz/9WJ98ss6y4589myxJCggItKwGSerQobPatetoaQ2lhdVzQmJeoHTjNfIHXiN/YF78gXlRNIRmXJXk5DOSrH+Bo3RhXgCF4zWCgjAvbiw2h8PhsLoIk+xsu1JSLlhdBiTFxcVKkmbMiLe4EpQmzAugcLxGUBDmRekUFORb4HZ6mgEAAAADQjMAAABgQGgGAAAADAjNAAAAgAGhGQAAADAgNAMAAAAGhGYAAADAgNAMAAAAGBCaAQAAAANCMwAAAGBAaAYAAAAMCM0AAACAAaEZAAAAMCA0AwAAAAaEZgAAAMCA0AwAAAAYEJoBAAAAA0IzAAAAYEBoBgAAAAwIzQAAAIABoRkAAAAwIDQDAAAABh6uGjgzM1OPPvqosrKyZLfb1aFDB8XGxmrkyJH64YcfVKZMGYWHh2vixIkqU6aMq8oAAAAArpvLVpo9PT21ZMkSffjhh1q5cqU2b96sXbt26b777tPHH3+s1atXKzMzU++9956rSgAAAACKhctWmm02m7y9vSVJOTk5ysnJkc1mU+vWrZ37NGzYUCdOnHBVCQAAAECxcFloliS73a5u3brpt99+0yOPPKKIiAjnfdnZ2Vq1apXGjRtnHMfd3SZ///KuLBVF5OFx8c0J/j1wKeYFUDheIygI8+LG4tLQ7O7urlWrVik1NVVDhgzRTz/9pDp16kiSJkyYoKioKEVFRRnHsdsdSkm54MpSUUQ5ObmSxL8H8mFeAIXjNYKCMC9Kp6Ag3wK3l8jVM/z8/NSsWTNt3rxZkjRv3jwlJyfr2WefLYnDAwAAANfFZaE5OTlZqampkqSMjAxt3bpVISEheu+997RlyxbNmjVLbm5c8Q4AAACln8vaM06ePKkxY8bIbrfL4XCoY8eOuvvuu1W/fn1VrVpVDz30kCSpXbt2Gjp0qKvKAAAAAK6by0Jz3bp1tXLlysu2792711WHBAAAAFyC/ggAAADAgNAMAAAAGBCaAQAAAANCMwAAAGBAaAYAAAAMCM0AAACAAaEZ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QGgGAAAADAjNAAAAgAGhGQAAADAgNAMAAAAGhGYAAADAgNAMAAAAGBCaAQAAAANCMwAAAGDg4aqBMzMz9eijjyorK0t2u10dOnRQbGysDh8+rBEjRiglJUVhYWGaNm2aPD09XVUGAAAAcN1cttLs6empJUuW6MMPP9TKlSu1efNm7dq1SzNmzFC/fv306aefys/PT++//76rSgAAAACKhctCs81mk7e3tyQpJydHOTk5stls2rZtmzp06CBJeuCBB7RhwwZXlQAAAAAUC5f2NNvtdsXExKh58+Zq3ry5brnlFvn5+cnD42JXSJUqVXTixAlXlgAAAABcN5f1NEuSu7u7Vq1apdTUVA0ZMkQ///zzNY5jk79/+WKuDtfCw+Pi71n8e+BSzAugcLxGUBDmxY3FpaE5j5+fn5o1a6Zdu3YpNTVVOTk58vDw0PHjx1W5cmXj4+12h1JSLpRApTDJycmVJP49kA/zAigcrxEUhHlROgUF+Ra43WXtGcnJyUpNTZUkZWRkaOvWrapVq5aaNWumTz75RJL03//+V23btnVVCQAAAECxcNlK88mTJzVmzBjZ7XY5HA517NhRd999t2rXrq3hw4drzpw5qlevnnr06OGqEgAAAIBi4bLQXLduXa1cufKy7bfccguXmQMAAMANhW8EBAAAAAwIzQAAAIABoRkAAAAwIDQDAAAABoRmAAAAwIDQDAAAABgQmgEAAAADQjMAAABgQGgGAAAADAjNAAAAgAGhGQAAADAgNAMAAAAGhGYAAADAgNAMAAAAGBCaAQAAAAMPqwsAAAB/L/Pnxysx8aDVZVguMfGAJCkuLtbiSqxXq1ZtDRpUus8DoRkAAJSoxMSD2vPdD/KWr9WlWMouhyTpl+9+tbgSa6UrzeoSioTQDAAASpy3fBVmj7K6DJQCe9wTrC6hSOhpBgAAAAwIzQAAAIABoRkAAAAwIDQDAAAABoRmAAAAwIDQDAAAABgQmgEAAAADQjMAAABgQGgGAAAADAjNAAAAgAGhGQAAADDwsLoA4EY3f368EhMPWl2GpRITD0iS4uJiLa7EerVq1dagQZwHAPirITQD1ykx8aD2fPeDvOVrdSmWscshSfrlu18trsRa6UqzugQAgIsQmoFi4C1fhdmjrC4DFtvjnmB1CQAAF6GnGQAAADAgNAMAAAAGhGYAAADAgNAMAAAAGBCaAQAAAANCMwAAAGBAaAYAAAAMCM0AAACAAaEZAAAAMCA0AwAAAAaEZgAAAMCA0AwAAAAYEJoBAAAAA0IzAAAAYOBhdQE3kvnz45WYeNDqMiyVmHhAkhQXF2txJdarVau2Bg3iPM0LfekAAB0BSURBVAAA8HdAaL4KiYkHdXDv96rp42N1KZbxd+RKkuy/HbK4EmsdOn/e6hIAAEAJIjRfpZo+PprUuJHVZcBi47/51uoSAABACaKnGQAAADAgNAMAAAAGhGYAAADAgNAMAAAAGLgsNCclJalPnz7q3LmzoqOjtWTJEknSvn371LNnT8XExKhbt27avXu3q0oAAAAAioXLrp7h7u6uMWPGKCwsTOfPn1f37t3VokULTZ8+XUOGDFHr1q21adMmTZ8+XW+99ZarygAAAACum8tCc3BwsIKDgyVJPj4+CgkJ0YkTJ2Sz2ZSeni5JSktLc+4DAAAAlFYlcp3mI0eOaN++fYqIiNDYsWM1YMAATZ06Vbm5uXr33XeNj3d3t8nfv3wJVFo4Dw832a0uAqWGh4eb/P3Ly8ODjwbgD3nzArhU3s8J5sZF/NzEn90IPztdHprT09MVGxursWPHysfHR3PmzNGzzz6rDh06aN26dRo3bpwWL15c6Bh2u0MpKRdcXapRTk6u1SWgFMnJyVVKygXmBfLJmxfApfJ+TjA3LuLnJv6sNP3sDAryLXC7S3/Vy87OVmxsrLp27ar27dtLkv773/86/96pUyc+CAgAAIBSz2Wh2eFwaNy4cQoJCVH//v2d24ODg/X1119LkrZt26YaNWq4qgQAAACgWLisPWPnzp1atWqV6tSpo5iYGEnSiBEjNGnSJE2ePFk5OTkqW7asJk6c6KoSAAAAgGLhstAcFRWl/fv3F3jfihUrXHVYAAAAoNjx8VUAAADAgNAMAAAAGBCaAQAAAANCMwAAAGBAaAYAAAAMCM0AAACAAaEZAAAAMCA0AwAAAAaEZgAAAMCA0AwAAAAYEJoBAAAAAw+rCwAA/LXNnx+vxMSDVpdhqcTEA5KkuLhYiyuxXq1ata0uAbgmhGYAgEslJh7Uwb3fq6aPj9WlWMbfkStJsv92yOJKrHXo/HmrSwCuGaEZAOByNX18NKlxI6vLgMXGf/Ot1SUA14yeZgAAAMCA0AwAAAAYEJoBAAAAA3qaAQAA/ia8fMuq1cA7FHhzBdlsNqvLkSRl2zrJvYy7jh//tUSP6+HhqYCAILm7Fy0OE5oBAAD+JloNvEO31LlFbvKUTaUjNGfYLsiznKeqVKleYsd0OBxKT0/V2bOnVKnSTUV6DO0ZAAAAfxOBN1coVYHZKjabTd7efsrJySryYwjNAAAAfxM2m+1vH5jzXG17CqEZAAAAMKCnGQAA4G8q7XyqJs0YL0lKOXdWbm5u8vOtIEma/NwMeXiUKfTx51JTNO7FOL04brr8KwRIkl7/zwIFBlTUA9E9rqu2vXt/0KuvvqLk5DPy8vJSaGg9DRs2Shs3fqoff9yrESOece47dOjjGjp0mOrWra8HH+yq8uXLS5Jyc3PVqtXd6tt3gMqWLXtd9RCaAQAA/qZ8ffw07Z+vSJLeW/WOvMqWU9eODxT58RX8/BXTubveWr5IT/1jpH7+NVE/HtijKeNnX3NNOTk5Sk09p/Hjx2jChMlq0KChJOnzzz/ThQvpRRojPv41+fv768KFC5o27SVNnz5Zzz034ZprkgjNAAAAuMTPvxzUm8teV0Zmhnx9/DT4sacV4B+oCdPGqnbNOtqz/3tduJCuJ/o9pXp1wnRPqw7a9OVG/fDjbr37wVvq/8gTOp18SoveXqDUtFSV9Syrx/sOVbWbbtbOXV9rxZrlysnJlo+Pn576xwh5+ZfV+++/q/Pn03Ts2FEFB1fRLbdUV6dOXZyBWZLuvvveq34u5cuX16hRz6pbt2ilpp6Tn1+Faz4vhGYAAABIkhxy6I13/q1RT42Tn28Fbf16s95d8ZYGPfa0JMmea9fk52bq290Jev/DdzU+bpLc3Nw0sM8gTZz+nKIib1f90AaaNP05DfyfwbqpclUd+Hm/Xv/PfD0/6iWF3lZfL46bLpvNpg3/u14ffrxCPR/uJUk6dOiQ5s9fqLJlvTR27Ch16hR9xTo3bvxUu3d/57x99OjhK+7r7e2jm26qpsOHDyssjNAMAACA65Sdna3DR3/VizOfl3SxJzjg/3qVJen2xndKkmreWkunzpxwbq9RPUS3VKuu9nd3VkbG79qf+KNmz5/6x7g52ZKk5LOn9cqCaTp77qxycnIUHBTs3Oeuu1qpbFmvItXZtm27y3qaC+NwOIo0bmEIzQAAAPg/Dt1ctbpeHDe9wHvLlLn4wUA3N3fl2nPz3efm5iabm025Doe8y3s7e6Uv9cY7/1Z0+xhFRTbTnh+/1/sfLnXe5+VVzvn3mjVDtH//j2rZss11P6MLF9J1/Pgx3XLL9X15CpecAwAAgCTJw6OMUs+f008Hf5R08UN5h4/+dlVjlC9XXsGVKuurHVskXVzl/eXwIUkXA2ygf0VJ0qatG684RvfuPfXRR2u0Z88Pzm2bNm1UcvKZq6rlwoULmjnzZbVs2UZ+fn5X9dg/Y6UZAAAAkiQ3m5tGDBqjN975ty78fkG5uXZ1vvc+3VLt6lZpn/rHCC38z3ytWLNcdrtdzW9vqRq31NSDMb00e/5UeXv7qEHdhjp1+kSBjw8MrKgJEybr1Vfn6OzZZLm5uSkiopGaNWtepOPHxj4hh8Mhh8Ohli3bqF+/gVdVf0FsjuJo8nCx7Gy7UlIuWF2G4uJiZf/tkCY1bmR1KbDY+G++lXv1mpoxI15xcbH65btfFWaPsrosWGyPe4JqRNyqGTPirS6lVOFnJ/Lk/eyUxM9Ni/SaFSPfcpWsLiOfDNsFeZbzvO72iWtx/PivqlLl1nzbgoJ8C9yX9gwAAADAgNAMAAAAGBCaAQAAAANCMwAAAGBQ6NUz3njjjUIf3L9//2ItBgAAACiNCg3N6enpJVUHAAAAUGoVGpqHDh1aUnUAAACglJv36ku6kHq22MYr7xeggUOHG/fbtm2rXnllhnJzc9Wly/3q06dfsdVQVIWG5hdffLHQBz/33HPFWgwAAABKrwupZ/VS3drFNt64Hw8a97Hb7Zo1a6pmz35VwcGVNXDg/+iuu1qpZs2QYqujKAoNze+++65uu+02derUScHBwboBvgcFAAAAfyH79u3RzTffomrVbpYk3Xtve23Zsql0hebNmzfr448/1rp16+Th4aHOnTurQ4cO1/3d3QAAAEBRnDp1UsHBlZ23g4KCtXfvDyVeR6GXnAsICFCvXr301ltvacqUKUpNTVXnzp21cuXKkqoPAAAAsFyhK8159uzZozVr1mjr1q1q1aqVGjRo4Oq6AAAAAAUFBevkyRPO26dOnVRQUHCJ11FoaH7llVe0adMmhYSEKDo6WiNHjpSHR5FyNgAAAHDd6tatr8OHD+vYsaMKCgrWZ5+t1wsvFH6xClcoNAHPnz9fN998s/bv36/9+/dr1qxZ+e5fvXq1S4sDAABA6VHeL6BIV7y4mvFMPDw8NGLEKI0Y8ZRyc+2Kjr5PISG1iq2Goio0NG/YsKGk6gBuWGfPJitdadrjnmB1KbBYutJ09myy1WUAgMsMHTKu2MfM0AXjPnfeeZfuvPOuYj/21Sg0NFerVu2ybcnJyQoICJDNZnNZUQAAAEBpUmho3rVrl2bOnKkKFSpo8ODBGj16tM6ePavc3FxNnTpVrVq1Kqk6gVIrICBQ535LU5g9yupSYLE97gkKCAi0ugwAgAsUGponTpyoESNGKC0tTX379tX/+3//T5GRkUpMTNTIkSMJzQAAAPhbKPQ6zXa7XXfddZc6deqkSpUqKTIyUpJUq1bJN18DAAAAVik0NLu5/XG3l5dXvvvoaQYAAMDfRaHtGT/++KMaN24sh8OhzMxMNW7cWJLkcDiUlZVVIgUCAAAAVis0NO/bt++aB05KStLo0aN15swZ2Ww29ezZU3379pUkvfXWW3r77bfl7u6u1q1ba/To0dd8nJJ09myyzqSd1/hvvrW6FFjsUNp5VeTSYgCAv5nps19SytmUYhvPP8BfT40Ybtxv8uQJ2rp1iwICAvTWW8uL7fhXw2Vf7+fu7q4xY8YoLCxM58+fV/fu3dWiRQudPn1aGzZs0IcffihPT0+dOXPGVSUAAACgGKWcTdGtp+oW23i/6sci7de5c1d17/6QXnzx+WI79tVyWWgODg5WcPDF7wX38fFRSEiITpw4oeXLl+vxxx+Xp6enJKlixYquKqHYBQQEyi/tnCY1bmR1KbDY+G++lTuXFgMAoERERjZWUtIxS2so9IOAxeXIkSPat2+fIiIi9MsvvyghIUE9evRQ7969tXv37pIoAQAAALhmLltpzpOenq7Y2FiNHTtWPj4+stvtOnfunJYvX67vv/9ew4YN04YNGwq9Goe7u03+/uVdXaqRh4eb7FYXgVLDw8NN/v7l5eFRIr974gaRNy/wB3524lL8zERBbDbJ3b3wueHu7iabzWbc7+qOW/SM6dLQnJ2drdjYWHXt2lXt27eXJFWuXFnt2rWTzWZTw4YN5ebmprNnzyow8MpvddvtDqWkmL+X3NVycnKtLgGlSE5OrlJSLjAvkE/evMAfeI3gUswHFMThkOz2wueG3Z4rh8Nh3O/qjnt5xgwK8i1wX5f9uudwODRu3DiFhISof//+zu333nuvtm/fLkk6dOiQsrOzFRAQ4KoyAAAAgOvmspXmnTt3atWqVapTp45iYmIkSSNGjFD37t01duxYdenSRWXKlNHLL7/MF6UAAADcAPwD/It8xYuijlcUL7wwVrt27VRKSooeeKCzBgx4XF263F9sdRSFy0JzVFSU9u/fX+B9M2bMcNVhAQAA4CKjho8r9jEzZG5pmzBhcrEf92rRjQ8AAAAYEJoBAAAAA0IzAADA34TD4ZBDDqvLKBUcjqs7D4RmAACAv4nkI+eUq6y/fXB2OBxKT0+Vh4dnkR/j8i83AQAAQOnwvwu3qdVAKfDmCqXm6mXZtixl5rjr+PGSDfIeHp4KCAgq+v4urAUAAAClSEZaptbP3mR1GfnscU9QjYhbNWNGvNWlFIr2DAAAAMCA0AwAAAAYEJoBAAAAA0IzAAAAYMAHAQEAQIk6ezZZ6UrTHvcEq0tBKZCuNJ09m2x1GUasNAMAAAAGrDQDAIASFRAQqHO/pSnMHmV1KSgF9rgnKCAg0OoyjFhpBgAAAAwIzQAAAIABoRkAAAAwIDQDAAAABoRmAAAAwIDQDAAAABgQmgEAAAADQjMAAABgQGgGAAAADAjNAAAAgAGhGQAAADAgNAMAAAAGhGYAAADAgNAMAAAAGBCaAQAAAANCMwAAAGBAaAYAAAAMCM0AAACAAaEZAAAAMCA0AwAAAAaEZgAAAMCA0AwAAAAYEJoBAAAAA0IzAAAAYEBoBgAAAAw8rC4AAPDXdvZsss6kndf4b761uhRY7FDaeVU8m6yAgECrSwGuGivNAAAAgAErzQAAlwoICJRf2jlNatzI6lJgsfHffCt3Vplxg2KlGQAAADAgNAMAAAAGhGYAAADAgNAMAAAAGBCaAQAAAANCMwAAAGBAaAYAAAAMCM0AAACAAaEZAAAAMCA0AwAAAAaEZgAAAMCA0AwAAAAYeLhq4KSkJI0ePVpnzpyRzWZTz5491bdvX+f9ixYt0tSpU/XVV18pMDDQVWUAJSJdadrjnmB1GZbJUqYkyVNlLa7EWulKs7oEAICLuCw0u7u7a8yYMQoLC9P58+fVvXt3tWjRQrVr11ZSUpK+/PJLVa1a1VWHB0pMrVq1rS7BcomJByRJNWrdanEl1mM+AMBfk8tCc3BwsIKDgyVJPj4+CgkJ0YkTJ1S7dm1NmTJFo0aN0uDBg111eKDEDBoUa3UJlouLu3gOZsyIt7gSAABco0R6mo8cOaJ9+/YpIiJCn332mYKDg1W3bt2SODQAAABw3Vy20pwnPT1dsbGxGjt2rNzd3fXaa69p0aJFVzWGu7tN/v7lXVRh0Xl4uOng+fMa/823VpdimZSsLEmSv6enxZVY69D586rr4VYq5mVp4OFx8fdvzgcK4uHhJrvVRaDUyPt5AVzK4wb4P9WloTk7O1uxsbHq2rWr2rdvr/379+vIkSOKiYmRJB0/flzdunXTe++9p6CgoCuOY7c7lJJywZWlFsmtt4YoJyfX6jIslfJ/vasVq9e0uBJr1dbF+VAa5mVpkPe64HygIH/3n5vIj/mAguTk5Jaa/0OCgnwL3O6y0OxwODRu3DiFhISof//+kqTQ0FB99dVXzn3atm2r999//4a5ega9q/SuAgCAvyeXvUeyc+dOrVq1Stu2bVNMTIxiYmK0adMmVx0OAAAAcBmXrTRHRUVp//79he6zceNGVx0eAAAAKDZ04wMAAAAGhGYAAADAgNAMAAAAGBCaAQAAAANCMwAAAGBAaAYAAAAMCM0AAACAAaEZAAAAMCA0AwAAAAaEZgAAAMCA0AwAAAAYEJoBAAAAA0IzAAAAYEBoBgAAAAwIzQAAAIABoRkAAAAwIDQDAAAABoRmAAAAwIDQDAAAABgQmgEAAAADQjMAAABgQGgGAAAADAjNAAAAgAGhGQAAADAgNAMAAAAGhGYAAADAgNAMAAAAGHhYXQAAAPj7SVea9rgnWF2GpbKUKUnyVFmLK7FWutKsLqFICM0AAKBE1apV2+oSSoXExAOSpBq1brW4EuvdCHOC0AwAAErUoEGxVpdQKsTFXTwPM2bEW1wJioKeZgAAAMCA0AwAAAAYEJoBAAAAA0IzAAAAYEBoBgAAAAwIzQAAAIABoRkAAAAwIDQDAAAABoRmAAAAwIDQDAAAABgQmgEAAAADQjMAAABgQGgGAAAADAjNAAAAgIGH1QUAAP76Dp0/r/HffGt1GZZJycqSJPl7elpcibUOnT+v2lYXAVwjQjMAwKVq1SImpSQekCRVrF7T4kqsVVvMB9y4CM0AAJcaNCjW6hIsFxd38RzMmBFvcSUArhU9zQAAAIABoRkAAAAwIDQDAAAABoRmAAAAwIDQDAAAABi47OoZSUlJGj16tM6cOSObzaaePXuqb9++mjp1qj7//HOVKVNG1atX15QpU+Tn5+eqMgAAAIDr5rKVZnd3d40ZM0br1q3TsmXL9M477+jgwYNq0aKF1qxZo9WrV6tGjRp67bXXXFUCAAAAUCxcFpqDg4MVFhYmSfLx8VFISIhOnDihu+66Sx4eFxe4IyMjdfz4cVeVAAAAABSLEulpPnLkiPbt26eIiIh82z/44AO1atWqJEoAAAAArpnLvxEwPT1dsbGxGjt2rHx8fJzb58+fL3d3d913333GMdzdbfL3L+/KMlFEHh4Xf8/i3wOXYl4AheM1goIwL24sLg3N2dnZio2NVdeuXdW+fXvn9hUrVuiLL77Q4sWLZbPZjOPY7Q6lpFxwZakoopycXEni3wP5MC+AwvEaQUGYF6VTUJBvgdtdFpodDofGjRunkJAQ9e/f37n9f//3f7Vw4UL95z//Ubly5Vx1eAAAAKDYuCw079y5U6tWrVKdOnUUExMjSRoxYoRefPFFZWVlOYN0RESEJk6c6KoyAAAAgOvmstAcFRWl/fv3X7a9devWrjokAAAA4BJ8IyAAAABgQGgGAAAADAjNAAAAgAGhGQAAADAgNAMAAAAGhGYAAADAgNAMAAAAGBCaAQAAAANCMwAAAGBAaAYAAAAMCM0AAACAAaEZ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QGgGAAAADAjNAAAAgAGhGQAAADAgNAMAAAAGHq4aOCkpSaNHj9aZM2dks9nUs2dP9e3bVykpKRo+fLiOHj2qatWqac6cOapQoYKrygAAAACum83hcDhcMfDJkyd16tQphYWF6fz58+revbteffVVrVixQv7+/nr88cf173//W+fOndOoUaMKHSs7266UlAuuKPOG8+mnH+uTT9ZZdvzExAOSpFq1brOsBknq0KGz2rXraGkNpYXVc0JiXqB04zXyB14jf2Be/IF5kV9QkG+B213WnhEcHKywsDBJko+Pj0JCQnTixAlt2LBB999/vyTp/vvv12effeaqEuACgYEVFRhY0eoyUMowL4DC8RpBQZgXNxaXrTRf6siRI+rdu7fWrFmjNm3aKCEhQZLkcDjUtGlT5+0rYaUZAAAAJeFKK80u62nOk56ertjYWI0dO1Y+Pj757rPZbLLZbMYx3N1t8vcv76oSAQAAgEK5NDRnZ2crNjZWXbt2Vfv27SVJFStW1MmTJxUcHKyTJ08qMDDQOI7d7mClGQAAAC5X4j3NDodD48aNU0hIiPr37+/c3rZtW61cuVKStHLlSt1zzz2uKgEAAAAoFi7raU5ISNCjjz6qOnXqyM3tYjYfMWKEGjZsqGHDhikpKUlVq1bVnDlz5O/vX+hY9DQDAACgJFxppblEPgh4vQjNAAAAKAkl3p4BAAAA/FUQmgEAAAADQjMAAABgQGgGAAAADAjNAAAAgAGhGQAAADAgNAMAAAAGhGYAAADAgNAMAAAAGBCaAQAAAANCMwAAAGBAaAYAAAAMCM0AAACAgc3hcDisLgIAAAAozVhpBgAAAAwIzQAAAIABoRkAAAAwIDQDAAAABoRmAAAAwIDQDAAAABgQmoGrFBoaqri4OOftnJwc3XHHHXriiScsrAoASr969eopJibG+efIkSNWlwQUmYfVBQA3mvLly+vAgQPKyMiQl5eXvvzyS1WuXNnqsgCg1PPy8tKqVausLgO4Jqw0A9egdevW+uKLLyRJa9euVXR0tLUFAQAAlyI0A9egc+fOWrdunTIzM7V//35FRERYXRIAlHoZGRnO1owhQ4ZYXQ5wVWjPAK5B3bp1deTIEa1Zs0atW7e2uhwAuCHQnoEbGSvNwDVq27atpk2bRmsGAAB/A6w0A9fowQcflJ+fn0JDQ7V9+3arywEAAC7ESjNwjapUqaL/+Z//sboMAABQAmwOh8NhdREAAABAacZKMwAAAGBAaAYAAAAMCM0AAACAAaEZAAAAMCA0AwAAAAaEZgAAAMCA0AwAAAAYEJqB/9/eHbMkF4ZhHP9TDgXhIBgtDSJ+hMDVSYJIaJAGqeFQo0Obg+IgCELUVNAQrSkILQ5u0QeQwMmw5hoEOeAiSR/gHQ7vJAf+v/kZrme7uLnhlmJqsVhweXnJ8fExR0dHDAYDxuMxlUqFk5MTgiDg5+eHMAwpFot8fn4CcHV1RbfbXXN6SYoXz2hLUky9vb2xu7vLw8MDAGEYcnFxwd3dHalUisFgwM3NDe12m0ajQa1W4+zsjPl8TrlcXnN6SYoXLwJKUkx9fX0RBAGHh4cUCgWSySSnp6fs7+8DsFqtSKfTPD4+AlCv1xkOh7y8vLC3t7fO6JIUO06aJSmmMpkM/X6f19dXbm9vyefz5HI5np+f/3m7Wq2YTqdsbW0xn88tzZL0n9xplqSY+v7+Znt7m1KpRBAEvL+/M5vNGI1GACyXSz4+PgB4enoim81yfX1NrVZjuVyuM7okxY6TZkmKqclkQqfTYWNjg0QiQbPZJJFI0Gq1CMOQ399fzs/P2dzcpNfr0ev12NnZ4eDggPv7e6rV6rq/IEmx4U6zJEmSFMH1DEmSJCmCpVmSJEmKYGmWJEmSIliaJUmSpAiWZkmSJCmCpVmSJEmKYGmWJEmSIliaJUmSpAh/8c63kBHXtA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https://lh6.googleusercontent.com/3eF738pswYrCpBn1m9fLUH7IgFTrgIHykRVvHk2r3dg_3bTYBh1fsNnhIBertXTyoZufmodVQvXkQR-v74hU46stz-XhG7vG9Z1TfAOifZJ0avhM1LK057vVK41D5CUtq-gcjVi7cNz9K5oH4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54" y="1017724"/>
            <a:ext cx="4379358" cy="39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5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8" y="247224"/>
            <a:ext cx="8319893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Cholesterol vs Sex</a:t>
            </a:r>
            <a:r>
              <a:rPr sz="2800" b="0" spc="-9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  <a:r>
              <a:rPr lang="en-IN" sz="2800" b="0" spc="-9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73" y="1134646"/>
            <a:ext cx="2998470" cy="2293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we  can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</a:t>
            </a:r>
            <a:r>
              <a:rPr sz="1600" spc="-9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  is more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cholesterol  </a:t>
            </a:r>
            <a:r>
              <a:rPr sz="16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OVERWEIGHT.</a:t>
            </a:r>
            <a:endParaRPr lang="en-US" sz="1600" spc="-25" dirty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endParaRPr lang="en-US" sz="1600" spc="-25" dirty="0">
              <a:solidFill>
                <a:srgbClr val="124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In </a:t>
            </a:r>
            <a:r>
              <a:rPr lang="en-US"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lang="en-US" sz="1600" spc="-9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more due </a:t>
            </a:r>
            <a:r>
              <a:rPr lang="en-US"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237743" y="1066319"/>
            <a:ext cx="5827313" cy="3044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90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3" y="221974"/>
            <a:ext cx="742070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Heart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vs Sex</a:t>
            </a:r>
            <a:r>
              <a:rPr sz="2800" b="0" spc="-8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Target class</a:t>
            </a:r>
            <a:r>
              <a:rPr sz="2800" b="0" spc="-1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436" y="1061956"/>
            <a:ext cx="3008528" cy="1651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can say 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heart disease patients  has more Heart Rate as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As0AAAHyCAYAAAAQi/NkAAAABHNCSVQICAgIfAhkiAAAAAlwSFlzAAALEgAACxIB0t1+/AAAADh0RVh0U29mdHdhcmUAbWF0cGxvdGxpYiB2ZXJzaW9uMy4yLjIsIGh0dHA6Ly9tYXRwbG90bGliLm9yZy+WH4yJAAAgAElEQVR4nOzdeVxU9f7H8fcAIqAgooCJWmrigoa5k0tKpeZy1Yq8mpakec1ccsmlmxptmEupWHmtzC29aprdrpqGpl3TvDfLumVmueQOLmwKiIzz+8PL1ATyHYRx8Ofr+Xj4iDlzzvf7OTPnnN5z5jvnWGw2m00AAAAArsrD3QUAAAAApR2hGQAAADAgNAMAAAAGhGYAAADAgNAMAAAAGBCaAQAAAANCM24aCQkJqlu3rurWrat69eqpefPmevDBB/X666/r9OnTDvMeO3ZMdevW1WeffeZU2zk5OUpISNCPP/7odD3R0dF69dVX7Y8nTJigBx54wOnlC7N9+3YtXLgw3/SS7ON6mjt3rtq2bat69eppwoQJ7i7H7syZM2rQoIEWLFhQ4POXLl1SixYtNGXKlGtqv6jboSutWLFCiYmJ+ab379/fvl81aNBA0dHRmjx5ss6dO1fkPtavX681a9aURLnXJCEhQS1btrQ/PnTokBISEpSenu4w35o1a1S3bl1duHDB6bbzlinsX3R0dImty7U6e/asEhISdOzYsWK3tWvXLtWtW1f79+8vgcoA9/NydwHA9eTv76933nlHkpSRkaG9e/dq+fLlWrFihd555x01bNhQkhQSEqIVK1aoVq1aTrV76dIlzZ07V2FhYapfv75Ty8ydO1eBgYHXtiIGX3zxhTZu3KgBAwY4TB86dKiys7Nd0qer/Pe//1VCQoJGjx6tFi1aqFKlSu4uya5y5cpq1aqV1q1bp8cffzzf89u3b1daWpq6devmhupK1ooVKxQeHq57770333MtW7bU6NGjlZubq71792rWrFk6cuRIgR/cCvPJJ58oJSXFbR/sYmJi1KFDB/vjw4cPa+7cuerVq5cCAgKK1Xb79u21YsUK++ONGzdqwYIFDtO8vb2L1UdJOHv2rObOnasWLVqoWrVq7i4HKFUIzbipeHp6qnHjxvbHbdu2VZ8+ffTII49o9OjR2rBhgzw9PeXt7e0wX0nKzs6Wj4+PGjRo4JL2C1OjRo3r3mdxHTx4UJL0yCOPqHz58m6uJr+uXbvq2Wef1ZEjR/K9vuvWrVOVKlXUrFkzN1VXfHnba2ECAwPt+0uzZs2UnZ2tmTNnKikpSaGhodejzBJRpUoVValSxSVtBwUFKSgoyP74+++/l6RiH2eceX8AlAyGZ+CmFxAQoGeeeUa//vqrvvjiC0kFfy2+efNmPfDAA2rcuLGaN2+umJgY/fvf/5YkNWnSRJI0ceJE+1etx44ds7fzj3/8Q+PGjVOzZs00ZMgQSfmHZ+RJTExU586d1ahRI/Xp00e//PKL/bmrfV3/+2EXCQkJWrBggY4fP26vJW9IQ0HDM3788Uc99thjioyMVPPmzTVmzBidOXMmX5/r16/X5MmT1bRpU7Vr105z5szR5cuX7fOdOnVKI0eOVFRUlO644w7de++9mjVrVqGvvdVqVUJCgtq3b6+GDRuqa9eu+vjjjx3Wa9y4cZKkpk2bqm7dutq1a1eBbTnT/1dffaV+/fopMjJSLVu21HPPPafz589LktLT09WuXTt7f3mGDBmiTp06KSsrq8B+O3bsKG9vb61bt85henZ2trZs2aIuXbrIYrHY++/bt6+aNGmiJk2aqEePHtqwYUOhr5EkZWVlFfraS9L+/fs1ePBg3Xnnnbrzzjs1YsQIh2FHmZmZeuGFF9SpUydFRkYqOjpacXFx9vXPU7duXb333nt6+eWX1apVK3Xv3l39+/fXDz/8oA8//NC+TRU2jKJu3bqSrrwnedauXas+ffqoRYsWat68ufr376///ve/9ucnTJigjRs36t///re9j4SEBPvziYmJeuCBB9SoUSO1bt1a06ZN06VLl65aw+rVq9W4cWOHedq0aaOWLVsq70a4ly9fVrNmzbRy5UpJjsMzdu3aZd9X77nnngKHTxw7dkyxsbFq3LixOnfurE2bNl21HpPivD+SlJaWplGjRqlx48Zq06aN5s+fr1dffTVfzSdOnNCoUaPUokULRUZGauDAgfYPpseOHbO39+ijj9rfh8Ls27dPQ4YMUbNmzXTnnXfqoYcesh9HC7JgwQI9+OCDatq0qe666y4NGTJEv/76q8M8pv2ksGMx4EqcaQZ05etlLy8vffvtt2rXrl2+548cOaKRI0eqf//+euaZZ5STk6Pvv/9eaWlpkqRFixbpscce05NPPqn27dtLujLEIzk5WZI0bdo03XfffZo9e7Y8PK7+WfXEiROKj4/XyJEj5ePjo4SEBA0cOFCbNm1S2bJlnVqXmJgYHT58WLt27dLcuXMlyeEM1++dO3dO/fv3V+3atTVz5kxduHBBM2fOVGxsrFavXu3wdfGMGTPUsWNHzZkzRzt37tQbb7yh22+/XV26dJEkjRs3ThcvXtSLL74of39/HT161P4/46uZM2eO3nnnHT311FNq1KiRNm3apLFjx8pisahbt24aOnSoqlSporfeekuLFi2Sj4+Pbr/99gLbMvW/e/duDRgwQPfee6/mzJmjlJQUzZw5U+np6ZozZ44CAgL08ssva9CgQerYsaPuvfderV69Wtu2bdOyZcvk6+tbYL/+/v5q166d1q9fryeffNI+fevWrbpw4YK6du0qSTp//ryGDBmie+65R0899ZRsNpv279+vjIyMQl8jZ177X3/9VX369FHDhg01ffp0Wa1WzZ49W0OGDNEHH3wgi8Wi7OxsWa1WjRo1SkFBQTp58qTmzZunkSNH6t1333Xo791331WzZs00bdo02Ww2hYWFafjw4apevbqGDh0qqfBvLU6ePCkPDw9VrVrVPu3YsWPq2bOnatSooZycHK1bt06PPPKI1q1bZ2/3xIkTysjIsI8Bzzvru379eo0ZM0a9e/fW6NGjdeTIEb322muy2WwaP358gTU0a9ZMWVlZ2rt3ryIjI3X48GGdO3dOHh4e+uWXX1SnTh3t27dPGRkZatq0ab7lIyIiNH78eL366quaO3eugoOD8w2fGDt2rB5++GENHDhQS5cu1ejRo5WYmHhNZ6uL8/5IVz50fP311/rrX/+qypUra+HChTp8+LA8PT3ty6Wmpqpv374KDAzU888/L19fX82fP1+xsbHauHGjQkJCNGPGDI0dO1aTJ09WREREoTUfOHBAffr0Uc2aNRUXF6fAwEB9//33Onny5FWXOXXqlPr166eqVavq/Pnz+vvf/64///nP2rRpk/z9/Y37ielYDLiUDbhJzJkzx9aiRYurPt+6dWvb5MmTbTabzXb06FFbeHi4bcuWLTabzWbbsGFDocueP3/eFh4eblu9erXD9Lx2hg4dmm+ZDh062KZOnWp/PH78eFt4eLht9+7d9mnHjh2z1a9f37Zs2bIC6/r9sr169bI/njp1qq1Dhw75+vzjfNOnT7c1bdrUlpGRYZ+2Z88eW3h4uO3jjz926POZZ55xaOtPf/qT7emnn7Y/bty4sW3z5s0FvDoFS0lJsUVGRtoSEhIcpg8aNMjWsWNH++PVq1fbwsPDbefPny+0PVP/ffr0sfXr189h2o4dO2zh4eG2n376yT5t0qRJtqioKNsPP/xga9q0qW3atGnGdVm3bp0tPDzc9vPPP9unDR8+3GE9vvvuO1t4eLjDa23i7Gs/duxYW8eOHW0XL160Tzt06JCtXr16ts8++6zAti9dumT76quvbOHh4bbjx4/bp4eHh9t69uyZb/5evXrZxo8fn296v379bMOGDbNdunTJdvHiRdvu3bttHTp0sO9LBbFarbZLly7ZOnXq5PD+Dx8+PN97dPnyZVv79u1tEyZMcJi+atUqW6NGjWznzp27aj+tW7e2vfPOO/b5e/XqZXv44Yft+9OiRYtsrVq1ss//x2PEli1bbOHh4bajR486tJu3Ta5atco+7dy5cw77qsmSJUts4eHhV32+KO/PTz/9ZAsPD7etX7/ePi0rK8vWokULh+PA66+/bmvRooUtJSXFPi01NdXWpEkT29KlSx3a+vLLL43rMGrUKFvbtm1tWVlZBT7/5Zdf5tu/fi83N9eWlZVla9y4se3DDz+02Wzm/cR0LAZcieEZwP/Y/nfGpiDh4eHKyMjQ+PHjtX37dmVmZhap7byzzyaVKlWyD/WQpLCwMEVEROi7774rUn/O+u6779S6dWuHscKRkZEKCwvT7t27HeZt3bq1w+Pbb7/d4ev3evXq6bXXXtOaNWt04sQJY98///yzsrKy1LlzZ4fpXbp0sZ8VLIrC+s/KytKePXt0//33Kzc31/6vadOmKlOmjH744Qf7vOPHj5evr6969+6tKlWqaOTIkca+o6Oj5efnZx+iceHCBW3bts1+llm6cmbWz89PY8eOVWJiYr4rMhTG9Nrv3LlT9913nzw8POzrVq1aNYWFhdnHzkpXhkj07NlTd955pyIiItS3b19JV37w9nsFfdtSmE2bNikiIsI+pKhy5cp67rnnHOY5cOCAnnrqKd11112qX7++IiIidOjQoXx9/9GhQ4d04sQJde7c2eG9a9WqlS5evKiff/75qss2a9ZMX331laQrX/k3a9Ys37SCzjI7q02bNva/K1asqKCgIIf3paiu9f3Je49/PxTDx8dHd911l8N8O3fu1F133aXy5cvbX8dy5copIiLCYTtx1pdffqkuXboUaUz1nj17FBsbq5YtW6pBgwaKjIxUZmamDh06JMm8nxT3WAwUB6EZkHTx4kWlpqaqcuXKBT5fq1Ytvfnmmzp69KgGDx6sVq1aacyYMU4HO2ev+FDQfJUqVcp3SbyScvr06QLXuXLlyvm+7vzj1QPKlCmjixcv2h/PmjVLDRs2VHx8vDp06KAePXpo586dhfYt5V/nvMepqalFWpfC+k9PT5fValVcXJwiIiLs/xo1aqRLly45fJ1crlw5dejQQTk5OXrooYecuqKBj4+P7rnnHq1fv17SlTGX2dnZDqG5QoUKeu+993Tp0iU9/fTTioqK0uDBg3X06FFj+6bXPiUlRW+//bbDukVEROjo0aP2dfv00081fvx4NW7cWLNmzdLKlSv1xhtvSJJDW5Kuuh9cTatWrfTBBx9o2bJleuKJJ/Ttt986jCc/f/68Hn/8cZ08eVITJkzQ+++/rw8++ED16tVTTk5OoW2npKRIkgYPHuywbvfcc48kFToUoFmzZvr6669ls9kcQnPeB8Ldu3cX60ea/v7+Do+9vb2N63M1xXl/zpw5o3LlyuUbwvXHYVkpKSlav359vu1k165dhb6OV5Oamqrg4GCn5z9x4oQef/xx2Ww2xcXFafny5frggw9UqVIl++tm2k+KeywGioMxzYCunDHJzc0t9Jfs7du3V/v27ZWRkaGtW7fqlVde0YsvvqjXX3/d2H7eD8FMzp49W+C0vHG8ef9T/OMPoK51PF9wcHCBfZ45c8Y4nvGPQkNDNXXqVF2+fFnfffedEhIS9OSTT+qzzz5TxYoVC+xbujKu+vfP59VT1MvxFda/v7+/LBaLhg0bprvvvjvfsiEhIfa/v/vuOy1fvlwNGjTQW2+9pa5duzoVDLp166aPP/5YP/zwg9avX6/69eurdu3aDvM0btxY7777rrKzs7Vjxw5NnTpVY8aMsf8Q7VpVqFBB9957r2JiYvI9l/fafvLJJ4qMjNTzzz9vf+5qP55ydnv9ff+NGjWSdOUHm+fOndOiRYvUr18/3XLLLdqzZ49OnTqlBQsWOLwmzoznztsOXnzxxQIv51jYZdGaNWum1NRUffHFFzp27JiaNWsmT09PJSUlafv27Tpz5kyxzjSXpOK8P5UrV9aFCxd08eJFh+D8xyBZoUIFRUdH28el/165cuWKXHNgYGCRPtD/61//UnZ2tt588035+flJknJzc/Mdv0z7SXGOxUBxcKYZN7309HTNmDFDt956a76vMwvi7++v7t2767777rNf2aJMmTKS8p8RKqqzZ8/q66+/tj8+ceKE9u7dqzvuuEPSlbOwZcqU0YEDB+zzXLhwQd98841DO388E3k1kZGR2r59u8Mv9L/77jsdP378msOEh4eHGjdurGHDhikrK+uqQzXq1KkjX1/ffFeP2LBhg2677bar/njxWvr38/NT48aNdejQITVq1Cjfv7zLol28eFETJkxQmzZttGzZMlWoUEGTJk1yqt/WrVsrMDBQy5cv1/bt2x3OMv+Rj4+PoqOj9eCDDzpcHeVaRUVF6ZdfflHDhg3zrVteqMzOzs531vz3Vyox8fb2dnr7HjFihCTZr9Ocd23w3/f/9ddf6/jx4w7LFbTd1qxZU6GhoTp+/HiB711BH8jyhIeHKyAgQPPmzVOtWrUUFBSkChUqqE6dOpo3b578/PwKvfRjSe3XzijO+5N3ffnNmzc7tLdjxw6H+fK2kzp16uR7HfOuSV+UdY6KitKGDRucfn2ys7Pl4eEhL6/fztdt2LBBubm5Bc5v2k8KOhYDrsSZZtxUrFar9uzZI+lK2Pzhhx+0fPlyZWVl6Z133nH4pfnv/f3vf9eePXvUtm1bhYSE6PDhw/rkk0/Uo0cPSVfCQLVq1bRhwwbVqVNHZcuWNV6qqSAVK1bUM888o6efflo+Pj6aM2eOgoKC7JeJ8/DwUHR0tBYuXKiqVasqICBACxYsyDemsFatWjpz5ozWrFmjOnXqqGLFigWekYuNjdXy5cs1aNAgDRo0SJmZmZo5c6bCw8PVsWNHp+vOyMjQwIED1aNHD9WsWVM5OTlasGCBgoOD851tzRMYGKjHHntM8+bNk5eXlxo2bKhNmzZp27Zteu2114rwqjnX/9ixYzVgwAB5eHioU6dOKleunE6ePKmtW7dq1KhRqlmzpmbNmqUzZ85o4cKF8vX1VXx8vPr166c1a9YYb7hRpkwZderUyX427I+heevWrVq9erXuueceVa1aVUlJSVqxYoVatWpVpHUtyLBhwxQTE6PBgwfrwQcfVMWKFZWUlKQdO3aoV69eatmype666y698MILeuuttxQZGalt27YVOnzmj2rWrKnt27frX//6lwIDA1WtWrWrBtYqVaqoV69eWrlypZ566ik1btxYfn5+mjRpkgYNGqRTp05p7ty5+a7hXLNmTW3evFmJiYkKDQ1VSEiIQkND7ZcePH/+vNq1a6cyZcro6NGjSkxM1Jw5c656ZRMPDw81adJEW7duVe/eve3TmzVrpvfff1+tW7e+6j6fV4905cYuXbt2lY+PzzXt184ozvsTHh6uDh06KC4uThcuXFBwcLDee+89+fj4OJyVHjBggP7xj3/oscceU79+/RQaGqozZ87oP//5j5o2bapu3bqpatWq8vHx0dq1a+Xv7y8vLy/7twh/9NRTT+mhhx7SI488oscff1yBgYHau3evAgMD9dBDD+Wbv1WrVrJarZo4caIeeugh/fzzz1qwYIHD8CPTfmI6FgOuRGjGTSUjI0O9e/eWxWJR+fLlVaNGDf3pT39Sv379Cv0Kvm7dutqyZYvi4+OVlpam4OBgxcTEOPxILC4uTq+++qpiY2OVk5PjcNbHWVWrVtWQIUM0c+ZMHT9+XA0bNtTMmTMdvnKdPHmyJk2apLi4OFWoUEFDhgzRN99843Cr2vvvv1+7du3S9OnTde7cOfXq1UtTp07N119QUJAWL15s//qzTJkyuvvuuzVx4sQi3Z2sbNmyCg8P1+LFi3Xq1Cn5+PjYv2It7EdCI0aMkKenp5YvX66zZ8+qRo0amj59eqFnaa+1/7ygNGfOHI0bN06XL19W1apV1bZtW1WuXFm7d+/WwoULNW3aNPtwjaZNm2rAgAF65ZVXdNdddxkvJda1a1etWLFCTZo0cbjcmnTlB04Wi0Wvv/66zp49q6CgILVv316jR48u0roWpGbNmlqxYoVmz56tyZMnKzs7W6GhoYqKitKtt94qSfrzn/+sY8eOafHixbp48aJat26tmTNn6uGHH3aqj6FDh+rkyZN6+umndf78ecXHxxf6QWLw4MFas2aNli9frr/85S+aPXu2pk2bpqFDh+rWW29VXFyc/e6cefr27asff/xRzz77rNLS0jRs2DANHz5cXbp0Ubly5fS3v/1Nq1evloeHh6pXr6727dvbz4xeTdOmTbV161Y1b97cPi1vW/j9j24LEhYWpvHjx2vJkiVaunSpqlSpoi1btjjxahVdcd+fqVOn6vnnn9fLL78sPz8/9e3bV9WrV3e4FnZQUJBWrFihWbNmKT4+Xunp6QoJCVGTJk3sHwbKli2rF198UW+88Yb69++vS5cu6aeffiqwz1q1amnZsmWaOXOm/vrXv0q68iPVq23TdevWVXx8vObOnatPP/1U9erV0+zZszVq1Cj7PKb9xJljMeAqFlthlwwAAAA3nNzcXHXr1k2RkZEF3kQJQNFxphkAgBvchg0blJycrPDwcF24cEErV67Ur7/+qmnTprm7NOD/DUIzAAA3OD8/P61Zs0ZHjhyR1WpVeHi45s2bZ/8RMYDiY3gGAAAAYMAl5wAAAAADQjMAAABgcEOMab58+bKsVkaRAAAAwLXKlCn4+u03RGi2Wm1KTc10dxkAAAD4fy442L/A6QzPAAAAAAwIzQAAAIABoRkAAAAwIDQDAAAABoRmAAAAwIDQDAAAABgQmgEAAAADQjMAAABgQGgGAAAADAjNAAAAgAGhGQAAADAgNAMAAAAGhGYAAADAgNAMAAAAGBCaAQAAAANCMwAAAGBAaAYAAAAMvNxdAIpm27Yt2rLlU7f1n5qaKkkKDAx0Ww2SFB19n+6+O9qtNZQW7t4mJLYLlG7sI79hH/kN28Vv2C6cQ2hGkaSmnpPk/h0cpQvbBVA49hEUhO3ixmKx2Ww2dxdhcumSVampme4uA5KmTJkoSYqLi3dzJShN2C6AwrGPoCBsF6VTcLB/gdMZ0wwAAAAYEJoBAAAAA0IzAAAAYEBoBgAAAAwIzQAAAIABoRkAAAAwIDQDAAAABoRmAAAAwIDQDAAAABgQmgEAAAADQjMAAABgQGgGAAAADAjNAAAAgAGhGQAAADAgNAMAAAAGhGYAAADAgNAMAAAAGBCaAQAAAANCMwAAAGBAaAYAAAAMCM0AAACAAaEZAAAAMCA0AwAAAAaEZgAAAMCA0AwAAAAYuDQ0L1q0SN26dVPXrl21cOFCSVJCQoLatm2rHj16qEePHtq2bZsrSwAAAACKzctVDe/fv1+rVq3SqlWrVKZMGQ0aNEgdOnSQJA0YMEADBw50VdcAAABAiXJZaD5w4IDuuOMO+fr6SpKaN2+uTZs2uao7AAAAwGVcNjwjPDxcu3fvVkpKirKysvT555/r1KlTkqT3339f3bt318SJE5WWluaqEgAAAIAS4bIzzbVr19agQYM0cOBA+fr6ql69evLw8FCfPn00dOhQWSwWzZ49W1OnTlV8fHyhbXl6WhQY6OeqUlEEXl6eksT7AQdsF0Dh2EdQELaLG4vLQrMkxcTEKCYmRpL02muvKTQ0VJUrV3Z4fsiQIcZ2rFabUlMzXVYnnJeba5Uk3g84YLsACsc+goKwXZROwcH+BU536dUzzp49K0k6ceKENm3apO7duys5Odn+fGJiourUqePKEgAAAIBic+mZ5uHDhys1NVVeXl6aMmWKAgIC9OKLL2rfvn2SpLCwML3wwguuLAEAAAAoNpeG5mXLluWbNn36dFd2CQAAAJQ47ggIAAAAGBCaAQAAAANCMwAAAGBAaAYAAAAMCM0AAACAAaEZ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4NLQvGjRInXr1k1du3bVwoULJUmpqamKjY1Vx44dFRsbq7S0NFeWAAAAABSby0Lz/v37tWrVKq1atUofffSRtm7dql9//VXz589XVFSUNm3apKioKM2fP99VJQAAAAAlwmWh+cCBA7rjjjvk6+srLy8vNW/eXJs2bdLmzZvVs2dPSVLPnj2VmJjoqhIAAACAEuGy0BweHq7du3crJSVFWVlZ+vzzz3Xq1CmdPXtWISEhkqTg4GCdPXvWVSUAAAAAJcLLVQ3Xrl1bgwYN0sCBA+Xr66t69erJw8Mxo1ssFlksFmNbnp4WBQb6uapUFIGXl6ck8X7AAdsFUDj2ERSE7eLG4rLQLEkxMTGKiYmRJL322msKDQ1VpUqVlJycrJCQECUnJysoKMjYjtVqU2pqpitLhZNyc62SxPsBB2wXQOHYR1AQtovSKTjYv8DpLr16Rt7QixMnTmjTpk3q3r27oqOjtXbtWknS2rVrdc8997iyBAAAAKDYXHqmefjw4UpNTZWXl5emTJmigIAADR48WE8//bQ++OADVa1aVbNmzXJlCQAAAECxuTQ0L1u2LN+0ihUratGiRa7sFgAAAChR3BEQAAAAMCA0AwAAAAaEZgAAAMCA0AwAAAAYEJoBAAAAA0IzAAAAYEBoBgAAAAwIzQAAAIABoRkAAAAwIDQDAAAABoRmAAAAwIDQDAAAABgQmgEAAAADQjMAAABgQGgGAAAADAjNAAAAgAGhGQAAADAgNAMAAAAGhGYAAADAgNAMAAAAGBCaAQAAAANCMwAAAGBAaAYAAAAMCM0AAACAAaEZAAAAMCA0AwAAAAaEZgAAAMCA0AwAAAAYEJoBAAAAA0IzAAAAYEBoBgAAAGczn0MAACAASURBVAwIzQAAAIABoRkAAAAwIDQDAAAABoRmAAAAwIDQDAAAABgQmgEAAAADQjMAAABgQGgGAAAADAjNAAAAgAGhGQAAADAgNAMAAAAGhGYAAADAwMuVjS9cuFCrVq2SxWJReHi44uPjNWXKFP373/+Wv7+/JGnq1KmqX7++K8sAAAAAisVloTkpKUmLFy/W+vXr5ePjo5EjR2rdunWSpHHjxqlz586u6hoAAAAoUS4dnmG1WpWdna3c3FxlZ2crJCTEld0BAAAALuGyM82hoaF6/PHH1aFDB5UtW1atW7dWmzZt9M9//lOvv/663njjDUVFRWns2LHy9vZ2VRkAADd77723dfjwQXeX4VZ56z9lykQ3V+J+t91WS5Ju+m1CYrv4vdtuq6XY2CfcXUahXBaa09LStHnzZm3evFn+/v4aOXKkPvroI40ePVrBwcG6dOmSJk2apPnz52vYsGGFtuXpaVFgoJ+rSkUReHl5ShLvBxywXaAwx479qgMHDyj0luruLsVtfPwCJEnns3LcXIl7JZ08aj9e/LD/J10uH+TmitzL8r8Y9t8Tp91ciXt5nD8nLy/PUv//EJeF5h07dqhatWoKCrqyQ3Ts2FHffPONevToIUny9vbWAw88oAULFhjbslptSk3NdFWpKILcXKsk8X7AAdsFCpOba1XoLdXV74mx7i4Fbrb07Rn248Xl8kHKadbJzRWhNPD+aqNyc62l5v8hwcH+BU532ZjmqlWr6ttvv1VWVpZsNpt27typ2rVrKzk5WZJks9mUmJioOnXquKoEAAAAoES47ExzZGSkOnXqpF69esnLy0v169dX7969NWjQIKWkpMhms6levXqKi4tzVQkAAABAiXDpdZpHjBihESNGOExbvHixK7sEAAAAShx3BAQAAAAMCM0AAACAAaEZAAAAMCA0AwAAAAaEZgAAAMCA0AwAAAAYEJoBAAAAA0IzAAAAYEBoBgAAAAwIzQAAAIABoRkAAAAwIDQDAAAABoRmAAAAwIDQDAAAABgQmgEAAAADQjMAAABgQGgGAAAADAjNAAAAgAGhGQAAADAgNAMAAAAGhGYAAADAgNAMAAAAGBCaAQAAAANCMwAAAGBAaAYAAAAMvNxdAHCje++9t3X48EF3l+FWees/ZcpEN1fifrfdVkuxsU+4uwwAQAkjNAPFdPjwQf2w/yddLh/k7lLcxvK/Q8l/T5x2cyXu5XH+nLtLAAC4CKEZKAGXywcpp1knd5cBN/P+aqO7SwAAuAhjmgEAAAADQjMAAABgQGgGAAAADAjNAAAAgAGhGQAAADDg6hkAAAA3ifLeXnr0jhqq6u8rD4vF3eVc0aa2vD09derUr9e1Wy8vb1WsGCxPT+fiMKEZAADgJvHoHTVUp0oVqYyPVEpCs+VCunzLeKlKlWrXrU+bzaYLF9KVknJalSvf4tQyTg3POHPmjJ599lkNGjRIkvTLL79o1apV114pAAAArruq/r6lKjC7i8ViUblyAcrNzXF6GadC84QJE9SmTRslJydLkm677TYtXrz42qoEAACAW3hYLDd9YM5jKeLr4FRoTklJUZcuXeThcWV2Ly8v+98AAADA/3dOjWn28/NTSkqKPZHv2bNH/v7+Li0MAAAArnU+PV3TpoyTJKWlpsjDw0P+ARUkSZOnJcirTJlCl09PTdEL40Zo0quzVaFikCRpyd8SVLFyZXV7sE+xatu793u98cZsnTt3Vj4+Pqpbt76efvoZbdnyqfbt26vRo8fb5x02bLCGDXta9eo10EMPdZefn58k6fLly2rXroMee2ygypYtW6x6nArNEyZM0JNPPqkjR47oz3/+s1JSUjR79uxidQwAAAD3Kh8QoBdenydJWvv3xSrr46v7e8Y4vXxAYEV1faC3/r5wvv4yaoIOH/hZ+3/8XlNmvHHNNeXm5io9PU2TJk1QXNwratjwDknSZ58lKjPzglNtzJnzNwUGBiozM1PTpr2s6dNf0XPPxV1zTZKToblOnTpaunSpDh06JJvNppo1a8pmsxWrYwAAAJQ+hw/s198X/E3Z2VkqH1BBg4aPVWBQJU19bqxqhdfTvv9+q8wL5/X4sNEKb9BId3fsoi8++1Q//nePVi99T/2eeErnTidrydtzlZGWKu+yPood+rRuqVZDe/6zUx+vWqbc3FyV9w/Q4FETFFjGU6tWLVdGRrpOnDiukJAqql69hu6/v5s9MEtShw73Fnld/Pz89MwzE/XAA12Vnp6mgP+dRb8WToXm3r1768MPP1SdOnXs03r16qUPP/zwmjsGAABAKWOzaenbb2rExOcVUCFQu7Zv1er3F2rg8DGSpMtWqyZPT9C3u/+tj1Ys1TNxr8rDw0OPDhmhaZPHqXHzVqobcYemTR6nR4eMVJWqYTqw/0ct/luCxr84XXXqN9Rzr86RxWLRtk83aMOHK9Xn4SvDOA4dOqS33npHZcv66Nlnn9H993e9aplbtnyq77771v74+PGjV523XLnyuuWWMB09elQRES4KzadPn1ZSUpKys7O1d+9e+9nl8+fPKysr65o7BQAAQOlzKfeSjh85rBnPT5B0ZUxw4P/GKktS01ZtJEm31a6jM8lJ9uk1atZWWI1bFd25u7KzsvTLT3v15vQX7c/nXrokSTp39ozemvGyUlPOyZqbq8qhVezztGnTTmXL+jhVZ3T0ffnGNBemJEZIFBqat2/frjVr1ujUqVOKj4+3Ty9XrpxGjx5tbHzhwoVatWqVLBaLwsPDFR8fr+TkZI0ePVqpqamKiIjQtGnT5O3tXewVAQAAQDHZbAqrfquee7Xg367l/TDQw8NDVqvV4TmLxUMWDw/ZbJflV668faz0773/9hvq9KcHdWeLKO37/lut/fsS+3M+Pr72v2vWrKWfftqntm3bF3uVMjMv6NSpE6pevUax2in0unG9evXSkiVLNHXqVC1ZssT+b968eerYsWOhDSclJWnx4sVavXq1/vnPf8pqtWrdunWaMWOGBgwYoE8//VQBAQH64IMPirUCAAAAKBleZbyVkZ6mX/btlXTlR3nHjxwuUhu+fuVUOaSK/vPF55KunOU9cuiAJCkr84IqVqokSfris0+v2saDDz6sDRv+qR9++N4+bdu2LTp37myRasnMzNTMmVPVtm17BQQEFGnZP3JqTHOnTp20detW/fzzz7p48aJ9+rBhwwpdzmq1Kjs7W15eXsrOzlZwcLC+/PJLzZw5U9KVUD537lz17du3GKsAAACAkmCxWPTUuEl6/503lJWZKavVqo7deimsxm1Faucvo8Zr8d8S9PEHy2TNzVWLNu1Vo2Zt9ejdX29Of0l+5cqrfqPGOp10qsDlg4IqKS7uFb3xxiylpJyTh4eHIiPvVMuWdznV/4gRf5HNZpPNZlPbtu01YMCgItVfEKdC8+TJk5Wdna1du3YpJiZGGzduVKNGjQpdJjQ0VI8//rg6dOigsmXLqnXr1oqIiFBAQIC8vK50W6VKFSUlJRXaTmny3ntv6/Dhg+4uw63y1n/KlIlursT9brutlmJjn3B3GQAAlIief37U/vfEl1/L9/yEl2bY//YPqKAZ85dc9fng0Fs0ZvIr+dpo0vIuNflj8L2QrpiYPgoLq+YwuWHDO/Tmm+/ka6NLl+7q0qW7w7S5c+fb//7gg4/zLVMSnArN33zzjT7++GN1795dw4YNU2xsrJ54ovCwkJaWps2bN2vz5s3y9/fXyJEj9a9//euaivT0tCgw0O+ali1Jx479qgMHDyj0luruLsVtfPyufLVxPsv5e7X/f5R08qi8vDwVGOgnLy9Pd5eDUiRvu8Bv2Efwe2wPKIjFYpGn5/W/27TF4nzGdCo0+/hc+SWjr6+vkpKSVLFiRZ0+fbrQZXbs2KFq1aopKOjKLy47duyor7/+Wunp6crNzZWXl5dOnTql0NBQY/9Wq02pqZnOlOpSublWhd5SXf2eGOvuUuBmS9+eodxcq1JTM5WbazUvgJtG3naB37CP4PfYHlAQm80mq/WyW/r94zE7OLjgu147Fenbt2+v9PR0DRw4UA888ICio6PVtevVr50nSVWrVtW3336rrKws2Ww27dy5U7fffrtatmypjRs3SpI+/PBDRUdHO1MCAAAA4DZOnWl+6qmnJF35QWCHDh108eJFeXoW/vVKZGSkOnXqpF69esnLy0v169dX79691b59e40aNUqzZs1S/fr1FRPj/K0aAQAAAHcwhuakpCQlJyerbt268vb2VkZGhhYtWqQ1a9Zo+/bthS47YsQIjRgxwmFa9erVucwcAAAAbiiFhuaFCxdq3rx5uvXWW5WTk6O+fftqxowZ6tGjh9asWXO9agQAAADcqtDQvHLlSn3yyScKDAzUiRMn1KlTJy1fvlwNGza8XvUBAACglFgyb7YyL1wosfb8ypXTo/1jjfN9+eUOzZ49Q5cvX1a3bj3Vv/+AEqvBWYWG5rJlyyowMFDSlR/21axZk8AMAABwk8q8cEGPDBxTYu29/+5M4zxWq1WvvfaqXn/9DYWEhGrQoEfVpk071axZq8TqcEahofnUqVN66aWX7I9Pnz7t8Pi5555zXWUAAAC46f344w+qVq26/eYn997bUdu3bytdoXncuHEOjyMiIlxaDAAAAPB7p08nKyTkt/t6BAeHaO/e7697HYWG5l69ekmSNmzYoPvvv9/huQ0bNriuKgAAAKAUcermJvPnz3dqGgAAAFCSgoNDlJycZH98+nSygoNDrnsdhZ5p3rZtmz7//HMlJSU5jGU+f/688eYmAAAAQHHVq9dAR48e1YkTxxUcHKLExE2aMuUl84IlrNDQHBoaqoYNG2rLli0O45nLlSuniRMnurw4AAAAlB5+5co5dcWLorRn4uXlpdGjn9Ho0cN1+bJVXbv+SbVq1S6xGpxVaGiuV6+e6tSpo+3bt9vHNwMAAODm1H/IyJJv9EK6cZaoqDaKimpT8n0XgXFMs6enp06ePKmcnJzrUQ8AAABQ6hR6pjlPtWrV1KdPH0VHR8vPz88+PTbWfAcXAAAA4EbnVGiuUaOGatSoIZvNpgsleOtEAAAA4EbgVGgeNmyYq+sAAAAASi2nQvO5c+f09ttv65dfftHFixft0xcvXuyywgAAAIDSwqmbm4wdO1a1atXSsWPHNGzYMIWFhalRo0aurg0AAAAoFZw605yamqqYmBgtXrxYLVq0UIsWLfTggw+6ujYAAACUIn9LmKnUtLQSay+wQgUNefwJ43yvvBKnHTu2q2LFilqyZGWJ9V8UToVmL68rs4WEhGjr1q0KCQlRWgm+YAAAACj9UtPSdKrB3SXX4N5tTs3WpUt3Pfhgb7300uSS67uInArNTz75pDIyMjR+/Hi9+OKLunDhAncEBAAAwHXRuHETnTx5wq01OBWaO3ToIEny9/fXkiVLXFoQAAAAUNo49UPAQ4cO6bHHHlO3bt0kSfv27dObb77p0sIAAACA0sKp0Dxp0iSNGTPGPra5Xr16Wr9+vUsLAwAAAEoLp0JzVlaW7rjjDodpnp6eLikIAAAAKG2cGtNcsWJFHTlyRBaLRZL0ySefKDg42KWFAQAAoHQJrFDB6SteON2eE6ZMeVZ79uxWamqqevXqooEDB6tbt54lVocznArNU6ZM0aRJk3Tw4EG1bdtW1apV04wZM1xdGwAAAEqRvwwfU/KNXkg3zhIX90rJ91tEToXm0NBQPfDAA2rZsqXS0tJUvnx5ffjhhxo2bJir6wMAAADczunrNAcEBKhBgwYKCQlxdU0AAABAqeJUaE5KStK7777r6loAAADgQpdtNslmk/73O7Wbmc1mK9L8Tl09484779RPP/10TQUBAACgdDiRkSVdyr4SnG9iNptNFy6ky8vL2+llCj3T3L17d0mS1WrVmjVrVK1aNXl7/9b4xx9/fI2lAgAA4Hpb/N0RPSqpqr+vPErL2eacLOV6eurUKet17dbLy1sVKzp/NbhCQ/O8efOKXRAAAABKh/M5uXrzq4PuLsOB91cb1ahqsOLi4t1dSqEKDc1hYWHXqw4AAACg1HJqTDMAAABwMyM0AwAAAAaEZgAAAMCA0AwAAAAYEJoBAAAAA0IzAAAAYEBoBgAAAAwIzQAAAIABoRkAAAAwIDQDAAAABoRmAAAAwMDLVQ0fPHhQo0aNsj8+evSoRowYoYyMDK1cuVJBQUGSpNGjR+vuu+92VRkAAABAsbksNNeqVUsfffSRJMlqtapdu3a67777tGbNGg0YMEADBw50VdcAAABAibouwzN27typ6tWrKyws7Hp0BwAAAJQol51p/r1169apW7du9sfvv/++1q5dq4YNG2rChAmqUKHC9SgDcInU1BR5ZJyT91cb3V0K3Mwj45xSU6/LYfWGkpqaorPnzmnp2zPcXQrcLOnkUeX+b3gmx03kuVGOnS6vMCcnR1u2bNGYMWMkSX369NHQoUNlsVg0e/ZsTZ06VfHx8YW24elpUWCgn6tLNfLy8nR3CShFvLw8FRjoJ09Pfk+L33h6epSK41Vpwj6C32N7QEFuhGOny0Pz559/roiICFWuXFmS7P+VpJiYGA0ZMsTYhtVqU2pqpstqdFZurtXdJaAUyc21KjU1U/7+FXTZP0c5zTq5uyS4mfdXG+XvX6FUHK9KE3//CrJ4+arfE2PdXQrcbOnbM1Te11uSOG7CrrQdO4OD/Quc7vKPe+vWrVPXrl3tj5OTk+1/JyYmqk6dOq4uAQAAACgWl55pzszM1I4dO/TCCy/Yp02fPl379u2TJIWFhTk8BwAAAJRGLg3Nfn5+2rVrl8O06dOnu7JLAAAAoMQxGh8AAAAwIDQDAAAABoRmAAAAwIDQDAAAABgQmgEAAAADQjMAAABgQGgGAAAADAjNAAAAgAGhGQAAADAgNAMAAAAGhGYAAADAgNAMAAAAGBCaAQAAAANCMwAAAGBAaAYAAAAMvNxdwI0kNTVFZ8+d09K3Z7i7FLhZ0smjyg0KcncZAADgOuFMMwAAAGDAmeYiCAysKK+y5dTvibHuLgVutvTtGSrv6+3uMgAAwHXCmWYAAADAgNAMAAAAGBCaAQAAAANCMwAAAGBAaAYAAAAMCM0AAACAAaEZAAAAMCA0AwAAAAaEZgAAAMCA0AwAAAAYEJoBAAAAA0IzAAAAYEBoBgAAAAwIzQAAAIABoRkAAAAwIDQDAAAABoRmAAAAwIDQDAAAABgQmgEAAAADQjMAAABgQGgGAAAADAjNAAAAgAGhGQAAADAgNAMAAAAGhGYAAADAwMtVDR88eFCjRo2yPz569KhGjBihnj17atSoUTp+/LjCwsI0a9YsVahQwVVlAAAAAMXmsjPNtWrV0kcffaSPPvpIa9aska+vr+677z7Nnz9fUVFR2rRpk6KiojR//nxXlQAAAACUiOsyPGPnzp2qXr26wsLCtHnzZvXs2VOS1LNnTyUmJl6PEgAAAIBr5rLhGb+3bt06devWTZJ09uxZhYSESJKCg4N19uzZ61ECAMCNkk4e1dK3Z7i7DLc5n5EuSSrvH+DmStwr6eRRla9V291lANfE5aE5JydHW7Zs0ZgxY/I9Z7FYZLFYjG14eloUGOjnivKKxMvL090loBTx8vJUYKAf2wUc5G0X+E3duuE3/X5yNvm4JKla1VA3V+Jegf7hql27tg4cOODuUlDK3AjHTpeH5s8//1wRERGqXLmyJKlSpUpKTk5WSEiIkpOTFRQUZGzDarUpNTXT1aUa5eZa3V0CSpHcXKtSUzPZLuAgb7vAb/r2jXV3CW43ZcpESdKkSS+5uZLSIe/1APKUpmNncLB/gdNdPqZ53bp16tq1q/1xdHS01q5dK0lau3at7rnnHleXAAAAABSLS0NzZmamduzYoY4dO9qnDR48WF988YU6duyoHTt2aPDgwa4sAQAAACg2lw7P8PPz065duxymVaxYUYsWLXJltwAAAECJ4o6AAAAAgAGhGQAAADAgNAMAAAAGhGYAAADAgNAMAAAAGBCaAQAAAANCMwAAAGBAaAYAAAAMCM0AAACAAaEZAAAAMCA0AwAAAAaEZgAAAMCA0AwAAAAYEJoBAAAAA0IzAAAAYODl7gIAAMDNx+P8OXl/tdHdZbiVJSdLkmTz9nVzJe7lcf6cpGB3l2FEaAYAANfVbbfVcncJpcLhwwclSbdVLf2B0bWCb4htgtAMAACuq9jYJ9xdQqkwZcpESVJcXLybK4EzGNMMAAAAGBCaAQAAAANCMwAAAGBAaAYAAAAMCM0AAACAAaEZAAAAMCA0AwAAAAZcpxkoATf7na24q9UVN8pdrQAARUdoBorpRriLkatxV6s8N8ZdrQAARUdoBoqJO1txVysAwP9/jGkGAAAADAjNAAAAgAGhGQAAADAgNAMAAAAGhGYAAADAgNAMAAAAGBCaAQAAAANCMwAAAGBAaAYAAAAMCM0AAACAAaEZAAAAMCA0AwAAAAaEZgAAAMCA0AwAAAAYEJoBAAAAAy9XNp6enq7nnntO+/fvl8Vi0SuvvKLt27dr5cqVCgoKkiSNHj1ad999tyvLKFFJJ49q6dsz3F2G25zPSJcklfcPcHMl7pV08qjK16rt7jIAAMB14tLQ/PLLL6tt27aaM2eOcnJylJ2dre3bt2vAgAEaOHCgK7t2idtuq+XuEtzuTNKV0FwlpLKbK3Gv8rVqsz0AAHATcVlozsjI0H/+8x9NnTpVkuTt7S1vb29XdXddxMY+4e4S3G7KlImSpLi4eDdXAgAAcP24bEzzsWPHFBQUpIkTJ6pnz57661//qszMTEnS+++/r+7du2vixIlKS0tzVQkAAABAiXDZmebc3Fzt3btXkyZNUmRkpF566SXNnz9f/fr109ChQ2WxWDR79mxNnTpV8fGFn7X09LQoMNDPVaWiCLy8PCWJ9wMO2C6AwrGPoCBsFzcWl4XmKlWqqEqVKoqMjJQkde7cWfPnz1flyr+NhY2JidGQIUOMbVmtNqWmZrqqVBRBbq5Vkng/4IDtAigc+wgKwnZROgUH+xc43WXDM4KDg1WlShUdPHhQkrRz507Vrl1bycnJ9nkSExNVp04dV5UAAAAAlAiXXj1j0qRJGjt2rC5duqTq1asrPj5eL730kvbt2ydJCgsL0wsvvODKEgAAAIBic2lorl+/vtasWeMwbfr06a7sEgAAAChx3BEQAAAAMCA0AwAAAAaEZgAAAMCA0AwAAAAYEJoBAAAAA0IzAAAAYEBoBgAAAAwIzQAAAIABoRkAAAAwIDQDAAAABoRmAAAAwIDQDAAAABgQmgEAAAADQjMAAABgQGgGAAAADAjNAAAAgAGhGQAAADAgNAMAAAAGhGYAAADAgNAMAAAAGBCaAQAAAANCMwAAAGBAaAYAAAAMCM0AAACAAaEZAAAAMCA0AwAAAAaEZgAAAMCA0AwAAAAYEJoBAAAAA0IzAAAAYEBoBgAAAAwIzQAAAIABoRkAAAAwIDQDAAAABoRmAAAAwIDQDAAAABgQmgEAAAADQjMAAABgQGgGAAAADAjNAAAAgAGhGQAAADAgNAMAAAAGhGYAAADAwKWhOT09XSNGjFDnzp11//3365tvvlFqaqpiY2PVsWNHxcbGKi0tzZUlAAAAAMXm0tD88ssvq23btvrkk0/00UcfqXbt2po/f76ioqK0adMmRUVFaf78+a4sAQAAACg2l4XmjIwM/ec//9FDDz0kSfL29lZAQIA2b96snj17SpJ69uypxMREV5UAAP/X3v1Fdv3vcQB/rs2xppOUrYn4dSqV38Wuoqum5Uh/NJLqotbFVBeRpJvM0sWIkXZV7CLRVUWKGnWYkiQikf5N9YtIRX4ZWVb7nosox+/0+/ya1mffcx4PdvGdr8/nua/3h6fXXnwB4IeoqVQqlYm48IMHD9Ld3Z0FCxbk4cOH+fXXX9PV1ZXly5fn9u3bSZJKpZKlS5d+ef0to6Of8vvv7yciZtW5dm0wg4P/Ku3+v/32NEnyyy//KC1DkrS1/TOtrW2lZpgsyj4TiXPB5OYZ+coz8pVz8ZVz8Z8aG//+X39fN1E3/PjxY+7fv5/u7u60tLSkp6fnD6sYNTU1qampKbxWbW1NZsxomKioVaWh4W+pq6st7f6zZs1KklIzJJ8/B2fis7LPROJcMLl5Rr7yjHzlXHzlXPw1EzZpfvPmTTZv3pzBwcEkye3bt9Pf35/nz5/n1KlTaWpqyuvXr7Nt27Zcvnz5T69l0gwAwM/wrUnzhO00NzY2prm5OU+ffv7Xw82bNzN//vy0tbXl/PnzSZLz589n5cqVExUBAAB+iAmbNCef95q7uroyOjqauXPn5vDhwxkbG8vevXvz8uXLzJkzJ319fZkxY8afXsekGQCAn+Fbk+YJLc0/itIMAMDP8NPXMwAA4H+F0gwAAAWUZgAAKKA0AwBAAaUZAAAKKM0AAFBAaQYAgAJKMwAAFFCaAQCggNIMAAAFlGYAACigNAMAQAGlGQAACijNAABQQGkGAIACNZVKpVJ2CAAAmMxMmgEAoIDSDAAABZRmAAAooDQDAEABpRkAAAoozQAAUEBphu+0aNGi7N+//8vrjx8/ZtmyZdm1a1eJqQAmvyVLlqS9vf3Lz4sXL8qOBH9ZXdkBoNo0NDRkaGgoIyMjqa+vz40bNzJ79uyyYwFMevX19blw4ULZMWBcTJphHFpbW3P16tUkyaVLl7J27dpyAwEAE0pphnFYs2ZNBgYG8uHDhzx69CgtLS1lRwKY9EZGRr6sZuzevbvsOPBdrGfAOCxevDgvXrzIxYsX09raWnYcgKpgPYNqZtIM49TW1pbe3l6rGQDwf8CkGcZp48aNmT59ehYtWpRbt26VHQcAmEAmzTBOzc3N6ejoKDsGAPAT1FQqlUrZIQAAYDIzaQYAgAJKMwAAFFCaAQCggNIMAAAFlGYAACigNAMANTifyAAAAbtJREFUQAGlGQAACijNAFXq/fv32blzZ9avX59169ZlYGAg9+7dy9atW7Nhw4Z0dnbm9evXGR4ezqpVq/L06dMkyb59+3LmzJmS0wNUF1+jDVClrl+/nqampvT39ydJhoeHs2PHjhw7diwzZ87MwMBAjh49msOHD+fgwYM5cOBAOjo68u7du2zatKnk9ADVxTcCAlSpZ8+epbOzM6tXr86KFSsyffr0bNmyJXPnzk2SjI2NpbGxMSdOnEiSdHd358qVK7lw4UKam5vLjA5QdUyaAarUvHnzcu7cuVy7di19fX1ZtmxZFi5cmNOnT//hvWNjY3ny5Enq6+vz7t07pRngO9lpBqhSr169ytSpU9Pe3p7Ozs7cvXs3b9++zZ07d5Iko6OjGRoaSpKcPHky8+fPz5EjR3LgwIGMjo6WGR2g6pg0A1Spx48fp7e3N1OmTEldXV0OHTqUurq69PT0ZHh4OJ8+fcr27dtTW1ubs2fP5uzZs5k2bVqWLl2a48ePZ8+ePWX/CQBVw04zAAAUsJ4BAAAFlGYAACigNAMAQAGlGQAACijNAABQQGkGAIACSjMAABRQmgEAoMC/AbAvhG/0DVJ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https://lh6.googleusercontent.com/ccf2R30Vb7MCWc048u9sYCAdmxRmAmffxqhXM5aYGoDw8aBdtG3qgqu3_jT86RZdptLmHxkqWgBUEdiWmYEiq2NdaoSFzXCG4eBZOYplKPMC0GKcIoH3QseGeH0G2-sbIE5g6CVB4lzX6fuH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51" y="892212"/>
            <a:ext cx="4989254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5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4" y="222000"/>
            <a:ext cx="7775127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Glucose vs Sex with Target class</a:t>
            </a:r>
            <a:r>
              <a:rPr sz="2800" b="0" spc="-1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67" y="1062882"/>
            <a:ext cx="3288665" cy="1651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can 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  patients has more glucose level as  compared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female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 patients.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lh3.googleusercontent.com/aI7ffsJPOf695YeJ2khfwihWbdBoWcNc_5lN1iCx8dC7BE-qUkLW0K8FMLuSjZtzgQhN0tq-zvvgVjLP6HhQ9HVpXcAyxQXpmPw840tHU_csNx5HDcwrDaqpWbE6cywrMPaMbIJ3Fco1lIK_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2" y="1062882"/>
            <a:ext cx="4571040" cy="37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94212"/>
            <a:ext cx="864020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Systolic and Diastolic vs Sex</a:t>
            </a:r>
            <a:r>
              <a:rPr sz="2800" b="0" spc="-8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  <a:r>
              <a:rPr lang="en-IN" sz="2800" b="0" spc="-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92" y="1074104"/>
            <a:ext cx="3344545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can  say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female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 patients has more Systolic BP</a:t>
            </a:r>
            <a:r>
              <a:rPr spc="-10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 as compared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  patients.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100000"/>
              </a:lnSpc>
              <a:spcBef>
                <a:spcPts val="6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mmHg.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592" y="3103492"/>
            <a:ext cx="3245566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we  can say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 disease patients has more  Diastolic BP level as compared 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female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 patients.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100000"/>
              </a:lnSpc>
              <a:spcBef>
                <a:spcPts val="600"/>
              </a:spcBef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mmHg.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lh5.googleusercontent.com/JRbzlU1WP8pmyTdXnwY_DpcxmIxVNMmbPDPmhpRevfl9wnulpQv2dspXOlxb4w20qPDY4OHbK0plXdYJxTdq-pN2fCoXua4T4JeLp6oAmrGz4PDVYtVUKhwOZcsnyGx5755nLTfHn7vSTREi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71" y="872157"/>
            <a:ext cx="5051424" cy="41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82949"/>
            <a:ext cx="851794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5480" algn="l"/>
              </a:tabLst>
            </a:pP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  <a:r>
              <a:rPr lang="en-US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Meds </a:t>
            </a:r>
            <a:r>
              <a:rPr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PrevalentStroke </a:t>
            </a:r>
            <a:r>
              <a:rPr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PrevalentHyp</a:t>
            </a:r>
            <a:r>
              <a:rPr b="0" spc="-12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vs Sex with </a:t>
            </a:r>
            <a:r>
              <a:rPr b="0" spc="-3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768" y="1159180"/>
            <a:ext cx="3054985" cy="253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BPMeds means whether or not 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was on blood  pressure medication i.e if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is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</a:t>
            </a:r>
            <a:r>
              <a:rPr sz="1800" spc="-9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reduces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heart  disease, as compared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 won't </a:t>
            </a:r>
            <a:r>
              <a:rPr sz="18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8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s://lh4.googleusercontent.com/v5JiPSFZDZNcyAUvtjYYX0WHNO9nHwhOJ1Z3hOg9dId6HF2q3uWIBiYxbA6Z_lg6lOXR-jOA0XMMDcy72cobVzfsaKgprzsbU7yzxyDr7WimnpVZ3gL2QebYGKMTQcS0z3jWDNgEdwyZjZPUZ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26" y="1046384"/>
            <a:ext cx="53436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93" y="81577"/>
            <a:ext cx="390733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z="3600" b="0" spc="-8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893" y="976882"/>
            <a:ext cx="2650490" cy="3375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124F5B"/>
              </a:buClr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sysBP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moderately  correlated with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prevalenthyp,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prevalent  hypertension.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27355" indent="-336550">
              <a:lnSpc>
                <a:spcPct val="114999"/>
              </a:lnSpc>
              <a:spcBef>
                <a:spcPts val="5"/>
              </a:spcBef>
              <a:buClr>
                <a:srgbClr val="124F5B"/>
              </a:buClr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diaBP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sysBP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 somewhat</a:t>
            </a:r>
            <a:r>
              <a:rPr sz="1600" spc="-8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moderately  correlated.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17780" indent="-336550">
              <a:lnSpc>
                <a:spcPct val="114999"/>
              </a:lnSpc>
              <a:spcBef>
                <a:spcPts val="5"/>
              </a:spcBef>
              <a:buClr>
                <a:srgbClr val="124F5B"/>
              </a:buClr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are also  moderately correlated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patient is</a:t>
            </a:r>
            <a:r>
              <a:rPr sz="1600" spc="-8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BEsAAAKICAYAAACIdHRbAAAABHNCSVQICAgIfAhkiAAAAAlwSFlzAAALEgAACxIB0t1+/AAAADh0RVh0U29mdHdhcmUAbWF0cGxvdGxpYiB2ZXJzaW9uMy4yLjIsIGh0dHA6Ly9tYXRwbG90bGliLm9yZy+WH4yJAAAgAElEQVR4nOzdd1hT1xvA8S8QFByACgmCE9xaa62rVsWFW0GxWme1w1Z/tdXWahXcCxT33lrrnmhVRFCsW2vrBFu3okJAtC4QSPj9ERoIYIstJCDv53l8nib33Jv3nJ4Rzj33xCw5OTkZIYQQQgghhBBCCAGAuakDEEIIIYQQQgghhMhNZLJECCGEEEIIIYQQIg2ZLBFCCCGEEEIIIYRIQyZLhBBCCCGEEEIIIdKQyRIhhBBCCCGEEEKINGSyRAghhBBCCCGEECINmSwRQgghhBBCCCFEnjRy5Ejee+89OnTokOnx5ORkJk2ahLu7Ox07duTy5ctZuq5MlgghhBBCCCGEECJP6tKlC8uXL3/l8Z9//plbt24RFBTExIkTGTduXJauK5MlQgghhBBCCCGEyJPq1q2Lra3tK4+HhITg6emJmZkZtWrV4smTJ6jV6n+8rkyWCCGEEEIIIYQQ4o0UFRWFo6Oj/rWjoyNRUVH/eJ4iJ4MSmbN4r4epQ8hV/vhhnqlDyHXsihY0dQi5TtHCBUwdQq5yPPyfO/j8pla54qYOIde5eOeRqUPIVa48fGHqEHKdJmWLmTqEXKeYjZWpQ8hVlMULmTqEXOfRn/GmDiHXiYyV/jW9qlWVpg4hRxnzb9r1QzzZtGmT/nX37t3p3r17jn+uTJYIIYQQQgghhBAiV/qvkyMqlYrIyEj968jISFQq1T+eJ4/hCCGEEEIIIYQQ4o3UvHlzdu7cSXJyMufOnaNo0aIolf+88kdWlgghhBBCCCGEECLrzHLPuotvvvmG06dP8+jRI5o0acLgwYNJSkoCoEePHri5uXH48GHc3d2xtrZmypQpWbquTJYIIYQQQgghhBAiT5o5c+bfHjczM2Ps2LGvfV2ZLBFCCCGEEEIIIUTWmZmZOoIcl3vWzgghhBBCCCGEEELkArKyRAghhBBCCCGEEFmXi/YsySlvfg6FEEIIIYQQQgghXoOsLBFCCCGEEEIIIUTWycoSIYQQQgghhBBCiPxFVpYIIYQQQgghhBAi6+TXcIQQQgghhBBCCCHyF1lZIoQQQgghhBBCiKyTPUuEEEIIIYQQQggh8heZLBFCCCGEEEIIIYRIQx7DyYeWe39O+4bvoH70hLd7Dzd1OCbxy9mTLFk6G61WS+tWHen2QR+D49t3bGR/0G4sLCywtbFjyJBRqJSOJoo2Z5w8dZzZ8/zRaLV0bO9J3179DI7/dv5X5sybwfUb1xg/ZjLNm7YE4EHkA0b6DCM5OZmkpCS6dulGZ4+uJshB9jh6/Ch+/n5otFq6eHbh036fGBxPSEhg1FhvwsLDsLO1ZfrU6Tg7OeuPP4h8gMcHngwaMJB+ffrx8uVL+n3Wn4TEBDQaDe4tWvK/z/9n7GzliEsXzrB57UK0Wi2NmralTccPDY4fDtlNaPAuzM3NKWhlTe+Ph+LkXNZE0eaME6eOM3OOP1qthk4dPPmod3+D47+d+5VZc/25duMaE8dOoUWzlvpjX3/7JZfCLvL2W7WYOW2OsUPPMZfOn2ZDSr1o3LQt7Tr1MDgetHcrRw7txdzCgqI2dvT/bBglHFQAbN2wjAvnTgHQwbMX9d5rZvT4c8LNsLMc3L6cZK2Gt95rRX33zPvIP84dZ9dKX3oPm4FjmYrEPX/CrhV+RN65SvX6zWn5wRdGjjxnnP31FMuXzUGj1dLKvQNdu/Y2OL4zYCMHgn7C3MICW1s7vho8EqXSkRs3rrJo8QxevHiOubk53T7oS+PGLUyUi+x16vRx5syfgVajpUN7D3r37Gdw/Nz5X5m7YCY3rl9j7JjJNHMzzPfz58/o0687jRu5MfTr3P1d7udjR5js54tWq+GDzl4M+OQzg+MJCQkM9x7J5fDL2NnaMWvaDEo568bZJSuWsXXHNszNLfAZMZLG7zf622uOGjuaS2GXSE6G8mXLMnXiZAoXKsy9+/cZNdaH2EePdGP5FF8cVbn7e92JU8eZNTdlvGnvSd/Mxpt5/lxPGW/++p4GMGRY6ngzw+/NGW9+/fUUy5fPQavV4u7eAS8vw74kIGAjBw78hIWFBTY2dgxO6UvU6kh8fUeh1Saj0STRvr0Xbdp4migXbxB5DEe8idbsOUy7ob6mDsNkNBoNCxfNYML4GSxeuI7Dh4O5c+emQRpX14rMmbWChfN/oFGjZqxctcBE0eYMjUaD/2w/Zkyby/o1WwgO2c/NWzcM0jgqHfEZOQ73Fq0N3rcvYc/ShatYs2I9yxatZu36NUTHRBsz/Gyj0WiY7DeFhXMXEbBlJ/v27+P6jesGabYHbMemqA17d+6hT88+zJo32+D49JnTadSwkf51gQIFWLF4Ods2bGXL+s0cO36M8xfPGyU/OUmr1bBhzTwGfzeFcX7LOXPiEPfv3TZIU69hc8ZOXcboyUto3b4bW9YtNlG0OUOj0TB9pi+z/eeyce1WgoL3c+OmYbtRqRwZPWo8rVq2yXB+7x59Gecz0VjhGoVWq2Hd6nkMGT6FidNWcPrEIe5HGNaLMmUr4DNpIeN9l/FuvcZs2bAUgAu/neT2rauMnbIE7/HzCNq7hbgXz02RjWyl1WoI3rIEry/G0n/UAq6c/ZmYB3cypEuIf8Gvh3dRsmwl/XsWigK8374Xbp79M6TPqzQaDUuWzGTsWH8WzF/Lz0cyjrku5Ssxc+Zy5s1dQ8OGTVm9ehEABQsWZOgQbxbMX8u4sTNYvmIuz549NUU2spVGo2HmnGn4+85h7erNBIcEZRiDVSpHRo0YS8t0Y/Bflq9czNs13zFGuP+JRqNhwpTJLF+4mD07dvFT4F6uXb9mkGbLjm3Y2Nhw4KdA+vXui//smQBcu36NPYF72bN9F8sXLmH8lEloNJq/veao70awa8sOdm/dQUnHkqzbsB4Av5nT8ezYid1bdzBowBfMmGM4luc2Go0G/1m+zJo+lw0/bCUok+9pfzfe9OrRl7Heb9Z481dfMmaMP/PmreXIkWDu3k3Xl7hUYsaM5cyZo+tL1qzR9SXFipXAz28xs2evYtq0JWzbto7Y2BhTZEPkMTJZkolBgwbRpUsX2rdvz6ZNmwDYsmULrVu3pmvXrvj4+DBhwgQAYmNjGTx4MF5eXnh5eXH27FlThp4lR85dIfbJM1OHYTJ//BGOU8lSlHR0xtLSkiZNWnDi5BGDNG/XfBcrKysAqlSuTkwenQx4lbDwy5RyLo2zUyksLS1p2bwVR44eNkhTsqQTFVwrYm5u2E1YWlpSoEABABITE0jWao0Wd3a7ePkSZUqXoXQpXTm0bdWGQ4cPGaQ5dDiUTh06AeDewp1Tp0+RnJwMQEjoQZydnang4qpPb2ZmRqFChQBISkoiKSkJszfgp9VuXv8dpcoJB2VJFApL6jRoyvmzxw3SWFsX1v/3y5fxb0S+00rfbtxbtOLno6EGaZxKOlGxQkXMM8l73Tr19HXjTZFaL5xQKCyp16Ap584eM0hTpXotChbU9aeuFaryKOUL6v17t6lUpSYWFhYUtLKmVGkXLl04Y/Q8ZLfI21cp5lASO3tHLBSWVKndmOsXT2VId3TPOuq29MLCsoD+vQIFrSjlWg1FmvfyuqtXwynp6IyjoxOWlpY0btyCU6ePGqSpWbO2vo5UrlydmIdqAJydy+DkVBqAEiXssbUtxpMnj42bgRwQfuUyzk6lcUrpS1o0d+fosXRjsKNuDDYzz9iX/P57OLGPYqlbt76xQv7XLly6SNnSpSldqjQFLAvQvk07QkINx9mDhw7SuZMHAK3dW3Hi9EmSk5MJCT1E+zbtKFCgAKVLlaJs6dJcuHTxb69ZpEgRAJKTk4l/+VL/06bXr1+nQT1deTWoV5+Q0IPGKoJ/JcvjjWvFTMfauu++eePN1avhlCyZ2pc0atSCU6cM+5K33jLsSx6m9CWWlpZYWv713TWR5OS8+901NzEzNzPaP1ORyZJMTJkyhe3bt7Nt2zbWrl1LVFQUixYtYtOmTWzYsIEbN1JndidPnsxHH33Etm3bmDdvHj4+PiaMXGTFw4fR2Dso9a/t7ZU8fPjqyZD9Qbup824DY4RmNNExalRKlf61g4OS6Bh1ls+PUkfSp/+HeH7Qnt49P8LB3iEnwsxxanUUjqrUclApVUSp1a9Mo1AoKFKkCI//fMyLFy9YuWYlAz8bmOG6Go2Grj0/wM29KQ3qv0fNGjVzNiNG8PhRDMWKp/5/LlbcnsePMt6VOXQgAO9v+7J943K69xlkzBBznDrasN0oHVR5dlVVdnkUG0OxEqn9abHiDjx69PCV6Y+EBvLW23UBKF3GlUvnz/DyZTxPn/7JlbBzxP5NX5xXPH38kKJ29vrXRezsefqnYZlE3b3O08cxuFava+zwjO7hw2js7dOMuSUcePjw1Xd0DxzYw7uZjLl//BFGUlISjo7OmZyVt0THRKM0GINVWb4po9Vqmb9oNv8b+HVOhZetotRRODqW1L9WKVVERUWlS6OmpKPukRiFQkHRIkV59PgxUVFRBo/KqFSORKmj/vGaI0d7835zN27cvEGfHr0AqFK5MkEhwQAcCAnm+fPnPHqceyfeomPUBnVE6aAiOjrv94//RWysYV9SooTD364OCQ7eQ+3aqX1JdHQUX3/9EZ9+6kWXLr0oXtz+lecK8ReZLMnE2rVr6dSpE926dePBgwcEBARQt25d7OzssLS0pE2b1OVux48fZ+LEiXh4eDBw4ECePXvG8+d5fxmx0Dl4aD9Xr12hq1dPU4eSq6iUjqxdtZHN63eyN/AnYmNf/cfRm2rh0oX06dkn0zs3FhYWbF2/heC9B7h0+RJXr101QYSm0czdg8kzfqBL90/ZG7De1OGIXOTE0WBu3/id1h26AVC9Zh3eqlUP33Ffs3T+ZFwrVsuwku1NlKzVcmjHCpp6fmzqUHKdQ6H7uXbtCl06G+57Exsbw6xZk/jqq5H5oo78nR0BW2lQ/32UDqp/TpxPTZ04mSPBh3B1cWHv/kAAhn/zHWd++QXPbl6cPvsLKqUKi3xel95koSl9Sec0fYmDg4o5c9awePFGDh0K5PHjWBNG+IYwMzfePxORDV7TOXXqFMePH2fTpk1YW1vTp08fXFxcuH79eqbptVotmzdvpmDBgkaOVPxbJUo4EBOdunogJkZNiRIZV0b8du4Mmzatwc93gX7p3pvCwV5JlDr1Lkx0tBqHNLP1Wb+OAy7lXTl34TeDjcXyCqVSRWSau1FR6ihUSmWmaRxVjiQlJfHs2TPsbO24eOkiB0KCmTV3Fk+fPsXM3IwCBQrSs3vqwGxT1Ia6depy7MQxKlaoaLR85QS7YvY8ik29q/UoNga7Yq++K1OnQVPWrX5zNpUDUDoYtht1dFSeXVWVXYoVt+fRw9T+9FFsNMWKlciQLuzSWfYErGe4zwyD/rSDZy86eOru/C6dPxlVyVI5H3QOK2pXgqePU+92PnscQ1Hb1DJJeBnHwwe32TTPG4DnTx6xY+lkOg/wxrFM3u4nMlOihAMxaVYuxjyMpkSJjH3HuXO/sGXLWqZMnmdQR168eM6EicPp3fszqlSubpSYc5qDvQNqgzE4Cvss9iWXL1/g/MVz7AzYSlzcCxKTkrC2tuaLAYNzKtz/RKVUERn5QP86Sh2FSqVKl0bJg8hI/Tj79NlTitnZoVKpiIyKTD03KlK/uu+frmlhYUH7Nu1YvmolXp6dUSmVzJ+lG5Oev3hOUPABbGxssj2/2cXBXmlQR9TRUTg45O/xpnhxw77k4cPoTFeHnD//C1u3rmXSpHmZfn8vXtyeMmXKExZ2noYN34xNxUXOkSnVdJ4+fYqtrS3W1tZcv36dc+fO8eLFC86cOcOff/5JUlISQUFB+vSNGjVi7dq1+tfh4eGmCFu8hkqVqnD/fgSRkfdJTEzk559DaFC/kUGa69f/YN78aYwZ7YedXTETRZpzqlapRkTEXe4/uEdiYiLBB4No9H6TLJ2rVkfx8mU8AE+ePuHCxfOULV0uB6PNOTWqVef23dtE3IsgMTGRfUGBNG3S1CBN0yZN2fXTLgAOhBygXt16mJmZsWb5GvbvDmT/7kB69+jFZ/0/pWf3HsQ+iuXJ0ycAxMfHc/LUCcqXK2/srGW7ci6VUUfeI0b9gKSkRH45Gcrbtd8zSBMVGaH/74vnTqF8A5bLp1W1SjXuRtzl/n1duzkQEkSTRm6mDsukyrlUJiryHtEp9eL0yVDefrehQZo7t66ydsVsBn87ARvb1P5Uq9Xw7OmfANy9c4OIuzep/lYdo8afExzLVORR9H0eP4xEk5TIlV+P4PpW6t4SBa0L87+p6xgwbjkDxi2nZLnKb+xECUDFilW4/yCCyCjdmHvkSAj166Ubc2/8wcJF0/Hxnmow5iYmJjJl6iiaNWvD+++/OX/UVKlSjYh7d/RjcMjBAzRqmLUxeIzPJLZt+oktG3cxaODXtGnVLtdOlAC8Vb0Gt+7c4W5EBAmJCewJ3EtzN8P/l82bNmPHrgAA9h8IokG9+piZmdHcrRl7AveSkJDA3YgIbt25Q80ab73ymsnJydy+o9tgOjk5mYOhh3Aprxt/Yx89Qpuyx9rSFcvx8uxsxFJ4fZmNN43fz9/jTcWKVXjwIIKolL7k6NEQ6qXrS27c+IOFC6czapRhXxITo+bly5cAPHv2lPDwCzg5lTFq/G8kWVmS/zRp0oSNGzfStm1bypcvT61atVCpVHz++ed88MEH2Nra4uLiQtGiRQHw9vZmwoQJdOzYEY1GQ506dfSbv+ZW68YPxq12VeztinI7YD7jl29l5e5QU4dlNBYWCgZ+MRSfMd+g1Wpo5d6BsmVdWPvjMipWrEKD+o1ZsXIB8fFxTPXV7UHj4KBi7JhpJo48+ygUCr4Z8h1Dhw1Go9XQoV0nXMq7smzFYqpUqUrj990IC7/MyNHf8fTpE44eP8KKVUtZt2Yzt27fZN7C2ZiZmZGcnEyP7r1xda1g6iz9KwqFglHfjeKLwQPRaDR07uRJBdcKzF+8gOpVq9HMrRldPDozcswo2nm2x9bGlmlT/r4eRMfE4DPWB41WQ7JWSyv31rg1zvtfcCwsLPiw75fMmT4SrVbL+01a41SqHLu2raZs+Uq8XbshoQcCCL/8GxYWFhQqXJT+A3L3z1m+LoVCwbChw/nq2y/RajV0bO+BS3lXlixfRNUq1WjSSNduhnsP4+nTJxw5foRlK5ewce0WAAb87xNu375FXFwcHbq0xWfEaBrUb/gPn5q7WVhY0LPfYGb7fa+rF25tcC5Vjp1bV1OufCVqvduQLeuXEh8fx+I5ul9mKG6vZPC3E9EkafCbMBQAa+tCfDrweywsLEyZnWxhbmFBi66fs23hOLRaLW81aIl9yTIc3bMOxzIVqPDW32/KuXTcpyTEv0CTlMS1C6foOmg89iXz7pd6CwsFnw8Yyrhx36LVamnZoj1lypRn3brlVKhQhfr1G7F61ULi4uLwmzYGAAd7FT4+vhw9dpDLl8/z9OkTDh7cB8DXX43CxSVvTywpLBQM/Wo43w7/Cq1WQ/u2nShf3pXlKxdTpXJVGr3vRviVy3iPHs7TZ084fuIoK1ctYe3qzaYO/bUpFArGjPTm04ED0Gi1eHl2pmKFCsxZMI8a1avTomlzunb24jvv73Hv0AZbG1tmTfMHoGKFCrRt1YZ2nTthYWHBmFE++j4is2tqtVpGjB7F82fPSU5OpnLlyoz31tWp07+cZubc2ZhhRp136zB2VO7eY1ChUDBsyHC+HqYbbzq00403S1csokrl1PFmhM8w/fe0ZSuXsOEH3Xjz+Zep401Hr7Z4jxhNg3p5fbxR8NlnQxk//ls0Gi0tW+r6kvXrdX1JvXqNWL16IfHxcUz7qy9xUOHt7UtExG1WrZqv/+7q4dGDcuVc/+EThQCz5L9+1kH8refPn1O4cGGSkpL48ssv8fLywt3d/V9dy+K9Hv+cKB/544d5pg4h17ErKo91pVe08Jv1KNR/dTw86p8T5TO1yhU3dQi5zsU7j0wdQq5y5eELU4eQ6zQp++atnvyvitlYmTqEXEVZ/M36VZXs8OjPeFOHkOtExkr/ml7Vqq//iHteonD/n9E+K+nAAqN9VlqysiSL5s+fz/Hjx3n58iWNGjWiZcu8tz+DEEIIIYQQQggh/plMlmTRiBEjTB2CEEIIIYQQQghheibcS8RY3vwcCiGEEEIIIYQQQrwGWVkihBBCCCGEEEKIrJOVJUIIIYQQQgghhBD5i6wsEUIIIYQQQgghRNaZmZk6ghwnK0uEEEIIIYQQQggh0pDJEiGEEEIIIYQQQog05DEcIYQQQgghhBBCZJ1s8CqEEEIIIYQQQgiRv8jKEiGEEEIIIYQQQmSdrCwRQgghhBBCCCGEyF9kZYkQQgghhBBCCCGyTn46WAghhBBCCCGEECJ/kZUlQgghhBBCCCGEyDrZs0QIIYQQQgghhBAif5GVJUIIIYQQQgghhMi6fLCyxCw5OTnZ1EHkN9evxpg6hFylUt/Bpg4h14kPWm3qEHIdrfRUBhISNaYOIdcpYGlh6hByHQuLN3/ztdfx7HmCqUPIdSyl3WTwMkH617SsCkgdSU8rfz5lYJ4PNvt8XYWKWZs6hByl6DjSaJ+VtHuq0T4rLVlZIoQQQgghhBBCiKzLBxNkb/7aGSGEEEIIIYQQQojXICtLhBBCCCGEEEIIkXX5YM+SNz+HQgghhBBCCCGEEK9BVpYIIYQQQgghhBAi62RliRBCCCGEEEIIIUT+IpMlQgghhBBCCCGEEGnIYzhCCCGEEEIIIYTIOnP56WAhhBBCCCGEEEKIfEVWlgghhBBCCCGEECLLzGSDVyGEEEIIIYQQQoj8RVaWCCGEEEIIIYQQIutkZYkQQgghhBBCCCFE/iIrS4QQQgghhBBCCJF1ZvJrOEIIIYQQQgghhBD5Sq5bWbJhwwasra3x9PR87XOrVq1KpUqV0Gg0uLi44Ofnh7W1dZbOjYiIoF27dri4uPDy5UsKFy5Mz5496dKly2vHkdv8cvYkS5bORqvV0rpVR7p90Mfg+PYdG9kftBsLCwtsbewYMmQUKqWjiaI1jeXen9O+4TuoHz3h7d7DTR1Ojjl6/Ci+/n5otFq8PLvwab9PDI4nJCQwcqw3YeFh2Nna4j91Os5Ozly8dJFxUyYAkJyczKABA2nZrAUAT54+YezEcVy7fg3MzJg4ZgK1ar5t9Lz9W0ePH8Vvhh9arZYuHl34JJMy8R7rTdiVMGxtbZk+RVcmf3kQ+QDPbp4M/Gwg/fr0A6BNpzYUKlQIC3MLLBQWbPxhozGz9J8dP3kM/9nT0Wq0eHb0pF/fjw2OJyQkMHbiaMKvhGNra8vUiX44lXQiKSmRiVMncOX3K2g0Gtq3bU//vp9w6/YtRo0ZoT//3r17fP7ZQHp272XsrP0rOVFHftzwI9t2boNk6OLZhT49Dfvl3O7IsZS+RKPBq3MXPuv/qcHxhIQERo4exeXwMOzs7JjhqyuT4yePM2vubBKTErFUWPLtkG9pUK8+z58/p88nH+nPj1JH0aFtB0Z+NyL9R+cJJ04dZ+Ycf7RaDZ06ePJR7/4Gx3879yuz5vpz7cY1Jo6dQotmLfXHvv72Sy6FXeTtt2oxc9ocY4eebY6dOIb/rGlotFo6d+pM/0z6kdHjfQj/PRw7G1t8J/nh5OTM3sA9/LBujT7d1WtXWb9mA5UrVdG/N2TY19y7H8GW9duMlp/sduLUcWbP9Uej1dCpvSd9M6kjs+f5c/3GNSaMnULzpro68sfV35k+cyrPnz/H3Nycfn0+oWWLVqbIQrY4duIY02dNQ6vV4tmpMx//TT2xtbHFL6WeAPxx9Q8m+U3i+fNnmJub8+PKdSQlJfHxF6llqVarademHd8NzZvf7Y6f0I3HGo0Wz06embajMRNSx2PfSbrxODEpkYlTDMfjjz/65BWfkrtJHcnF8sGeJblusqRHjx7/+lwrKysCAgIA+Pbbb9m4cSP9+/f/h7MgKSkJgDJlyrBz504A7t69y5dffklycjJeXl7/OiZT02g0LFw0g8mTZmNfQsmQoZ/SoH4jypQpr0/j6lqRObNWYGVlxZ69O1i5agEjR0w0YdTGt2bPYRZs2c/qMYNMHUqO0Wg0TPKbwrIFS3FUqejetwfNmjTF1cVVn2Z7wHZsitqwb+ce9u7fx8x5s5kxdToVKlRg0w8bUCgURMdE49WjK00bu6FQKPD19+P9hu8za9pMEhMTiYuPM2EuX49Go2HKtCksnb8UlUpFj4960DSzMrGxYc+OPewL2sfsebOZPnW6/vj0WdNp1LBRhmuvWLyCYnbFjJKP7KTRaPDz92XBnEWolCr6ftKLJo3dcCmfWiYBu3dStGhRdm7Zxf4DgcxbOIepE/0IPhhMQkICm37cQnx8HB/09KK1e1vKlS3H+jWb9Ndv59GaZk2amSqLryUn6sjVa1fZtnMb69esx1JhycCvBuLW2I0ypcsYNW//lkajYbLfZJYtXIpK5Uj33h/SzK0ZFdKUybadujIJ3LVX15fMmcUMP3+K2RVjwZz5KB2UXL12lQH/+4JD+0MoXLgw2zdu1Z//Qc9uuDdvYYrs/WcajYbpM32ZN2shSgcV/T7rQ+P33XAp76JPo1I5MnrUeNZtXJvh/N49+hL/Mp4dAXl3IkDXj0xl4dzFqJQqevfvhVu6fmTnrh3Y2Niwa+tu9h8IZM6COfhNnka7Nu1p16Y9oGsr344YajBREnIohEKFsnYjLLfSaDTMmOXLnJm6OvLxgD40buRG+XKpdcTxFXXEysqKMaMmULp0GaJjoun/aS/q13uPokWLGjsb/5lGo8HXfyqLUupJr5R64pqunhRNqSeBaepJUlISPuO8mThuEpUrVubxn49RKBQULFiQTWs368/v+VEPmjfNu32J7wxfFqaMx30+zqQd7d6JTdGiBGzVjcdzFz1BFF8AACAASURBVMzBd5IfwSHBJCYmsHndFuLi4/ighxdtWrXFqaSTCXP0+qSOCFMz+XTQzp076dixI506deK7775j3rx5rFixAoALFy7QsWNHPDw88PPzo0OHDgBcvXqVrl274uHhQceOHbl161aG69apU4fbt2/z4sULRo4cSdeuXfH09CQ4OBiA7du388UXX9C3b1/69euX4fzSpUvz/fffs3btWn0s3bt3x9PTkw8//JAbN24A0KtXL8LDw/Xn9ejRgytXrmRnEf0nf/wRjlPJUpR0dMbS0pImTVpw4uQRgzRv13wXKysrAKpUrk5MTLQpQjWpI+euEPvkmanDyFEXL1+iTOkylC5VCktLS9q2asPBw4cM0hw8HIpHh04AtGrhzqnTp0hOTsbayhqFQje3+vLlS/0zik+fPeXsb2fx8tCtwLK0tMSmqI0Rc/XfXEopk1IpZdLGvQ2H0pVJ6M+hdGqvKxP35u6cOqMrE4CDoQdxdnI2+MM5r7scdonSpUpTyllXJq1atubwkVCDNIePhNKhbUcAWjRryelfTuvLJD4+nqSkJOJfvsTS0pLChQsbnHvml9M4O5eiZB75wpYTdeTmrZvUrFFT367q1K5D8KFg42XqP7p46SKlS5WhdKnSFLC0pF3rthwKTdeXhB4y6EtOppRJ1SpVUTooAajgWoH4l/EkJCQYnHvr9i1iH8Xybu13jZOhbBYWfplSzqVxdtLVGfcWrfj5aKhBGqeSTlSsUBHzTJ73rlunHoUKFTJStDnjUtglSqXpR1q7tyb051CDNKFHQunQLrUfOZOmH/lL4IF9tGrZWv/6xYsXrNuwlk/7f5bjechJ6etIy0zqSMmSTlRwzVhHypQuS+mUiVUHeweKFSvO48ePjBV6trqUbrx5VT3pmFJPWqYZb06cPkHFChWpXLEyAHa2dlhYWBice/vObWIfxVK7Vm2j5Ce7ZTYepy+fw+na0V/lY2YGcXG68fjlX+NxocKZfEruJnUklzMzN94/EzHpZMnVq1dZtGgRa9asYdeuXXh7exscHzVqFBMmTCAgIMCgcm/cuJG+ffsSEBDAtm3bcHQ0fGQkKSmJn3/+mUqVKrF48WIaNGjA1q1b+eGHH5g+fTovXrwAICwsjLlz5/Ljjz9mGl/16tX1kyIuLi6sW7eOnTt38tVXXzFr1iwAunbtyvbt2wG4efMmL1++pEqVKplezxQePozGPuWLKYC9vZKHD189GbI/aDd13m1gjNCEkanVUTiqVPrXKqUKtVr9yjQKhYIiRYrw+M/HAFy4dAGPbp3p/KEXY0aORqFQcO/ePYrZFcdn/Gi69uzGmIljeRH3wniZ+o+ioqNQpS0TlQp1tGGZRKlT06QtkxcvXrDyh5UM/Gxgxgubwedffk73Pt3Zun1rxuO5mDpabVAmSgcV6ujoTNLo+l2FQkGRwkX488/HtGzeEisrK9p0cqdD57b07tEXWxtbg3P3B++ntXubnM9INsmJOlLBtQK/nvuVx48fExcfx5HjR4iKisr5zGSTqGg1JdOMuyqliii1YfzqaLV+bFYoFBQtUoTHjx8bpAkKOUC1KlUpUKCAwft79++jTas2mOXRjePU0WpUSsM2FJ3PbkJER6txTPM4r1KZsd1ER6txTNuPpBlv/nIgOIg2rdrqXy9cuoDePftiVdAqB6PPedExapTp60j069eRy2GXSExMxNm5VHaGZzS6tmLYl0SnqyfqV9STO3duY2ZmxqCvB9Kj74esXrsqw/UDDwTSqmXrN6Yv0ZWPYT2JTj8ep5RPi+Ytsba2onVHd9p7tqVPz77Y2hqOx3mB1BFhaiadLDl58iRt2rShePHiANjZ2emPPXnyhOfPn/POO+8A6FeVANSqVYslS5awdOlS7t+/r18VER8fj4eHB15eXjg5OdG1a1eOHj3KsmXL8PDwoE+fPrx8+ZIHDx4A8P777xt8Znpp73A8ffqUr7/+mg4dOjB16lSuXr0KQJs2bQgNDSUxMZFt27bl6T1ODh7az9VrV+jq1dPUoYhcqGaNmgRs3sHGHzawfNUKXr58SZJGQ/jv4XTv2o2t6zdjbW3NitUrTR2qUSxcupA+Pfpkegd4zbI1bP5xMwvnLGTj1o388usvJojQ+C6FXcbCwoLAXUHs2rqHHzeuJeJehP54YmIiPx89TMvm7iaM0nheVUdcyrvQv29/Ph/8OQO/GkjlSpUxNzf5Qk+junb9GrPmzmKs99gMx/btD6Rd67aZnCXyk4uXLmJlZUUF1woA/P7HFSIiImjetLmJI8sdYmKimTB5DD4jx+W7/gN0j2f8dv43Jo+fwsqlqzh4+BCnzpwySLP/wH7atMo7k/PZ6fLly5ibWxC4O4jd2/bw4wbD8Tg/kDpiBGZmxvtnIrluz5Ks6NixI2+//TahoaEMGDCA8ePH89577xnsWZLW3LlzcXFxMXjv/Pnz/7j5a1hYGK6uuqXTc+bMoX79+ixYsICIiAj69u0LgLW1NQ0bNiQkJIR9+/bpV5nkFiVKOBCTZgY2JkZNiRIOGdL9du4Mmzatwc93AZaWBTIcF3mfUqkiMs3d6yh1FEqlMtM0jipHkpKSePbsGXa2hhOKruVdKFTImqvXr+GoVKFSqqhZoyagW26/PA9NlqgcVAZ39KOiovSPCOjTKHVp0pfJxcsXCT4YzKx5s3j69Clm5mYULFiQHt166O8ElSheguZNm3Pp8iXq1K5j1Lz9W0oHpUGZqKOjUDo4ZJImEpVSpSuT58+wtbVjf9Bi3qvfEIXCkuLFi/P2W7UIvxJGqZS7nsdOHKVKpSqUKF7CqHn6L3KqjnTx6EKXlMfX5iyYY3D3MLdTOSh5EBmpfx2ljsoQv9JBSWRkpL5Mnj57pr85ERkVyVffDmHKhCmUKV3a4Lwrf/yORqOherXqOZ+RHKJ0UBqstFFHR+Fgn3HcfZM5OCiJVKfWEbU6Y7txcFASmbYfSTfe7A8ONFiFduHiBcKuhNHesy0ajYbYR7F8NvATli1akfMZymYO9krU6euIQ9bryPPnz/h2xNd8/tkgalR/KydCNApdWzHsSxzS1RPlK+qJUqmi9ju19XuDNWrYiCu/h1O/bn0Afr/6OxpNEtWqVDNehrJZ+r5EVz6G9cQh/XicUj5LghbTsEFDLNOMx2HhqeNxXiF1RJiaSaeiGzRoQGBgII8e6Z61TLtE18bGhsKFC3P+/HkA9u7dqz929+5dSpcuTd++fWnRogW///77Kz+jUaNG/Pjjj/pVImFhYVmKLSIigmnTptG7d29At7Lkr2XWO3bsMEj7wQcfMGnSJN56661ct8StUqUq3L8fQWTkfd1d3Z9DaFDfcDPK69f/YN78aYwZ7YddHtyQUmRNjWrVuXP3NhH3IkhMTGRfUCDNmjQ1SNOsSVMCftoF6JbI169bDzMzMyLuReg3Qr7/4D43b93C2ckJe3t7HFUqbt66CcDJ06dwTTcxmZtVr1ad23dSyyTwQCBN05VJ08ZN2bVHVyYHDh6gXkqZrFm2hsBdgQTuCqRXj1582u9TenTrwYu4Fzx//hyAF3EvOHHyhP7OaF5QrWp17kbc4d79eyQmJhIUvJ8mjZoapGnS2I2f9u0GIORQMHXfrYuZmRkqlSO/nD0DQFxcHJcuX6Bc2XL68/YfCMxTj+BAztQRgIexDwHdL+WEHAqhXZt2Rs3Xf1Gjeg19X5KQmMje/fto5tbUIE0zt8z7kidPnzDwq/8xdPAQatd6J8O19wbuzfOrSqpWqcbdiLvcT2lDB0KCaNLIzdRhGVX1qtW5eze1H9l/YD9ujQ3LwK2xGz/tTdOP1KmrXwqv1Wo5EBJk0F984NWNoJ8OsGfnPlYuWUXZMmXz5EQJZKwjwSFBNH4/a3UkMTGREd7DaNu6g/4XcvKq6lWrcyddPWmaST3ZnVJPgtPUk4b1G3Lt2jXi4uNISkri7K9nDTZRDgwKzPMrBqqla0dBwftxa9zUII1bo3TtKGU8dnR05Eya8fji5QuUL1fOyDn476SO5HL5YM8Sk64sqVixIl988QV9+vTB3NycatWq4eyc+nOLkydPxsfHB3Nzc+rWrUuRIkUA2LdvHwEBASgUCuzt7fn8889f+RmDBg1iypQpdOrUCa1WS6lSpViyZEmmae/cuYOnp6f+p4P79Omjf6zm008/5fvvv2fRokW4uRk20ho1alCkSJFc+QiOhYWCgV8MxWfMN2i1Glq5d6BsWRfW/riMihWr0KB+Y1asXEB8fBxTfX0AcHBQMXbMNBNHblzrxg/GrXZV7O2KcjtgPuOXb2Xl7lBTh5WtFAoFo74bxeeDB6LRaOjcyZMKrhWYv3gB1atWo5lbM7p4dGbkmFG09WyPrY0t06fo6sGv535jxZqVKBQKzM3M8PneWz9TP+q7kYwYPZLExERKO5di4ti880tKCoWCUcNHMfArXZl4ppTJgsULqJZSJp09OjNq7Cjad9aVybTJf982Yh/GMmT4EAA0SRratmmb6a/l5FYKhYLvvhnB4KGD0Gi0dOrggauLK4uXLaRqlWq4NW6KRwdPxkzwwfODTtjY2DBlgi8A3by6M37yWLr18iI5OZmO7T2oWKESoPuydvrMKbxH+Jgye68tJ+oIwDcjvuHPP//UXz8vbYysUCjwHjGKAf/7Aq1WQ+dOnangWoF5i+ZTvVp1mrs1w8uzC9+PHkmbTu2wtbXFf6quTNZv2sDdu3dZtGwxi5YtBmDZwiX61Ub7D+xn0dyFJstbdlAoFAwbOpyvvv0SrVZDx/YeuJR3ZcnyRVStUo0mjdwIC7/McO9hPH36hCPHj7Bs5RI2rt0CwID/fcLt27eIi4ujQ5e2+IwYTYP6DU2cq9ejUCgYMex7/vf1QLTav/qRCixaupBqVarh1qQpnh07M3q8N526dsTWxoapE/305//621lUSsc8dxc8qxQKBd8OGc6QYbo60qGdro4sXbGIqpWr0Tiljnzvo6sjR48fYfnKJaz/YQshhw5w7vyvPHnyJ3sDdX8g+owcR6WUTSzzkr/qyaCUeuKRUk8WptSTpin1xCelntjY2OCbUk9sbGzo3aMPvfv3wszMjEbvNaLx+0301z4QEsS8mfNNlbVsoVAoGP7tCL4cMgiNvnxcde2oasp43NGT0eN98OjaCVsbG6ZMTB2Px00aywc9deNxpzTjcV4idUSYmlly+q3Hc5Hnz5/rf0lh6dKlqNVqfHxy3xftqKgo+vbty759+7L03Oj1qzFGiCrvqNR3sKlDyHXig1abOoRcR5treyrTSEjUmDqEXKeApcU/J8pnLCxk07q0nj1P+OdE+YyltJsMXiZI/5qWVQGpI+lpc++fTyaT2a975XeFiuXtnzn/J5Y9phvtsxI3fGe0z0orV+9ZcvjwYZYsWYJGo8HJyQlfX19Th5TBzp07mTVrFt9//32+3GBLCCGEEEIIIUQ+Y8LHY4wlV0+WtGvXjnbtcvdz3J6ennh6epo6DCGEEEIIIYQQQmSTXD1ZIoQQQgghhBBCiFwmHzx69eavnRFCCCGEEEIIIYR4DbKyRAghhBBCCCGEEFknK0uEEEIIIYQQQggh8hdZWSKEEEIIIYQQQojXICtLhBBCCCGEEEIIIfIVWVkihBBCCCGEEEKIrJM9S4QQQgghhBBCCCHyF1lZIoQQQgghhBBCiKwze/PXXbz5ORRCCCGEEEIIIYR4DbKyRAghhBBCCCGEEFkne5YIIYQQQgghhBBC5C+yskQIIYQQQgghhBCvQVaWCCGEEEIIIYQQQuQrsrLEBOyKFjR1CLlKfNBqU4eQ61i16mfqEHId9Y6lpg4hV7kd9dTUIeQ6lcsUM3UIuU5CYrKpQ8hVbkdKu0mviLWlqUPIdVQlCpk6hFzF2kr+XEgvWbrWDJ7HJZo6BCGynfR+QgghhBBCCCGEyDrZ4FUIIYQQQgghhBAif5GVJUIIIYQQQgghhMg6WVkihBBCCCGEEEIIkb/IyhIhhBBCCCGEEEK8BllZIoQQQgghhBBCCJGvyMoSIYQQQgghhBBCZJ3sWSKEEEIIIYQQQgiRv8jKEiGEEEIIIYQQQmSdrCwRQgghhBBCCCGEyF9kZYkQQgghhBBCCCFeg6wsEUIIIYQQQgghhMhXZGWJEEIIIYQQQgghsk72LBFCCCGEEEIIIYTIX2RliRBCCCGEEEIIIbLO7M1fd/Hm51AIIYQQQgghhBDiNeT5lSVVq1alUqVKJCcnY2FhwejRo6lduzYRERG0a9eO8uXLk5iYSJ06dRg3bhz379+nRYsWfPHFFwwdOhSA2NhYGjduTPfu3RkzZkyWP7t58+Zs3bqV4sWL51T2/rWTp44ze54/Gq2Wju096durn8Hx387/ypx5M7h+4xrjx0ymedOWADyIfMBIn2EkJyeTlJRE1y7d6OzR1QQ5yB5Hjx/F198PjVaLl2cXPu33icHxhIQERo71Jiw8DDtbW/ynTsfZyZmLly4ybsoEAJKTkxk0YCAtm7UA4MnTJ4ydOI5r16+BmRkTx0ygVs23jZ63nLbc+3PaN3wH9aMnvN17uKnDMQppNxmdO3eaH1bNR6vV0KxFezw8exoc3/PTZg6F7MXcwgIbG1s+HzgcBwdHAGJioli62J+HD9WYYcaIkb44KB1NkY3/5NiJY/jPmoZGq6Vzp8707/uxwfGEhARGj/ch/Pdw7Gxs8Z3kh5OTM3sD9/DDujX6dFevXWX9mg1UrlRF/96QYV9z734EW9ZvM1p+ssPxk8fwnz0drUaLZ0dP+mVSJmMnjib8Sji2trZMneiHU0knkpISmTh1Ald+v4JGo6F92/b075vaL2s0Gvp83Aulg5LZ/nONna1sc+63U6xKaTctWrTHs3Mvg+M/7d5MSMgeLCwssLGxY+Cg1HbTvVtzypQpD4C9vYoR308xevw57ZezJ1mydDZarZbWrTrS7YM+Bse379jI/qDdWFhYYGtjx5Aho1Dlwb4jveMndO1Go9Hi2ckz075kzITUduM7SdduEpMSmTjFsN18/NEnREZFMmbCaGJjH2JmZkZnDy96du/5ik/PPY4cO8rkab5otRq6dvZiwMefGhxPSEhghM9ILoeHYWdrx0w/f0o5OwOwZMUytu3cjrm5Bd4jRtK44fsA/LBuLVu2byM5OZkPunTlo96GdWrlD6uZNtOfE4eOUKxYMeNk9F84cuwoU6anlI2nF59lVjajR6Z8b9WVjbOTM48eP2bId0O5dPkSnp08Gf29t/6cvfv3sWTFUjQaLU2buDHs62+Mna3/JCfGmw2b1rNj13YgGc9OXejZvVcmnyz+mexZkutZWVkREBDArl27+Oabb5g5c6b+WJkyZfTHrl+/TnBwMAClSpXi8OHD+nSBgYFUqFDB6LHnFI1Gg/9sP2ZMm8v6NVsIDtnPzVs3DNI4Kh3xGTkO9xatDd63L2HP0oWrWLNiPcsWrWbt+jVEx0QbM/xso9FomOQ3hUVzF7Fry0727t/H9RvXDdJsD9iOTVEb9u3cQ5+efZg5bzYAFSpUYNMPG9i2fgtL5i1iwpQJJCUlAeDr78f7Dd9n97ZdbN+wFZfy5Y2eN2NYs+cw7Yb6mjoMo5F2k5FWq2HVijmMGOWL/6zVHD8WQkTELYM05cpVZLLvYqb5r6B+AzfW/7hEf2zh/Kl06NSdGbPWMGnqImxs7Yycg/9Oo9Hg5z+VebMWsG3DdgKDArlx07Af2blrBzY2NuzauptePXozZ8EcANq1ac/GtZvZuHYzE8dOxtnJ2WCiJORQCIUKWRs1P9lBVya+zJ0xny3rt7E/OGOZBOzeSdGiRdm5ZRc9u/di3kJdmQQfDCYhIYFNP27hx1Xr2L5zG/cf3Neft2HzesqXy9t9qlajYcWKOYzy9mPWrDUcO3aQiLu3DNKUK18RX78l+M9YSYMGbvy4NrXdFChQgOn+K5juv+KNnCjRaDQsXDSDCeNnsHjhOg4fDubOnZsGaVxdKzJn1goWzv+BRo2asXLVAhNFm300Gg2+M3yZO3M+WzdsY/+BTPqS3TuxKVqUgK276PVhL+am9CXBIcEkJiawed0Wflyd2m4sLCwY+tU3bN2wndXLfmDLtk0ZrpnbaDQaJkydxLIFi/hp+y72BO7l2nXDmLfu2I6NjQ1Bu/fxUe8+zJij+25/7fp19u7fx0/bAli+cDETpkxEo9Hwx7WrbNm+jc0/bmDn5m2EHjnM7Tt39Nd7EPmAYyeO41SypFHz+ro0Gg0TfSexdP4idm97Rdns3I5tURv279pH31598E8pm4IFC/DVoMF8N3SYQfpHjx/jP3sGqxav4KdtAcTExHDi1Emj5em/yonx5tr1a+zYtZ0fVqxl/ZpNHD32M3cj7mT28ULk/cmStJ49e4aNjU2G9xUKBe+88w63b98GwNraGldXVy5evAjAvn37aNu2rT59bGwsgwcPxsvLCy8vL86ePQvAo0eP+Pjjj2nfvj3e3t4kJycD8OLFCwYMGECnTp3o0KEDe/fuzems/q2w8MuUci6Ns1MpLC0tadm8FUeOHjZIU7KkExVcK2JublgFLC0tKVCgAACJiQkka7VGizu7Xbx8iTKly1C6lK4c2rZqw8HDhwzSHDwcikeHTgC0auHOqdOnSE5OxtrKGoVCt/Dq5cuX+t2enz57ytnfzuLl0QXQlZdN0Yx17k1w5NwVYp88M3UYRiPtJqNr167g6OiESuWEQmHJew2b88uZYwZpqtd4h4IFrQCoULEasbG6SaKIiFtoNRpq1qwDgJWVtT5dXnIp7BKlSpWmlLOuXrR2b03oz6EGaUKPhNKhXUcAWjRryZlfTuvHh78EHthHq5apk2wvXrxg3Ya1fNr/sxzPQ3a7HHaJ0mnKpFXL1hw+EmqQ5vCRUDq0TS2T02nKJD4+nqSkJOJfvsTS0pLChQsDEKWO4tjxo3h27GzU/GQ3Xbtx1rUbS0savt+cM78YtpsaadpNxUqp7SY/+OOPcJxKlqKkozOWlpY0adKCEyePGKR5u+a7WFnpyqdK5erEvAGTz5m1m/R9yeF0fclf7cbMDOLidO3m5V/tplBhHOwdqFq5KgCFCxemfLnyqKNzd1lduHQx5btZaQpYWtKudVtCQg8apAkJPYhnRw8AWrdsxYmU72YhoQdp17otBQoUoJRzKcqULsOFSxe5ceMGNd96C2tr3Xe3uu/W4UBIsP56U/2n8d2Qb8jtd8EzK5uD6crmYOhBPNKUzcmUsilkXYh336lNwYIFDdJH3LtL2TJl9avg36vfgKCQA8bJUDbIifHm1u2b1KheA6uU7/q133k3QzkL8Zc8P1kSHx+Ph4cHbdq0wcfHh0GDBmVIExcXx4kTJ6hUqZL+vXbt2rF3714ePHiAubk5SqVSf2zy5Ml89NFHbNu2jXnz5uHj4wPAggULqF27Nnv27MHd3Z3793V3w44cOYJSqWTXrl389NNPNG7cOIdz/feiY9SolCr9awcHJdEx6iyfH6WOpE//D/H8oD29e36Eg71DToSZ49TqKBxVqeWgUqpQq9WvTKNQKChSpAiP/3wMwIVLF/Do1pnOH3oxZuRoFAoF9+7do5hdcXzGj6Zrz26MmTiWF3EvjJcpkWOk3WT0KDaGEiVS+8YSJRx4FBvzyvShB/fydq36ADy4H0GhwkWY6T+G74d/xrq1i9FqNTkec3aLjlbjmGb5v1KpQh2tzphGpUuTvh/5y4HgINq0Sp2UX7h0Ab179sUqD04gqaPVqNL0rUoHVYY/0HRp0pRJ4SL8+edjWjZviZWVFW06udOhc1t69+iLrY0tADNmT+er/32NmXne/moSGxtNiRKp7b9EcQdiH776D9iDIXuo9U49/evExAS+HzEA71EDOX36yCvPy6sePozG3iG1X7G3V/Lwb8pnf9Bu6rzbwBih5Sh1tOEYo1KqiE7XbqLTt5uUvqRF85ZYW1vRuqM77T3b0qdnX2xtbQ3Ovf/gPlf++J0a1WvkfGb+gyi1mpKOqX2qo0pFVIbvZqlpFAoFRYsU4fHjx688t2KFCvzy6688evyYuLg4Dh89woOoSABCDh1E5aCkSuUq5HZqdepYAqBSqYhKN95EvaJsXqVM6TLcvHWLe/fvkZSURMihg0SmlE1ekBPjjauLK+fO/8bjPx8THx/HseNHiVLnnTLJTczMzIz2z1Ty/J4lfz2GA/Dbb78xYsQIfvrpJwDu3LmDh4cHZmZmtGjRAjc3NyIiIgBo3Lgxc+bMoUSJErRr187gmsePH+fatWv618+ePeP58+ecOXOG+fPnA9C0aVP9QFWpUiX8/PyYPn06zZo1o06dOjme75ykUjqydtVGomOi+d77W5q5taB48RKmDsvoataoScDmHVy/eQPvsT40btiIJI2G8N/DGTX8e2rWqMlUf19WrF7J4IFfmjpcYWL5vd0c+fkAN278zphxukfZtFoNV8IvMnXaUuztVcydNZ7DoYE0a97exJEa38VLF7GysqKCq+5xz9//uEJERATDhnzH/fv3TBydcV0Ku4yFhQWBu4J48uQpnw76mHp163Pz1g2KFytO1SrV+OXXX0wdptH8/HMQN278zrjxc/TvLVy4ieIlHIiKus+E8UMpU8YFR0dnE0ZpOgcP7efqtStM8837j+H8F5cvX8bc3ILA3UE8ffKUTwfq2k0p51KAbqXadyOHMWzIMIoULmLiaI3P1cWVz/p/zCcDB1DI2pqqlStjYW5OXFwcS1YsY8WipaYO0WRsbWwZO2o034wYhpmZOe+8XYu7EXdNHZZRvGq8KV/Ohb69+/HlkEFYW1lRqVJlLMwtTB2uyKXy9u2bdN555x0ePXpEbGwskLpnyc6dOxk8eLBB2gIFClC9enVWrVpF69aG+w9otVo2b95MQEAAAQEBHDlyRL9MODPly5dn+/btVKpUidmzZ+snVEzFwV5JlDpK/zo63wef7gAAIABJREFUWo2DvfJvznjVdRxwKe/KuQu/ZWd4RqNUqoiMSi2HKHWUwQqi9GmSkpJ49uwZdun2VXAt70KhQtZcvX4NR6UKlVJFzRo1Ad2jO2FXwnM4J8IYpN1kVKy4PQ8fpt7VevgwmmLF7TOku3jhLDt3/Miw4ZOxtNQ9jlS8uANly7miUjlhYWFBnXqNuHnjqtFizy4ODkoi09xxUqujUDooM6ZJuVOXWT+yPziQ1u5t9K8vXLxA2JUw2nu25ePP+3P7zm0+G2i4+XRupnRQEpWmb1VHR6F0cMgkTZoyef4MW1s79gft4736DVEoLClevDhvv1WL8CthnL9wjp+PHqZjl3Z4j/meM2fPMHqcN3lR8eIOBislHsZGU7xExpVmFy78wo7tPzJ8xBR9uwH0aVUqJ6pVq8Wtm3mv3fydEiUciElztzwmRm2wEucvv507w6ZNaxg7eppB+eRVSgfDMSZKHYXD/9m777CmrjeA49+QIE7AAUGFOsA92jpqnQxFRWbEvWrVVv21pbbugW3dqNWqddSF1lE3TsCtKFq11bpt3QoquBUXkPD7IxqIoNIKBOT9PA/PY8i5N+853jM4Offcl+qNzcv15nlbEr4ljHof18M8Rb05dfoUAAmJCfQf0g+PZh64uTTOugz9R2pbW67fSG5Tb8TEoE41NktOk5iYyMO4OKytrV97bCuNP2t+W8Hi+QuxLGRJ6VKluRJ1lajoaHzb+OPm0ZSY2Bhatm/NzVuvXiFpSra2tkarPmJiYlC/1N+oX1E2r+Pq7MLyRb+x7NcllCldmlKlSmV88JkkM/obAD9vDYuDlzJn5nwsC1nynkPOKZNsRaHIup90iIiIoFmzZri7uzN7dupJ0mvXrtG5c2f8/Pzw9vY22sP0Vd6pyZLz58+j1Wrf2Gi80K1bN/r165cqfYMGDVi0aJHh9enT+j+Ga9euzYYNGwDYvXs39+/fB/SNWb58+fD19aV79+6cOnUqI7Lzn1WqWJmoqKtcux5NQkIC23ZsoUH9Ruk6NjY2hmfPngL6p74cO36UUg6lMzHazFO1chWuXL1MVHQUCQkJhG0Jx7WRi1Ea10YurNu4HoAt27dSp/ZHKBQKoqKjDBu6Xrt+jYuXLlGyRAmKFSuGnVrNxUv6zeh+P3gAx7JlszRfInNIvUnN0bEiN65HExt7ncTEBPbv20HNWvWM0ly8eJa5cybRb8BorKySnzDg6FSBx4/jePBAvzz45Ikj2NvnvMFIlUpVuHr1CtHX9NfF5q2bcW7obJTGuaEzG0P1fcP2nduoXau2YcmoTqdj6/YtRpMlrf3bsGXjVjatDWP+L8GUeq8Uc2bOy7pMvaXKlapwNSq5TLZs20yjBi5GaRo1dGZjWIoyqakvE7Xajj/+PATob5E9cfIYpUuV5sveAYSu28yGNaGMHjGO2jVrM/L70VmdtQzh6FSB69ejiI25TmJCAvsid1ArjXozZ/YkBgwcY1Rv4uIekpAQD8CDB/f4++8T2NuXzsrwM1358hW5di2KGzeukZCQQETEdj6u08Aozfnz/zDt5/EMDwzC2jr7Prnk36j8UluyZdtmnBu6GKVxbvBSW/K83tjZ2XEoRb05fvIYZUqXJikpiZGjf6BMqTJ0at/55Y/MlqpVqcrlK1eIio4iPiGB0M1huDm7GqVxc3Zl7Qb9qvHN27bwce06KBQK3JxdCd0cRnx8PFHRUVy+coXqVasBcPvObQCuXb/O1h3b8fJoQYVy5dm3M4IdYVvYEbYFta2aNb+txKZY6kn/7CCtsnF1MS4bV2dX1qVRNq/zomzuP7jPbyuW0UrjnzkZyASZ0d8Ahi/Wb9y4zo5dO4xukxU5k1arZcSIEcydO5dNmzaxceNGoztFAGbOnImHhwdr165l8uTJ/PDDD288b46/DefFniWgf8RrUFAQSmX6llKVK1eOcuXKpfr90KFDGTFiBN7e3mi1WmrVqsWIESP44osv6Nu3L56ennz44YeUKFECgH/++Yfx48djZmaGSqXi+++/z7D8/RcqlYpv+/Tnm35fodVp8WrhQ9kyjsyZN4uKFSvRsL4zp06fZHBgfx4+fMDefXuYFzybJQtXcOnyRabN+AmFQkFSUhLt23bC0TFnPilIpVIxpP8Qen7VG61Wi8bHDydHJ36eNZ0qlSrj6uxKS18Ng4cPwcPPEytLKyaMGQ/A4b+OMG/hfFQqFWYKBcMGDaXw8wHbkP6DGRg4mISEBBxK2jPyu5GmzGamWfLDVzjXqEQx60JcXvczP8xdxfwNu0wdVqaRepOaUqmka7cAxo4egE6nw8XVAweHMqxcPp8yjhWoVas+SxfP4unTJ0yZ9D0ARYup6T9wNGZmSjp27s2oEX0hKYkyZcvj1sTLtBn6D1QqFQP7DeKLr3uj0+nw8fLFsawTM2fPoHLFyjg3csHPW0PgD0PxaeWNlaUlY0cGGY4/fORP1LZ2huXy7wKVSkX/bwfy1Tf/Q6t9USaOzJozg0oVK+Pc0AVfLz+GjxiGX2sfLC0tGTNC/2StNv5t+WH0d7Tp6E9SUhLenr6Ucyr/hk/MWZRKFd26f83o0f3R6XS4Pq83y5fNx9GxArVq12fxopk8ffqEST9+ByQ/Ijg6+jKzf/kRMzMzdDodfn4dsH8HJl5TUipV9O71DcOGf4tOp6WpuxelSpVl0eI5lCtXkY/rNGTe/Ok8ffqEseP0e8bZ2Kj5bvh4E0f+dlQqFQP6DuTLPv9Dq9Ph+7zezJw9g8qVntcbbz8CfxiGbysfrCwtGTMyud58P+o7WnfQ1xuf5/XmyNEjbArfhJNjOdp3aQvAF72+pEE90+6d9zoqlYrAQUPo3rsnOp0Wf18N5ZycmDrjZ6pWroKbiyutNC0ZMHQwTb09sLK0YlLQBADKOTnh4d4Mz5Y+KJUqhg8eahjzB/T9hnv376FS6X+f1gMfsjuVSsWwgUPo8T992bT01VDO8aWy8WvJwGGDaeajL5sfx00wHN+4RVMePYojISGB7Tt3MHfGbJwcHRkzfhx///M3AL0/70WZ5xMGOUFm9TcDhvbj/vPrZWC/QRQqVMiU2cy5TLiXyMuOHTtGqVKlcHBwAMDT05Pt27cbPfFWoVAQF6d/eMXDhw9T3XGQFkXSy1v2i0x3+8ZDU4eQrVgWyPnLazNa3qZdTR1CthMbknvvOU7L5RhpR15W4b134xvojKTTSRef0oXo+6YOIdspmM/c1CFkO+qi+U0dQrZSQK6RVOSvp9QePUkwdQjZTqF3vC3J0+vXLPus+FldXvt+eHg4e/bsYfRo/arUtWvXcuzYMYYPH25IExsbS/fu3bl//z5PnjwhODiYqlVfvyl2jl9ZIoQQQgghhBBCiKyUdStLli9fzvLlyw2v27ZtS9u2bf/VOTZt2oRGo6Fbt24cOXKEAQMGsHHjRsxe8xQ+mSwRQgghhBBCCCFEtvSmyRG1Ws2NGy9tkJzisdMAq1atYu7cuYD+wTDPnj3j7t27FC366qdXvlMbvAohhBBCCCGEECKTZaOn4VSrVo1Lly5x9epV4uPj2bRpE25ubkZpihcvzv79+wH9g2GePXtGkSJFXnteWVkihBBCCCGEEEKIHEmlUjF8+HB69OiBVqvF39+fcuXKMWXKFKpWrUrjxo0ZNGgQw4YNY8GCBSgUCsaNG/fGp0nJZIkQQgghhBBCCCHSLxs9DQfA2dkZZ2dno999/fXXhn87OTmxbNmyf3VOuQ1HCCGEEEIIIYQQIgVZWSKEEEIIIYQQQoh/IXutLMkMsrJECCGEEEIIIYQQIgVZWSKEEEIIIYQQQoj0y2Z7lmQGWVkihBBCCCGEEEIIkYJMlgghhBBCCCGEEEKkILfhCCGEEEIIIYQQIv3kNhwhhBBCCCGEEEKI3EVWlgghhBBCCCGEEOJfePfXXbz7ORRCCCGEEEIIIYT4F2RliRBCCCGEEEIIIdIvF+xZIpMlJlCoQB5Th5Ct6JJMHUH2Exsy29QhZDu2ms9NHUK2EhcWbOoQsh2LPEpTh5DtmJm9+wOZf6NCqcKmDkHkANKWCPHv5TGXeiPePTJZIoQQQgghhBBCiPTLBStLZM8SIYQQQgghhBBCiBRkZYkQQgghhBBCCCH+BVlZIoQQQgghhBBCCJGryMoSIYQQQgghhBBCpJ/sWSKEEEIIIYQQQgiRu8jKEiGEEEIIIYQQQqSfrCwRQgghhBBCCCGEyF1kZYkQQgghhBBCCCH+BVlZIoQQQgghhBBCCJGryGSJEEIIIYQQQgghRApyG44QQgghhBBCCCHSTzZ4FUIIIYQQQgghhMhdZGWJEEIIIYQQQggh0s1MVpYIIYQQQgghhBBC5C6yskQIIYQQQgghhBDplgsWlmS/lSWdO3fm+PHj/+nYAwcOcPjwYcPrCxcu0LlzZ3x9ffHw8CAwMBCA06dPs3v37n99/kGDBhEeHv6fYssKe/ftxbulNy38PJm7YF6q9+Pj4+k3uD8t/Dzp8EkHoq9FG71//cZ1PmpYhwWLFgDw7Nkz2nfpgH/7Vvi10TD9l+lZkY0MtXffXrz9vfHUeDLvFWXSf3B/PDWedOiadpnUaZRcJgDNfZrTsl1LWndoTbsu7TI7C5nm9wP7aNepJa07+PHrkgWp3j9y9DBde3SkoVsdduzaZvj99RvX6dqjI59070DHT9oQsm5V1gVtYnOH9uT6plkcXTze1KFkqsj9kfi29sHb34v5C9OuNwOG9sfb34tO3Toa1Zt/zv5Dl+6dadlOQ6sO/jx79gyAaTOn0cy7KXVdPs6yfGSUPZF78fDzopmPB3Pmz031fnx8PN8M7EszHw/adm5vKI+79+7xyWefUrNebUaOG210zGdf9MSvTUu8/H35ftQPaLXaLMnL24iI3EMzH0/cvZoze96cVO/Hx8fTp39f3L2a07pjO6Kik6+LX+bNwd2rOc18PNkTudfw+8HDh1HXpSFeLX2NzhU0aSLNfb3wbqXhiz4BPHjwIPMylkEi90fi08oHr5ZezHtFvek/pD9eLb3o+GlyvYm+Fs1HDT+iTcc2tOnYhpFjRxqOCdschn97f1p1aEXvgN7cvXc3y/LztjKjPHoH9KZ1h9Zo2moYOXZkjqg3Ke2J3EtzXy+aensw+1VtyYC+NPX2oE2n9oY6dPfePbr0+JQadWszYqxxWzJ52hRcmjWmRt3aWZKHjPBfywH0bUlTbw+a+3qxZ1+k4fcLFv2KV0tfvP39+HZQf0PfMyhwKI1bNMOvjT9+bfw5feZM5mfwLWRGf9OlR1c8/LzQtPVH09af23duZ0leMkpGj+UvXrpI6w6tDT91XeqyaOmirMiKyIEyZLIku3RWBw8e5MiRI4bXo0eP5pNPPmHdunWEhYXRqVMn4PWTJYmJiVkSa0bTarWMDhrDjKkzWbdyLWGbwzh/4bxRmjXr1mBZyJLQtZvo3KEzk6f9ZPT+hEkTaFCvgeF1njx5mDdrLqt/W8XKpSuI3BfJ0eNHsyQ/GUGr1TJm/BhmTpnJ2hVrCdvyijKxtGRTiL5Mfnq5TCYbl8kL82bNY+XSlSz7dVmm5iGzaLVaJv4UxI/jp7J04Uq2bd/MxUsXjNLY2doxbPD3uDduZvT7YkWLMXtGMAvnLWXOzAUsWrqQm7duZmX4JrNw025afDPO1GFkKq1Wy9gJY5j+0wzWLAshfEt4qnoTsj4Ey0KWbFi9kU7tOjFlur7eJCYmMvT7IQwdOIw1y0KYO3MeKpV+AaNzA2cWBy/J8vy8La1Wy8hxo5j980w2rF7PpvBQzp03Lo9Va9dgVciSzevD6NKxMxOnTALAwiIPAf/7iv7f9Et13slBP7J2xRo2rFrLnbt3Cd+6OUvy819ptVpGjBnN3Bmz2BSyno3hoZw7f84ozcqQ1VhaWrJ1YzhdO3Vh4k/6cjh3/hybwkPZtGY9c2f8wg9jRhnGDS19/Zg785dUn1f/47psXL2WDatCKF2qFL+kMTmTnbzob2ZMmUHI8hDCN7+63mxcs5FO7Tvx08/J/Y19SXtWLFnBiiUrCBys/2InMTGRoElBzJ05l1VLV1HeqTzLVuSMPiczygNgwpgJrFy6kjXL1nD33l22bN+SZXl6W1qtlhFjRzFn+kw2rnlFWxKiH5Ns2RDGJ50682OKtuTrL75iwLep2xJXZxdWLM4Z1wW8XTmcO3+e0M1hbFy9jrkzZjFijH7CLCYmhkW/LWHV0uVsWL0WnVbHpvAww/n6f9OXtStWs3bFaipVrJil+f03Mqu/AZgwehwhy1cTsnw1RYsUzfS8ZJTMGMuXKV2GlUtX6sfxi5aR1yIvjV0bZ0l+3jVmCkWW/Zgsj29KEBUVRfPmzenbty8eHh4EBATw5MkT3NzcmDBhAhqNhvDwcPbu3Uvbtm3RaDQEBATw6NEjIiIiCAgIMJzrwIED9OzZE4DvvvuOli1b4unpydSpU9P87LTOCeDm5sbUqVPRaDR4e3tz/vx5oqKiWLZsGQsWLMDX15c//viD2NhY7OzsDOerUKEC8fHxTJ06ldDQUHx9fQkNDWXatGn079+fdu3aMWDAAKKioujSpQve3t588sknXLt2LVVsP/30E4MGDUKr1TJ37lz8/f3x9vZ+ZV4y2/GTJ3jP4T0c7O0xNzfHo2lzdu7eaZRm5+5d+Hj5AODe2J0DBw+QlJQEwPZdOyhZsiROZR0N6RUKBfnz5wf0g7bExEQUOWi91YnnZWL/vEyau6cuk10Ru/DxfF4mbu4cOJRcJjt27aBkiZI4piiTd8Wp0yexL+lAyRL6smni1pQ9e40nEIsXL4GTYznMzIybCXNzc/LkyQNAQkI8STpdlsVtanv+OsOdB3GmDiNTnTh1Agd7B+xL6q+NZu7N2RWxyyjNroideD+vN03c3Dl46CBJSUnsP7Cfck7lqFC+AgDWVtYolUoAqlerjk0xmyzNS0Y4duL487bVgTzm5rRo5sGOXTuM0uzYtQNfb/3KiGZNmvL787Y1f7781PywBhYWFqnOW7BgQUDftiYkJmT7tvXYieOUcnB4Xg558Gzegu27jNvTHTt3oPF5Xg7uTdl/8HeSkpLYvmsnns1bkCdPHhzs7Snl4MCxE/oVpLVr1sLK0irV5zWoV98w0fZB9fe5ERuTyTl8OydOGteb5k1T15udu3ca9Tcv6s2rJJEESfDkyROSkpKIexSHjU3OqEOZUR6Qot5oE0lIyP71JqW02pLtL7Ul23ftwC9FW7L/pbYkT57UbckH1d/HNodcF/B25bB91w5aNPMgT5482Je05z2H9wxtiVabyNNnz0hMTOTJ0yc5qkxeyKz+JifL7LH8gUMHcLB3oETxEpmbEZFjpWtlycWLF+nQoQNhYWEUKFCApUuXAmBtbU1ISAh169Zl5syZBAcHExISQtWqVQkODqZevXocO3aMx48fAxAaGkqLFi0A+Oabb1izZg3r16/n0KFDnHlpWdydO3fSPOcLhQsXJiQkhHbt2jF//nzs7e1p164dXbt2Zd26ddSqVYuuXbvyySef0KNHDxYsWMCDBw/IkycPAQEBtGjRgnXr1hniOX/+PAsWLGDSpEmMGjUKjUbDhg0b8Pb2ZtSoUUaxBQUFcefOHcaOHcv+/fu5fPkyq1atYt26dZw8eZJDhw79x/+O/y42NgY7tdrwWm2rJiY29pVpVCoVBQsW5N79ezx+/Jj5C+fT+7Peqc6r1Wpp1aE1zu4ufFynLtWrVs/cjGSgmJsxqFOWiVpN7E3jMomJTU6Tqkx+TbtMUEDPL3vStnNbVq3Jmbeg3LwVi9o2uWxsbGy5eSv2NUcYi4m9QedP2+HX2pNOHT7JkX8Ei7TFxsZip06eZFbb2hJ70/gP1dibsdjZ6tOkrDeXr1xGgYLeAb1o16UtwYuCyelSlYdaTUyqdiSW4nbJ5VGoYEHu3bv3xnP3+N/nNGjsTIH8BWjWpGnGBp7BYmJjsLMrbnittlUTExPzUpqXy6EQd+/dIyYm5qUytCPmX0x+rF67hkb1G75lDjJX7E3j68TW1paYtOqNOnW9Af2tJ206taFbz24cPqK/ndhcZc7QgUNp1aEVTVo04cLFC2h8NFmUo7eTGeXxQq+veuHazJUC+Qvg7uaeyTnJOCnrB4CdOq1x2n9rS3KStymHVx2rVqvp1qUrbs2b0NDdlUIFC9GgXn1Dup9+nopPaw1jJwQRHx+fyTn87zKzvxnyfSCatv7MmD3rjZOS2UmmjeWfC98Sjkczj8wJPhcwU2Tdj8nymJ5ExYsXp2bNmgD4+Pjw559/AhgmGo4ePcq5c+do3749vr6+rF27lmvXrqFSqWjYsCE7d+4kMTGR3bt307ixfplTWFgYGo0GPz8/zp49y/mXlpm96pwvNG2qH1hWrVqV6Gjje9Ne8Pf3JzQ0lObNm3PgwAHatGnzykbSzc2NvHnzAnDkyBG8vLwA8PX1NeQXYMaMGcTFxTFixAgUCgWRkZFERkbi5+eHRqPhwoULXLp0KT3Fmm3MmD2Dzh06G1aRpKRUKlm1dCXbQrdy4uQJzp47a4IIs96M2TPo3D7tMlk4ZyErFq9gxpQZLFu1jD8O/2GCCE1LbWvHouBlrFi6ltDwjdzJYfe/isyh1Wo5cvQIY0aMJXj2Anbu2sGBQwdMHVa2NXfGbCK27iQ+Pp7fpZzSNHPOLyiVKnw8vUwdSqaxKWbD5vWbWbF4Bf369GNQ4CDi4uJISExgxeoVLF+0nG2h2yhXrlya9+u/a15VHi/MmjaL7aHbiU+I5+AfB00Yqcgu7j+4z/ZdO9m2aTMRW3bw5MkT1m/aAMC3AX0IW7uBVUuWc+/+feYEv/t16GUTxgSxfmUIi+f/yp9H/mTdxvWmDilLvG4sD5CQkMCuiF00bZy9v6wQppWup+G8vMzxxet8+fIBkJSURP369Zk0aVKqY1u0aMGSJUuwsrKiatWqFCxYkKtXrzJ//nxWrVqFlZUVgwYNMmzE9MLrzgn6WwEAzMzMXrtnilqtplWrVrRq1QovLy/++eefNNO9yMubVKtWjZMnT3Lv3j2sra1JSkri888/p1070270aWur5kaKb/liYmNQ29qmmcZObUdiYiJxcXFYW1lz/MRxtm7fxuSpk3n48CEKMwV58ljQoW17w7GWhSypXas2kfsjKedULsvy9TbUNsbffMbExGBrY1wmL74dTVUmJ4+zbcc2Jk9LLhMLCwvat2lvWJFRtEhR3FzcOHHyBLVq1MrSvL0tm2K2Rt/s3rwZi00x29cc8arz2FC2jCN/HTuCm0uTjAxRmIitrS03Ym4YXsfExmJrozZOY2PLjdgbqNVqo3qjtrWlxoc1KWxdGIAG9Rpw+sxp6tSuk6V5yEipyiMmBnWqdsSW6zduGNqRh3FxWFtbp+v8FhYWuLm4smPXTup/XC9DY89Ials1N25cN7xO+U1ecpqXy+Ehha2tUavVL5XhDaOVba+yZl0IuyJ2s2D2vGx/u4WtjfF1EhsbizqtehOTut4oFArDrY2VK1XGwd6By1cu62/DARzsHQBo1rgZ83+dn0U5ejuZUR5VKlcxHGthYYFrI1d2Ruykbp26WZOpt/SifrxwIyatcdp/b0tyircph1cdu//337EvWZIiRYoA4N64MUf++gsfT2/D7Th58uShpa8f839dkPmZ/I8yq7950d4WKFAALw9Pjp88YbjNKbvLrLE86DeOrVSxEkWL5pw9XLKb7N43Z4R0rSy5du2aYePUjRs3GlaZvPDBBx9w+PBhLl++DMDjx4+5ePEiAB999BGnTp1ixYoVhpUojx49Il++fBQqVIhbt24RERGR6jNfd85XKVCggGFfE4CIiAgSEhIAuHnzJvfu3UOtVqdK97IPP/yQTZs2AbBhwwZq1Ur+Q7hhw4Z89tln9OzZk7i4OBo0aMDq1asN54uJieH27az/lr1q5SpcvnqZqOgoEhISCNsSjksjF6M0Lo1cWP98Nnnr9q18VPsjFAoFC+cuZPOGcDZvCKdT+4589mkPOrRtz527d3jwUP8EgqdPn/L7gf2UKV0mq7P2n1WpXIXLV5LLJHxrGmXS0IX1m56XyY4UZTJnIeHrwwlfH07H9h3p0bUH7du05/GTx4b/68dPHrP/9/04OTplddbeWqWKlYmKusq169EkJCSwbccWGtRvlK5jY2NjePbsKQAPHj7g2PGjlHIonYnRiqxUpVIVrly9QvQ1fb3ZvDUc50bORmmcG7qw4Xm92bZjK7Vr6etNvY/rc+78WZ48fUJiYiJ/HvmTsmXKmiIbGaZalapcvnKFqOgo4hMSCN0chquLq1EaV2dX1m1YB8DmbVv4uHad1w4gHj1+TOxN/abIiYmJ7N4bQdls3rZWq1KVS1eucDUqiviEeDaFh+LmbFwObi6uhKx/Xg5bt/DxR/pycHN2ZVN4KPHx8VyNiuLSlStUr1rttZ8XEbmHuQvmM3PKz+n+MsOUqlTW1xtDf7MlHOeGxvXGpdFL/c3zenPn7h3Dlz5R0VFcvnoZ+5L22NrYcuHiBe7cvQPA/oM5pw/OjPJ4/PixYTPxxMREIiIjKFMqZ5QHpN2WpKpDzq6s/RdtSU70NuXg5uxK6OYw4uPj9dfG87akePHiHD12zLC/z/4DByhbVt/3vGhrk5KS2L5zB+Wz8Rd+mdHfJCYmcveu/ila+pUUuymXg8atmTGWfyFscxgeTeUWHPF66VpZUqZMGZYsWcKQIUNwcnKiffv2LF682PB+kSJFGDt2LN9++63hNpc+ffpQpkwZlEolLi4uhISEEBQUBEDFihWpXLkyHh4e2NnZUaNGjVSf+bpzvoqrqysBAQFs376dwMBAIiMjGT16tGGzo/79+2NjY0OdOnWYPXs2vr6+hg1nUwoMDGTw4MHMmzfPEEdKHh4ePHr0iN69ezNnzhy8vLwMK0vy58/PhAkTsnyWUqVSMaShDmoQAAAgAElEQVT/EHp91RutVovGxw8nRyd+njWdKpUq4+rsSktfDYOHD6GFnydWllaMH/P6x5/evHWLYd8NQ6vTkqTT0dS9WarBTnamUqkYMmAIvQP0ZeL3vEymz5pO5edlovHVMOS7IXhqnpfJ6NeXyZ3bd+gzoA8A2kQtHs090nxaTnanUqn4tk9/vun3FVqdFq8WPpQt48icebOoWLESDes7c+r0SQYH9ufhwwfs3beHecGzWbJwBZcuX2TajJ9QKBQkJSXRvm0nHHNQx/s2lvzwFc41KlHMuhCX1/3MD3NXMX/DLlOHlaFUKhWD+g2md0BvdDodvt5+OJV1YsYv06lcqQoujVzQ+GgY+v1QvP29sLS0JGiUvt5YWlrSuX1nOnbtgEKhoEG9hjRqoJ+EmzxtMmGbQ3n69ClNvdzR+LZ87X3E2YVKpWLYwCH0+F9PdDotLX01lHN0YuqMn6lauQpuLq608mvJwGGDaebjgZWlFT+Om2A4vnGLpjx6FEdCQgLbd+5g7ozZWFtb8UWfL4lPiEenS6JOrY9o26qNCXP5ZiqViuGDh9Kj9+dodTr8/TSUc3JiyvRpVK1ShcYubrTS+NN/6CDcvZpjZWnF5PETASjn5IRH0+a00PigVCoZPmSYYePfbwf24+Afh7h77x6N3N34qvcXtG7pz8ixo4mPT+DTXj0AeL/a+4wI/M5k+X8TlUrF4P7J9cbP+3l/88t0qqSsN98Nxaulvt686G8OHznM9F+mY64yR2GmYNigYVhZ6Te97dmjJ916dkOlUlHcrjgjh498XRjZRmaUx+3bt/m679fP642O2jVr07plaxPnNP1UKhWBg4bQvbe+LfH31dcho7ZE05IBQwfT1FvflkwKSm5L3DyM25J5M2fj5OjIhMk/sjEslCdPn+LctDGtNC35qvcXJszp671NOZRzcsLDvRmeLX1QKvVtklKp5P1q1WnaxJ2W7dugUiqpVLEibf3110b/IQO5c/cuJCVRsUIFvh+WvduRjO5vSpQoTo8vepKYmIBWq6NenY9p3bKVCXP572TGWB6ef+F5cD+BQwLfmFa8min3EskqiqQ37PITFRVFr1692LhxY1bF9M6Lf/jszYlykRy0z1SWiXucfTcgMxVbzeemDiFbiQvL+ZunZjSLPEpTh5DtmOWGkcy/8PRZoqlDEDmAtCXiTWTsmlpCYu55OmJ6WVi+W08nepn1wKybH7gXZJq9y9K1skQIIYQQQgghhBACZM8SAOzt7WVViRBCCCGEEEIIIXKNdG3wKoQQQgghhBBCCJFbyG04QgghhBBCCCGESLfcsC2arCwRQgghhBBCCCGESEFWlgghhBBCCCGEECLdZINXIYQQQgghhBBCiFxGVpYIIYQQQgghhBAi3WTPEiGEEEIIIYQQQohcRlaWCCGEEEIIIYQQIt1kzxIhhBBCCCGEEEKIXEZWlgghhBBCCCGEECLdZM8SIYQQQgghhBBCiFxGVpYIIYQQQgghhBAi3WTPEiGEEEIIIYQQQohcRlaWCCGEEEIIIYQQIt1yw54lMlliAvtOx5g6hGylpmMxU4eQ7VyOeWjqELKduLBgU4eQrRT0+NTUIWQ7DzbNN3UI2c79uGemDiFbqTx9r6lDyHbK2RU0dQjZzsT6jqYOIVupUMLS1CFkOwXymZs6hGznwaN4U4eQ7ZS0tDB1COItyWSJEEIIIYQQQggh0k32LBFCCCGEEEIIIYTIZWSyRAghhBBCCCGEECIFuQ1HCCGEEEIIIYQQ6ZYbNniVlSVCCCGEEEIIIYQQKcjKEiGEEEIIIYQQQqSbmWzwKoQQQgghhBBCCJG7yMoSIYQQQgghhBBCpFsuWFgiK0uEEEIIIYQQQgghUpKVJUIIIYQQQgghhEg32bNECCGEEEIIIYQQIpeRlSVCCCGEEEIIIYRIt1ywsERWlgghhBBCCCGEEEKkJCtLhBBCCCGEEEIIkW6yZ4kQQgghhBBCCCFELpPjV5Z07tyZAQMGUK1atX997IEDBzA3N6dGjRoATJs2jfz589O9e3dDGjc3N1atWkWRIkUyLOasduLYIVYsmoFOp6OBiwfNvdsZvb97+wZ2bVuPmZkZFnnz0anbN5QoWcpE0Wasfb9HMvGnCei0Ovy8/ejapZvR+/Hx8Xw3MpDTZ05jZWXF2JFBlChegsTEBEaOHcGZv8+g1Wrx9PDk0y7duXT5EkOGDzQcHx0dTc/PetOhbcesztpb++uvg/wa/DM6nRbXxp74+nUwen/TxhXs3B6KmVKJpaUVPXsPwMbGDoBbt2KYPWsit2/HokDBwMHjsLG1M0U23lrk/kjGTwpCp9Oh8dHQ7ZPuRu/Hx8cz7IehhmskaNR4SpYoCcA/Z/9h1LiRxD2Kw8zMjCXBS7GwsGDazGlsDN3Ag4cP2L/rd1NkK0vMHdoTz3ofEnv3Ae93GmDqcDJN5P5IJv40Hq1Wf418mkY7EjhiGKfPnMbayopxo4IoUbwkoZs38euShYZ0Z8+dZemC36hQviLhW8KYv3AeKBTYFLNh1PejKWxdOKuzliEOHtrPzzMmodXp8PTwoUO7T4zeP3rsCNNnTub8hXMMHzoS50aNDe/FxN5g4o+jib0Zi0IB40ZPxs6uRFZnIcM1Lm/DOJ8qKBUKfj10hZ92nTd6f4xXZRo6FgUgn7kSm4IWlPp+M9WKW/KjphqF8qrQ6ZKYuOMsIceumyILGa5uqSL0dXHCzEzBuhPXWXjoSqo0Tcrb8NnHpQH452YcgWGnsStkwQTvqpgpFKiUCpb/Fc2aY9eyOPrMdeLYQZanGKd5eLc3en/39g3s3LYOMzMlFnnz0rnbt+/MOC2lAwf3M236j+h0Ojxb+NKx/cttyWGmTZ/MhQvnGD5sFC7OyW2Jq/vHlC3jCICtrR1jR/2YpbFnFBm3vt6L/kan09HiNf3NhQvnCHxFf3PzeX8z9h3pb0wpFywsMc1kiVarRalUmuKjjRw8eJD8+fMbJkveRTqdlt8WTqPPwCAKFynG2OFfUr1GXaNO9qN6bjg39gbg6OF9rFwyi68HjDVVyBlGq9USNHEc06fMRG2rpkv3jjRq6GzoTAHWbVhLoUKFWLtyPZu3hjNtxhTGjgxi245txMfHs3zxSp4+fULrDv40c/egdKnSLF243HD+Fr7NcG3kaqos/mc6nZbgeVMYMmwCRYvaMHRwL2rWqoe9fWlDmtKlyzF63CwsLPKydcs6li7+ha+/+Q6AGT+Pxa9lJ6pXr8XTp09Q5NDWUqvVMnbCGGZN+wW1rZqOXTvg3NAFx7LJ10jI+hAsC1myYfVGwreEMWX6T4wfPYHExESGfj+EUd+NpkL5Cty7fw+VSt+kOjdwpl3rdvi08jZV1rLEwk27mb5yMwuG/8/UoWQarVZL0I9jmTFlFmpbNZ26dcT5pXZk7Qb9NbJ+1QY2bw1nyvQpBI0aT4tmnrRo5gnoJ0r6DvqGCuUrkpiYyISfxrNq6RoKWxfmp58ns3zVMnr16G2qbP5nWq2WKdMmMCFoGjbFbOn1ZVfq1W1I6VJlDWnUtmoG9g9k+colqY4fG/QDnTp0pVbNOjx58hiFIucveDVTwES/qvjNPcC1+0/Y+WVDwk7F8HdsnCHNkI2nDP/+vF5pqpewBOBxgpZey//iwu1H2BWyYFdAQ3b8c5P7TxOzPB8ZyUwBA9zK8eWao8Q8fMbCDjWJOH+Li3ceG9I4WOeja+336LH8CA+fJVI4nzkAtx7F0235YRK0SeQzV7Ksc20izt/i1qN4U2UnQ+l0WpYunMY3A4MoXMSGMcO/4P0a9V45Tvvr8D5WLpnJ1wPGmSrkTKHVavlp6nh+HP8zNja29PzfJ9Sv25DSpZPbEltbOwYPGM6ylYtTHW+Rx4J5s1O3MTmJjFtf7+X+pvdr+psVafQ344J+oOM71t+IzJfhV0lUVBTNmzenb9++eHh4EBAQwJMnT3Bzc2PChAloNBrCw8PZu3cvbdu2RaPREBAQwKNHj4iIiCAgIMBwrgMHDtCzZ08AvvvuO1q2bImnpydTp05N87PTOifoV4dMnToVjUaDt7c358+fJyoqimXLlrFgwQJ8fX35448/XpuvKVOmsGDBAsPryZMns3DhQg4cOEDHjh35/PPPadasGcOHD0en071lKWaci+f/xlZdAhvb4qhU5tT62IWjf+4zSpMvXwHDv589e5pj//B92clTJ3Cwd8C+pD3m5uY0bdKM3Xt2GaXZvWcXXh76AUhj1yYc/OMgSUlJADx9+pTExESePnuGubk5BQoUMDr20B8HKVnSnuLFc96s9LlzZ7CzK4FaXQKVypy69dz441CkUZoqVT/EwiIvAE7lKnPnzk0AoqIuodNqqV69FgB58+YzpMtpTrx0jTRzb86uiF1GaXZF7MTb0weAJm7uHDykv0b2H9hPOadyVChfAQBrK2vDJHD1atWxKWaTpXkxhT1/neHOg7g3J8zBTpw6gX3Ka6RJs9TXyJ5deLVIbkcOpWhHXgjfGkbTJs0ASCKJpCR48uQJSUlJPHr0KMdeL2f+PkWJEvaUKF4Sc3Nz3FzcidwXYZTGzq4EjmXLYfbSwPTS5QtotYnUqlkHgHz58pM3b85sS1Kq6WDNhduPuHznMQnaJFYfjaZFZfUr0/t/UIJVR/UrJc7fesSF2/qxy42Hz7gVF0/RAhZZEndmqmJnydV7T4i+/5REXRJb/47F2bGYURq/asVZefQaD5/pJ4buPkkAIFGXRIJWX5/yKBWYvRtDFIPkcZq+P679sQtH/zTuj1OO0+KfPX0nv849feYkJUvaU6LE87bEtSl7X2pLituVwNExdVvyrpBx6+ud+fsUJV/qb/bl8v7G1MwUiiz7MVkeM+OkFy9epEOHDoSFhVGgQAGWLl0KgLW1NSEhIdStW5eZM2cSHBxMSEgIVatWJTg4mHr16nHs2DEeP9Z/0xAaGkqLFi0A+Oabb1izZg3r16/n0KFDnDlzxugz79y5k+Y5XyhcuDAhISG0a9eO+fPnY29vT7t27ejatSvr1q2jVi39H34vJk9e/MTGxgLg7+/PunXrANDpdGzatAkfH/0fUMeOHSMwMJDQ0FCuXr3Kli1bMqNY/5N7d29RuEjyILxwkWLcu3srVbqdW9cxtG8X1iybS9vO78a3xLE3Y1GrkweotjZqYm/eTCON/vYRlUpFwQIFuX//Hk3cmpA3b16a+7jjpfGgU/suWFlaGR27edtmmrk3z/yMZIK7d25RtKit4XXRojbcvZP6unhh145Q3v9A38FcvxZF/gIFmTRxOIMGfMaSRbPQ6bSZHnNmiI2NxU6dfPuQ2taW2JsxxmluxmJnm+IaKViQe/fvcfnKZRQo6B3Qi3Zd2hK8KBjx7rmZ4v8fwNZWTezN2NRp1KmvkZS2bt9Cc3cPAMxV5gzpP4S2nVrTzNudC5cu4OetyeScZI5bt2KxtUluZ22K2XLr1s3XHJEsKuoqBQsWYvj3A/msV2dmzZ6KVpsz25KUilvlI/reU8Pra/efUtwqX5ppHazzUapwfiLOpW5/a9hbY65ScPHOo0yLNavYFLQg5uEzw+uYuGfYFDSeBHrPOj/vFc7H3LYfMr9dDeqWSr79WV3QgqWdarGxR11+/ePKO7OqBPTjtCJFkvtj6yI23L17O1W6nVvXMaRvZ1Yvm0O7zl9kZYhZ4tatm8ZtiU362xLQ357yee8u9P6yG3v27sqECDOfjFtf7+X+plgxW27+h/7m83eovxGZL1MmS4oXL07NmjUB8PHx4c8//wQwTHwcPXqUc+fO0b59e3x9fVm7di3Xrl1DpVLRsGFDdu7cSWJiIrt376ZxY/29ZmFhYWg0Gvz8/Dh79iznzxvf//uqc77QtGlTAKpWrUp0dPQrY38xefLix9ZW34HZ29tjbW3NqVOn2Lt3L5UrV6ZwYf395dWrV8fBwQGlUomnp6chvzmJq7svo3/8lZZtexC6bqmpwzG5E6dOolQqCV+/hfWrNrF42SKioqMM7yckJBCxdzdN3NxNGGXW2BOxlQsX/sbbpy2gXzJ85vRxOnbuxeixs4iNucbuXeEmjjLrabVajhw9wpgRYwmevYCdu3Zw4NABU4clsqHjJ4+T1yIvTo5OACQkJrByzUqWLlzG5g1bKedYjuBf55s4yqyn1SZy/Phf9OoZwKzpwVy7Hk34lk2mDitLtXy/BOuPX0dnvBAJdSELfmn3AV+sPMpLi5TeWUozBQ7W+ei58i+GhZ5iqHt5Clrob22MiXtGh8V/oAk+gGdlO4rkNzdxtFnP1d2XMT8uej5Oy9m3m2SG5UvXMXvmrwQOGcnPMyYTfS3qzQe9Q2Tc+nop+5uZ04O5fj2azbmsvxH/TaZMlrx8G8eL1/ny6b9ZSUpKon79+oYJidDQUMaMGQPoJ1TCwsL4/fffqVq1KgULFuTq1avMnz+fBQsWsGHDBlxcXHj27JnRZ7zunADm5vqO1czM7D/PJLZu3Zo1a9awZs0a/P3935jf7MC6cDHu3kmedb175xbWhYu9Mn2tj13466XlnzmVrY0tMTHJqwRib8Zga2OTRpobACQmJhL3KA4rK2s2bwmjbp16qFTmFClShPerfcDpM8n3mEfu30vF8hUpWqRo1mQmgxUuUozbt5O/Hb99+yaFi6S+Lo4f+5O1IYvpN2A05uZ5AChSxIZSpR1Rq0ugVCqp9VEDLl44m2WxZyRbW1tuPP//B4iJNf7WAvTXyI3YFNdIXBzWVtaobW2p8WFNClsXJl/efDSo14DTZ05nafwi89mk+P8HiI2NwdbGNnWamNTXyAubt4YbfZv3zz9/A+Bg74BCocC9cVOOHv8rM7ORaYoVM16NdfNWLMXSeUuRTTFbHB3LU6J4SZRKFQ3qOXP27Jk3H5jNXb//hJLWycu7S1jl5fr9J2mm9X8/+RacFwpZqFjx6UeM3Pw3f1y5l+ZxOc3NuGeoCyWvJFEXtOBmnPE4LjbuGXvO30arS+Lag6dcufuE96yNV+TcehTP+VuP+KCkNe8K68LFuHMnuT++d+cmhQu/emxR+2NXjrwj47SUihWzMW5Lbqa/LQF9OwxQokRJPni/BmfP/p3hMWY2Gbe+3sv9za1bsem+hfXl/qb+O9LfmJpCkXU/ppIpkyXXrl3jyJEjAGzcuNGwyuSFDz74gMOHD3P58mUAHj9+zMWLFwH46KOPOHXqFCtWrDCsRHn06BH58uWjUKFC3Lp1i4gI4/vT3nTOVylQoIBhX5P0aNKkCXv27OH48eM0aNDA8Ptjx45x9epVdDodYWFhqfJrSqXLViD2RjS3Yq+TmJjAH7/v4v0adY3SxNxInnk+/tcBbO1KZnWYmaJypSpcjbpC9LVoEhIS2LJtM40auBiladTQmY1hGwDYvnMbtWvWRqFQoFbb8cefhwD9vgInTh6jdKnShuNe/uMnp3F0rMiN69HEPr8u9u/bQc1a9YzSXLx4lrlzJtFvwGisrJKf0uHoVIHHj+N48EA/iD954gj29jlzV/4qlapw5eoVoq9FkZCQwOat4Tg3cjZK49zQhQ2b1gOwbcdWatf6CIVCQb2P63Pu/FmePH1CYmIifx75k7Jlyqb1MSIHq1KpClevJrcjm7dtxrnhS9dIA2c2hqZuR0B/2+bW7VuM2gtbG1suXrrA3bt3ADhw8HfKlM6Z107FCpWIjr7K9evXSEhIYMeurdSr2yhdx1aoUJm4Rw+5d+8uAEf++oNSpcpkZrhZ4nDUfRyLFqBU4XyYKxX4v1+SsNMxqdKVsymAdT5zDl6+a/iduVLB4i61WHY4ivXH342n4ACcuvGQ9wrno4RlXlRmCtwr2BJxwfjWo93nblHDQT8JYpXXnPcK5yP6/hNsC1pgodQPVwtZqHi/pBWXU2wMm9O9PE479Psu3q9h3B+/PE5T29lndZiZrmLFykRFX+X6dX1bu2PnFurXa5iuYx8+fEB8vP7WrHv373H85DFK58C2RMatr5dWf1M3l/c3IvNlytNwypQpw5IlSxgyZAhOTk60b9+exYuTd64uUqQIY8eO5dtvvzU0bn369KFMmTIolUpcXFwICQkhKCgIgIoVK1K5cmU8PDyws7NL8+k1rzvnq7i6uhIQEMD27dsJDAx8Y77y5MlDnTp1sLS0NHqaT7Vq1Rg5ciSXL1+mTp06uLtnnyVuSqWSdl2+ZMqEweh0Ouo3akYJ+9KsX72AUmXK836Neuzauo7TJ4+gVCrJX6AQn37+bjwCVKVS0f/bgXz1zf/QanX4ePniWNaRWXNmUKliZZwbuuDr5cfwEcPwa+2DpaUlY0bod5dv49+WH0Z/R5uO/iQlJeHt6Us5p/KAvhM6eOgAQwcOM2X23opSqaRrtwDGjh6ATqfDxdUDB4cyrFw+nzKOFahVqz5LF8/i6dMnTJn0PQBFi6npP3A0ZmZKOnbuzagRfSEpiTJly+PWxMu0GfqPVCoVg/oNpndAb3Q6Hb7efjiVdWLGL9OpXKkKLo1c0PhoGPr9ULz9vbC0tCRo1HgALC0t6dy+Mx27dkChUNCgXkMaNdB32pOnTSZscyhPnz6lqZc7Gt+W9P4s5z3p5E2W/PAVzjUqUcy6EJfX/cwPc1cxf8MuU4eVoVQqFQP7DuKLPvprRN+OODFz9gwqV9K3I37eGgJ/GIpPK2+sLC0ZOzLIcPzhv/5ErbbDvmTyHzc2NrZ83q0n3Xt3R6VSUdyuOD8EjjBF9t6aUqki4Mt+DBgcgE6nw6OZN2VKl2X+gl+oUL4S9es14szfpwj8fgBxcQ/Z//segn+dw4K5y1AqlfT+PIC+A74kKSmJ8uUq4tXCz9RZemtaXRL9151kdfc6KM0ULD50lTMxcQxxL8+RqPuGiRP/90uy+qVVJZrqJahXpghF8pvToab+mvnfiqMcv/4gy/ORkbRJSYzfcZapLaujVChYf/I6F24/pmfd0pyOeUjEhdvsv3yHOqUKs7xLbXRJSUyJuMD9p4l89F4h+jRyJAlQAEv+vMr52zl/H5cXlEol7bt8xU8TBj0fpzWnhH1p1j0fp31Qox47t67j9MnDKJUq8hco+M6M01JSKVX0+ao//QYGPH8srDdlSjsyL/gXKlbQtyWnz5wi8LsBPIx7wL79ewheOJuF85dz+colJk4ei5lCgS4piY7tuhg9RSenkHHr6ymVKr76sh8DBwegTdHfBC/4hfIp+pvhKfqbBb/OIfh5f9Pr8wD6pehvPN+B/sbUTLnxalZRJL28Zf9bioqKolevXmzcuDEjT5st6HQ6NBoNU6ZMoXTp0oD+iT3z58/nl19+Sfd5dh28kkkR5kw1HV99W1BudTbq3Vh6nZEqpdjsT0BBj09NHUK282BT7tv3403uv3SrQ25XefpeU4eQ7ZSzK2jqELKdifUd35woF6nw/NHWIlmBfLlv35w3efAObbycUUq+9+7cMpiWauN3ZNlnHR/glmWfldK7+eytTHDu3Dnc3d2pW7euYaJECCGEEEIIIYTIbXLDniUZfhuOvb39O7mqxMnJie3bt6f6fZ06dahTp44JIhJCCCGEEEIIIURmyJQ9S4QQQgghhBBCCPFuyg17lshtOEIIIYQQQgghhBApyMoSIYQQQgghhBBCpFsuWFgiK0uEEEIIIYQQQgghUpKVJUIIIYQQQgghhEg32bNECCGEEEIIIYQQIpeRlSVCCCGEEEIIIYRIN7N3f2GJrCwRQgghhBBCCCGESElWlgghhBBCCCGEECLdFLJniRBCCCGEEEIIIUTuIpMlQgghhBBCCCGEECnIbThCCCGEEEIIIYRIN9ngVQghhBBCCCGEECKXkZUlQgghhBBCCCGESDcz2eBVCCGEEEIIIYQQIneRlSUm8EHpIqYOIVvJY640dQjZToX3Cps6hGzHIo9cJyk92DTf1CFkO5ae3UwdQrbzKDzY1CFkK5f7uZo6hGxH+uDUtDqdqUPIVizkGkll/5lYU4eQ7XxQRv6+yW1kzxIhhBBCCCGEEEKIXEZWlgghhBBCCCGEECLdZM8SIYQQQgghhBBCiFxGVpYIIYQQQgghhBAi3XLDqovckEchhBBCCCGEEEK8oyIiImjWrBnu7u7Mnj07zTShoaG0aNECT09P+vbt+8ZzysoSIYQQQgghhBBCpJsiG+1ZotVqGTFiBMHBwajValq1aoWbmxtOTk6GNJcuXWL27Nn89ttvWFlZcfv27TeeV1aWCCGEEEIIIYQQIkc6duwYpUqVwsHBgTx58uDp6cn27duN0qxYsYKOHTtiZWUFQNGiRd94XllZIoQQQgghhBBCiHQzyz4LS4iJicHOzs7wWq1Wc+zYMaM0ly5dAqBdu3bodDq+/PJLGjVq9NrzymSJEEIIIYQQQgghsqXly5ezfPlyw+u2bdvStm3bf3UOrVbL5cuXWbRoETdu3KBTp05s2LABS0vLVx4jkyVCCCGEEEIIIYRIt6xcWfKmyRG1Ws2NGzcMr2NiYlCr1anSvP/++5ibm+Pg4EDp0qW5dOkS1atXf+V5Zc8SIYQQQgghhBBC5EjVqlXj0qVLXL16lfj4eDZt2oSbm5tRmiZNmnDw4EEA7ty5w6VLl3BwcHjteWVliRBCCCGEEEIIIXIklUrF8OHD6dGjB1qtFn9/f8qVK8eUKVOoWrUqjRs3pmHDhkRGRtKiRQuUSiUDBgygcOHCrz2vIikpKSmL8iCeuxcbZ+oQspV8ec1NHUK2k6jVmTqEbCefhcztpvTkaaKpQ8h2LD27mTqEbOdReLCpQ8hWnsVrTR1CtpPHXGnqELIdrU764JQs5BpJZf+ZWFOHkO18UKaIqUPIdiyLFTB1CJmq2azILPuszb3qZ9lnpSS34QghhBBCCCGEEEKkIF/VCiGEEEIIIYQQIt1yw6qLHD9ZMm3aNPLnz09cXBy1a9emXr16r0zbuXNnBgwYQLVq1QKGUREAACAASURBVNJ17tOnTxMbG4uzs3NGhZtl9h/Yx6QpE9HptPh4+fFJp0+N3j/y12EmT53IuQvnGPndGBq7NjG893XfLzlx6jjvV/uASeOnZHXoGWrvvr0E/RiETqejpW9LunftbvR+fHw8Q78byqkzp7CysmLCmAmULFHS8P71G9fxa+NH789607VzVwAW/7aY1WtXQxK09GtJ5w6dszJLbyVyfyQTJ49Hq9Oh8dHwaRfj2xbi4+MJ/GEYp/8+jbWlFeNGBVGiRElCwzfx65KFhnRnz51l6cLfqFC+ouF3ffp9TfS1KFYuXZ1l+ckIeyL3MmbCOHQ6La38/PmsWw+j9+Pj4xkYOJhTp09hbWXNpKCJlCxRkrv37tGn/zecOHkCPx8/AgcNNRzz2Rc9uXnzJolaLbU+rEHg4GEolTlnGXPk/kgm/jQerfY118mIYZw+cxprq+fXSfGShG5O4zpZoL9OwreEMX/hPFAosClmw6jvR1PY+vX3ieZEc4f2xLPeh8TefcD7nQaYOpxME7k/0tC2anw1dP8kjbb1+6GcPnMaKysrxo8eT8kSJYm+Fo2mrYbS75UGoFrVagQODuTJ0yf0H9yfq1FXMTMzw7mhM32+7GOCnGWM/b9H8uPzPtjXS8MnnY374MN//cnkqT9y7vxZRn0/1qgPDvj2C30fXP0DJo+fmtWhZ5jI/ZGMn/T8GvHR0C2Na2TYD8nXSNCo8Yb+95+z/zBq3EjiHsVhZmbGkuClWFhYMG3mNDaGbuDBwwfs3/W7KbL1Vvbtj2TiTxPQanX4+fil2bYOHxFoKBN921qChMQERo4ZwZm/z6DVavH08KTbJ925EXOD4SMCuXPnNgqFAo2vPx3adjBR7v6bvfv2Mm5iEFqdDn+/lvRIY5w2+Luhz/tgKyaO1Y/Tjp84zvdjRgCQlJTE/z7vTRPXxgAs+m0xq0NWkwS0ymHjtJROHD3IskUz0Ol0NHTxwMOnvdH7W0JXsXdXKGZKJYUKWdP1834ULaZ/+seqZXM4/tcBALz8OlL7Y9csjz+j7Ps9kh//z959hzV1vg0c/wJBQWWoJEEBRcEFrrprRXEvBNTW1vnrtnZY696z4t57VW1r61ZwgRNH1brrQK0TEJUhLhQEEt4/QgMR7UtbSEDuz3VxXSbnSXI/xyf3eXLOfc6ZnZ5PO3Tkw5fyaXJyMmMmjOLK1cvY2dkTMH6y7nuTkkLA1O+5fOUy5uZmDPh2ELVr1QGg99efERcXR+HChQGYP3shJYrLaUQiqzdmh9C33377tztK/o3Lly9z8ODBHH1PY9BoNEybOZnZ0+ey9qeN7N4bws1bNw3aqNWOjBo+jlYt2mR5fY+uvRg7coKxws01Go2GgKkBLJqziK3rt7Jr9y5u3Lxh0GZz4GZsbW3ZsWUHPbv1ZPa82QbLp82aRqOGjfSPr12/xqatm/hl9S9s+GUDh44cIiIywij9+a80Gg1Tpk9i3qwFbPp1M8G7g7l5y3B9bA3agq2tLUEbt9G9aw/mLNDtLGvXpj1rf1rP2p/WM2HMRJxKOxnsKNl3YB9FilgbtT85QaPRMGHy9yydv4htm4LYEbyT6zcM18nGrZuxs7ElJGgXvbr3ZPqcmQAULlyIvl9+w6DvBmZ531lTZrB1/Wa2bdxK/MOHBO8JMUp/coJGo2HKjEnMm5k+Tva8Ypxs24KtTfo4+SDTOGndnrU/rmftj+uZMDpjnKSmpjJt9lSWLFjG+p83UMG9Aus2rjVF93Ld6h0HaffdZFOHkav+yq0L5yxky7otBIcEZ8mtW4J0Y2T75u306NqD2fMzcquzkzPr16xn/Zr1jBo2Sv98r+69CNwQyPqf13Puj3McOXrEaH3KSRqNhqkzpzBn+jzW/byJkL3BWbbBjupSjB4+9tXb4G69GJfPt8EajYZJ0wJYMHshm9duIXj368fItk3b6fFBD+Ys0I2R1NRURowdzoghI9m8dgvLF61AodAd22vSqAk/r1xj9P7kBI1Gw+QZk5k7cz4bf91EyCtz61ZsbWwI3BhE9w+6Mzc9t+7dt5eUlGTWr9nAz6vWsHnrJu7eu4uFhQXf9e3Pxl83s2rZj2zYtC7Le+ZlGo2G76cEsGjuIoI2bGVnyGvmaTa27Nqqm6fNTJ+nubu7s+7HX9n0ywaWzFvE+IDxpKam6uZpWzbx64+/sOmXDRzMR/O0zLRaDb+snse3gwMYP3UFJ44f4G5UuEGbMq7ujJiwkLGTllG7nhcbf10KwPmzx4m4fY3RE5cwfOw8QnZsIPH5M1N04z/TaDRMnTGFOTPmsX7NJna/Ip8Gbt+KrY0tW9YH0e397sxbqPvebAnaDMDan9Yzf/YiZs+fiTbT9YgmjJnIL6vX8svqtbKj5F8yNzMz2p/J+miyT/4PFi1aROvWrenatSu3bt0CYOjQoQQHBwMwf/58OnfujI+PD6NGjSLzNWwDAwPx8/PDx8eH8+fPA/D8+XOGDRvGu+++i7+/P3v37iU5OZm5c+eyc+dO/Pz82Llz5yvbAVy7do13330XPz8/OnTowO3bt427Ql4SdvkSzk4uOJV2xtLSkpbNW3HoSKhBm9KlSlPBvcIrB1/dOvUoUqSIkaLNPRcvXaSMSxmcnXXroU3LNhw4eMCgTeihUHzb+wLQsllLfj/5u3687A/dj1NpJ9zKu+nb37p9i+pVq2NtZY1CoaBOrTrsPbDXeJ36Dy6GXcTZ2QVnJ936aN2yNaGHQg3ahB4OxaddBwCaN23ByVMnePka0MF7dtGqRWv94+fPn7Pm15/49KPPcr0POe38xQuUcSmDi7MLhSwtade6LftD9xu02R+6H78OfgC0btGK4yd0Y6SIdRFqv1VLf1Qis2LFigG6SX9KagpmJkzy/1SWcdLiv4+TNNJIS4PExETS0tJ49uwZSgelUfpjbIfPXSH+yZt9Ee+Lly7ikmmMtGnVJssYOXDwgEFuPXEy6xjJzNrKmnp16gFgaWlJlcpViI6JzrU+5KZLly/i7OyMU/r6adWi9Wu2wRUxN886DatXpz5FiuTviwJeDDMcI61bZh0joYcO0CF9jLTINEaO/X6MCu4VqFSxEgD2dvb6yrzq1arn29xx6aV10uoVufXgS7n1RHpuNTODxMQkUlNTefHiBZaWlhQtUhSlg5IqlaoAULRoUcq5liMmNtbYXfvXLqTP01zS52ltW7Vh/0vztP0HQ/Hz0Y2TVs1b8nv6NviveRjAixcvIH07e/P2Laq9PE/bnz/maZndunEVpbo0SlVpFApL6jbw5txpw4tpVvaoSeHCVgCUd6/Cw/g4AO5FhVOxUnUsLCwobGWNc5nyXDx/0uh9yAmXLl/ExdlZ/71p2bw1Bw+HGrQ5dDiU9u18AGjm3ZyTp0+SlpbGrds3qVu7LgAlipegWDEbLl8JM3YXRD6X73aWXLx4kZ07d7J161aWLVvGhQsXsrTp0aMHmzZtYvv27SQlJXHgQEbiTUpKIjAwkDFjxjB8+HAAFi9eTIMGDdi4cSM//vgj06ZNIzU1lb59+9KuXTsCAwNp167dK9s9f/6ctWvX0qtXLwIDA9m0aROOjo5GWx+vEhMbg1ql1j9WKdXExuWfjWdOiY6NRq3OWA9qtZqYWMOrl0fHZLRRKBQUK1aMR48f8fz5c3748Qf6fNbHoL27mztnzp3h0aNHJCYlcvjoYaKj88eEPjY2BkdVxthUqbKuj9jYGBzVujaZ10dme/bupk2rtvrHC5cuoEe3Xlilb7Dzk5iYjP6CboxEZxkjMZRyzFgnNsWK8eiR4Tp5lU+//JxGzZtQtEhRWrdolbOB56IcGyf7dtOmpW6cWCosGT5oOO/3eI/WHVpy8/ZN/Dt0zOWeiNwSE2v4vVGpVETHRr+2zctjJOpuFF16dOHj3h9z5uyZLO//5OkTDh4+SP269XOxF7knNjYWdebvkFJFbGzBunNGltyqUhHzqjGiyjpGwiPCMcOMPn2/4INe77Pypzfjjk4vz83UKjWxL+3YiI2NQf2K703zZi2wtraidYeWtPdvS89uvbCzszN47d17d7ny51WqelbN/c7kkJiYaBzVhuskJibmtW1eziXnL57Hr0tHOn7QmdHDRqFQKLLO0347zP18Mk/L7NHDOEqUUOkfFy+h5NHDB69tf+RgMFVr6HYMOJd14+L5k7x4kcTTp4+5GnaOh/H583fAy/lUrcqaT2MytVEoFBQrWozHjx9Rwb0ih44cIjU1lai7UVy5etlgzj4+YCzd/vcBy1cu+9ud+eL1zM2M92cq+e6aJadOnaJFixZYW+tK/ps1a5alze+//87y5ctJSkri0aNHVKhQQd+uffv2ANStW5eEhASePHnCkSNH2L9/Pz/88AOg20N97969LO/7unY1a9Zk8eLF3L9/n1atWuHq6pobXRdGtHDpQnp27ZmlwqZ8ufJ81Osjen/TG2traypVrPTKI4NvqgsXL2BlZYW7mzsAV/+8wp07dxjYbxB370aZOLq8ZfnCpbx48YJBw4dw/OTvvNMgZ08TzMsuXLqAVeGMcZKSmsKGzRv4ZfVanJ2cmTJjMit//CFfViOJ/0bpoCQkKAR7e3vCLofRb1A/Nq/dbFCNNXTkULq93w1nJ2cTRytMQaPRcPaPs6xZ9QtWVlb0/upzPCp75NudZznh0qVLmJtbELxtN0+fPOXTPh9Tr259/Xfk+fPnDBo2kIH9BlKsaDETR2s81atWJ3D9Fm7cusmIMSPxatgIt3Ll+bjXR3z+daZ5msWbPU87fmQvt29eZdBI3WnCntXqcPvmVSaP+xYbWzvKV/AoUHPVv/i29+P27Vv0+qQHpRxLUb1qDf1YmDBmIiqlimfPnjFkxCB2Bu+gfVsfE0cs8qJ8t7Pk//PixQvGjRvHpk2bKFWqFPPmzdOV56V7uRz+r8dz586lfPnyBsv++OOPLO//qnZubm7UqFGD0NBQPv/8c8aNG8fbb7+dU136x1RKlUH5ckxsdL4tW/0v1Eq1wR7k6OhoVEqVYRuVro2j2pHU1FQSEhKwt7PnwqUL7N2/l1nzZvH06VPMzM0oXLgwXbt0pZNfJzr5dQJgzoI5BkeK8jKlUsX9mPv6xzExWdeHUqnifvR91Cq1wfr4S8jeYFq3zDjH/vyF84RdCaO9f1s0Gg3xD+P5rM8nLFu0Ivc7lANUKl1//xIdHY06yxhRce/+ff0YeZqQgL29/ctv9UqFCxemmXdT9oceyDc7S3JknOwxHCd//nkVABdnFwBaNm/Fqp9+yM1uiFykUhp+b2JiYlAr1a9so1YbjhEzMzMKFSoEgEcVD1ycXQiPCMfTwxOA8ZPGU8alDD269jBeh3KYUqkkOvN3KDYG5UvfoTddltwaE4PqVWMkJusYUatU1Hqrtv4C0I0aNuLylcv5fmfJy3Oz6JholErDuZlSqSL6Fbl1ye7FNGzQEEuFJSVKlKBGtZqEXQ7D2cmZlNQUBg0fSNvWbWnm3dzY3fpPVCq1QdVHdEw0KpXqlW1enqdl5lauPEWKWHPtxnWqenjS2b8Tnf1187TZC+bgmE/maZnZF3cgPj6jguJhfCz2xUtmaRd28TQ7gn5h0IgZWFoW0j/f3q877f26A7BswUTUjvlz5/PL+TQ6Jms+VaW30X9vniVgl7696f9txnXlPu79IWVcyqa/RvceRYsWpXXLNlwKuyg7S/4FU15LxFjy3W7GunXrsnfvXpKSkkhISDA4xQbQ7xgpXrw4z549IyTE8MKKO3fuBHQVKjY2NtjY2NCoUSN+/vlnfQlWWJjufLaiRYvy7FnGBZFe1y4yMhIXFxd69epF8+bNuXr1ai70PPuqVPYg8k4kd+9GkZKSwp59u2ncKP/d0ee/8vTwJDwinDtRd0hJSSF4TzDejb0N2nh7eRO0IwiAPfv3UK9uPczMzFi9bDXBQcEEBwXTvWt3Pv3wU7p20V2F/EG8rgzy3v177Duwj3Zt2hm1X/+WZxVPIiMjiEofFyF7QmjiZTgumng1YfvObQDsO7CXunXq6ncoarVa9uzbbfAj+L3OXdi9fQ87tu7ihyUrKVumbL7ZUQJQzbMq4RER3Im6Q3JKCjtDdtHU2/CK8U2bNCVwWyAAIXt306Bu/b+9Bsmz58/154ynpqZy8MghyruWy71O5LAs42TvK8ZJo5fGSe2/HycqpYpbt2/y8GE8AL+fOE45V8OdziL/8PTwJCIyIiO37g7OMka8G7+UW+vocmv8w3g0Gg0Ad6LuEB4Zrj86Pn/RfBISEhjcP3/fRcijsieRkZH679DuvSF4vVOwtsGeVXRjJOrunfTtTTBNGr+8vfFmW/oY2bt/D3XTx0jDBu9w/cY1EpMSSU1N5fTZ05Qvl//zhcdLuXX33hCaeHkbtHldbnV0dOTkad01JxITE7lw6TzlXF1JS0tjwsRxlCtbjh5d898dX6p6eBIRmTFP27U7mKYvzdOaNvYmcLtunOzet4f66fO0O1F3SE1NBXSnIN26fRun0qWBl+Zp+/PPPC0z1/KViLkfRWzMPVJTUzh5PJQatQwPukTcvsbPP8zm6/7jsbXLuLucVqsh4eljAO5E3ORO5C08qtUxavw5xaOyJxF3MvLpnn0hWX7TeDVqwo6d2wHYH7pP/71JSkokMTER0M07FBYWlC9XntTUVB49eghAamoKR44exq28u3E7JvKNfFdZ4unpSbt27fDz86NEiRJZbgNsa2vLe++9h4+PDw4ODlmWFy5cGH9/f1JTUwkICADgyy+/JCAgAF9fX7RaLc7OzixZsoT69euzdOlS/Pz86N2792vb7dq1i8DAQBQKBQ4ODvTu3dto6+NVFAoFA78bTN8BX6PVaujQ3o/y5dxYsnwRVSp70LhRE8IuX2LwiIE8ffqEw0cPs+yHJaz9aQMAn3/1CeHht0lMTMSnU1tGDhlFg/r546h4ZgqFguGDh9Onbx80Gg3+vv64u7mzYPECPKp40LRJUzr6dWT4mOG079geO1vd7S3/P/2H9Ofx48f697e1sTVCb/47hULBkIFD+erbPmi1Wnx9/HAr786ipQvxqOxBk8be+HfoyKhxI/B9twN2trZMmjBF//ozZ0+jVjm+UaXxCoWCkUOG8+mXvdFqNXTy60gFN3fmLpxPVQ9Pmnk35V3/TgwZOYzWvm2xs7VjxuRp+tc3b9eKZ88SSElJYd+B/SxfuBR7ezu+6vc1ySnJaLVp1K9Tj/ff7WLCXv4zCoWCIQOG8lW/V4yTKh408fp/xsm506jVhuNEqVTx+ce9+aTPJygUCko5lmLcqPGm6F6uWzPuG5rUqoKDvQ3hgfMZt3wjP2wLNXVYOUqhUDBs0DD69NWNEf8O6bl1yQI8q3ji3dibjr4dGTFmBD6dfLC1tdXn1jNnz7BgyQIsFZaYmZsxcuhI7OzsiI6OZtnKZZRzLccHPT8A4IP3PqBT+tHh/EShUDCo/xD69v8KrVZLh/a+uJV/xTZ4+ACePH3C4d8OsXTFYtb9vBGAz778mPCI2yQ+T8SnYxtGDB3N2/lsG6xQKBg6MGOM+HXwx728OwuXLMAj8xgZO4IOnXVjZMr3ujFia2tLz6496f5hN8zMzGjU0IvGjRoDMGveLHaF7CQpKYlWPi3p6Ncpy7XF8iqFQsHgAUP4ut+XaLRa/Hz8cCvvZpBb/Tr4M2rcSPze9cXO1paACbo7a3Xp/D5jvx/De906k5aWhm97Pyq4V+TsH2fZEbwDd7cKdO31PgBfffE1jRp6mbKr2aZQKBg+aDi9v9HN0zqmz9PmL16AZ/o8rZNfR4aNHk5bf908bVpAei45d5YVq39AoVBgbmbGyKEj9NVI3w3uz6P0edqIIflnnpaZhYUF3f73DbOnDiVNq+WdJm1wcnYlcOMqyparSM3aDdn461KSkhJZPFd396ySJVV8PWACmlQNUyd8B4CVdRE+6TNUf5Hk/EahUDD4O10+1Wi0+Pro8uniZbp82sSrCX4+/oyZMIqOXXyxtbVj4rhJAMQ/fMg3332FubkZSqWKcaN16yklJYVv+n9FamoqGo2WenXr4+8r11H7N/Jd1cW/YJYmV7Qxukcxb/adEv4paytLU4eQ56RqtP9/owLGunC+27ebqxKTUk0dQp5j2/5jU4eQ5zwLfjMujplTXiRrTB1CnlPIMn/+iMpNGq1sgzMrLGMki2NXCtZFm7OjZjm5/e7LbB3y953N/j8dlx0z2mdt+cw0l7iQXx9CCCGEEEIIIYTINrlmiRBCCCGEEEIIIUQBI5UlQgghhBBCCCGEyDbzN7+wRCpLhBBCCCGEEEIIITKTnSVCCCGEEEIIIYQQmchpOEIIIYQQQgghhMg2ucCrEEIIIYQQQgghRAEjlSVCCCGEEEIIIYTINrnAqxBCCCGEEEIIIUQBI5UlQgghhBBCCCGEyDZz3vzSEqksEUIIIYQQQgghhMhEKkuEEEIIIYQQQgiRbXLNEiGEEEIIIYQQQogCRipLhBBCCCGEEEIIkW3mZm9+aYlUlgghhBBCCCGEEEJkIpUlQgghhBBCCCGEyDa5ZokQQgghhBBCCCFEASOVJSZwIeKhqUPIU96uojZ1CHlOckqaqUPIc8wLwu7rf+BxwgtTh5DnPAteaeoQ8pyibT4ydQh5yuVVc00dQp5jVdjC1CHkOYUUsk4MFDF1AHlP/UoqU4eQ57xI1pg6BGFkcs0SIYQQQgghhBBCiAJGKkuEEEIIIYQQQgiRbW9+XYlUlgghhBBCCCGEEEIYkJ0lQgghhBBCCCGEEJnIaThCCCGEEEIIIYTItoJw7wWpLBFCCCGEEEIIIYTIRCpLhBBCCCGEEEIIkW1y62AhhBBCCCGEEEKIAkYqS4QQQgghhBBCCJFtcs0SIYQQQgghhBBCiAJGKkuEEEIIIYQQQgiRbea8+aUlUlkihBBCCCGEEEIIkYlUlgghhBBCCCGEECLb5JolQgghhBBCCCGEEAWMVJYIIYQQQgghhBAi28zN3vzSkjdqZ8mTJ0/Ytm0b3bt3f22bO3fucPbsWTp06KB/7vz580yZMoW4uDisra3x9PRk5MiRLF++nCJFivDJJ59kO4a33nqLs2fP/qd+5ISLf5zg158WotVq8fJuSzvfrgbLd+/cyOEDOzG3sMDG1p6PPhtISaUagI2/LuP8ud8B8PHvTr23mxo9/pxy+LcjTJ4+BY1GQ+eOnfjso08NlicnJzNs1HAuXQ7D3t6eGZOn4VTaiaPHjzJr7mxSUlOwVFgyoN8AGtSrz7Nnz+j5yf/0r4+OicanrQ/DBg0xdtf+laPHf2P67GloNVr8O/jzYa+PDZYnJyczZsIoLl+5jJ2dHZMmTKF0qdKkpqYwYdJ4rly9gkajoX3b9nzUK+N7odFo6Plxd1RKFbOnzzV2t/6xQ78dZuKUyWi1Gt7r2JnPP/nMYHlycjKDRwzj0uVL2NvZM2vqDJydnABYsmIZG7dswtzcgpFDhuH1TiMAho0eSeihg5QsUYLtmwP17zVl5nQOHAzF0tKSMs4uTBr/Pba2tsbr7H904uQx5i+ciUarpX1bX7p98D+D5X+cP8uCRbO4cfM6o0dMoEnj5vpl0TH3mT5jIjGxMZiZweSJs3B0LG3sLvxnvx37jSkzpqDVauno15FP/me4TUhOTmbE2BH6783UiVNxKu1E1N0oOr7fEdcyrgBUq1qNUcNGkZiUyKBhg4i8E4m5uTlNvJrQ7+t+JuiZcSwf0Zv2Dd8i5uETavQYbOpwjOL06eMsWz4HrUZLy1Y+vPduT4PlW7euZfee7ViYW2BrZ8+3fYehUjkCMGZMf67+GUaVKtUZM3qqKcLPcSdPHmPh4tloNRratvXlg/d7GSw/f+EsixbP5ubNG4wYPp7GXs0AOHfuNIuWzNG3i4wMZ8Tw8bzTsIlR488Nv584xrwFM9BqtbRv50f3ri/n1jPMWzCLmzevM3rk93g3ycitTVs2oHw5NwBUKkcmfT/DqLHnlqPHdHMUjUaLv68/H71ijjJ6fMYcZfL3ujlKSmoKEwIM5ygf/y/7c/e85MjRI/rtTSe/Tnzy4Su2N2NGEHYlDDs7O6YF6Oatf7l3/x7+Xfzp81kfPuz5IQBtfNtQpEgRLMwtsFBYsPbHtcbs0n929PhvzJg9Da1Wi18Hfz7s+eq565WrunERMD59XKSkEDD1ey5fCcPc3IwB3w6mdq06ACxcMp8dwdt5+vQJh/YeNUW3RD7xRp2G8+TJE3799de/bRMVFcX27dv1j+Pi4vj2228ZOHAgISEhbN26FS8vL549e5bb4eYarVbDmlXz6Dc4gAlTV3Di2AHu3gk3aFOmrDsjv1/IuMnLqF3Piw2/LgXg/NnjhN++xpiAJYwYN4/dOzeQ+Dx/rguNRsPEKRNZPG8hQZsC2Rm8i+s3bxi02bR1M7a2tgQH7aRX957MnDMLgOL2xVkwZz5b128hYPxEho0aDkDRokXZvHaj/q+0YylaNmue5bPzIo1Gw5Tpk5k7Yz4bftlEyN5gbt4yXB+B27ZiY2PD1g1BdHu/O/MW6iape/fvJTk5mXU/b+DnlWvYvHUTd+/d1b/u1/W/UM61nFH7829pNBrGB0xk+cLF7NgSxPbgnVy/cd2gzYYtm7C1tWXP9mA+7NGL6bNnAnD9xnV2BO9kx+Ygli9cwriA79FoNAB08vNn+aIlWT7vnQZvs33TVrZt3IJr2bIsWbEs9zuZQzQaDXPmTWNywGxWLV/LvgO7uR1+06CNWqVmyKBRNG/WKsvrJ00Zx/tderD6h3Usmr8Se/sSxgo9x2g0GgKmBrBwzkK2rNtCcEgwN17KI1uCtmBrY8v2zdvp0bUHs+fP1i9zdnJm/Zr1rF+znlHDRumf79W9F4EbAln/83rO/XGOI0ePGK1PxrZ6x0HafTfZ1GEYjUajYfGSmYwdM50FC37m0KG9RETcMmhTMfSvoAAAIABJREFUvnxFZs5czrx5q3mnoTcrVy3UL+vUqRv9vxtp7LBzjUajYd6CGQR8P5Ply37lwIE9hIcbrg+V0pFBA0bRrGlLg+dr1qzNkkU/smTRj0ybMg+rwoWpXau+McPPFRqNhtlzpzJ10hxW/7COfftDuH3bMLeqVI4MGzya5s2z5tbChQqzYukaVixd88bsKNFoNEyeMZm5M+ez8ddNhOzJOkfZum0rtjY2BG4MovsH3Zm7IH2Osm8vKSnJrF+zgZ9XZZ2j5Bd/bW8WzVnE1vVb2bV7V5btzeZA3bx1x5Yd9OzWk9nzZhssnzZrGo0aNsry3isWr2DDLxvy3Y4SjUbD1BmTmTNjPuvXbGL3q+au23XjYst6w7nrlqDNAKz9aQPzZy9m9vyZaLVaALzeaczqZT8ZtzNvIHMz4/2ZrI+m++icN2PGDCIiIvDz82PKlClMmTIFHx8fOnTowM6dO/VtTp06hZ+fH6tWrWLNmjX4+/vz1ltv6d+nTZs2ODg4AHD9+nV69uxJ8+bN+fHHH/VtVq5ciY+PDz4+Pqxatcqo/fz/3LpxFZW6NEpVaRQKS+o18Obc6d8M2lT2rEnhwlYAuLlX4WF8HAB3o8KpWLk6FhYWFLayxtmlPBfPnzR6H3LChYsXcHEug4uzC4UsLWnXui0HQg8YtNkfegA/H18AWjVvyfGTv5OWlkaVylVQKVUAuLu5k/QiieTkZIPX3g6/TfzDeGrXqm2cDv1Hl8Iu4uLsgrOTM5aWlrRq0ZqDh0MN2hw8HIpPW13VVfOmLThx6gRpaWkAJCUlkZqaStKLF1haWlK0aFFAV13z29Ej+HfoaNT+/FvnL16grItL+rgoRPs27dj38rg4sJ+Ovn4AtG7ZimMnjpOWlsa+0AO0b9OOQoUK4eLsTFkXF85fvABA3dp1sLO1y/J5jRq+g0KhK+KrWb0G92Oic7mHOefK1TBKl3amdCknLC0taebdkt+OHjJo4+hYGrfyFTA3M9yc3A6/iUaTSp3auh821tZFsLKyMlrsOeXiJcPvTZtWbQg9FGrQ5sDBA/i21+WRls1acuJkxvfmVaytrKlXpx4AlpaWVKlcheh8NC7+qcPnrhD/JMHUYRjNtWuXKVXKGUdH3femsVcLfv/dcGdY9eq1sErfBleq5MmDuFj9sho16mBtXcSoMeemq+l5pFR6HvH2bsHRYy/nkVKUL++Omfnrp6WHjxygbt2382UeednlK5dwcnKmdOn03Nq0FUdeyq2lHEvj5pY1t76pXjVHeTnXHjwcik+7rHMUMzNITNTNUV78NUcpUtQEvfhvLl66SBmXMjg7p29vWrbhwEHD+UnooVCD7c3v6fNWgP2h+3Eq7YRbeTejx55bLl02HBctm2edux46HEr79HHRzLsFJ0/rxsWt2zepW7suACWKl6BYMRsuXwkDoFrV6jg4KI3aF5E/vVEZeMCAAZQpU4bAwEBq1qzJlStXCAwMZOXKlUydOpWYmBgGDBhAnTp1CAwM5MMPP+TatWt4enq+9j1v3brFihUr2LBhAwsWLCAlJYWLFy+yefNm1q9fz7p169iwYQNhYWFG7OnfexgfR/GSKv3j4iWUPHz44LXtD4cGU62GLpm4lHHj4h8nefEiiadPH3Ml7BzxD2Jf+9q8LDo2hlKOjvrHapU6yw+SmNgYHNPbKBQKbIoV49GjRwZtdu/bg0flKhQqVMjg+Z0hu2jTqg1m+eR8vZjYGNRqtf6xSqkmJjb2FW0y1kexosV4/PgRLZq1wMrKija+LfHp2JYeXXvpdwzMmD2Nvl99+7eT3LwkOiYaR8dS+sdqlZro6OiX2mSMHd24sOHho0dER0fjqM40ptSO/+hH7qatm2n8jtd/7IHxxMXFoFJmjBmlg4q4uOzlgzt3IilWzIbRY4fw2Rc9Wbx0rr4KJz+JiY0x+D9XqVREx74ij2T+3hQrxqPHujwSdTeKLj268HHvjzlz9kyW93/y9AkHDx+kft38f7Rc6Dx4EIuDQ8Y2uKSDkgd/sx3ds2c7tWu/uf//cQ9iUSoz1ofDP8gjmYWG7qWpd8v/v2E+EBcXa5hblf9snSQnJ/N5n170+fpjDh8JzYUIjS8mNga1KmOdqFVqYl+ao8S+PEdJz7XNm7XA2tqK1h1a0t6/LT279cLOLuvBi7wuOjbaYJ6mVquJiY0xbBOT0SbzOnj+/Dk//PgDfT7rk/WNzaD31715v+f7bNy8MVf7kNNiszEudGMn69y1gntFDh05SGpqKlF3o7hyNYzo6PtGjf9NZ25mZrQ/U3mjrlmS2enTp2nfvj0WFhY4ODhQt25dLly4QLFixf7R+zRp0oRChQpRokQJSpQowYMHDzh9+jQtWrSgSBHdkZ+WLVty6tQpPDw8cqMruerYkb2E37zKoFG60ww8q9fh1s2rTB77LcVs7XCr4IF5PvkRnBuu37jOrLmzWLpgaZZlu0KCmTwhwARRGd/FsEtYWFgQHLSbJ0+e8umXH1Ovbn1u3b5JieIlqFLZg1NnTpk6zDxt0bIlWFgo8G3vY+pQjEKjSeXChXMsXfwTapWacd+PIHj3Dtq39TV1aEajdFASEhSCvb09YZfD6DeoH5vXbtZvh1JTUxk6cijd3u+Gs5OziaMVpnDgQAjXr19h0qT5pg4lT3vwII5bt29Qp04DU4eSJ6z7JRClUsXdu1F8N/BLypd3x6l0wc0hly5dwtzcguBtu3n65Cmf9tHNUQpSXl24dCE9u/bU/zbJbPWy1ahVah7EP6D3171xdXWlTvq1O95kvu39uH37Fr0+6U4px1JUr1oDcwsLU4cl8pmC+ys4nbu7O5cuXXrt8szVBBYWFqSmphojrP+keAkHHj7I2BP9MD6W4sVLZmkXdvE0OwJ/4esBE7C0zOinj393xkxawoBhU0lLS0NdKn9ubNRKFffuZ+xBjo6JNtg7DaBSqrif3iY1NZWnCQnY29sDcD/6Pn0H9CNgfABlXFwMXnflz6toNBo8PV5flZTXqJQqgwqKmNhoVErlK9pkrI+EZwnY2dkTsnsXb9dviEJhSYkSJahRrSaXr4Txx/lzHDpykA6d2jFi9FBOnj7JqLEjjNqvf0qtUnP//j3948xHaTLaZIwd3bh4SnF7e9RqNfczHZWIjr6fZUy9yubALYQeOsj0SVPyTSUS6I4Ax2SqooiNi8l22arSQYWbW0VKl3LCwkJBo4ZNuHbtSm6FmmtUSpXB/3lMTAxq5SvySObvTUIC9nb2FCpUSJ9PPKp44OLsQnhExvWjxk8aTxmXMvTo2sMIPRHGUrKkkri4jG3wg7hYSpbM+r05d+4k6zf8yMiRUwy2wW8ah5JKYjMdHY/7B3nkLwcP7eOdhk30pzTmdw4OSsPcGvvP1slflTqlSztRs0Ytrl27muMxGptKqTKo1IyOiUb50hxF+fIcJT3XBu/eRcMGDbHMNEcJu5x3Kr6zS600rHSNjo7WnxKub5OpGjbzOrhw6QKz5s2ijW8b1vy6huWrlvPr+l/1rwEoWaIkzbybcfHSRSP16L9TZmNc6MZO1rmrQqGg/7cD+WX1OmZMmc3ThKeUcSlj1PjfdOZG/DOVN2pnSdGiRfUXZq1Tpw67du1Co9EQHx/PqVOnqF69ukEbgB49erB161b++OMP/XO7d+8mLi7utZ9Tp04d9u7dS2JiIs+fP2fv3r3UqZN39tC6lq9E9P0oYmPukZqawonjodSo3dCgTcTta/y0YjbfDBiPrV1x/fNarYaEp48BiIy4yZ3IW3hWyzt9+yeqelYlIjKcO1F3SE5JYWfILpo28TZo07SJN4HbgwDd6Tb169bDzMyMJ0+f0KfvV3z3TT9q1Xwry3vvDN5Ju9ZtjdGNHONRxZPIOxFE3Y0iJSWF3XtDaNzI26BNY68mbN+1DYB9B/ZSt3ZdzMzMUKsdOXVad+2axMRELl46j2tZV77u05edgSFs27yTieMnU7d2XSaMnWjsrv0j1Tyrcjsigsg7d0hOSWZH8E6aNTG841Mz76ZsCdLd0SZkz24a1KuPmZkZzZo0ZUfwTpKTk4m8c4fbERFUr1rtbz/v0G+HWb7qBxbNmY+1tXWu9Ss3VK5UhaioSO7du0tKSgr7Q/fQ8O3G2XptpUoeJDx7yqNHDwE4e+4UZcvmj4sAZ+bp4UlEZAR3ou6QkpJC8O5gmngZ3onDu7E3QTt0eWTP/j3Uq6PLI/EP4/WnHt2JukN4ZLj+SOf8RfNJSEhgcP+CcXeYgqRChcrcvRvJ/fu6782hw3upV/8dgzY3bvzJgoXTGDVyMvb2xV/zTm+GSn/lkfT1ERq6l7cb/LPTEQ+E7nljTsEBqFzZgztRkdy7p9se7z+wm3caZm+dPH36RH8NtUePH3Hh0nlc82FufZlHFU8iIw3nKE28vA3aNGnUhO07s85RHB0dOZlpjnLh0nnKuboauQf/naeHJ+ER4Rnbmz3BeDf2Nmjj7fXS9iZ93rp62WqCg4IJDgqme9fufPrhp3Tt0pXnic/1v3ueJz7n2PFjuLu5G7tr/5pHZU8iMs1d9+zLOnf1atSEHenjYn9oxrhISkokMTERgN9PHEdhYaG/i5QQ2fVm7KJPV7x4cWrVqoWPjw9eXl5UrFgRPz8/zMzMGDRoEEqlEnt7e8zNzfH19aVTp058+OGHzJw5kylTpvDgwQPMzc2pW7cuXl6v32h5enrSqVMn3nvvPQDefffdPHUKjoWFBd0+/IbZU4ai1Wp5p0kbnJxd2bpxFa7lKlKzdkM2/LKUpKREFs+ZAEAJBxXfDJiAJlXDlPHfAboLMn7aZygW+bRkTaFQMGLIcD7/6gu0Wg0dfTvi7ubOvEXz8fTwpFmTpnT278TQUcNo49sOOzs7pk/S3abxl3W/EhkZyaJli1m0bDEAyxYuoWQJXYVOyJ4QFs1d+NrPzosUCgWD+g/hm+++RKPR4uvjh1t5NxYvW0iVyh408fLGz8ef0eNH4v+eL7a2tgSM193Bokvn9xk3cQxduncmLS2NDu39qOBe0cQ9+ncUCgWjh43g0z6fo9Fq6ezfkQru7sxZMI+qnp40927Gux07M2jEUFr6tMHO1o5ZU6cDUMHdnbat2tCuoy8WFhaMHj5S//3oP2QgJ06d5OGjRzRu2Yxv+nzFe506M2HSRJKTU/joC91tq2tUq8H4UWNM1v9/wsJCQd+vBzJ4WF+0Wi1tW3egnGt5fli1hEoVq/BOw8ZcuRrGqLGDSUh4yrHjh1n54zJWLV+LhYUFfT7vy4DBX5OWlkbFCpXxaedv6i79YwqFgmGDhtGnbx+0Wt0tt93d3FmwZAGeVTzxbuxNR9+OjBgzAp9OPtja2jJ1oi6PnDl7hgVLFmCpsMTM3IyRQ0diZ2dHdHQ0y1Yuo5xrOT7o+QEAH7z3AZ38O5myq7lmzbhvaFKrCg72NoQHzmfc8o38sC3U1GHlGgsLBV/07s+Ysf3RarW0aNGesmXK8/Oa5VRwr0z9+o1YuWoBSYmJTJ6iu0OSUqlm1MgpAAwZ+iV37kSQlPScDz/qSN9vhlIrH98BxsJCwddfDWDY8H5otVpat/LB1bU8q1YvpWLFKjR824urV8MYO34oCU+fcvz4EX78cTnLl/0CwP3794iNjaZ69awHLvIrhYWCft8MYuAQXW5t17YD5VzdWLFyCZUr6XLr5SthjBozmKcJTzh67DArVy9l9Q/rCI+4zfRZkzA3M0Oblkb3D3rh6lre1F36zxQKBYMHDOHrfl+i0WrxS5+jLFq6EI8q6XOUDv6MGjcSv3d9sbO1JWBCxhxl7PdjeK+bbo7im0/nKAqFguGDh9Onbx80Gg3+vunbm8UL8KjiQdMmTeno15HhY4bTvmN77Gzt9Nub14l/EE+/wbpb02tSNbRt0/aVd8vJqxQKBYO/G0Lf/n8/dx0zYSQdu+jmrhPH6cZF/MOHfPPdl5ibm6NUKhk3+nv9+85dMJuQPbtISkqivX9r/Dp05PNPvjBVN0UeZpb2d5fsF7ni8KlIU4eQp7xd5f8/jaGgSUzK+6d7GZtN0Te3TP3fuBtTcO4ukl0l7PL/XTJyWtE2H5k6hDzl8qq5pg4hz7EqnD8PiOSmQgpZJ5kVK2Jp6hDyHEsZI1m8SM5/F3HPbbYOb86dzV5lyIY//v9GOWTKezWM9lmZvVGn4QghhBBCCCGEEEL8V2/UaThCCCGEEEIIIYTIXeb5554F/5pUlgghhBBCCCGEEEJkIpUlQgghhBBCCCGEyLYCUFgilSVCCCGEEEIIIYQQmUlliRBCCCGEEEIIIbLN3OzNry2RyhIhhBBCCCGEEEKITKSyRAghhBBCCCGEENlWEKouCkIfhRBCCCGEEEIIIbJNKkuEEEIIIYQQQgiRbQXgkiVSWSKEEEIIIYQQQgiRmVSWCCGEEEIIIYQQItvkbjhCCCGEEEIIIYQQBYxUlgghhBBCCCGEECLb3vy6EqksEUIIIYQQQgghhDAgO0uEEEIIIYQQQgghMpHTcEzgyoPnpg4hT6n2LNnUIeQ54fefmjqEPKdS2eKmDiFP8VhwxNQh5DnhA5uaOoQ85/KquaYOIU+p8mFfU4eQ51jU9jN1CHlOULcGpg4hz6niaGvqEPIUmyKWpg4hz3n49IWpQ8hzbB2KmDqEXCUXeBVCCCGEEEIUWLKjRAhRUElliRBCCCGEEEIIIbKtABSWSGWJEEIIIYQQQgghRGZSWSKEEEIIIYQQQohsKwhVFwWhj0IIIYQQQgghhBDZJpUlQgghhBBCCCGEyDa5G44QQgghhBBCCCFEASOVJUIIIYQQQgghhMi2N7+uRCpLhBBCCCGEEEIIIQxIZYkQQgghhBBCCCGyzbwAlJZIZYkQQgghhBBCCCFEJlJZIoQQQgghhBBCiGwzk7vhCCGEEEIIIYQQQhQsUlkihBBCCCGEEEKIbCsIVRcFoY9CCCGEEEIIIYQQ2SY7S4QQQgghhBBCCCEykdNwsmno0KGcOHECGxsbXrx4gY+PD19//TUAPXv2JCYmhsKFC1OkSBECAgIoX768SeO9FXaa/ZuXk6bVUO3tVtRv+e4r2/157ihBP0ymx8AZOJapQOKzJwStmML9iGt41m9Gi/e+MHLkuefY70eZOWc6Wq0GXx9//tfjI4PlZ8+dYdbc6Vy/eZ0JYwJo3rSFftm3A77mYtgFalSrycypc4wdeq44d/Z3Vq6cj1aroXnz9vh37G6wfPu29ezbtwMLCwtsbe3p8+VglEpHAN7v0owyZcoB4OCgZsjQAKPHn1N+O/YbU2ZMQavV0tGvI5/87xOD5cnJyYwYO4LLVy5jZ2fH1IlTcSrtRNTdKDq+3xHXMq4AVKtajVHDRgGwK2QXy1ctx8zMDKWDkoDxARS3L27sruWI5hWVTPb1xMLMjB9PRjA79IbB8gAfD7zcSgJgbWmBslhhyo4NoVopW2Z0rIaNlQKtNo3p+6+x5fw9U3QhRx07/hsz0vOIn09H/tfTMI+cOXeaWXNncP3GNb4fO8kgj/Tt/5Uuj1Svyaypc40deq45ffo4y5bPQavR0rKVD++929Ng+data9m9ZzsW5hbY2tnzbd9hqFS6XDJmTH+u/hlGlSrVGTN6qinCN7rlI3rTvuFbxDx8Qo0eg00djtG0quLIzHdrYW5uxsqjN5m257LB8mmd3sK7ogqAIoUsUBazQjV4MwCT/GrQtmppzM1g75Vo+m88Y/T4c9rlCyfZ/MtitFoNDRq3pWX79w2WHzmwnSP7tmFubk4hK2s++N+3ODqVJfzmFdat0s1D0kijjV9PatR+xxRdyHEnTx1j0eLZaLUa2rTx5YMuvQyWn79wlsVLZnPz1g2GDx1PY69m+mXLVsznxImjaNO01HqrHl9+8V2+v/jksd+PMnvedDRaLb7t/enV/UOD5Wf/OMPseTO4cfM640dPpJm3bnvz57WrTJs5mWfPn2Fubs6HPT+mRbNWJuhB7jp1+jhLls5Gq9XSulUHurxnuO3ZvGUtIbu3YWFhgZ2tPf36DUedvu0ROSO/f8eyQ3aW/AODBw+mTZs2vHjxgnbt2uHn54eLiwsA06dPp1q1aqxbt46pU6eyePFik8Wp1WrYu2EJ7301Hhv7kvw8fQBuVevhUKqMQbvkpOecORhEqbIV9c9ZKArxTvvuxN0LJ+5euLFDzzUajYZpMyczb9ZCVEo1H37WE693mlC+XMZOLbXakVHDx7Fm7U9ZXt+jay+SXiSxJXCTMcPONVqNhhUr5jBy1HRKllAybNgX1KnzDs4urvo2ruUqMHnKEgoXtmJ3SCA//7SE7/qPAaBQoUJMm77CRNHnHI1GQ8DUAJbMX4Japabb/7rh7eWNW3k3fZstQVuwtbFl++bt7Nq9i9nzZzMtYBoAzk7OrF+z3uA9U1NTmTJzClvWbaG4fXFmzZ3F2vVr6fN5H6P2LSeYm8F0/6r4L/+du48TOfC1F7vCorkak6BvM3x7mP7fnzd0pXppWwCep2j4Yt05bj54hqNNYUL7erH/z1geJ6UavR85RaPRMHXmFObPWohKpeZ/n/bAq5FhHnFUl2L08LH8/Osr8ki3XrxISmJz0JuRR0C3ThYvmcmE8bMoWVJF/wGfUr9eI/3OVIDy5Ssyc+ZyrApbsXPnFlauWsiQweMB6NSpGy9eJLErOMhUXTC61TsOsmBDCKtGf2nqUIzG3MyMOV3q0G7+Ae48SuTYoJZsvxDF5ftP9G0GbT6r//eXTSpQ01m3g7lBuZK8Xd6BWgHBAIT2b07jCioOXYsxbidykFarYcNPC/hy4CTsSzgwY/w3VKvZAEensvo2dRo0pVFTHwAunD3GlrVL6DMggFJOrgwYMx8LCwseP3rA1NF9qFqzARYWFqbqTo7QaDTMXzCDyQFzcHBQ8c23H/N2fS/Kls3IJSqVIwMHjGLjpjUGr70Udp5LYedZvFCXd/sP/ILzF85So3oto/YhJ2k0GmbMnsKcGQtQKdV83LsXXu80ppxrpu2NypFRw8ZmmbdaWVkxesQ4XJzLEBsXy0ef9aB+3bexsbExdjdyjUajYeGiGUz8fjYOJVX0++5TGtQ33Pa4uVVgzqwVWFlZsWPnFn5YuYBhQyaYMGqRHxWY03CeP3/O559/jq+vLz4+PuzcuZMvv8yYqPz222989dVXaDQahg4dio+PDx06dGDVqlVZ3uvFixcAFClSJMuyOnXqEBERkWv9yI774dcoriyFvYMjFgpLKtfy4saF37O0O7JjDXVbdMbCspD+uUKFrXB280CR6bk3QdjlSzg7ueBU2hlLS0taNm/FoSOhBm1KlypNBfcKmL9iL2ndOvVe+f+dX12/fgVHRyfU6tIoLC1p+E4zTp76zaBN1apvUbiwFQAVKnoQHx9rilBz1cVLF3FxdsHZSTcu2rRqQ+ihUIM2Bw4ewLe9LwAtm7XkxMkTpKWlvfY900iDNEhMTCQtLY2EZwkolcrc7Eauqe1iz80HzwiPf06KJo1Nf0TRzkP92vada5Zm4x93AbgR94ybD54BcP/pC+ISkilZtLBR4s4tly5fxNnZGaf08dKqRevX5JGKmJtn3bzWq1OfIkWKGila47h27TKlSjnj6OiEpaUljb1a8PvvRwzaVK9eC6v0XFKpkicP4jJySY0adbC2fnNya3YcPneF+CcJ/3/DN0hd1xLciHvKrQfPSNFoWX8mgg7VnV7b/v3aZVl3WnfAJg2wsrSgkMKcwgpzLC3MiXmSZKTIc0f4zasoVaVxUJVCobCkVj1vLpw9ZtDGyjojVyS/SNIfwS1U2Eq/YyQ1JQXekCO7V/8Mo3RpZ0qV0uWSJk1acPT4IYM2jupSlC/njpmZYX41MzMjOTmZ1NQUUlJSSNWkUty+hDHDz3Evz1tbNGvFoSMHDdqUKlUad7cKWbY3ZVzK4uKsO0CqdFBSvHgJHj1+aLTYjeHPPy9TupQzpf7a9jRuzrHjhw3a1KheGysr3banciVP4uLevHmsqZmbGe/PVApMZcnhw4dRqVQsXboUgKdPnzJ37lzi4+MpUaIEmzdvpnPnzly+fJno6Gi2b98OwJMnGUc9pk6dyqJFi4iIiKBnz56ULFkyy+ccOHCAihUrZnnemJ4+eoCNvYP+cTF7B+6FXzVoEx15g6eP4nDzrMvJfVuMHaLRxcTGoFZl/MhTKdVcunzRhBGZVnx8LCVLZvyAL1lCybVrYa9tv3/fDmq+VU//OCUlmaFDPsfCwgI//27Uq+eVq/HmlpjYGBzVGSWZKpWKC5cuvLaNQqGgWLFiPHr8CICou1F06dGFYkWL8fUXX1PrrVpYKiwZMWQE73Z7F2sra8q4lGH44OHG61QOKmVnTdSjjB8ldx8nUbvMq08ncrG3pmzxIhy6HpdlWS1neywVZtyKf5ZrsRpDbGysQQmvSqniUljBzSMADx7E4uCg0j8u6aDkz6uvzyV79myndu36xghN5CFOdtbcefhc/zjqYSJ1XV/9Y7ZM8SK4lizKgau6ypHfbz0g9FoMERP9MDODRYeucSX6yStfm188fvgA+xIZ22D7Eg6E37iSpd3hfUEcCNmMJjWFrwZnnKZ2+8YVfv1hBvEPYujx2eB8X1UCEBcXi1KZkUuUDiquXL2Urdd6VKlGzeq1+KB7B9LS0vDr8C5l0k+Rza9i42JQGcxbVf9q3nrp8kVSUlJwKu2ck+GZ3IMHsThkGi8ODiqu/s14Cdm9jTq1GxgjNPGGKTCVJRUrVuTo0aNMmzaNU6dOYWNjg5+fH0FBQTx58oSzZ8/SuHFjXFxciIyMZMKECRw6dIhixYrp32Pw4MEEBgZy5MgRjh07xpkzGefMDhw4ED8/P86cOcOQIUNM0cVsS9NqObBlBd7+H5s6FJEPHDq0m5s3r+Lr+4H+uYUL1zF5ylL6fjuK1avmc/9+lAkjNA2lg5KQoBDW/7yegf0GMnSxyqQQAAAgAElEQVTUUBISEkhJTWH9pvWs+2kde3fupUKFCqxYlf9PWfr/dKpRmqAL99C+VHSjtinMkg9q8tWGP/ibghxRABw4EML161fo1KmbqUMReViX2mXYfC4SbXrCcHMoRmW1LeVGBuE6Igjvimreccuf1Xr/lFdzX0ZPXUWH9z5h97Zf9M+7ulVm2MRlDBg9j7071pKSkmzCKE0v6m4kEZHh/PJTIL/+HMS5P05z4eI5U4dlcnEP4hg/cTQjh455ZbVjQbH/QAjXrl/h3c6y7clp5kb8M5UC880pV64cmzdvpmLFisyePZv58+fTqVMngoKC2L59O23atEGhUGBnZ0dgYCD16tVj7dq1jBgxIst7FS1alHr16nH69Gn9c9OnTycwMJCFCxdSqlQpY3YtCxv7kjx9lHF0N+FRHDZ2GVUwyS8SeXAvnHXzRrB07Kfcu32VLUsncj/iminCNQqVUkV0TLT+cUxsNEqHgjHZepUSJZQ8eJBRjvggPpYSJbOuj/PnT7Fl888MHhKAZaZTs/5qq1aXxsOjJrdv5c+xo1KquB99X/84JiYGtVL92japqakkJCRgb2dPoUKFsLe3B8Cjigcuzi6ER4Rz9U9dFZeLswtmZma0bt6aPy78YaQe5ax7jxNxsrfSPy5tZ8W9x4mvbNu5RsYpOH+xKaxg/Uf1mBBylVMRj3I1VmNQKpVEx2QaL7ExBkdCC6KSJZXExWVcO+JBnGHV2l/OnTvJ+g0/MnLkFINcIgqGqMeJOBfPON3Kqbg1d1+TS7rULsu6UxnXTPOr4cyJ2w94lpzKs+RUQi7do0G5rJW9+Yld8ZI8ynRq66P4OOyKO7y2fa363lw4ezTL846ly1C4sDX37tzOjTCNysFBSWxsRi6JjYt5ZS55ld+OHqRyZU+srYtgbV2EunUacDmfVw8rHVTEGMxbY1A6ZH978+xZAgOGfEvvT7+kqme13AjRpEqWVBKXabzEvWa8nD13knXrVjNm1FTZ9oh/pcDsLImOjsba2ho/Pz8++eQTwsLCUKvVqFQqFi1aROfOnQGIj48nLS2N1q1b069fP8LCspYTp6amcv78ecqUKZNlWV7gWKYCD2Pv8ujBfTSpKVw5cxi3ahllz4Wti/LVpDV8PnY5n49dTinXSnT8fASOZSqYMOrcVaWyB5F3Irl7N4qUlBT27NtN40ZNTB2Wybi5V+LevTvERN8jNSWFo7/tp06dhgZtbt26xrKlMxk8JAA7u4xTLxISnuqPYj158oirVy/i7OxqzPBzjKeHJxGREdyJukNKSgrBu4Np4mU4LrwbexO0Q3fxyT3791CvTj3MzMyIfxiPRqMB4E7UHcIjw3F2ckalVHHz1k3iH8YDcOzEMcq5liM/OnPnMW4li1K2uDWWFmZ0ruHErsvRWdpVUBbF3tqSE+EZ50RbWpjxc686rD1zh6AL+f8uOAAelT2JjIwkKj2P7N4bgtc7BTePAFSoUJm7dyO5f/8uKSkpHDq8l3r1De/McePGnyxYOI1RIydjn0/vCiX+m1Ph8bgrbXAtWRRLC3O61CrD9vNZKxIrqW2wL1KI47ce6J+LfPgML3clFuZmKMzN8Kqg4sr9/H0aTplylYiN+T/27js6iqqN4/h3sxtCKIFAGoEQOoRiAZFO6DUQOkpTwQZWekdBlCIgSAlNEAEVkN5771Kkd6WThCY1bTfvH8sbsoQSlewm5Pfx7Dlu5s7sc4c7987efWbmItfCrxATE83eXRso+qrtJQJh8TI2jxzYhae39R4v18KvxI0916+GEnrlPFk8nnwvqZSiYIEALl46z+UHfcnGjWsoUzpxl/h6efpw8OA+zOYY6zn6wX34+fk/e8VkLO689bJ1vFmzbhUVylVM1LrR0dF079OV2jXrxj0h50VToEAhLl268HDs2bSW0qXK25Q5ffoEo8cMpV/fIRp7kojBYLDby1FSzT1LTpw4wdChQ3FycsJkMvHll18CUK9ePa5fv07evNanX4SFhdGzZ08sFgsAnTp1itvG/+9ZEh0dTZkyZahRI3k+hsvJaKRqkw+YO+5LLBYLxUpXwyNbTrYsnYlPznzkK/b068UnfvkuURH3MMfEcOrATpp06J/gSTopjclkokvHbnza+WMsFjP16gaTJ3deJkwOIaBQYSqWD+TI0cN0692F27dvsXnbZiZNmcCv0+cA8P5H7Th79i/u379PUKPa9Onel9Klyj7jU5Mvo9FE23af8fXXXbFYLFSuXBs/v9zM+nUKefMW5LWS5ZgxPYSIiPuMGG59As7/HxF88eJZJk4YjpOTExaLhQYNWtg8RSclMZlM9Ozak/aftrfWpV4D8uXNx9gJYykSUIRKFSvRsH5Den/Rm6BGQbi5uTH0a+t143v37WXshLE4m5wxOBno06MPmTJlAuCDdz+g7QdtMZlMZPPJxlf9Uubd182WWLouPMzcdqUwOhmYsfs8x0Lv0Kt6AfZd+Dtu4qTxy9mZ+0hWScOXfCmbOwtZ0jnTooT1WukOs//g4OWU+yXHZDLRtVN3Pu30ERaLhXp165M3z2P6kV6duXX7Fpu3bmLiD+OZNeM3AN7r0Jaz5/7i/r37BDWsRe8e/SiTgvsRsPYlH37QiS++7ITFYqFatbr458zDjJmTyZ+vEKVKlWfqj2OJuH+fwUOsj9b29PSmb58hAHTv0YELF84REXGPt99pyKef9KB48Rf7niYz+39CYPEAPDJn5OzCMfSf/BtTFm9wdFhJymyJ5fPZe1j6USBOBiem7TjDkSu3+KJuUfacu86Sg9b+o1kJf+bssX0S39x9F6hUwJt9vWoRGwsrj15m6aFLj/uYFMNoNNK45UeEDO+FxWKhdIUaZMuei2Xzp+GXqwDFXi3D5rWLOHFkL0ajCdf0GWj5bhcAzpw8xJqlszAaTRgMTjRt/QkZMmZycI3+O6PRxMftO9Orz+dYzBZq1ggil38epv00kQIFAihTugLHjx+h/1c9uH3nNjt2bmH6jMlMmvAzFcpXZv8fv/N++1YYMPDaa6UTPdGSXJlMJjp/3pXPu3yCxWImqE598uTOy8QfxhNQKIAK5azjTY++Xbl9+xZbtm1m8tSJ/DxtNmvXr2b/H3u5detvlq2w3oOxT48vKJC/oINr9fwYjSbaf9iRPv06YbGYqVE9CH//PEyfMYn8+QtRulQFfpgyloiI+wwa3Aewjj2p5RH18vwYYp/2WIdUYMCAAQQEBNC0aVO7feaklcefXSgVafrqk++In1qdvXLb0SEkOwX99atAfD7frHF0CMnO2S6VHR1CshN6/d6zC6UiAW9/6ugQkh1jiWBHh5DsLGqhG0HGF+Dj5ugQkp2M6ZwdHUKyc+N2pKNDSHby5n/y5XUvgpDlCW9MnVTa1y5kt8+KL9VchvM4jRo14vjx4wQH60RBRERERERERKxSzWU4jzNv3jxHhyAiIiIiIiKSojjwViJ2k6ozS0REREREREREHpWqM0tERERERERE5J9xSgWpJcosEREREREREZEUa9OmTdSsWZPq1aszceLEJ5ZbuXIlBQsW5ODBg8/cpiZLRERERERERCTRDHZ8PYvZbGbAgAFMnjyZpUuXsmTJEk6dOpWg3J07d/jpp594+eWXE1VHTZaIiIiIiIiISIp04MAB/P398fPzI02aNNStW5e1a9cmKDdq1Cjee+89XFxcErVdTZaIiIiIiIiISIoUGhqKj49P3Htvb29CQ0Ntyhw+fJgrV65QqVKlRG9XN3gVERERERERkUSz5w1eZ82axaxZs+LeN2/enObNmyd6fYvFwuDBgxk0aNA/+lxNloiIiIiIiIhIsvSsyRFvb2+uXLkS9z40NBRvb++493fv3uXEiRO0adMGgPDwcNq3b09ISAjFihV74nY1WSIiIiIiIiIiieaUjJ4cXKxYMf766y/Onz+Pt7c3S5cuZfjw4XHLM2bMyM6dO+Pet27dmm7duj11ogQ0WSIiIiIiIiIiKZTJZKJfv368++67mM1mGjduTP78+Rk1ahRFixalatWq/267zzlOEREREREREXmBJaPEEgACAwMJDAy0+dtnn3322LLTp09P1Db1NBwRERERERERkXiUWSIiIiIiIiIiiWbPp+E4ijJLRERERERERETiUWaJA1T0d3d0CMmKs7PR0SEkOxlcnR0dgiRz+X0yODqEZCeN+pIE0rpon8RnLBHs6BCSHfOehY4OIdm51rCEo0NIXl78H4//Mde0Ok97VKyjAxC7SwWJJcosERERERERERGJT5klIiIiIiIiIpJoqSHrIjXUUUREREREREQk0ZRZIiIiIiIiIiKJZkgFNy1RZomIiIiIiIiISDzKLBERERERERGRREsNWRepoY4iIiIiIiIiIommyRIRERERERERkXh0GY6IiIiIiIiIJJpu8CoiIiIiIiIiksoos0REREREREREEi0VJJYos0REREREREREJD5lloiIiIiIiIhIoqWGrIvUUEcRERERERERkURTZomIiIiIiIiIJJqehiMiIiIiIiIiksqk2syS0aNHky5dOu7cuUPJkiUpW7bsE8v26NGDXbt2kTFjRiIjIwkKCuLjjz8GoHXr1oSFheHi4kK6dOn45ptvyJMnj72q8UR79u5k8qRRmC0WalQPokmTVjbLFyz8ldWrluBkNJIpU2Y+/aQnXl4+nDlzkpDxw7l37y5OTk40a9qGChWqOqgW/93W7VsZ9t1QzBYLDes35J02bW2WR0VF0bd/H44eP0pmt0wMHjgEX9/sLFuxlJ9mTosrd/LUSX6e9gsFCxSK+9vnXT7j4qULzPl5rt3qk5R+37ODCRNHYrFYqFmjHs2atrZZPm/+r6xctRij0Ugmt8x8/nkvvL18HBTt87N1+1aGDB+CxWKhYXBD2r3VzmZ5VFQUvb/szdFjR8mUKRNDvx5Kdt/sXLx0kYbNG5IrZy4AihUtRt+efQFo/2l7rl69Sow5huKvFKdXt14YjUZ7V+25KOOfhc6V8uHkZGDhoctM230uQZlqBTx5r3QuAE6E36Hv8qP4ZHTh23pFcTIYMBkNzNp/kXkHLtk5+udj6/atDB3xoI3Ub0jbx7SRPv0ftpEhA61tBODEyRMMHPwVd+7ewcnJiZlTf8bFxYXRIaNZsmwxt27fYvuGHY6o1nOze/d2xo0ficVspnbt+rzRvI3N8gMH9xEyfiRnzpymd68BVKxQBYD9+/cQMmFUXLnz58/Su9cAypUNtGv8SaFGgA8jmhTHycnA1G1n+Hb1UZvl3zZ6lUoFvABIl8aIZ4a0eHWbB8Cg4JepXdQXJwOsORZKp9/22j1+e5vc+wPqln2VsBu3eLlVN0eHYxenDu9h5ZyJWGItvFq2BuVrNrVZ/vumZfy+aSkGJyfSuLgS1OJjPLPlxGyOYfGM77ly/jQWs5mXSlWhfK1mDqrF87X79+2EhIzEYjFTq9bj+5Lx40dy5s/T9Or5sC8BmDR5DLt2bcMSa6H4q6/ToX3HFPmrt8abp9uxcxsjRw/DbLFQr24D2rR822b5vj/2Mmr0cE6fOUX/fl9TpVI1AC5fuUzPPl2IjY0lJiaGJo2a0TC4iQNq8GJJgYfYP5ZqJ0v+77PPPktUuW7dulGrVi0iIyOpU6cOwcHB+Pn5ATBs2DCKFSvGrFmzGDp0KOPHj0/KkJ/JbDYzYcIIBvT/jqxZPenc5T1ef70cOXPmjiuTJ3cBRoyYjItLWpYtn8+PP4bQrVt/XFxc6Ph5b3x9/bh27SqdOrfj1VdfJ0OGjA6s0b9jNpsZMmwQ474fj7eXN63eaUlghUDy5M4bV2bBovm4ubmx6LfFrFy9glFjRzHk66HUqVWXOrXqAtaJks7dO9pMlKxdv5Z06VztXqekYjabGRcynK8HjsQjqxefd3yX0qXK27SZvHnzM+q7H0ibNi1Ll81nytSx9Oz+lQOj/u/MZjPfDP2GCWMm4O3lTYu3WlCpQiXy5nnYRuYvmo9bRjeWzFvC8lXLGTlmJN9+8y0AObLnYPbM2Qm2++0335IhQwZiY2Pp3KMzq9auonaN2nar1/PiZIBuVfLz8bw/CL0dybQWJdh0+ip/Xr8XV8Yvsytvl8zJu7P2cTsyBndXZwCu3o2i7ay9RJtjcXU28mvrkmw6fZWrd6McVZ1/xWw2M+jbbxg/2tpGWr7dgsAntJHFc5ewYtVyRo0dydCvvyUmJobeX/Zi4BdfU7BAQW7+fROTyTrsBpYP5I2mb1C/ST1HVe25MJvNjB47nCGDRuHh4cXHn7SlTOkK+Ps/7Du8PH3o2rkvc36babPuK6+UYELITwDcuvU3b7/TlBLFS9k1/qTgZDAwqtlr1Bmzngs377O9a3WWHLzI0Su34sp0nbcv7v87BObnlRzuAJTOnZUyeTwo/s0KADZ0qkrF/F5sOhlm30rY2bSlGxk7ZyU/9uvg6FDswmIxs3xWCK0+HYhb5qxMHtKRgi+VwjNbzrgyxUpW4rWKdQA4fmAnq+ZOpuXHAziydwvmmGg+7DOW6KgIxg3oQNGSgWTO6u2o6jwXZrOZMWOHM/gba1/yyaeP70u6dO7Lb3Nt+5LDRw5w+MgBxodMB6BT5w85cGAfL79c3K51+K803jyd2Wxm2MghjBo+Fi9Pb9p90IYK5SqSO9fDH6l9vHzo0/NLfv51us26Hlk9mDhuKmnSpOHevXu0eqc55csF4unhae9qSAqTqi7DCQkJoWbNmrz55pv8+eefgDVrZMUK60nJmDFjaNy4MUFBQfTt25fY2NgE24iMjAQgXbp0CZa99tprnDuX8FdXezt58ijZfLLj4+OLs7MzFSpUZeeuLTZlXnqpOC4uaQEoWLAIV69ZT8SyZ8+Jr691EihrVg8yZXLn1q2b9q3Ac3LoyCFy5PAjR/YcODs7U7N6TTZs2mBTZsPmDQTVsQ4eVStXY/fvuxL8u69YvZwa1WrGvb937x4zf5nOu++8l+R1sJcTJ47imy0H2Xyy4+zsTMWKVdm+Y7NNmZdfKkHatNY2U6hgEa5eDXdEqM/VocOH8IvXRmrVqJWgjazfuJ76desDUL1KdXbtTthGHpUhQwYAYswxREdHp8hftwCK+Lhx/uZ9Lv4dQYwlltXHwwjM62FTpkGxbMz54xK3I2MAuHE/GoAYSyzRZut+SmM04JQydwGHjti2kZrVE7aRDZvWU+9BG6kWr41s37md/PnyU7BAQQAyZ8ocl2H0UrGXXoiTtOPHj+Drm4Ns2ax9R6VK1di2fZNNGR+fbOTJkw+D05NPOTZvWU/JkmXi+piUrGSuLJy+eps/r90l2mxh9t5z1Hsp+xPLNy/hz6w9ZwGIBdI6G0ljcsLF5ISz0YmwWxF2itxxNu8/xvVbdxwdht1c/OsE7p7ZcPfwwWhypkiJihz/w/YXfxfXh+eZ0ZERgLUTNWAgKjICi9lMdFQURpMJl7QJz0lTmuPHj1jPQx70JYGBT+lLDLZ9iQEDUVFRxMREEx0dTYw5Bnf3LPYM/7nQePN0R44eJkd2P7L7WvdPtSo12Lxlo02ZbNl8yZc3P06PjDfOzs6kSZMGgOjoKGItFrvF/SJzsuPLUVLNZMmhQ4dYtmwZCxYsYNKkSRw8eDBBmVatWjF37lyWLFlCREQE69evj1s2dOhQgoODCQwMpG7dumTNmjXB+uvXr6dAgQJJWo/EuHYtHA8Pr7j3Hlk9uXbt6hPLr169lBIlSif4+4kTR4iJicHH58kneclZeHgYPvEuE/Hy8iYsPCxhGW9rGZPJRIYMGbj5t+3k0Oo1q6gVLytg3MSxtGrRhrQuKf+k/v+uXQvHwzNem/Hw4tq1J0+GrFy1mNce02ZSmrB4//4AXl5ehIaHPrHMo23k4qWLNGvVjLYftGXvPttU+Q8/+ZDKNSuTPl16qlepnsQ1SRqeGVwIvR0Z9z70TiSeGVxsyuTMnI6c7q5Mbv4qU94oThn/hyeo3hlc+LnVayx5tww//X4uxWWVAISF2bYRby8vwh7XRrwStpGz585iwED7Tz/kjTbNmTp9ql1jt4er18LxfKTv+DcTqRs2rKFypZR5nDwqeyZXLtx4mH118cZ9fDM9PhMxp3s6cmVNz/rj1rFp55/X2HAyjHNfB3Pum2BWH73MsdBbj11XUq7bN6+Ryf3hl1c3dw9u/30tQbndG5cwut+7rJk/lVrN3gcgoHg50rikZUTP1ozq8w5lqjXCNX3Ky/591KN9ieczzkPiK1y4GK+8XJw3WtTjjRZBvFaiFDkfXCKbkmi8ebrwq2F4ez3MoPL09CL8auKz7kLDrtD6nTdo0LQurVq89UJMIEnSSzWTJb///jvVqlXD1dWVDBkyUKVKlQRldu7cSdOmTalXrx47duzg1KlTccu6devGwoUL2bJlC9u3b2fv3odfjLp06UJwcDB79+6le/fudqnP87J+w0pOnTpGo4Zv2vz9+vWrfPfdQD79tGeC2dnU5OChg6RNm5Z8efMBcPzEMS5cuECVSgnbT2qxbv1KTp46RpPGLRwdikN5eniyctFKZs+YTZfPu9Cjbw/u3Hn4y+j40eNZu2wtUdFR7Pp9lwMjTVpGJwN+mV35YM5++iw7Qu/qBcjgYk39Db0TSYsZv9Nw6k7qFvYhSzpnB0drX2azmX1/7OObAYOYOvFH1m9Yx87dOx0dVrJz7dpV/vzrNK+9lvInYP+pZiVyMm//eSwPstXyemSgkLcbufssIlfvRVQq4E25vDqhT61KBgbxyYDJVG34NpuXzwKsWSkGJyc6DvqJT7/6gR1r5nPj6hUHR+pYFy+d59y5s/w8YyG/zFzE/v17OHhov6PDsiuNN8/m7eXD9Km/MvvnBSxbsYTr1xNOUMo/YzAY7PZylNT7LfgRkZGR9O/fn++//57FixfTrFmzuEtu4kufPj2vv/46e/bsifvbsGHDWLhwIePGjSNbtmz2DPuxsmb15Gq8mdar18LJmtUjQbn9+39nzpzp9Ok9GGfnNHF/v3fvLgO+6karVu9RqGARu8ScFDw9vbgS9vAEIiwsFK94v1rElQm1lomJieHOnTtkzpQ5bvnKNSuoWb1W3PsDBw9w5NgR6jaoTdsP3uHsubO819725lspUdasnlyNl3Vz9WoYWbMmPEHft383s2ZN44u+Q23aTErlFe/fH6y/6nh7ej+xTPw2kiZNGjJntraVwgGF8cvhx9lzZ23WdXFxoXLFyqzftJ6UKPxOJN4ZH2aSeGdwIfyObb8YdieSzaevYbbEculWBOdu3CdnZttf0a/ejeL01bu8kj0zKY2Xl20bCQ0Lw+txbSQsYRvx9vKi+KslcM/sjmtaV8qXLc/RY7Y3+kzpPLJ6Ev5I3+HxD3+t27hpLeXKBsZdX5/SXfz7PjncH14Wkd3dlUt/339s2WYl/Jn1+8N+I/jlHOz66xp3o2K4GxXDysOXKZ07YSarpGwZM2fl7xsPsyZu3bhKxkxP/ncuGu8ynUO7N5KvcAmMRhPpM2bGL28Al86eTPKYk9qjfUn4E85DHmfr1o0UKlQEV9d0uLqmo2TJ0hw9eiipQk0yGm+eztPDi9Cwh5k24eFheHp4PWWNJ23Hkzy587L/wL5nF5ZUL9VMlpQsWZI1a9YQERHBnTt3bC6xgYf3InF3d+fu3busXLnysduJiYnhwIED5MyZ87HLk4P8+Qtx6fIFroReIjo6ms2b11Lq9fI2ZU6fOcG4kG/p03sQmTO7x/09Ojqabwb1onLlWpQrV9neoT9XRQKKcP78OS5eukh0dDQrV68ksILtUxYCKwSyZNliANauX0PJ10rGzV5aLBZWr11lM1nStHEzVi1ZzdIFy5kyYSr+Of2ZFPKD/SqVRAoUKMSlSxe4csXaZjZtWkvpUo+0mdMnGD1mKP36DrFpMylZkcJFOHf+HBcuXiA6OpoVq1YkaCOVKlZi0dJFAKxet5rXX3sdg8HA9RvXMZvNAFy4eIGz58+SI3sO7t27R/iDyxBiYmLYtHUTuePdoC4lOXLlNjndXfF1S4vJyUD1gl5sOmN7Sd/GU1cp7medBMmU1pmc7q5c/Ps+XhlccDFah5iMLiZezp6Js/FuDJtSFAmwtpGLly486EdWEFjx0X6kEosftJE161ZT8kEbKVu6HKdOn+R+xH1iYmLYs28PeXI7/mlpz1PBggFcvHieyw/6jg0b1lCmdIV/tI31G1a/MJfgAPx+9jr5PDOSK2t6nI1ONCuekyUHLiYoV9A7I5nTpWHHnw9/3Tx/4y4V8nlidDJgcjJQIb8Xx67oMpwXTXb/AlwPu8SNq1cwx0RzeM8mCrxke3Pja2EP28yJQ7vJ4uULQKYsnvx5/AAAUZERXPjzOB7eOewXfBIpWDCAi5ce9iUbNya+L/Hy8uHgwX2YzTHW8/SD+/Dz80/iiJ8/jTdPF1CoMBcunOfSZet5/Zp1qyhfrmKi1g0LCyUy0nr/p1u3b3Hg4B/4++VKwmhTB4MdX47yYvyMkwhFihSJe4pNlixZKFasmM1yNzc3mjZtSlBQEB4eHgmWDx06lJCQEKKjoylTpgw1atSwZ/j/iNFo4oP3O/Lll52xWCxUq1qXnDlzM3PmZPLlK0SpUuX5ceo47t+/z5Ch/QDw9PCmT5/BbNm6jsOH/+D27VusW7ccgM8+7UWePPkdWaV/xWQy0b1LDz76rD0Wi4X6QcHkzZOPkInjKFyoMIEVK9GgXkP69u9N/Sb1yOTmxqCvhsStv3ffHry9fMiRPeWfhDyL0Wii/Ycd6dOvExaLmRrVg/D3z8P0GZPIn78QpUtV4IcpY4mIuM+gwX0A8PT05ot+Qx0c+X9jMpno2bUn7T+1tpEG9RqQL28+xk4YS5GAIlSqWImG9RvS+4veBDUKws3NjaFfW+u8d99exk4Yi7PJGYOTgT49+pApUyauXbvGZ50/Iyo6CovFQskSJWnaqLhQlpYAACAASURBVOkzIkmezLGxDF13ku8bvYTRYGDR4cucuXaPD8rk4mjobTaducb2s9cp5e/OrDYlscTGMmrTGf6OiOH1nBn5vGJeYrEOcjP3nOf0tbuOrtI/ZjKZ6NHlYRsJrteAfHnyMW7CWArHbyNf9qZeY2sbGTLQ2kbc3Nxo/WZrWr7dAoPBQPmyFahY3npi993o71i+chkRERHUCKpOw+BGtH+vvSOr+q8YjSY+/qgzPXt9/uCx40HkypWHH6dNpECBAMqWqcDx40f4ckAP7ty+zY4dW/jpp8lMnvQzAFeuXCY8PJSXXnrVwTV5fsyWWD6fvYelHwXiZHBi2o4zHLlyiy/qFmXPuessOWh9hHazEv7M2WObjTZ33wUqFfBmX69axMbCyqOXWXooZT5y+5+Y2f8TAosH4JE5I2cXjqH/5N+YsniDo8NKMk5GI7Wbf8jMMf2ItVh4pUx1vHz9Wb94Br7++Sn4Uil2b1jCn8f/wMloJK1rBoLbdASgZMW6LJw+kpCvOhAbG8srZarhnSNlTsjHZzSa+LhDZ3r1tu1Lpv00kQL5AyjzoC/p/1UPbt++zY6dW5g+fTKTJv5MhfKV2b//d97/sBUGg4HXSpT+x5O2yYHGm6czmUx0+rwrHbt8gtliJqhOffLkzsukH8ZTqFAAFcoFcuToYXr27crt27fYsm0zP0ydyMxps/nr7J+MHjcSg8FAbGwsbzZvRd4Hl9iLPI0h9lmPdZDn7vixF/sRgP9UDu+Uf2Oy5+3K1ZT3pTKpZffK4OgQkpUKU3Y8u1Aqs+md1HfPi2cJv5nysnmSUr5hqxwdQrJj3rPQ0SEkOz8NHODoEJKV8nl0KdijvNxT/hOInrd7EdGODiHZyerzYn/HWbT5T7t9Vv0KjpkUTjWZJSIiIiIiIiLy3zk58voYO0k19ywREREREREREUkMZZaIiIiIiIiISKI58pG+9qLMEhERERERERGReJRZIiIiIiIiIiKJ9uLnlSizRERERERERETEhjJLRERERERERCTR9DQcEREREREREZFURpklIiIiIiIiIpJoehqOiIiIiIiIiEgqo8wSEREREREREUm0Fz+vRJklIiIiIiIiIiI2lFkiIiIiIiIiIommp+GIiIiIiIiIiKQyyiwRERERERERkUQzpIK7liizREREREREREQkHmWWOIC7W1pHh5CsREaZHR1CsuOdNZ2jQ0h2XNIYHR1CsjKsXF5Hh5DsmC0WR4eQ7KQx6biJb1GL0o4OIdm51rCEo0NIdtr06efoEJKV28umODqEZCfGrPHmUa4u+lopLx61ahERERERERFJNMOLfxWOLsMREREREREREYlPmSUiIiIiIiIikmh6dLCIiIiIiIiISCqjzBIRERERERERSTQ9OlhEREREREREJJVRZomIiIiIiIiIJJqehiMiIiIiIiIiksoos0REREREREREEk2ZJSIiIiIiIiIiqYwyS0REREREREQk0Zz0NBwRERERERERkdRFmSUiIiIiIiIikmi6Z4mIiIiIiIiISCqjzBIRERERERERSbRUkFiiyZLHCQgIoECBAsTGxmI0Gunbty/FixfnwoULVK1alQ8//JCOHTsCcP36dSpUqEDz5s3p168fo0ePJl26dLRr186hddi5axujxgzHYrYQVDeYVi3etlm+/4+9fD92BGdOn+KLfl9TObCqzfK7d+/Q+u3mVCgfSMfPutkx8qSzfec2Rn4/DLPFTP26DWjT6h2b5fv272Xk6GGcPnOKAV98Q5VK1QA4cfI4344YxN27d3FycuLt1u2oVrWGI6rwn23bvpVhI7/FbLbQoH4D3mnT1mZ5VFQU/Qb05eixo2TKlInBA4fgm82X6JhovvpmAMeOH8NsNlO3dl3avtWOK6FX6DegL9evX8NgMNAwuDEtmrdwUO3+nc1bt/D10MFYLGaaNGzM+23ftVkeFRVF9z49OXz0CJkzZWbEkGHkyJ6dGzdv8lmXjhw6fIgG9RvQr2fvuHW+Gz2KhUsWcevWLfZu323vKiWZQwd2MWv6OCwWC+Ur1aZ2vTdtlm9cu5j1axbi5GTEJW1aWrfthG92fwdF+/zouHm6nbu2M3rscCwWC3XrBNPyzbdslv9xYC+jx37HmTOn6NdnIJXijTeVq5cmT+68AHh5+TBo4HC7xp5Ujh7czbyfx2OxmCldsTbV6za3Wb5l/RK2rF2Mk5MTadK68sZbn+GT3Z+zZ44x68dRAMQSS63g1rxcopwjqvDcnTq8h5VzJmKJtfBq2RqUr9nUZvnvm5bx+6alGJycSOPiSlCLj/HMlhOzOYbFM77nyvnTWMxmXipVhfK1mjmoFvYzufcH1C37KmE3bvFyqxfjPOxxtm7fyrffDcVisdCgfkPaPqZ/7du/D0ePHyWTWyaGDByCr292AE6cPMHAIQO5e/cOTk5OzJgyExcXF1auXskPP07GbDFTsVxFPvv4c0dU7V/ZtsM63ljMFhrUa8Dbj9kfX3z1cLwZ9JV1vImJiearQbbjzTtt2hEZGcl7HdoRHR2F2WymauVqfPBuewfV7r/7t+1l2YqlTJs5La7cyVMn+WXaLxQsUMjeVZAURpMlj5E2bVoWLlwIwObNmxkxYgQzZswAIEeOHGzcuDFusmTFihXky5fPYbE+jtlsZsSooXz37Rg8Pb1578O3KFe2Irlz5Ykr4+3tQ6/uX/DrrBmP3cbkKeN5+aVX7RVykjObzQz/bjCjRozDy9Obtu+3pkL5QJt94uPtQ99e/Zn563SbddOmTUu/XgPw88tJ+NVw3nm3JaVeL0PGjBntXY3/xGw2M3j4YMaNCsHby5vWbVsSWCEw7osKwILFC3DLmJGFvy1i5eoVfD92FIMHDmHN2jVER0cxe+Yc7kfcp+mbjalVozbOzs50/LQTAQUDuHv3Lq3eaUHp10vZbDM5M5vNDBg0kCnjJ+Ht7UPTls2pEliZfHkfxv/b/Hm4ubmxavFylq5YxvBRI/hu6HBcXNLw2UefcPLUSU6cOmWz3cqBlWj5Rgtq1a9j7yolGYvFzM/TRtOx+xDcs3jyTb+PeLl4WZvJkNfLViGwaj0A9u/dxpyZIXzWbbCjQn4udNw8ndlsZuT3Qxk+dAyenl580OEtypWpQK54fauXlw89u/Xj1zkJxxuXNC78MHGmPUNOchaLmTnTx9KhyyAyZ/Fg+IBPKPZKaXziHSuvla5M+cpBABzct535v06gfedvyJY9F52/GIPRaOTvm9cY2q89RV8pjdFodFR1nguLxczyWSG0+nQgbpmzMnlIRwq+VArPbDnjyhQrWYnXKlr7zOMHdrJq7mRafjyAI3u3YI6J5sM+Y4mOimDcgA4ULRlI5qzejqqOXUxbupGxc1byY78Ojg4lyZjNZgYPG0TI9+Px9vKm5TvW/jVv/P510Xwyurmx6LfFrFi9glFjRzHk66HExMTQ58vefPXlQArmL8jNv29iMpm4+fdNRo75jpk//kwW9yz0HdCHnbt3UqpkKQfWNHHMZjNDhg1m7IPxpk27llR8ZLxZuHgBGTNmZMEc63gzetwoBn01hDXr1hAVFcWsGXOIiLhP0xaNqVm9Ntl8sjF+9ETSpUtHTEw07T5sS9nS5ShW9CUH1vTf+S/tpU6tutSpVRewTpR06t5REyWSKLpnyTPcuXMHNze3uPeurq7kzZuXgwcPArB8+XJq167tqPAe6+ixw2T39cPXNwfOzs5UrVKdLVs32pTJ5uNLvrz5MTglTKA6fvwo129cp2QKGFgS68jRw+TI7kf2B/ukWtUabNqywaZMtmzWfeL0yN2Kcvr54+dnPaHz9PDE3T0LN2/esFfoz83hI4fwy+FHjuzWfVCjWk02bNpgU2bj5g0E1bF+2a1auRq7ft9FbGwsBgPcvx9BTEwMkZGRODs7kz5dejw9PAkoGABA+vTpyZ0rN2Hh4fau2r924NBBcvrlxC+HH2mcnalTszZrN6yzKbN2wzoa1AsGoGa1GmzftZPY2FjSuaajxKvFSZPGJcF2X3npZbw8Pe1SB3v58/RxvLx98fTyxWRypmTpSvyxZ6tNGVfX9HH/HxUZ8ULc+UvHzdMdPXaY7Nlz4OubHWdnZ6pUrsGWbZtsymTz8SVv3vw4GVLHKcfZM8fx9PLFwysbJpMzxV+vxMF9223KpH3kWDE8OFbSuKSNmxiJiY5+IY4hgIt/ncDdMxvuHj4YTc4UKVGR43/ssCnj4pou7v+jIyP4f4K3AQNRkRFYzGaio6Iwmky4pE3Hi27z/mNcv3XH0WEkqUOP9K81qyfsXzds3kC9B/1rtXj96/Zd28mfLz8F8xcEIHOmzBiNRi5evEBOv5xkcc8CQKmSpVm7fo1d6/VvPW682bh5g02ZjZs3EFQ74XgDEBFhHW8i/j/epE+PwWAgXTrr8RITE0NMTExcf5PS/Jf2Et+K1cupWa2mvcJ+oTkZDHZ7OYoySx4jIiKC4OBgIiMjCQ8PZ9q0aTbL69Spw7Jly/Dw8MDJyQkvLy/CwsIcFG1C4VfD8fJ6+IuLp6c3R48eStS6FouFMSEj6dt7AL/v2ZVUIdpd+NUwm33i5enN4SOJ2yfxHT5yiOjoaLJnz/E8w7OLsPAwvOPtA28vbw4dtt0H4eFheHv7AGAymciQIQM3/75J1SrV2Lh5AzXrVSciIoLOn3UhU6ZMNuteunyJYyeOU7RI0aSvzHMSGhZGNh+fuPc+3t788WAi9P/C4pUxmUxkzJCBmzdv4u7ubtdYHe3mjatkyeIV9z5zFk/+PH0sQbn1qxeyesVvmGNi6NTzW3uGmCR03Dzd1avheHnGH2+8OHr0cKLXj4qK4v32bTAaTbR4ow0VyldKgijt6+8b18ic5eFkaeYsHpx9zLGyee0i1q+chzkmmo+6DY37+1+nj/HLlOFcvxZGq/e6pfisEoDbN6+Ryf3hPnFz9+DiX8cTlNu9cQk71i7AHBND68+/BiCgeDmOH9jBiJ6tiY6KpEaT93BNn7IyO+XxrP3rwzHY2r8eTFDG5zH967lzZzEYDHT4rD03btygZvWavN36Hfxy5OSvs39x6dJFvLy8Wb9xvXXiMQUICw/D29v2XPXQI+eqYY+ON+kz8PffN6n2YLypVd863nT6tAuZ3KzjjdlspnXbFpy/cJ6mjZpTtEgx+1XqOfov7cU988NztlVrVvHd0JH2CVpSPE2WPEb8y3D27dtH9+7dWbJkSdzyChUqMGrUKLJmzUqdOi9Omj3A/IW/UbpUOZuTX7G6ejWcAV/3o2+v/jg5pY5fSP/v8OHDODkZWbF4Fbdv3ebd9m15vWQpcjyYNLp37x5de3ahy+ddyJA+g4OjFUeqXD2YytWD2bltLcsWzuSdD7o7OiSH0XHzbLN+XoinpxeXLl2kY5cO5MmTj+y+KW8y+t+oULU+FarW5/ft61i1+GdavdcVgFx5C9Hz60lcuXSOmZO/pfBLJXF2TuPgaO2jZGAQJQODOLh7A5uXz6LBW524+NcJDE5OdBz0ExH37vDj8O7kKfQK7h4+z96gvLDMZjP7/tjHjKkzSZs2LR98/AEBhQpTqmQpenXrTfc+3TE4OfFysZe5cPG8o8NNcoeOHMZoNLJi0Spu3brNux0ejjdGo5Gfp83i9u3bdOnZiVOnT5Evb/K6hYC9HDx0kLRp06ba+j9vKTRJ6R9JXd/4/oVXX32VGzducP369bi/pUmThiJFijB16lRq1kx+aVyeHp6EhYXGvQ8PD8XDI3GXBBw+fIB5C2bT9I36jAsZxYpVyxg/cXRShWo3nh5eNvskLDwUz39wmcTdu3fo3P0zPnivQ4qdkffy9CI03j4IDUu4Dzw9vQgNvQJY0zXv3LlD5kyZWbFqOWVLl8XZ5EyWLFl4udgrHDl6BIDomGi69upC7Zq1qVLJ9kbByZ23lxeXr1yJe38lNBRvLy+bMl7xysTExHD7zh0yZ85s1ziTg8zuHly//jCD7ub1cNzdsz6xfMnSldn3yGU6KZGOm6fz8PAkLDz+eBOW6PEGrPsOwNc3O6+8XJyTJxNmG6Q0mdyzcvP6w8uqbl6/SiZ3jyeWL16qEgf3bUvwdx/fnLi4uHL5wl9JEaZdZcyclb9vPNwnt25cJWOmJ/cfReNdpnNo90byFS6B0WgifcbM+OUN4NLZk0kesyQ9a//6cAy29q9eCcpceUz/6uXlTfFXi+Oe2R3XtK6UL1ueY8ePAhBYIZDpU2bw0+SfyOXvj79fyrjRuJenF6Ghtueqj17S6/XoeHP3DpkyZWblquWUKVUWU7zx5uixIzbrZsyYkdeKv8b2nQn7m5Tgv7SX/1u5ZgW1qteyT8DyQtBkyTOcPn0as9mc4MtR27Zt6dKlS7L80lSoUGEuXDzHpcsXiY6OZu261ZQvWzFR6/brM5C5s5Yw59dFdGj/GbVq1OHD9z9J4oiTXkChwpy/cJ5Ll6z7ZM3aVVQoF5iodaOjo+neuwu1awbFPSEnJSocUITz589x8cE+WLVmJYEVKtmUCSwfyJJliwFYu34NJUuUxGAw4OPjw+491qe63L9/n4OHD5A7Vy5iY2P56uv+5PbPTas3W9u7Sv9ZsSJFOXvuHBcuXiAqOpplK5dTJbCyTZkqgZVZsNiaabZyzSpKlyyVYq/3/S9y5SlI2JWLXA27TExMNLt3bODl4mVtyoReuRD3/wf378TbJ+VnCOi4eTrreHOeyw/Gm3XrV1GubIVErXv79i2ioqIAuPn3TQ4ePkAu/9xJGa5d5MxdkPCwi1wLv0JMTDR7d22g6KulbcqEXbkY9/9HDuzC09v6dI9r4Vcwm80AXL8aSuiV82TxSPmZntn9C3A97BI3rl7BHBPN4T2bKPCS7X3RroU93CcnDu0mi5cvAJmyePLn8QOA9f4uF/48jod3yu9bBIoEFOFcvP515eqVVKpge24WWCGQxQ/61zXr11DyNWv/WrZUWU6dOsX9iPvExMSwZ+8e8uS23lj6/z9w3rp1i9lzZ9MwuJF9K/YvFQ4owvkLtuNNxUcuTaxYIZAlyxOON97ePvweb7w5dPgAufxzcePGdW7fvg1ARGQEO3fvJJd/LntW67n5L+0FrLcaWLV2FTU1WfLcGOz4n6PoMpzH+P89SwBiY2MZMmRIgmuG8+fPT/78+R0R3jOZjCY6ftqNzt0+xWIxU7d2fXLnzsvkKeMpVDCA8uUCOXrsML37duP2nVts276FKVMnMP3H2Y4OPcmYTCY6f96Nz7t8jMViJqhOMHly52XiDyEEFCxMhfKBHDl6mB59unD79i22bNvM5CkT+PmnOaxdv5r9f+zl1q2/WbbC2gH36fklBR7cVCylMJlMdOvcnY8/74DZYiE4KJi8efISMnEchQMKE1ihEsH1GtC3fx+Cm9Qnk5sb33xlfZJJs8bN+XLgFzRt0ZjY2Fjq1w0mf74C7PtjH0tXLCVf3vy82cb6aMyPPvyY8on8suRoJpOJvj160a79B1gsZhoHNyR/vnx8P24MRQsXoUqlyjRp2IhuvXtSo15tMrllYsSQh/fhqFK7Bnfv3rFOSq5fxw8hE8mXNy/ffjecJcuXcT8igsAaVWnSsBGftP/IgTX974xGI2+2+YSR3/bAYrFQrmItfHPkYuHcH/HPXYBXipdl/eqFHD28F6PRRLr0GXjn/ZT/uEsdN09nMpr4/JOudOn+KRaLhTq165E7V15+mDqBQgUDKFe2IkePHaHvF/8fbzYzddpEpk2ZxdlzfzHsu0E4GQxYYmNp+UYbm6fopFRGo5HGLT8iZHgvLBYLpSvUIFv2XCybPw2/XAUo9moZNq9dxIkj1mPFNX0GWr7bBYAzJw+xZuksjEYTBoMTTVt/QoaMmZ7xicmfk9FI7eYfMnNMP2ItFl4pUx0vX3/WL56Br39+Cr5Uit0blvDn8T9wMhpJ65qB4DbWpw6WrFiXhdNHEvJVB2JjY3mlTDW8c6T8SbVnmdn/EwKLB+CROSNnF46h/+TfmLJ4g6PDeq5MJhPdu/Sgw2ftscT1r/kYN3EchQsVplLFSjSo15A+/XtTv0k93NzcGPzVEADc3Nxo9WZrWr3TEoPBQPky5alQzvrD4NDvhnLi5AkA3m/3Pv45U0Zmiclkomun7nzSsQNms4X6D8ab8ZPGEVDowXgT1IB+A/rQoGl93Nzc+GbAw/Gm/9df0Kyldbyp92C8OXnqBF981Q+LxYLFYqF61epx+yml+S/tBWDvvj34ePnEXQorkhiG2EdvESxJLuzSLUeHkKyYjEpwelQaZ+2TR6V3dXZ0CMnKpoNXnl0olSmR78lp/anVnXsp48aG9rL/XMp7kllSu3ZfbeRRbfr0c3QIycrtZVMcHUKyY7bo69OjjI95wmZql87d1dEhJKk9+y/Z7bNKvOJrt8+KT9/IRERERERERETi0WU4IiIiIiIiIpJoqeEWfsosERERERERERGJR5klIiIiIiIiIpJojnxKjb0os0REREREREREJB5lloiIiIiIiIhIoqWGByAps0REREREREREJB5lloiIiIiIiIhIoulpOCIiIiIiIiIiqYwmS0RERERERERE4tFlOCIiIiIiIiKSaHp0sIiIiIiIiIhIKqPMEhERERERERFJvBc/sUSZJSIiIiIiIiIi8SmzREREREREREQSTY8OFhERERERERFJZZRZIiIiIiIiIiKJlhqehqPJEgfwypLO0SEkK/fuRzs6hGTHNa0OTXm6gr5ujg4h2XFxNjo6hORHw42NAB8dNwm8+Oe6/9jtZVMcHUKykrFOW0eHkOxcWzjJ0SEkO+nSujg6BJHnTt/IRERERERERCTRdM8SEREREREREZFURpklIiIiIiIiIpJohlSQWqLMEhERERERERGReJRZIiIiIiIiIiKJ9uLnlSizRERERERERETEhjJLRERERERERCTRUsEtS5RZIiIiIiIiIiISnyZLRERERERERETi0WU4IiIiIiIiIpJoenSwiIiIiIiIiEgqo8kSEREREREREZF4NFkiIiIiIiIiIinWpk2bqFmzJtWrV2fixIkJlk+dOpU6depQr1493nrrLS5evPjMbWqyREREREREREQSzWCw3+tZzGYzAwYMYPLkySxdupQlS5Zw6tQpmzIBAQHMnTuXxYsXU7NmTb799ttnbleTJSIiIiIiIiKSIh04cAB/f3/8/PxIkyYNdevWZe3atTZlSpcujaurKwCvvPIKV65ceeZ2k+1kyYULFwgKCnru2z169CgbN26Mez9v3jxKly5NcHAwtWrV4scff3zmNubNm0doaOhzjy2xNm3dTM36dakeVIuJP0xKsDwqKorPu3amelAtmrZ8gwvxUowm/DCJ6kG1qFm/Lpu3bnnmNnt90Zf6TRtSr0lDPu38OXfv3QXg4qVLvPVeW+o1aUjrdm9zJfTZjc0Rtm7fSoNmwdRvUo8pP01JsDwqKoruvbtRv0k9WrdtxaVLD/fViZMnaPNuGxq/2YimLZsQGRnJ3bt3ad66Wdyrcs1KfPvdUHtW6R/bvHULtYKDqFGvNhOnTE6wPCoqio7dOlOjXm2atXozQXupUa82tYKD2Lxta9zff5o5nXqNGxDUKJhpM6Yn2OaUn36k0CtFuXHjRtJU6j9Kin3y4/SfCGoUTL3GDejUoyuRkZEA9Ojbm6p1atKgWWMaNGvM0WPHkr6Cz9HOXdtp9VYTWrRuxMxfpiVY/seBvbz7QWuqVC/Dho22g1Ll6qVp935L2r3fkp59Otsr5Oduy7YtBDWqR+0GdZn84w8JlkdFRdG5Z1dqN6jLm2+14OKDfuTgoYM0btGUxi2a0ujNJqxZ/3D/TP9lBg2aNSS4WUOm/5zwGEpJtm3fSqPmDQhuUp+pT+hne/TpTnCT+rRp15pLly8BEB0TTb8BfWnWsimN32jElGkJ921Ktfv37bR9tzlvt23Cr7N/SrD8wMF9dPj4LWrVLc+mzetslk36YQzvfdCCdu+/wdiQEcTGxtor7CS1+/fttG3XnLffacKvs56wTz56i1p1HrNPJo/hvfdb0O69Nxg7LuXuk+d9TgKwcvVK6zH0ZiNGjRlpt7rY2+TeH3B56Xj+mJG8z7mep+07t9G0RSMavxHMtBlTEyzft38vbdq2oGyl11m7fo3Nss86f0zV2oF06vaZvcJNMpu3bqFOwyBq1q/NpKmPP2fr1L0zNevXpnmbN+PG4G07ttGkRTOCmzWkSYtm7Ni1M26dkWNGUaV2VUqUK2m3eryIDAaD3V7PEhoaio+PT9x7b2/vp35f/+2336hYseIzt5tsJ0uSQkxMTILJEoA6deqwcOFCfvnlF0JCQrh8+fJTtzN//nzCwsKSMtQnMpvNDPjmayaPG8/S+YtYsmIZp07bphjNmT8XNzc3Vi9Zwdut2jBs5AgATp0+xdIVy1g6bxGTx02g/zcDMZvNT91mr67dWTRnPot/m082n2zM/OVnAIaM+JYG9eqz+Lf5dHj/Q4aPSn4DtNlsZvCwQYz5bixzf5nHilUrOP3naZsyCxbNJ6ObG4t+W0zLN1sxauwowNpW+nzZm97dezP3l3lMGjcZk8lE+vTpmTV9dtwrm082qlSq6ojqJYrZbGbAoIFMGhvCknmLWLpiGadO2+6D3+bPw83NjVWLl/NWq9YMH/X/9nKaZSuXs2TuQiaPG8+Ab77CbDZz4tRJ5syby+wZv7Bg9lw2bN7I2XPn4rZ3+cpltm7fhm+2bHata2IlxT4JDQ1l+i8z+e3nWSyeuwCL2cLSFcvjtte1Y2cWzJ7LgtlzCShUyK71/S/MZjMjvx/K0EGjmDZlFmvXreSvv87YlPHy8qFnt35UrVojwfouaVz4YeJMfpg4k0EDh9sr7OfKbDYzcMg3hHwfwqI5C1i2cjmnz9i2l3kL5+GW0Y3lC5bSukVrRoy29of58uVj1k+/+O0SbAAAIABJREFUMPfnOUwYHcKAbwYQExPDyVMnmTt/Lr/89DNzf57Dxi2bOHf+3OM+Ptkzm80MHj6Y70eM4bdf5rJy9QrOPNrPLl6AW8aMLPxtES3faMn3D/rZNWvXEB0dxeyZc5jx40zmLZgbN5GSkpnNZsaMHc7XX41g0oRf2LBhNWfP/mlTxsvLhy6d+1KlcnWbvx8+coDDRw4wftx0JobM5MSJoxw4uM+e4SeJuH0ycASTJj5hn3g+Y5+ETGfi+Af75EDK2ydJcU5y8++bjBzzHePHTGDuL/O4ev0qO3fvfNzHp3jTlm6kTsfBjg7DbsxmM9+OGMzIYd/z6/TfWLVmJWf+tB1/vb196NurPzWq1Uqwfqs32/Bln6/sFW6SsY7BA5kwOoTFcxexbMUyTj0yBs9dYD1nW7loOW+1fHjOljmzO+NGjWHh7PkMGvA1Pfr2jFuncsVKzPrpV7vWRf6bWbNm0ahRo7jXrFmz/vW2Fi5cyKFDh3j33XefWTZZT5aYzWb69OlD3bp1adu2LREREZw7d4527drRqFEjWrRowekHX3LWrVtH06ZNadCgAW+//TZXr14FYPTo0XTt2pU33niDbt268f3337Ns2TKCg4NZtmyZzee5u7vj7+9PeHg4AGPGjKFx48YEBQXRt29fYmNjWbFiBYcOHaJLly4EBwcTERHBoUOHaNWqFY0aNaJdu3ZJOpFy4NBB/P388MvhRxrnNNStVYe1G9bblFm3fh0N6wcDULN6Dbbv2kFsbCxrN6ynbq06pEmTBr8cOfD38+PAoYNP3WaGDBkAiI2NJSIyMu6isdOnT1P69VIAlH69FGs32P4KlBwcOnIIvxx+5MieA2dnZ2pWr8mGTRtsymzYvIF6deoBUK1yNXb9vovY2Fi279pO/nz5KZi/IACZM2XGaDTarHv23Fmu37hO8VeK26U+/8aBQwfJ6Zfzwb+tM3Vq1k7wb7V2wzoa1HvQXqrVYPuunQ/ayzrq1KxNmjRpyJE9Bzn9cnLg0EHOnDnDS8WK4erqislkomSJ11i99uEvGoOGDaXr552A5Pns9aTYJwBmcwwRkZHExMRwP+I+Xp6edq/b83b02GGyZ8+Br292nJ2dqVK5Blu2bbIpk83Hl7x58+NkSNbDyb928PChB+3F2o/UrlGLdRsf6XM3biA4qD4ANapWZ+eD9uKa1nqMANZfgR/0n2f++pNiRV+KW/5a8ddYs872V8GU4vAj/WyNagn72Y2bNxD0oJ+tGq+fNRjg/v0IYmJiiIyMxNnZmfTp0jugFs/X8RNH8PXNQbZs1uMmMLAa23bYHjc+3tnIkzsfhkeOG4PBQFRUFDEx0URHRxNjjsE9cxZ7hp8kjh8/gm+2R/bJ9kf2iU828uR5zD7hMfvEPeXtk6Q4J7l48QI5/XKS5cH+KFWydIIMgxfF5v3HuH7rjqPDsJsjRw+TI7sf2X2t7aV61Rps2rLBpoxvNl/y58uP02N+dS/52uukS5fOTtEmnYOHDpIzx8Nztto1a7PukXO2dRvW0SDIes5Wo2oNduy2jsGFCwXg5ekFQL68+YiIjCAqKgqAl196Gc8X4DzN0Qx2fDVv3px58+bFvZo3b24Ti7e3t81lNaGhoXh7eyeIedu2bYwfP56QkBDSpEnzzDom67Pbs2fP0rJlS5YuXUrGjBlZuXIlffv2pW/fvsybN4/u3bvTv39/AEqUKMHs2bNZsGABdevWZfLkh2lap0+f5scff2TEiBF8+umncZkkderUsfm8S5cuERkZScGC1sGoVatWzJ07lyVLlhAREcH69eupVasWRYsWZdiwYSxcuBCj0cjAgQP5/vvvmTdvHo0bN+a7775Lsn0SGhaKj8/DX+y9vRKmGIWGhZHtQRqSyWQiY4aM3Lh505qe5B0/PcmH0LDQZ26zZ9/elKsS+D/27jwsqqoP4Ph3WBQXFhVmUHEXZcnq1VxeE8F9QRC0zTXNzFezTE3NDUUtxX3FcslsMW0xdwHRKPe0LEXRtFzAhQERRURhlvePwWFGsCiBYfT3eR6fJ7jn3vmd0znnHs499wx/nv+Tfr36AODVsCExuX8g79odS2ZmJjfS04s+w49AnaJGpTTJr1JFSoo6X5r7ZWJnZ0fFihVJv5nOpUsXUSgUDBsxlF79X+GTz/Ivf4zaFUXH9p0KtTTMUkzrAoC7SkXyA5N56nz1pSLp6ekPPdezfn2O/vILN9LTycrK4od9e7ma+xrW7u/3oHJT4tWw9K6eKI4yUalUvNZ/AG07t8evQxscKzrSquXzxnQLly4m+MVQZs6JMN6orUFqagpKt7wbjZubktTUlEKfn52dzRtD+zN0+GvsfWCQZy3U6mTcTW62KqUq34S4aRrTfgTgePxxur8USugrPQkbPxk7Ozvq16vPL7/+Qnp6Oll3s9i7fy/XLPhq56Mw9LPm5XP/gcN9KSlqVAX0s+3atqdcOQc6BXUgMKQL/Xr3x9nZuUTjLw6pqSm45Q7QAdxclVy/Xrh24+PdiGefbswrfYJ4pU83nmvcnJo1axdTpCUn9fojlIlPI559pjGv9A7ild7deK6JdZZJcYxJanjU5MLFC1y5chmNRsP3P3xv0dfERdF5sG9VuqlI+Qf338dFcora7NUK9wLuwaZpTMdspmJ278LHy6dQfxwL69SoUSMuXLhAYmIi2dnZbN++nbZt25qlOXXqFGFhYSxfvpwqVaoU6rp2xRFsUfHw8MDb2xsAX19fLl++zLFjxxgxIu/9u/t/eFy7do2RI0eSkpJCdnY2Hh4exjRt27bFwcHhoZ+zY8cOjhw5wvnz55k8eTJly5YF4PDhw6xatYq7d++Snp6Op6dnvkI/f/48v//+OwMHDgRAp9M9djOVM6e/j1arZfqs99kRHUXPkFDGjhrD9Jnv893mTTzX5DlUShW2NqV67u0f0Wq1HPvtGJ+v+QIHBweGDB+Ct5cPzZs2N6aJ3hXNjKkzLBilZdSrW4/BA19j0NA3KF+uHN4NG2JrY0NWVhYfrV7J6uX5v6rrcXfz1k12x31P7PZoHB0deWfMaLZs30pwYBCj3n4HN1dXcnJymDxtKivXrObNIUMtHXKJ2LBuM25uSq5cuczId4dRt259qlfz+PsTHyNPP/U0m7/6jj/O/8nEKZPwa9mKenXq8lr/gbwxfAjlypWjYYOG2Ng+Pv1nYZ08eRIbG1uitsaQcSuD14e+RrOmzfGo/mTVEVOXryRyKfEi6z7bDMB7E0ZwIv5XGj31rIUjs5zLVxK5dOki6z7PLZPxT16Z/NWYZMLYiYybNA6FjQ3PNHqGpMuJlg5XiFLl7B/nmL94PiuXPXnj0+JWmh4Y29nZERYWxuuvv45Wq6Vnz554enqyaNEinnrqKdq1a8fs2bO5c+eOcS6hatWqfPjhh3993ZII/t8ynf2ztbXl+vXrODk5sXnz5nxpZ8yYwYABA2jXrh2HDx9m6dKlxmP3d719mK5duxIWFsaJEycYNGgQbdu2xcnJifDwcL799luqVq3KkiVLjJtpmdLr9Xh6ej7Se1P/hEqp4tq1vD1VktX5lxiplEquXruGu8odjUZDxu0MKrm4GJYnJZsuT7pmnLX+u2va2toS2Lkrq9Z8TM+QUFRKJUsXGN6lzbyTSUzsLpycnIo8v49C6aYkWW2SX3Wy2ZOt+2mu5ZaDRqPh9u3buDi7oFSqaPyfxlRyqQRAq5atOH0mwThZcubsGbRaDT5ePiWXoX/hfl2471pyMirlA2WQr77cxsXF5S/PfSG0Jy+E9gRg/uKFuKvcuZSUSNLly3R/yfD7ZHUyPXq9yFefr8fN1bW4s1poxVEmBw8dwqN6dSpXNiyF7tCuHcd+/ZXgwCDj6zhlypShR/cQPv70k+LPZBFxdXVDnZL3lDIlRY2ra+Eng++3t2rVqvPsM405e/aM1U2WKJUqs1UfyepklPnqiyHN/fpyvx8xVa9OXcqXL8fZP87xlI8vPUN60DOkBwALly3CXZl/qag1MPSz5uXz4AMDNzel8X5jWj4fxXxIyxYtsbezp3LlyjzT6FlOJZyy+skSV1c3sxUDKalqqlQpXLvZf+AHvLx8KVfOsHy+6XMtSEiIt/qJAdcqj1Am+x8ok6bWWSbFNSbx9/PH388fgG83ffNYPbh6kj3Yt6pTknH7B/ffx4XKTWn2asW1Au7B99M8OGYDuJZ8jbdHj2DmtA+oWaNmicYuSp6/vz/+/v5mvzNdZFGYL3J5kFX1qBUrVsTDw4OdOw0bJ+r1ek7nfrNERkaG8Q/8TZs2PfQaFSpUIDMzs8BjjRo1Ijg4mE8//dQ4MVKpUiUyMzOJjo4u8Bp16tQhLS2NY8cMm43l5ORw9uzZR8zpwzXyfYoLly6RmJREdk4226N20Na/jVmatgFt+G6LYUIpelcMLZo1R6FQ0Na/DdujdpCdnU1iUhIXLl3i6acaPfSaer2ei5cuAoay3hP3PXXr1AEg7cYNdDodACtWr6JnSGix5fnf8vX25VLiJS5fuUxOTg7Ru6IJ8DNvQP5+/mzdsRWA2O9jafpcUxQKBS2bt+TcuXNk3c1Co9Hw8y8/U7dOXeN5UTFRdO6Yf0Ot0qaR71NcvHSJpMtJZOfksCN6Z/764t+GTVtz60tsDC2a5tWXHdE7yc7OJulyEhdz6wvA9bTrAFy5epVde3bTrUtXGno24MD3P7JnZwx7dsagUqrY+OXXpWqiBIqnTKpWrcpvx4+TlZVleL/88GHq1jXUF3XuKwl6vZ7d3++hQX3Pks3wI/Dy8iHpciJXrxra0J7vY3i+pV+hzs3IuGVc+Zd+M50TJ49Tu1ad4gy3WDzl48ulxIskXU4iJyeHnTFRtGkdYJamTesANm/bAhiW+jZv2gyFQkHS5SQ0Gg0AV65e4fyFC1SvVg3Ia0NXr11l957ddO1s/lqotfDx9iXRpJ+NiY3G3y/ALI1/K3+25fazu7+PpWkTQz/r7u7OkZ+PAJCVlcWJk8epU7t2Ceeg6DVs4M3lK4lcvXaFnJwcfvghlv+2KFy7Ubq5c+LEMbRaDRqNhuMnjlGjRq1ijrj4NWz4CGWifDzKpLjGJGlpaQDcunWLr779itDuPUo2Y6JYeHv5kJiUyJXc+rJrdwytW/n//YmPmad8n+JiYt6YbWf0Tto8MGZr49+GTdsMY7aY3TE0zx2z3cq4xdC3hzHqrXdK9f6C1kyhKLl/llKqV5YUZM6cOUydOpXly5ej0Wjo2rUrXl5eDB8+nBEjRuDs7Ezz5s1JSkoq8PzmzZuzYsUKunfvzpAhQ/IdHzx4MD169GDIkCG8+OKLdOvWDVdXVxo1amRMExoaypQpU3BwcGDDhg0sXryYGTNmkJGRgVar5dVXX8XTs3j+ILKzsyNs/EReH/oGWp2OniGheNavz6JlS3jK15d2AW15IbQnYya+R4dunXF2cmbB7LkAeNavT5eOnekaGoytrS1hEyYZNy0t6Jo6nY5xkyeQeTsTvV5Pw4YNCZ8YBsBPR39i/uKFKFDwXJPnmDJhUrHk91HY2dkx7t33GDZiKDqdju7dulOvbn0iV0Ti4+VDQOsAQoJCmRQ+keAXgnBycmLW9AgAnJyc6NurH30H9kGhUNDqv63wez7v66V27Y5hyfylD/voUsPOzo7J701g0NAh6HRaenY3/L9dHLmUp3x8aRvQhhdCezB24ng6BnXB2cmZ+RFzgNz60qETgT2CsbU11Lv79eXt0SNJv5lurI+lbVXRXymOMnmm0dN0bN+BHr1ews7WFm8vL17u+SIAYyaMI+3GDdDr8WrYkKmTplgy+/+Ina0d77w1hnfHvY1Op6NrlyDq1K7H6jUf4dXQm+dbtibh9CkmTxlLxu1bHDi4lzVrV7D24w1cvHSBuQtmYqNQoNPr6fNKf2rXrvv3H1rK2NnZMWHMBIa8NRStVktocAj169Vn6YfL8PX2oY1/G3p0D2V82AS6hATi7OTMnA8MX235y6/HWL32Y+zs7LBRKJj03kTjk+GRY0eRfvMmdnZ2TBw3ASdH62lDpuzs7Bg7ehzD3xmG1tjP1mP5ikh8vH3w9wuge1AIk8Mn0f2FYJydnPhguuEbLV7q+TJTZ0zhxd490ev1BAd2x7N+Awvn6NHZ2toxfOhoJkx6B51WR6eO3ahdqy5rP11Bgwbe/LeFH2fOnCJ8+ntk3M7g0OF9fPb5KlZ+tA6/Vm349bejvDG0r+H++lyLQk8qlGa2tnYMHzaaCRPfQafLLZPauWXi6c1//2tSJhm5ZfLZKlauyC2TX4/yxv/6olAoeK6JdZZJcY1JZi+Yze9nfwfgjUFvUKum9U0kFcYX4W/h39gbVxdHLm5eSviqb/h4a5ylwyo2dnZ2vDtyLG+PHo5OpyUosDt169Tjo1XL8fbyoXUrf04lnGTsxHfJyLjF3gN7WfnxR6z/7GsA3nhzEBcvXiArK4tuPbowadxkWjRvaeFc/XP375GD3zSM2UKDQ/GsV58ly5fi6+NLW/829AzpwbjJ4+kU3AUXZ2fmzjSM2dZt+JJLiYlErvyQyJWGVy1WRa6gSuUqzF04j+1RO7h79y5tOrejZ0gPhv/vTUtmVZRSCr21flm9NbursXQEpcqdrBxLh1DqlHOwunlMUcKSr9+xdAilThXnh+9N9aS6l6O1dAilyvX0u5YOofQpPa+clxpuLn/9+vaTxrHra5YOodS5vnmlpUModRwrlLV0CKWObQV7S4dQrC78eb3EPqt23cJtyFrUrOo1HCGEEEIIIYQQQojiJo+vhRBCCCGEEEIIUWiKJ2BpoqwsEUIIIYQQQgghhDAhkyVCCCGEEEIIIYQQJuQ1HCGEEEIIIYQQQhTe4/8WjqwsEUIIIYQQQgghhDAlK0uEEEIIIYQQQghRaApZWSKEEEIIIYQQQgjxZJGVJUIIIYQQQgghhCg0+epgIYQQQgghhBBCiCeMrCwRQgghhBBCCCFEocmeJUIIIYQQQgghhBBPGFlZIoQQQgghhBBCiEJTPAFLS2RliRBCCCGEEEIIIYQJWVkihBBCCCGEEEKIQnv815XIyhIhhBBCCCGEEEIIM7KyRAghhBBCCCGEEIX2BGxZgkKv1+stHcST5kbybUuHUKrY28sCpweVd7C3dAiilMvMyrF0CKXOsT+vWzqEUqd5Q6WlQyhVMu9kWzqEUqec3G/y0Wh1lg6hVNFKeeRTpftgS4dQ6tza/rGlQyh1KlQuZ+kQitXVxPQS+6yqNVxK7LNMycoSIYQQQgghhBBCFJp8G44QQgghhBBCCCHEE0YmS4QQQgghhBBCCCFMyGSJEEIIIYQQQgghhAmZLBFCCCGEEEIIIYQwIRu8CiGEEEIIIYQQotCegP1dZWWJEEIIIYQQQgghhClZWSKEEEIIIYQQQohCk68OFkIIIYQQQgghhHjCyMoSIYQQQgghhBBCFNoTsLBEVpYIIYQQQgghhBBCmJKVJUIIIYQQQgghhCg0BY//0hJZWSKEEEIIIYQQQghhQlaWCCGEEEIIIYQQotBkzxIhhBBCCCGEEEKIJ8xju7LkvffeIyAggM6dO1s6FIs4ePgACxbPRafTEhwYQv++A82OH/v1FxYsmcsff55j+pQPaBvQ3njsnXeHE3/qBM80epZ5EYtKOvRic+DgfuYunINWqyMkOISB/V8zO56dnU3YtMkknE7A2dmZWTMiqFa1GjmaHKZ/MI3TZ06j1WoJ7BLIa68OslAuHs3e/fv4YM4sdDotL4T0ZPBrr5sdz87OZtzk8ZxKOIWLswvzI+ZSvVp1bqSn886YkcSfjCckOITJ7000nrMjeicfrV6BVqsjoLU/744YVdLZeiTFUSb9Xx9ASmoqDmXLArBq+QqqVK5Sovl6FAcOGdqKTqsjJCiEAQW0lSnT89rKzOmGtqLR5DB9pnlbGdh/EBcuXmBC2Djj+ZcvX2bI4KH0frlPSWftkcX/9hPrP4tEp9PhF9CFLsG9zI7H7PiGfXE7sLG1xdHRhQFvvEsVVxUA36xfyYlfDwPQLaQPTVu0KfH4i8q+A/uImBeBTqejR/ceDBpg3idmZ2czccpETp0+hbOzM3M+mEP1atWNx69eu0rISyEMHTyUAf0GANA5uDPly5fH1sYWWztb1n+6viSzVKQOHj7AwiVz0ep0hntwnwFmx4/99gsLl8zjjz/PMS3sfeM9+PezZ5gzfxaZdzKxsbFhQL/XaN+2owVy8Oj2H9zP7PmGOhIaHJrvvpmdnc2k8InGfiRixmxjHfn97O/MmDWd25m3sbGx4Ys16yhbtixLli9h246t3Mq4xcG4Q5bI1iMp6r713r17DB42iJycbLRaLe3atGfI60MtlLtHd/DwAeYvyh27dgvh1YLGrovnci537NquTd7YdcTovLHr/NmPz9j1r6yaOITAlv9BfeMWz/Qda+lwis3+g/uZu3A2Wq2hLylo/D552iQSTifgYhy/V2dH9HY+/WKtMd3Zc2dZ98mXeFSvwaCheXVLrVbTpVNXxox8fMuwuDwBC0tkZcnjSKvVMnfBLBbMWcyXn35DzO5ozl/40yyNSuXO5AnhdGyffzKpT6/+TJk4vaTCLRFarZZZ82axeP5SvvnyW6J3RfHn+T/M0mzaugknR0c2f7OFPq/0YfEyw802dncsOTnZfPXF13z+yRds3PQtV65esUQ2HolWq2X6rBmsWLqcrd9uYXvUDs79YV4G32zaiLOjE9FbdtK/Tz/mLpoPQNmyZXh72FuMGfmuWfob6enMXTiPNR+uZtu3m0lNTeXgYesZwBZHmdw35/1ZfLfhW77b8K1VTZRotVoi5s5i8bylfL3uW6Jj87eVzVs34ejoyKavt9D75T4sicxtK3tiyc7OZsPnX/P5mry2UrtWbdat3cC6tRv47ON1ODg40Ka19U0U6HRa1q1dwoixHzBt9mp+OvQ9Vy5fNEtTs3Z9Jk6PZOrMlTRp5sc3X64A4PixQ1y6cJaw9z9iwtQlRG//mqw7mZbIxiPTarV8MPsDli9azqavNrEzZid//GleRzZu3oiTkxPbv9tOv979WLhkodnxOQvm0Kplq3zXXv3har5e97VVT5RotVrmLYxg/uzFfLn2a3YVcA92V7ozefxUOrTrZPZ7BwcHwiaGs27tVyyYs4SFS+aRkZFRkuEXCa1Wy8w5H7BsYSQb139HVExUvjry3ZbvcHJ0Yuu32+j7Sl8WLTPUEY1Gw8SpE5g4bhIb13/HquWrsbMzPNvzb+XP52u+KPH8FIXi6FvLlCnDh0tW8OWnX7Fu7XoOHDrAifjjlsjeI9NqtcyZP4uFcxez/rNviImN5s/zhR+79u3Vn6mTHq+x699Zu/0Huo6cZekwipVWqyVi3kyWzF/Gt19uJKrA8buhL9nyzVb6vNKXRbnj966dAln/6Ves//Qrpoe9T/Vq1WnYwIsKFSoYf7/+069wd69K24B2lsiesAKPxWTJsmXL6NSpE7169WLUqFGsXr3a7Hjbtm1JS0sD4MSJE/Tr1w+AzMxMxo8fT1BQEEFBQURHRwOwbds2goKC6NatG3PmzAEMjfW9996jW7duBAUF8cknnwBw6dIlBg0aRI8ePejduzd/PPCHliWcSjiJR/UaVK/mgb29PR3adeTHfXFmaapVrYZnPU8UBbxs1rRJM8qXL19C0ZaMk6fiqeFRA4/qhjLp2L4TcT/GmaX5YW8c3boGAdCuTXt+OvoTer0ehQKysu6i0Wi4d+8e9vb2VChfwQK5eDTH409Qs0ZNanjUoIy9PV07dWFP3B6zNHvi9tA9qDsAndp35NBPh9Hr9ZQvV54m/2lM2dyVEvclXU6kVs1aVK5cGYD/Nm9BzO5dJZOhIlAcZWLtCmorP+yNM0vzw944unXJ31YA7t41tJW799tKBfO2cuToT1Sv7kHVqtVKJD9F6fwfZ3BTVcNNWQ07O3uatgjg15/3m6Xx8nmWsmUdAKhb35sbaakAXL18kQYNn8bW1payDuXwqFmX+ONHSjwPRSH+ZDw1a9TEw8NQRzp36Mz3P3xvlibuxziCA4MB6NC2A4ePHDbWkT1xe6herTr16tYr8dhLwoP34PZtO/Ljvh/M0lStWo369TyxsTEfhtWsUYsaHjUBcHN1o1KlyqTfvFFisReV+Af6kU4dOue758b9+D1BuXWkfdsO/HTE0I8cPHwQz/qeNGzQEAAXZxdsbW0BeLrR07i5upVoXopKcfStCoXCOF7TaDRoNJoCx3XWoNBj1/qe2BQ0dn3u8Ru7/p29v54m7dZtS4dRrOJPxeNh2pcUMH6Pe2D8fsSk3dwXtWsnHdubT04DXLx0kRs30mj8bONiy8NjTaEouX8WYvWTJcePHycmJoYtW7awcuVK4uPjC31uZGQkFStWZOvWrWzdupUWLVqQnJzM3LlzWbt2LZs2beLEiRPExsaSkJBAcnIy27ZtY+vWrfTo0QOAyZMnM3nyZDZu3Mi4ceMIDw8vrqwWWkqqGqVSZfxZ6aYiJSXFghFZnjpFjcqkTFTK/GWSkqJGpXIHwM7OjooVK5J+M512bdtTrpwDnYI6EBjShX69++Ps7Fyi8RcFtVqNe27+AFQqFckparM0yWo1Vd3zysCxYkXS09Mfes2aNWpy/sIFLl+5jEajYff3e7iWfK14MlAMiqNM7pswdTKhL/ckcsWH+W7apZk6RY1KZd5/qB9oK+oH20qFity8mU77tu1xcHCgc3AHuoV2oW+v/jg7mbeV6NhoOnWwztcj02+kUrmy0vhzpcpupN+4/tD0+36I4qlnmgLgUase8cePcO/eXTIybnLm1K/cSLPOfjk5JdmsjqhUKtT52k1eGtP+9M6dO3z86ccMHVzAqwIKGDJ8CC/3e5lvNn5TrHkoTvnvwUpSUtV/cUbBTibEk5OTQ/VqHkUZXonI17cqlahTks3TpKhxV+a/514jPJecAAAgAElEQVS8dBEFCoa+/T9e6f8yaz5bU6KxF5fi6lu1Wi29X32ZDoHtaN60BU/5Niq5TBWhB8dpSjcVKanW2UeKopNi0k8AKJX57zcpKXn9jWlfYmrX7hg6d+iS7/rRu6Lo2K6T1U4yiuJn9XuW/PLLL7Rr146yZctStmxZ2rQp/NLugwcPMn/+fOPPzs7OHDlyhGbNmhmflAcFBXHkyBGGDRtGYmIi06dPx9/fn1atWpGZmcmxY8cYMWKE8RrZ2dlFlzlRKpw8eRIbG1uitsaQcSuD14e+RrOmzfGobn0D2KLm7OTMlAmTGTXuXRQKG/7zzLMkJiVaOiyLm/NBBCqliszMTN5+9x02b9tCSO7qlMdZ/KmT2NraErUlhlu3Mnh9mHlbycnJ4cd9PzB86FsWjrT4HdoXy4U/zzBmkuEe49voOS78eYZZ4SNwdHKmrqdPvlUFT4LIFZH069WvwCfAa1euRaVUcT3tOkOGD6F27do81/g5C0RpeanXU5n2fhiTx4c/cfVEq9Vy7LdjfPGJ4ZW9IW++gY+XD82bNrd0aBbzV32rra0t69ZuICMjg3fHj+LcH+eoX6++pUMWotQ4cfIEDmUdCmwX0bHRTJ8ywwJRCWvxRNyBbW1tjU92792796+u4ezszObNm2nWrBnr169n4sSJ6PV6nJyc2Lx5s/Hfzp07izL0f8XNVYlanfcER52SjJubdS5bLSpKNyXJJmWSrM5fJm5uSpJzV0VoNBpu376Ni7MLUTE7admiJfZ29lSuXJlnGj3LqYRTJRp/UVAqlWarPpKTk1G5Kc3SqJRKrl7LK4OM27dxcXH5y+u28Q9gw2dfsv7TL6hTuza1atUq+uCLSXGVyf2nYxUqVKBbl0BOnCz8ijdLU7opSU427z+UD7QV5YNtJfM2zs4uRMfs5L/NW2Jn0lYSTue1lf0H9+HVwMuq9nAx5VLJlbS0vCdaN9JScKmUPy+n4n9m+5Z1DB81HXv7MsbfB3bvw5QPPmLUe7NBr0flbp0Trio3lVkdSU5ORpmv3eSlMe1PT5w8wYIlC+gc3JkvvvyCVZ+s4suvvjSeA1ClchXaBrQl3orajan892A1bq7KvzjDXGbmbUaPG8GQ14dZ7SqBfH2rWo3STWWexk3JNXX+e65KqaTxf5pQyaUS5RzK0aplKxJOJ5Ro/MWhOPtWAEdHR55r/BwHDx8o/swUgwfHaeqUZKt95UoUHTeTfgJArc5/v3Fzy+tvTPuS+6J3RRW4ovX3s2fQajX4ePkUU/SPP0UJ/rMUq58sady4Md9//z337t0jMzOTuLi4fGmqV69ufD0nJibG+PuWLVvyxRd5G4XdvHmTp59+miNHjpCWloZWq2X79u00bdqUtLQ09Ho9nTp14p133uHUqVNUrFgRDw8P4wSJXq/n9OnTxZvhQvD28iExKZErVy6Tk5PDrt0x+D3vb+mwLMrH25fExEtczi2TmNho/P0CzNL4t/Jn246tAOz+PpamTZqiUChwd3fnyM+GvQWysrI4cfI4dWrXLuEcPLpGvk9x8dIlki4nkZ2Tw47onbQJMF+J1ca/DZu3bgYgOjaGFk2b/+3SxOtphtcQbt66yZdfreeF0J7Fk4FiUBxlotFouHHDsMdATk4OcT/+gKcVPeXz8fYlMcm8rbRuFWCWprWfP9t25m8rKpU7R03aSvzJ49SuVdt43sMGLNaidt2GqK9dJkV9FY0mhyOH4nimcUuzNJcunOXzjxcyfNQ0nJwrGX+v02m5nXETgKRLf5KUeB6fRta5asLXx5eLly6SdDmJnJwconZFEdA6wCxNgF8AW7ZvAWDXnl00a9oMhULB2pVridoSRdSWKPr06sPrA16n10u9uJN1h8xMw4a3d7LucPDQQat9Om68B181tKHYPTH4Pd+6UOfm5OQwbtIYunQKNPuWOmvj6+3LpcRLXL5iqCPRu6Lwb20+DvH3C2Brbh2J3bOLps8Z6kjLFs9z7o+zZN3NQqPR8POxn6lbp64lslGkiqNvvXEjzbgB8N17dzl85LBZn2tNChq7tm71ZI9dhaEvMR2/R8dG4+/3QF/ykPE7gE6nY9fumALHHlFWPiYRJUOht6aX6R9iyZIlbNu2jSpVqlClShX8/Pz45ZdfjF8dfPToUSZOnEiFChVo3rw58fHxfPbZZ2RmZjJt2rTc1yxsGD58OB07dmTbtm189NFH6PV6/P39GTNmDKdPn2b8+PHodDoARo0ahb+/P4mJiUydOpWUlBQ0Gg1du3Zl+PDhfxnvjeTi34zpwMF9LFgyD51OS7eu3RnYfxArVi/Hq6EPrVv5cyrhJOMmvUtGxi3KlClLlcpV+PLTrwEYMnwQFy9eICsrCydnZyaOm0yLZi3/5hP/PXv7kpmz23dgL/MWGr7KsXu37gwa8DrLV0Ti4+2Dv18A9+7dY3L4JM78fgZnJyc+mD4Lj+oe3Llzh6kzpnD+wp/o9XqCA7vTv++rxRpreQf7YrnuD3t/ZObcCHQ6LT26h/K/14ewOHIpT/n40jagDffu3WPcpPEknEnA2cmZebPmUMOjBgDtunYkM/M2OTk5ODo6sSpyBfXr1WP0e2M48/sZAIa+8T8CO3ctltiLS1GXSbVqVek3aAAaTQ5arY6WzVswbvRY4waFRSUzK6dIr2dq34G9zF80F61WR3BuW/lwZSTeXnltJWyaoa04OTnxwbS8thL+fl5bCQrsTv8+hraSlZVFt9AubP5mKxUrOhZL3Mf+fPj+IUXlxK+HWf95JHqdjuf9OxPYvQ+bv/mEWnUa8GyTlsyfOYakxPM4uxhWnFSpomT46OnkZGczfdL/AHAoV56+r71DzVrFPxnQvGHhVzT8E3v372X2/NlotVpCgkN447U3WPbhMny8fWjjb2g3E6ZM4PSZ0zg7OTP7/dl4eJivpIlcEUn5cuUZ0G8ASUlJvDP2HQC0Gi1dOnfhjdfeKPK4M++UzKuyBw7tY+GS+bn34GAG9BvEitUf4u3ljd/zhnvwe5PHmN2D1639iqiYHcyYFU7dOnmb3056bwoNPBsWW6zliul+s3f/XuYsmI1Op6N7UAiDBw4m8qNl+Hj7EtDa0I9MnDqRM7+fxsnJiYgZs42v7G3fuY3Va1ejUCho1dKPkW+NBGDBkgXsjN5BSmoKbq5uhHbvUfD+N49Io9UV+TWh6PvWs+d+Z8r0MHQ6HTqdjg7tOjD4tSFFHre2mMrjQfsP7mPBYsPYNSjQMHb9aNVyvL3yxq5jJ5qPXdd/Zhi7vvGm+dh10rjJtGhefGPXKt0HF9u1C+uL8Lfwb+yNq4sjyWk3CV/1DR9vjbNYPLe2f1ws1913YK/hK7d1hnbz+oDBBYzfJ3I6d/w+c3qEsS85+ssRFkcu5tNVn+W7blDPQBbPW0qd2nWKJW6ACpXLFdu1S4Mb6pLbYLiSsmKJfZapx2KyJDMzkwoVKpCVlUWfPn2YPn06vr6+lg7roUpissSalNRkiTUprskS8fgozskSa1USkyXWprgmS6xVSU2WWJPimiyxZsU1WWKtSmqyxJqUhsmS0qa4JkusmUyWFB1LTZZY/QavAGFhYZw7d4579+4RGhpaqidKhBBCCCGEEEIIa/YkfIfQYzFZMm/ePEuHIIQQQgghhBBCiMfEYzFZIoQQQgghhBBCiJLxd18C8TiQzSKEEEIIIYQQQgghTMhkiRBCCCGEEEIIIYQJmSwRQgghhBBCCCGEMCF7lgghhBBCCCGEEKLQnoAtS2RliRBCCCGEEEIIIYQpWVkihBBCCCGEEEKIf+DxX1oiK0uEEEIIIYQQQgghTMjKEiGEEEIIIYQQQhSa7FkihBBCCCGEEEII8YSRyRIhhBBCCCGEEEIIEzJZIoQQQgghhBBCCGFCJkuEEEIIIYQQQgghTMgGr0IIIYQQQgghhCi0J2GDV4Ver9dbOognTUKC2tIhlDq13B0tHUKpotVJs3xQGXtbS4dQ6qSmZ1k6hFLFsby9pUMohZ6Akcw/lHLjjqVDKFVcHMtaOoRSp1xZeZb4oLJlpExM3b2nsXQIpY5T4GuWDqHU0R780tIhFKvbaSV3P61YuXyJfZYp6fmExclEiRD/nEyUCPHPyUSJEP+cTJQIIQqieAIeyMieJUIIIYQQQgghhBAmZKpYCCGEEEIIIYQQhff4LyyRlSVCCCGEEEIIIYQQpmRliRBCCCGEEEIIIQrtCVhYIitLhBBCCCGEEEIIIUzJyhIhhBBCCCGEEEIU3hOwtERWlgghhBBCCCGEEEKYkJUlQgghhBBCCCGEKDTFE7C0RFaWCCGEEEIIIYQQQpiQlSVCCCGEEEIIIYQoNMXjv7BEVpYIIYQQQgghhBBCmJLJEiGEEEIIIYQQQggTMlkihBBCCCGEEEIIYUImS4QQQgghhBBCCCFMyAavQgghhBBCCCGEKDTFE7DDa4lNlty4cYMBAwYAkJqaio2NDZUrVwbg66+/pkyZMn95/vXr13nxxRfZsGEDbm5uAISHh+Pu7s6QIUMeKbbjx48TERFBamoq5cqVw9fXl0mTJrFz507i4+MJCwszpu3Xrx9jx46lUaNGtG3blgoVKgCg1Wrp0KEDw4YNo2zZso8UT1H45ZfDrFq1CJ1OR4cO3ejZs6/Z8c2b17Nr1zZsbW1xcnLhrbfGo1S6o1ZfY9asCeh0erRaDYGBPencOcRCuXh0+w/uZ86C2eh0OkKCQ3mt/2tmx7Ozs5kcPomEMwk4OzkTMSOCatWqA/D72d+ZETGDzMzb2NjY8PnHX6DRaHjtfwON56vVarp27sqYkWNLNF//1oFD+5m7cA46rY6QoBAGFFAeU6ZPJuF0As7OzsycHkG1qtXQaHKYPnMap8+cRqvVEtglkIH9BwHw5YZ1fLdlI6AnJLgHvV/uY4Gc/Xv7DuwjYl4EOp2OHt17MGjAILPj2dnZTJwykVOnT+Hs7MycD+ZQPbeOAFy9dpWQl0IYOngoA/oN4PyF84ydkFcfkq4kMeyNYfTr3a/E8lSUfjpykKWR89HpdHTtEkzvV141O/7b8WMsW76AP/88x+SJ0/Fv3c54LFl9jbnz3iclRY1CATPfX4C7e7WSzsIjO3BoP/MWzkWn09I9KJQB/QaaHb/fbk6fScDZ2YUPps2iWtVq5OTk8MHsGSScTsDGRsHoEWNo0vg5AIYMH0xqaqrxfrF0YSSVK1Uu8bz9W4YymYNOp6N7UAgD+hXclxjKxJkPpkU8UCancstkrLFMIj9ayvaobWRk3OLH2AOWyFaxOPrzIT5asRCdTkenjkG89KJ5X7Dxu/VEx2zF1tYWZycX3nlnAiqlu4WiLT6HDh9g4ZK5aHU6ggJD6N9ngNnxY7/9wqIl8/jjz3OEh71P24D2gKGPHT/pXfR6PRqNhhd6vERo9xcskIOi9W/HJzuitrP2i7XGdGfPneXLtV/SsIFXSWehSOzdv4+Zc2eh1Wp5IbQngwe+bnY8Ozub9yaP52TCKVxcXJg/ay7Vq1XnwKEDzF+8kBxNDvZ29rz7zmhaNGsOwMKli9iyfQs3b93i5/1HLJGtf23/wf3MXTgbrVZHaHAoAwuqF9MmkXA6ARdnZ2bNiKBa1ersiN7Opw/Ui3WffIlH9RoMGmo+bu3SyXrGrf/UqolDCGz5H9Q3bvFM38czj6JkldhkSaVKldi8eTMAS5YsoXz58gwaNOhvzspTpUoVBg8eTEREBHPnzuXkyZMcPXqUjRs3/uuYNBoN6enpjBgxgvnz5/Of//wHgKioKDIzMwt1jbVr11K5cmUyMzMJCwsjLCyMiIiIfx1TUdBqtXz00XzCwxdQpYobY8YMplmz56lRo44xTd26DZg3bxVlyzqwc+d3rF27nDFjwqlUqQoRER9ib1+GrKw7vP32qzRr1orKlV0tmKN/R6vVMmvuTJYv/hCVUkWfgX3w9/OnXp16xjSbtnyHo5MTW77ZStSuKBYtW0TE+7PRaDRMmjqR6VNn0NCzIek307Gzs6Ns2bJs+Owr4/m9X+1F24B2BX18qaPVaomYO4tli5ajUqroP6gPrf38qWtSHpu3bsLR0ZFNX28helcUSyIXMXN6BLF7YsnOzmbD519z924WL/buSacOXbhz5w7fbdnIp6s/w87OnrdHvYnf837U8KhpwZwWnlar5YPZH7Bi6QpUKhW9Xu1FQOsA6tXNK5ONmzfi5OTE9u+2szNmJwuXLGTOzDnG43MWzKFVy1bGn+vUrsPX6742Xr991/a0a2MddeRBWq2WRUvmMCdiCW6uSoYOH0DL//pRu1ZdYxqVUsW4MZP56usv8p0/KyKcPr0H8FyT5mRl3UGhsL43P7VaLbPnRbB0YSQqpYpXX+9L61b+1K2TVwabt23CydGJ777aQkxstLHdGCYRYf1nX5F2I40Ro4ezdtXn2NgYymH6lPfx8faxSL4ehaFMZrF04fLcMumTWyYmfcm2TTg5OuaWSVQBZfJ1vjLxe741L/V8mR6vdLdU1oqcVqslcvk83p+xENcqSt4Z+TotmreiZs28+3G9ep4sWrAaBwcHtu/4jo/XLGP8uOkWjLroabVa5i6MYNG8ZSjdVAwa0h+/51tTp3ZeO3JXujNp/FTWrf/M7FzXKq6siFxDmTJluHPnDn0Hvkyr5/1xc3Ur6WwUmUcZn3TtHEjXzoGA4Q/iUeNGWu1EiVarZUbEDFZFrkSlcuflvi/Txr8N9U3uwd9uMtyDo7fsZEf0DuYtms/8iHm4uFQictFSlG5Kzp47y+A3hxAXvQeANq0D6PNybzqHdLVU1v4VrVZLxLyZRC4y1Iu+rxnqhWnfumnrdzg5GupF9P16MWM2XTsF0rVTXr0Y/V5evVj/qcm4dYD1jFv/jbXbf2DZ19F8EjbM0qGIx4RFR67x8fH07duXHj16MGjQINRqNWBYvTFnzhxeeOEFOnXqxNGjRwF4+eWXSUxM5NChQ0ybNo2wsDCuXr3KoEGD6NGjB7179+aPP/4AYM+ePbz44ouEhIQwYMAAUlNTAcNEzZgxY3jllVcYO3YsX3zxBSEhIcaJEoDOnTvj6vrPJgcqVKhAeHg4sbGxpKenF0Xx/GtnzyZQtWp13N2rYW9vT6tW7Th8eJ9ZmkaNGlO2rAMADRv6cv26oezt7e2xtzes8snJyUGv15Vs8EUo/lQ8NTxq4FHdA3t7ezp16ETcj3FmaeL2xhHUNQiA9m3a89PRn9Dr9Rz86SCe9T1p6NkQABdnF2xtbc3OvXjpImk30mj8bOMSyc+jOvlAeXRs34kf9saZpflhbxzduhjKo51JeQDcvXsXjUbD3Xv3sLe3p0KFCly4eJ6nfJ/CwaEcdnZ2NP5PE/bE7SnprP1r8SfjqVmjJh4ehjLp3KEz3//wvVmauB/jCA4MBqBD2w4cPnLYWCZ74vZQvVp1s8kVU4ePHKaGRw2qVbW+1RQAp8+cono1D6pVrY69vT1tAzpw4MCPZmnc3atRr64nNg9MhFy4+CdarYbnmhie9JUrVx4HB4cSi72onEyIp4aHh7HddGiXv938uDeOwK7dAGgb0I4jPx9Br9dz/sKfNG3SFIDKlSpTsaIjCadPlXQWipyhTGoUokwMfUnbgPYc+fmnvy2TRk89jasV/wFckN9/T6BaVQ+quhvaUOvW7Th4aK9ZmmeebmJsG14NfUlNTbFEqMXqVMJJPKrXoHo1Q51p37Yje/f9YJamatVq1K/naZxMvM/e3t64+jgnJxu9znrHJfc9yvjEVNSunXRq36mkwi5yJ+JPUNOjJjU8alDG3p4unbrkG0PsidtDSDfDBGrHdh05lHsP9vHyRummBKB+vfrcvXeX7OxsAJ55+hnjKnRrEn8qHg/TetG+4HrRrWveOO3IQ+pFxwLqxcVLF7lhRePWf2Pvr6dJu3Xb0mGIx4jFJkv0ej0zZsxg8eLFbNy4kZ49e7JgwQLjca1WyzfffMOECRNYunSpIVgbG6ZOncrbb79NnTp1aNq0KZMnT2by5Mls3LiRcePGER4eDkCTJk346quv2LRpE4GBgaxatcp47T/++INPPvmE+fPnc/bsWXx9fR8a544dO+jevbvxX3x8/EPTVqxYEQ8PDy5evPioxfNI0tJScHVVGn+uUsWNtLTUh6aPjd1O48YtjD+npCQzYsSrvP56T3r06GOVq0oA1Clqs6XMKqWKlBR1vjTuKkMaOzs7KlasSPrNdC5duohCoWDYiKH06v8Kn3y2Jt/1o3ZF0bF9J6t5X0+dokalUhl/VrqpUKekFJDGpDwqVOTmzXTat22Pg4MDnYM70C20C3179cfZyZl6devx62/HSL+Zzt27Wew/sI9k9bUSzdejSE5JNisTlUqF+oE6kqzOS2NaR+7cucPHn37M0MFDH3r9qJgounTqUjzBl4DUVDVKt7zycXVVklLIP+SSkhKpWNGRsKnjeON//fhwxWK0Wm1xhVpsUlJSHuhHlAX0I3lpTNuNZ/0G/LjvRzQaDZevXOb0mQSSk5ON5037YCq9X32FVWtW5hvslmYpKWpUSpN2o1SRUlBf8tAy+cGkTE6RnGw9fcY/df16Cq5uefdjV1cl168/vA1Fx2zluSYtHnrcWqWkmtcZNzclKanqvzjDXLL6Gv0GvkLIi4H07f2qVa8qgUcbn5iKiY2hc0frvcckp6hxd88rB3elyvjgtKA0dnZ2OFasmO+hZMzuXfh4+fztK/2lXUqKGneTeqFU5h+TpBSiXuzaHUPnDvnrRfSuKDq2s55xqyj9FIqS+2cpFtvgNTs7m99//52BAw3v0el0OrNZ4A4dOgDg6+vL5cuXjb/39vbG09OT3r17k5mZybFjxxgxYoTZdQGuXbvGyJEjSUlJITs7Gw8PD2Oatm3bFvoJZ9euXfPtWfJXrGnACxAXF825c6d5//0lxt+5ualYtGgtaWmpzJw5gZYtA3BxsZ536YuCVqvl2G/H+HzNFzg4ODBk+BC8vXxo3rS5MU30rmhmTJ1hwShLTvypk9ja2hK1JYZbtzJ4fdhrNGvanDq169K/7wCGvzOMcg4ONGjQEFsb27+/4GMgckUk/Xr1o3z58gUez8nJIe7HOEa8OaLA4487rVbDiRO/8tGHn6FSqpg2YyLRMdvp2iXY0qGVmODA7ly4cJ7+g/pS1b0qTz/1DDa2ea/gKN2UZGZmMm7iGHZEbSewSzcLR1z88sqkj0mZPBl9xt/Z8300Z8+dZvasZZYOpdRRKd35bM16UlJTeG/iaNr4t6Ny5SqWDsuiTsSfwMHBgfr16ls6FIs6+8c55i+ez8plKywdSqlw4uQJHMoWXC+iY6OZPuXJGLcKUVQsNlmi1+vx9PRkw4YNBR6/PztsY2OT72mkjY0NCoUCvV6Pk5OTcS8UUzNmzGDAgAG0a9eOw4cPG1enAJQrV8743/Xr1+fkyZO0b9/+kfN0+/ZtLl++TO3atR/5Wo+icmU3Uk2e2Fy/nlLg6pDffjvKN998xowZS4yv3phfx5WaNetw6tRvtGzZplhjLg5KN6XZKodkdTJuJk/47qe5lnwNlVKFRqPh9u3buDi7oFSqaPyfxlRyqQRAq5atOH0mwThZcubsGbRaDT5e1rPfgNJNafZUW52SjPKBZaqGNCblkXkbZ2cXomM+5L/NW2JnZ0/lypV5ptGzJJw+hUd1D0KCQgkJCgVg2YdLzFYilHYqN5VZmSQnJxuX9RrTKA1p3FXuZnXkxMkTxO6JZcGSBWRkZKCwUVC2bFl6vdQLMGwc6+3lTZUq1jugd3VVok7JK5/UVHWhn+i6uSqpV68B1aoaNsN9vqU/CQnxYGWTJW5ubg/0I+oC+hFDmgfbjUKhYNSId43pXhsygJo1auWeY7hGhQoV6NShMydPxVvNZImbm5JktUm7USfnW/J+v//9+zJ5lZo1rGOPo3+jShU3Uk2eDKemqqlSJX8bOvbrETZsWEvErGUF3o+tnZureZ1JSVHj5qr8izMedh036tapx6/Hjxk3gLVGjzI+uS86NorOHTqXWMzFQeWm5Nq1vHK4pk5GqVQWmOb+PTjj9m1cXAzlcC35Gm+PHsHMaR88Fv2Im5uSayb1Qq3OPyZx+7t6sSuKTgXUi9+tcNwqSr8nYY2SxV7DKVOmDGlpaRw7dgwwPIU9e/bsP7rG/ddedu7cCRgmYE6fPg1ARkaGcen8pk2bHnqNvn37smnTJn777Tfj72JiYox7nBRWZmYm4eHhtG/fHmdn5390blHz9PTi6tUkkpOvkJOTw759u2nWrJVZmj///J3IyDlMmDATl9wJATAM5O7duwfA7dsZJCQcp1o167wB+Xr7cinxEpevXCYnJ4foXdEE+PmbpfH382frjq0AxH4fS9PnmqJQKGjZvCXnzp0j624WGo2Gn3/52WxDx6iYKDp3tK5Bio+3L4lJeeURExtN61YBZmla+/mzbaehPHZ/H0vTJobyUKncOfqzYUf5rKws4k8ep3at2gCkpaUBcO3aVfbE7bGqJcG+Pr5cvHSRpMtJ5OTkELUrioDWAWZpAvwC2LJ9CwC79uyiWdNmKBQK1q5cS9SWKKK2RNGnVx9eH/C6caIEYGf0TrpYUVkUxKuhN5cvJ3L1qqEv2RO3i//+t3Whzm3Y0IfbmRmkp98A4NivR6lVq87fnFX6+Hj5cikp0dhudu2OpnUr837Er5U/23dsA2BP3G5ju7l7N4usrCwADv90CDtbW+rWqZu7ubihXDSaHPYd2Eu9utbzdNhQJpceKJMAszSGMjH0JXviYv+mTAre8+dx0KCBF1euJHHtmqEN/fjjblo0N78f//HH7yxZOpuwyRFm9+PHibeXD0lJiVy5aqgzsXtiaPV84foStTqZe/fuAnAr4xbHT/xGrRq1izHa4vco4xMwrMaO2R1T4B/F1uQp36e4mHiJpMtJZOfksDN6J238zR/OtfFvw6ZthoeiMVfVj8kAACAASURBVLtjaN60OQqFglsZtxj69jBGvfXOY7MHh6+3L4mm9SI2Gv8H60Urf7btyD9OA0O92PWQehH1kEkUIcRfs9jKEhsbGxYvXsyMGTPIyMhAq9Xy6quv4unp+Y+uM2fOHKZOncry5cvRaDR07doVLy8vhg8fzogRI3B2dqZ58+YkJSUVeL6rqyvz588nIiKC69evY2NjQ9OmTfHz8yvU57/66qvo9frcr+g1fHWwpdna2jF48EjCw0ej1epo3z6QmjXrsG7dKurX96JZs1Z88kkkd+9mMXu24RUjNzcVEyfOIinpImvWLDWu3OnevRe1a1vnQNbOzo5x777HsBFDDV9v2a079erWJ3JFJD5ePgS0DiAkKJRJ4RMJfiEIJycnZk03fJORk5MTfXv1o+/APigUClr9txV+JgO7XbtjWDJ/6cM+ulSys7NjzKhxvDVyGFqtjuBu3alXtx4frozE28sHf78AuncLIWzaJEJeDMbJyYkPps0C4KWeLxP+/hRe6tMTvV5PUGB3POs3AGDsxHe5mfttQePefQ9HR0dLZvMfsbOzY8LYCQx9eyharZaQ4BDq16vPsg+X4ePtQxv/NoR2D2XClAkEhgbi7OTM7Pdn/+1172Td4eBPB5k8YXIJ5KL42Nra8dbwdxk3/m20Oh1dOgVRp3Zd1nzyEQ0aePN8y9acPnOKsKljuX07g4OH9vLJpytZs2o9tra2/O+Nt3l37HD0ej0NPL0I7Gp9X0NuZ2fH2JHjeHvUm7ntJji33SzPbTf+dO8WwpTpkwl9KRgnJ2feD58JQNqNG7w18k1sbBS4uSkJDzN8w0lOTg5vjXoTjUaDVqujWdPmhASHWjKb/0hemfx1XzJl+qTcMnHi/XBDX2Iok2HY2Njg5uZGeFjekvDFyxYSvWsnd+/eJTCkE92DQnlj0P8slc0iYWtrx9D/jWRS2Ch0Oi0dO3SjVq26fPb5Sjw9vWjR3I/VHy/j7t0sZs6aBBjux1PC/r6fsSZ2dnaMemcMI999C61OS7euwdStU4+Vqz/Ey8sbv+f9OZVwkvGTx5CRcYt9B/ayes0Kvlj7FRcunmdJ5ELjuKTXy32pZ+WvnjzK+ATgl2M/4650x6O6x198SulnZ2fHxHETGPzmEHQ6LaHBoXjWq8+S5Uvx9fGlrX8beob0YNzk8XQK7oKLszNzc7+Nbt2GL7mUmEjkyg+JXPkhAKsiV1ClchXmLpzH9qgd3L17lzad29EzpAfD//emJbNaKHZ2dowb/R5vvmOoF8G59WL5ikh8vA19a0hQKJNz64WzkxMzTevFrz+jUhVcL3btjmHxPOsat/4bX4S/hX9jb1xdHLm4eSnhq77h461xlg7r8fUE7H+j0FvbJhuPgYSEwm9q9iSo5W49f1yXFK1OmuWDytjLvgamUtOzLB1CqeNY3t7SIZRCj/9A5p9IuXHH0iGUOi6OZS0dQqlTrqzFniWWSmXLSHk86O49jaVDKHWcAl+zdAiljvbgl5YOoVjl3M4usc+yr2iZV1Sl9xNCCCGEEEIIIUShPQmPYyy2Z4kQQgghhBBCCCFEaSQrS4QQQgghhBBCCFF4T8DSEllZIoQQQgghhBBCCGFCJkuEEEIIIYQQQgghTMhrOEIIIYQQQgghhCg0xRPwHo6sLBFCCCGEEEIIIYQwIStLhBBCCCGEEEIIUWiKx39hiawsEUIIIYQQQgghhDAlkyVCCCGEEEIIIYQQJmSyRAghhBBCCCGEEMKE7FkihBBCCCGEEEKIQpM9S4QQQgghhBBCCCGeMLKyRAghhBBCCCGEEP/A47+0RFaWCCGEEEIIIYQQQpiQlSVCCCGEEEIIIYQoNNmzRAghhBBCCCGEEOIJo9Dr9XpLByGEEEIIIYQQQghRWsjKEiGEEEIIIYQQQggTMlkihBBCCCGEEEIIYUImS4QQQgghhBBCCCFMyGSJEEIIIYQQQgghhAmZLBFCCCGEEEIIIYQwIZMlQgghhBBCCCGEECZkskQIIYQQQgghhBDChEyWPKGysrIsHUKpcebMGUuHIIQQQgghhPgXbt26xfHjxzl+/DgZGRmWDkc8RhR6vV5v6SBEyfnll1+YNGkSd+7cIS4ujtOnT7N+/XqmTp1q6dAspnfv3mRnZxMaGkpwcDCOjo6WDsnidu7ciZ+fHxUrViQyMpJTp04xdOhQfH19LR2axRw9epSLFy/Ss2dP0tLSyMzMpEaNGpYOy6JiYmL4+eefUSgUNGnShA4dOlg6JIu5dOkS7u7ulClThsOHD3PmzBlCQkJwcnKydGiiFLhw4QIREREkJibSoEEDxo0bh0qlsnRYFiPlUbA1a9b85fGBAweWUCSlS2pqKvPnz0etVrNq1SrOnTvHsWPHePHFFy0dmkWcP3+eqVOncv36dbZt28bp06fZs2cPw4YNs3RoJS47O5uwsDBiY2Px8PBAr9dz5coV2rdvT3h4OGXKlLF0iMLKycqSJ8zMmTNZvXo1Li4uAHh5eXH06FELR2VZ69atY+7cuVy7do0ePXowevRo9u/fb+mwLCoyMpKKFSty9OhRDh48yAsvvPBET6gtXbqUVatWsWLFCgBycnIYM2aMhaOyrKlTp7J+/XoaNGiAp6cn69evJzw83NJhWcxbb72FjY0NFy9eJCwsjKtXrzJ69P/bu/ewKst0DeD3ggWKIIYmpmCeCwFNDG08oKLhgYMCgodRMlNTS8PEoUhhLDS0zC1uRigzB9ie8oAI4hlF89QWUdmEKAwGCqIoKsjRxdp/MHzDStJmUl7ivX/X5RXf9/1zty5Y61vP977P4yc6lhB2dnbo27ev8q/2uPa/Mvrkk0/g6OiItWvXwtraGsHBwaIjCcXXo34PHz584j9Zffzxxxg8eDBu3boFAOjcuTOioqIEpxInMDAQfn5+UKvVAGru5RMSEgSnEiM8PBxVVVU4duwYdu/ejdjYWBw9ehQajQbr1q0THY+aALXoANTw2rdvr3Osp8eaWefOnbFgwQLY2tpi2bJl+Omnn6DVarFw4UKMHDlSdLwGp6+vDwBISkrChAkTMGzYMKxZs0ZwKnEOHTqE3bt3w8PDAwDQrl07qW9cAeDMmTPYt28fVCoVAMDDwwMuLi6CU4mjp6cHtVqNQ4cOYerUqfDx8YG7u7voWEKkpKSIjtDoPHz4EBMmTAAAdO3aVXkvkRVfj/rNmzdPdIRGqaioCM7OzsoDC7VaLfW9a1lZGXr37q1zrva+TTaHDh3C9u3bYWRkpJwzMTHBX//6V0ycOBELFiwQmI6aAhZLJNO+fXucP38eKpUKVVVViIqKQrdu3UTHEury5cvYtWsXkpKSMHDgQERERMDGxgYFBQWYNGmSlMWSdu3aISgoCCdPnsSsWbNQWVmJ6upq0bGEMTAwgEqlUgoDpaWlghOJ16lTJ+Tl5cHCwgIAkJ+fj06dOglOJY5arUZ8fDx2796N8PBwAMCjR48EpxLv8uXLyupFe3t7WFlZCU4kRkVFhVKEB4Dy8nKdY9m2OPL1qN+yZcueeH3JkiUNlKRxadGiBYqKipTP4AsXLki9ZdrMzAw5OTnK67F//360bdtWcCoxVCqVTqGklrGxsfL6EP0e7Fkimbt372L58uU4ffo0tFotBg0ahMWLF8PMzEx0NGGmTp0KLy8vjB49Gs2bN9e5tnv3bimfDpeVleHEiRN45ZVX0LlzZ9y6dQtXrlzB4MGDRUcTYsOGDfj5559x8uRJzJ49Gzt37oSLiwveeust0dGEmTp1KlJTU5WnW6mpqbC1tYWJiQkAICIiQmS8BpeZmYmtW7eiT58+cHV1RW5uLvbt24d3331XdDRhIiMjsX37dqWXzeHDhzFhwgT4+PgITtbwnvT/rFKppNtSwNejfra2tujRowfGjBkDc3Nz/PIWXdYVOGlpaQgODsbVq1fRo0cPFBUVITQ0VNria25uLgIDA5GSkgJTU1NYWlriyy+/hKWlpehoDW7s2LGIjo5+7G8FAN566y3s2bNHQCpqSlgsISLFvXv3nni9tteNbLRaLU6dOoUffvgBADB48GD069dP6sZhP/744xOv9+/fv4GSNB7l5eXIy8tD165dRUdpFNzc3LBt2za0aNECQM2KrIkTJyIuLk5wMqLGqaioCPv370dCQgLUajWcnZ0xatQo6RtFV1ZWQk9PD9nZ2dBqtejSpQu0Wq3Un8FAzXtqdXW18pBCRsOHD4dKpaq3WKJSqXDkyBEBqagp4TYcydS3xNPExAS2trZ48803BSQS79q1a1i9ejUyMzNRUVGhnJfxDdbT01P50MnPz1du0B48eID27dsjMTFRcEIxPvnkE4SEhGDQoEEAavbbz5o1C5GRkYKTiZORkYGxY8eiVatWoqM0ComJiVi5ciWqqqqQmJiI9PR0hIaGSrfC5pfq7qOXdU99rRs3bsDIyAitW7fGhQsXkJycjE6dOkn72cvX43FmZmaYPHkyJk+ejJs3b2Lv3r1wdnbGokWLpFzlWmvixImIiYlBjx49lHMeHh6IiYkRmEqcyMhIjB8/HsbGxliyZAl++ukn+Pn5Sbn6V9b7Umo4LJZIpqKiAv/4xz8wevRoADWjPy0tLXH58mWcPXsWixcvFpyw4QUEBOCDDz7A559/jqioKOzatUva/hy1HzpLliyBk5MThg4dCqCm0auMxaNa7dq1w9KlS7F06VLcv38fs2fPlnZkYa3CwkJ4eXnB2toa48ePh4ODg9T7g8PCwrBjxw5le0HPnj1x/fp1wanE8vT0hLe3t842nPHjxwtOJUZYWBh2794NlUoFZ2dnnD59Gv3798exY8ek/Ozl6/FkaWlpiI+Px6lTpzBkyBDY2tqKjiTE7du3UVBQ8FhPm5KSEpSVlQlOJ87OnTsxbdo0nDhxAvfu3cMXX3wBf39/KYslaWlpT7wua/8jenZYLJFMRkYGtmzZojzhmzx5MqZMmYLNmzfDzc1NcDoxKioqMGDAAACAhYUF5s+fD09PT/j6+gpOJs7Fixd1ViENHToUq1atEphIrAULFuCLL75AUFAQ0tLS8O6772LUqFGiYwn14YcfYsGCBfjhhx+wa9cuBAcHY8yYMfDy8sLLL78sOl6DU6vVjzUclLl4BADTp09Hv379cP78eQA1o+utra0FpxIjISEBCQkJKC8vx7Bhw3Dy5EkYGRnh0aNHUq4Y4OtRv9DQUCQlJaFr165wcXHRGQ8ro9rPl5s3byIkJEQ5b2xsjIULFwpMJlZt0SgpKQnu7u7o0aNHvdtQZLBixQrl57S0NJ3iiMz9j+jZkfcdWFL3799HaWmpclNfVlaGe/fuQV9fX9q9n4aGhqiurkanTp3wP//zPxwLC8Dc3Bzr1q3D2LFjAQBxcXEwNzcXnKrhHTx4UPn5tddew7p169C7d2+oVCocPHhQyklJdalUKrRt2xYvvvgi9PX1cf/+fXzwwQcYOHAg/P39RcdrUN27d0dcXBw0Gg2uXbuG6Oho2NnZiY4lXM+ePdG2bVtoNBoAQF5eHjp06CA4VcNr1qwZDA0NYWhoiJdfflmZ3qBWq2FgYCA4XcPj61G/8PBwWFpaIiMjAxkZGVi9erXOddn6/Xh4eMDDwwMHDhyQ/gFFXba2tnjnnXdw/fp1+Pn5oaSkRNpRytHR0crP7u7uOsdEzwKLJZKZOXMmxo0bhzfeeANarRb/+7//izlz5qC0tFRZXSGbTz75BGVlZViyZAlCQ0Nx5swZrFy5UnQsob766iuEhYVh3rx5UKlUsLe3x1dffSU6VoM7evSozrG1tTUePXqknJe5WBIZGYnY2FiYmZnBy8sL/v7+MDAwQHV1NUaOHCldsSQwMBAREREwNDRU9o6///77omMJFR0djbCwMLz44os6N/KyfeEDavo+HTx4EFqtFiUlJUohVqvVori4WHC6hsfXo34yb3d9klGjRuHYsWO4evWqTm+5efPmCUwlzvLly5Geno6OHTvCyMgIRUVF+Pzzz0XHEk721Zz0fHAajoQKCgoQGxuLbt26obS0FC+99BL69esnOhY1QqWlpcokC6K61q5di/Hjx8PCwuKxa1lZWejWrZuAVOLs27cPY8aMeeo5mTg5OeH777+XejR9rYCAgCder7vFQAZ8PX67u3fvwszMTOovgkFBQSgvL8fZs2fh7e2NAwcOoFevXlIXCI4cOYJz584BAPr164fhw4cLTiSezE1/6flhsUQy27dvR1RUFG7evAkrKytcvHgRffr0kXZPX0xMDKKiopCdnQ0A6Nq1K9566y2p90wDwPnz57FkyRKUlpbi2LFjuHz5MrZu3YqlS5eKjibEzZs3ERwcrPResLe3x+LFi/HSSy8JTtbwOF66fvXdpMl+4+bj44ONGzdK3XOB6N9x4cIFfPXVV2jVqhXee+89+Pv7o6ioCNXV1Vi5ciWGDBkiOqIQbm5uiIuLU/5bO5Fu8+bNoqMJsWrVKqSmpiq9Bvfu3YtevXpJ2cclODhYKSTu3bsXLi4uOteXLFkiIhY1IbyDkUxUVBR27NiBCRMmIDo6GllZWfiv//ov0bGEiImJQWRkJD7++GPY2NhAq9UiLS0NX375JQBIXTAJCQnBhg0bMHfuXACAlZWV8gRDRgEBAXB1dUVoaCgAYM+ePQgICMDGjRsFJ2t4dcdL3759G+bm5kpjOZVKJd0y8qSkJBw/fhwFBQU6TZFLSkqkHZVb+3fRsWNH+Pj4YNiwYTo9saZPny4qmnAc+fk4bq/4l88++wwLFy5EcXExpk2bhvXr16NPnz7IysqCn5+ftMWS5s2bAwCMjIxQUFAAMzMz3L59W3AqcZKSkhAbG6tsb/Tw8IC7u7uUxZK6k6I4+YaeBxZLJGNoaIhmzZoBACorK9GtWzdlVYVstmzZgrCwMFhaWirnBgwYgLVr12LhwoVSF0sAoH379jrHsjYPA2qWQdcdeerp6YnIyEiBicSpHS8N1BQUd+/eLTCNeO3atYOtrS0SExN1btSMjY2futWgqaptkN2hQwd06NABVVVVqKqqEpyqceDIT12/tr1CVhqNRvldWLt2Lfr06QMA0m1r/KVhw4bhwYMHmDFjhlKw9/LyEh1LqAcPHigrOWXu8+Ps7IyHDx+idevWOufv3r0LY2NjQamoKWGxRDIvvfQSHjx4gDfffBPTp0+HqamplJMJgJonv3ULJbUsLS1RUlIiIFHj0b59e5w/fx4qlQpVVVWIioqS+mbthRdeQGxsLFxdXQEA8fHx0m43qUvmPfS1rKysYGVlBVdXV2g0GuTl5aFr166iYwk1c+ZMPHz4EG3atNE5f+fOHZiYmAhK1Thw5KeulJQUZXvFvHnzMH36dMyaNUt0LGHqPpSoXU1RS+b329pm2aNGjYKjoyMqKiqkXbkHALNnz4aHh4fOsIZFixaJjiXEsmXL4ODg8FjD/eTkZPzwww/49NNPBSWjpkLeR8WS+tvf/gZTU1PMnz8fvr6+8PLywt/+9jfRsYT45Y3Ib70mg6VLl2LTpk0oKCjAkCFDkJ6ejqCgINGxhPn888+xb98+DBo0CIMHD8aBAwfYgJB0nDhxAuPGjcPMmTMBAOnp6ZgzZ47gVGIsX74cycnJj50/f/681A0ZgX+N/Dx+/DgGDx4s9chP4PHtFQYGBlJvr7h8+TL69u0LOzs7ZGRkoG/fvsrxlStXRMcToqCgAKmpqaisrARQs4pi/fr1Uk+jc3V1xbZt2+Dk5ISRI0di27ZtcHZ2Fh1LiLS0tHp/F5ycnKTePk7PDleWSKx///6iIwiVlZWlNMf6pdzc3AZO07i0bt1aylHB9dFoNFi9ejUiIiJER2kUavtRaLVa3Llz57G+LbL2owgLC8OOHTvg4+MDAOjZsydu3LghOJUYaWlpCA4Ofuy8k5MT1qxZIyBR48GRn7q4vUJXenq66AiNyt///ndERESgU6dOqKysxJ///GesWrUK48aNw65du0THE+bQoUP405/+hBEjRgCo2ZJz+PBhvPnmm4KTNbyysrJfvVZdXd2ASaipYrGEpJWQkCA6QqNTt0FlfWTsKq6vr4+8vDxUVlbqNKmUVW0/CgCYMGGCzrHM1Go1WrZsKTpGo8Cb11/n6+uL8ePHo2fPngAAMzMzqUcr17e9gn9HVOv777/H/v378cILLyAvLw+jRo3Cli1bdJp6yigsLAxOTk7KsampKcLCwqQslrRp0waXLl1C7969dc5funTpsT4mRP8JFktIWhYWFtBoNHj77bcRHR0tOk6jsHXrVvTo0QNjxozRmXIiu44dO2Ly5MkYPnw4WrRooZyXcRVF7ZSK5ORkvP766zrX6tt6IYvu3bsjLi4OGo0G165dQ3R0NOzs7ETHEoI3r79u8uTJ2LlzJ5YtW4bRo0fD09NTyh43p0+fxoABA3Dw4MF6r8u8xYL+pVmzZkp/sA4dOqBLly7SF0qA+ovOGo1GQBLx/P39sWDBAnh4eChN1v/v//4Pu3fvlnbaJz1bLJaQ1PT19aGnp4fi4mI+zUJN34X9+/cjISEBarUazs7OGDVqFExNTUVHE+rll1/Gyy+/DK1Wy5UU/7Rs2TLExMQ89ZwsAgMDERERAUNDQyxcuBAODg547733RMcSgjevv27gwIEYOHAgiouLER8fj+nTp6N9+/bw9vbG2LFjYWBgIDpigzh37hwGDBiAo0eP1nudxRICgJs3b+qseL19+7bOsYyrXYGa3kchISGYMmUKAGDTpk3Sjs3t3bs3tm/fjk2bNin3H927d8f27dsfazJO9J9QafnomCQ3d+5cpKenY+DAgTqrBmT9EK518+ZN7N27Fxs3bsSiRYukHqW8b98+jBkz5qnnZJCSkoKUlBRERkbi7bffVs6XlJTg0KFD2LNnj7hwjUDtJC3Zp77cuXMHmzZtwtWrVwHU3LxOnTqVN68AioqKsGfPHsTGxsLc3Bxjx45FcnIyrly5Is0qx++++w4qlQparVb5L/CviS8yrtqjxz2t+O7h4dFASRqX0tJSrFu3DqdOnQIADBo0CHPnztW5h5WJRqOBv78/e+3Rc8GVJSS9kSNH8inWL6SlpSE+Ph6nTp3CkCFDpF/2+s033zxWGKnvnAyqqqpQWloKjUajs8rGxMQEa9euFZhMrEuXLmHx4sXKa2JiYoLPP/9c2r+dNm3aoFWrVvjv//5vnfORkZGYNm2aoFTivf/++8jOzsa4ceMQEREBc3NzAICzszM8PT0Fp2s4paWlAIDs7GykpqZixIgR0Gq1OHr0KHr16iU4HTUWtcWQX3tgIasWLVpIOyq4PuwtR88TV5YQASgvL0deXp6Ue8frCg0NRVJSErp27QoXFxc4ODhArZa3ppqUlITjx49j3759OmP5SkpKkJmZiR07dghMJ9aNGzdgYWEhOkaj4ebmhr/+9a+wt7cHULPN4NNPP0VcXJzgZOJ4eHg89mTY3d0du3fvFpRIvISEBAwZMgQmJiZYt24dfvrpJ8ydO1faJfRTpkzB119/razEKikpwezZs7Fp0ybByagxqe+9pL5zsvDx8VFWYdUVFRUlIE3j4O/vj6ysLPaWo2dO3m9BRP+UmJiIlStXoqqqComJiUhPT0doaKiUo2LDw8NhaWmJjIwMZGRkYPXq1TrXZfvi165dO9ja2iIxMVHny4yxsTECAgIEJhOvsrISgYGBuHHjBh49eqScl/VmTV9fXymUAIC9vb20hcb4+HjEx8fj+vXrmDNnjnL+4cOHaNWqlcBk4oWHh8PZ2Rnnzp3D6dOnMWPGDCxduhTbt28XHU2IwsJCnSfBhoaGKCwsFJiIGpPaBxYFBQU6vUpKSkqgr68vMJlYH330kfJzRUUFDh48KPXrAbC3HD0/ct7JEdURFhaGHTt2wMfHBwDQs2dPXL9+XXAqMY4cOSI6QqNiZWUFKysruLq6wsDAAFVVVbh69SratWsn/Zc+X19fTJo0Cd7e3tDT0xMdR5i0tDQAQL9+/RAUFAQXFxeoVCokJCSgf//+gtOJYWdnh7Zt26KoqAjvvPOOct7Y2BivvvqqwGTi1X6hSUpKwoQJEzBs2DCsWbNGcCpx3N3d4eXlpYxBPXz4sFTbkejJ+MCifr/c3vn666/Dy8tLUJrGoXZSH9GzxmIJSU+tVj82Cae+5Y0ysLCwwOHDh/Hzzz/jlVdegYODg+hIQgUFBcHHxwc9evRAcXExJk6cCH19fdy7dw8fffQRXF1dRUcURq1W489//rPoGMKtWLFC5zgsLEz5Web3EQsLC2zbtg2FhYVITU0FAHTr1k3a1Ta12rVrh6CgIJw8eRKzZs1CZWVlvWNAZTF37lwMGTIE586dAwCEhITA2tpacCpqLKysrNCjRw/88MMP0jZzrc+9e/eUn6urq5GWlobi4mKBicS7e/cu1q9fj8zMTFRUVCjnZV3tSs+O3HctRKiZ0hAXFweNRoNr164hOjoadnZ2omMJsXTpUmRmZsLOzg6hoaG4dOkS3n//fdGxhElOTsZnn30GANi5cyc6d+6MdevW4fbt25g1a5bUxRJHR0ds2rQJTk5OOsvoX3jhBYGpGp4s00v+E/v27cMXX3yB/v37Q6vVIjg4GP7+/hg9erToaMKsWbMGJ06cwDvvvANTU1PcunUL/v7+omMJZWNjI23PFno6fX195Ofns3lnHZ6ensoUKbVaDUtLSyxfvlx0LKEWLVqEMWPG4NixY/j0008RExOD1q1bi45FTQCLJSS9wMBAREREwNDQEH5+fhg8eDDee+890bGEOHfuHGJjY6Gvr4+ysjJMmTJF6mKJgYGB8vOpU6eUL3lt27YVFanRqG2st2HDBuWcSqWSeivXsWPHcPXqVZ2nWjIvDQ4PD8eOHTuUccF3797F22+/LXWxxMjISGf6mrm5uTIRh4jqZ2lpicmTJ7N55z8lJiaKjtDo3Lt3D97e3oiKikL/vcYT2AAAEOVJREFU/v3Rv39/jB8/XnQsagJYLCFpVVRUYMuWLcjJycErr7yCbdu2Sb9E3MDAQNlTb2RkBNmHZbVs2RJHjx6Fubk5zp8/rzy5efToEcrLywWnE4s3a7qCgoJQXl6Os2fPwtvbGwcOHJB+BKpWq1UKJUDNqiPZ31OI6N/H5p01Dh48+MTrdQuxsqm9fzc3N8exY8dgbm6O+/fvC05FTYHc3wxJah999BHUajXs7e1x/PhxZGVlYfHixaJjCfWPf/wDbm5uynFOTo7OsWzTcD777DMsW7YMhYWF+OSTT5QVJadPn8awYcPEhhOsrKwMGzduRH5+PoKDg3Ht2jVkZ2fD0dFRdDQhUlJSEBcXBzc3N8ybNw/Tp0/HrFmzRMcSysHBATNmzICLiwuAf43NJSL6d8i8Qq+uo0ePPvG6zMWSuXPnori4GB999BGCg4Px8OFDqZsA07PDYglJKysrS/ny7+XlBW9vb8GJxEtISBAdoVHp0qULNmzYgHPnzumMhXVwcNBZCiyjgIAA2NjYICUlBUBN40pfX19piyXNmzcHULMiq6CgAGZmZrh9+7bgVGKpVCpMnDgRycnJAICJEyfiwoULglMR0R8Nm3fWCAkJAQB89913Ss8SoOa91sTEBOnp6ejZs6fIiMLU3nu0bNmSvcTomZJ33iNJr+6WG9m339SqnWJR95+RkRE6dOgACwsL0fGEqa9x2rJlywQkaTxycnIwa9Ys5W9H9m1bw4YNw4MHDzBjxgx4enpi+PDhyooKWZ06dQojR45EQEAAAgIC4OTkhOPHj4uORUR/MIsWLULXrl1x/fp1zJs3DxYWFlJvc0xLS8PWrVtx+/Zt3Lp1C1u3bsWJEyewZMkSrF+/XnQ8IbKzszFt2jSl8f7ly5exbt06wamoKeA3RJLW5cuX0bdvXwA1e+srKirQt29faLVaqFQqnD9/XnDChnfhwgV89dVXaNWqFd577z34+/ujqKgI1dXVWLlypXRL6FNSUpCSkoK7d+9i48aNyvmSkhJoNBqBycQzNDREeXm5Mh43JydH6kkFtY2QR40aBUdHR1RUVDw2klwWmzdvxpYtW5Cbm6uzje/hw4fKey4R0W/F5p26bt68iV27dsHY2BgAMH/+fMyePRubNm2Cp6enlFtAAwMD4e/vj6CgIAA1Y6cXLVok7cAGenZYLCFppaeni47Q6Hz22WdYuHAhiouLMW3aNKxfvx59+vRBVlYW/Pz8pCuWVFVVobS0FBqNRqepnImJCdauXSswmXjz58/HzJkzkZ+fDz8/P6SkpChLhGVy+vRpDBgw4Fcb78m4h9zNzQ1DhgzB6tWr4efnp5w3NjaWbrQ0Ef1+bN6p686dOzoPJwwMDFBYWIjmzZtL+9CirKwMvXv31jlXO7CA6PdgsYSkl5OTg5deegmGhoY4e/YsMjIy4O7uDlNTU9HRGpxGo8HgwYMBAGvXrkWfPn0AAN26dRMZS5jaJ1geHh5Sb0Oqz6BBg2BtbY2LFy9Cq9Vi8eLFaN26tehYDe7cuXMYMGDArzbek7FY0rJlS7Rs2RKrV68WHYWImgA279Tl5uaGCRMmYMSIEQBqptO5urqitLRU2vs1MzMz5OTkKKtd9+/frzTlJ/o9VFqZN5kTARg3bhx27tyJGzdu4N1338Xw4cORmZkp5b5PDw8PxMTEPPZzfccyyc7OxnfffYcbN27g0aNHynnZmssBNXuln8TGxqaBkjQOdRvt/bLhHgBMnz5dZDwiImqCUlNTle3iffv2lbaHyzfffIMZM2YgLy8PgYGBSElJgampKSwtLfHll1/C0tJSdET6g+PKEpKenp4e1Go1Dh06hKlTp8LHxwfu7u6iYwlR28elbg8XoKanS2VlpeB04vj6+mLSpEnw9vaGnp7cfbFXrFjxq9dUKpV0BaTS0lIANQW11NRUjBgxAlqtFkePHpX25pWI6FnKzs7G0qVLcefOHcTHx+Py5ctITEyUuh9Fr169+BmDmv4tnp6eCAoKwt///neUlpaiuroaJiYmoqNRE8GVJSQ9b29vTJs2DREREQgPD0fHjh3h6uqK+Ph40dGokfD09MSuXbtEx6BGbMqUKfj666+VG7SSkhKl4R4REf3npk6dqjTv3L17NwDwPo0UaWlpCA4ORteuXTF58mSdh1qyrXalZ48rS0h6ISEh2Lp1K+bMmYOOHTsiNzcXY8eOFR2LGhFHR0ds2rQJTk5OOs3TZG9WeeXKFWRmZuqsOpJ1VVZhYaHO74ahoSEKCwsFJiIiahrYvJOexMbGBh9++CE++OAD5ObmKudlXO1Kzx6LJSS97t27Y8mSJcpxx44d8e677wpMRI1Nba+WDRs2KOdUKhWOHDkiKpJwYWFhOHv2LLKysjB06FAcP34cr7/+urTFEnd3d3h5ecHJyQkAcPjwYXh6egpORUT0x8fmnfRr7ty5gxUrViA3NxeRkZGwsrISHYmaGG7DIem5ubk9dq5ly5awtbXF3LlzYWZmJiAVUePm5uaG2NhYuLu7Y8+ePSgsLMRf/vIXbNy4UXQ0YdLS0nDu3DkAQL9+/WBtbS04ERHRH19ubu5jzTtXrVrFKXWE4cOHY/bs2ZgwYYJSTCN6lriyhKTn4OAAfX19uLq6AgASEhJQVlaGF198EQEBAYiIiBCckEQrKyvDxo0bkZ+fj+DgYFy7dg3Z2dlwdHQUHU2YZs2aKc2RS0pK0KZNG+Tn54uOJZSNjQ33RxMRPWPt2rWDp6cn3njjDdy/fx8mJiaIiYnBvHnzREcjwXbs2IHWrVuLjkFNGIslJL3Tp0/rjMR99dVXlTG59a06IfkEBATAxsYGKSkpAGpu3Hx9faUultja2uLBgwfw9vaGp6cnWrRoATs7O9GxiIioiZk7dy5MTU1hbW0Nc3Nz0XGoEaktlCQnJyMsLAx5eXl49OgRtFqt9Nul6dlgsYSkp9FocOnSJaV52KVLl6DRaACwgRjVyMnJwZo1a7B3714AgJGREWTfwbh06VIAwOTJk+Hg4ICSkhLuFSYiomeuoKBAp2cY0S8tXrwYAQEBsLW11ZmGQ/R7sVhC0lu2bBkWL16Mhw8fAgCMjY2xfPlylJaWstErAaiZbFJeXq7sh83JydGZfCKjOXPmwMXFBSNGjIClpaXoOERE1ETZ2dkhIyMDr776qugo1Ei1bNkSQ4cOFR2DmiA2eCX6p+LiYgA1b7hEdZ08eRLh4eHIzMzEoEGDkJKSgpCQELzxxhuiownz448/IiEhAUlJSejVqxecnZ3h6OiIZs2aiY5GRERNQO1WaI1Gg59//hmWlpY6Dyri4uJERaNGZtWqVdBoNBg5cqTO7wj7iNHvxWIJSSs2Nhbjxo3Dd999V28H7enTpwtIRY1VUVERLl68CK1Wi9dee40Nxf5Jo9HgzJkz+P7773HixAmcP39edCQiImoCbty48cTrnIZDtXx8fB47p1KpEBUVJSANNSXchkPSKisrAwCUlpYKTkKNVVpams5x27ZtAQD5+fnIz8+X/olFeXk5EhMTsW/fPqSlpcHDw0N0JCIiaiJYDKHfKjo6WnQEaqJYLCFpTZo0CQCQm5uLxYsXw9TUFABw//59rFixQmQ0aiSe9Hsg+xMLX19fpKamYvDgwZgyZQr69+/PpmpERETU4AoLC7F69WrcunUL3377LTIzM5GSkgJvb2/R0egPjsUSkl5GRoZSKAGAVq1aIT09XWAiaiz4pOLXeXl5YfXq1ZwYRUREREJ9/PHH8PT0REREBACgc+fO+PDDD1ksod+NxRKSXnV1Ne7fv49WrVoBAO7du6eMDiaqdeXKFWRmZqKyslI55+7uLjCRWPb29vj666+Rn5+P4OBgXLt2DdnZ2XB0dBQdjYiIiCTw6NEjqNVqFBUVwdnZGd988w0AQK1Wc7UrPRMslpD03nnnHUycOBGjR48GAOzfvx9z5swRnIoak7CwMJw9exZZWVkYOnQojh8/jtdff13qYklAQABsbGyQkpICAGjXrh18fX1ZLCEiIqIG4e3tjZiYGLRo0QJFRUXKwIYLFy5wuiU9EyyWkPTc3d1ha2uLM2fOAKj5Yty9e3fBqagxOXDgAGJjY+Hu7o6QkBAUFhbiL3/5i+hYQuXk5GDNmjXYu3cvAMDIyAgcrkZEREQNpfa+4+OPP8bcuXORk5ODSZMmoaioCKGhoYLTUVPAYgkRgO7du7NAQr+qWbNm0NPTg1qtRklJCdq0aYP8/HzRsYQyNDREeXm58hQnJycHhoaGglMRERGRLO7evYuNGzcCAJycnDB06FBotVoYGhri9OnTsLKyEpyQ/uhYLCEiegpbW1s8ePAA3t7e8PT0RIsWLWBnZyc6llDz58/HzJkzkZ+fDz8/P6SkpCAkJER0LCIiIpJEdXU1Hj58+Nj58vJyAWmoKVJpuW6aiOg3u379OkpKSqR+WlFdXY39+/djwIABuHjxIrRaLV577TW0bt1adDQiIiKShIeHB2JiYkTHoCaMK0uIiJ5izpw5cHFxwYgRI2BpaSk6jnB6enr49ttv4ezsjGHDhomOQ0RERBLiM3963riyhIjoKX788UckJCQgKSkJvXr1grOzMxwdHdGsWTPR0YRZtWoVzMzM4OzsDCMjI+X8Cy+8IDAVERERyeLevXu876DnisUSIqLfSKPR4MyZM/j+++9x4sQJnD9/XnQkYYYPH640d63ryJEjAtIQERERET1b3IZDRPQblJeXIzExEfv27UNaWho8PDxERxIqISEBmzdvRnJyMlQqFezt7TFp0iTRsYiIiIiIngmuLCEiegpfX1+kpqZi8ODBcHZ2Rv/+/aGnpyc6llC+vr4wMTGBm5sbACA+Ph7FxcUIDQ0VnIyIiIiI6PdjsYSI6ClOnDiBgQMHQl9fX3SURsPZ2RkJCQlPPUdERERE9Eck96NRIqLfwN7eHl9//TUCAwMBANeuXcPRo0cFpxLL2toaFy5cUI4vXrwIW1tbgYmIiIiIiJ4driwhInqKBQsWwMbGBrGxsYiPj0dZWRkmTZqE2NhY0dGEGTNmDLKzs9GhQwcAQF5eHrp06QK1uqYVVlxcnMh4RERERES/Cxu8EhE9RU5ODtasWYO9e/cCAIyMjCB7nfnbb78VHYGIiIiI6LlhsYSI6CkMDQ1RXl6ujMrNycmBoaGh4FRiWVhYiI5ARERERPTccBsOEdFTnDx5EuHh4cjMzMSgQYOQkpKCkJAQvPHGG6KjERERERHRc8BiCRHRE1RXV2P//v0YMGAALl68CK1Wi9deew2tW7cWHY2IiIiIiJ4TFkuIiJ7C09MTu3btEh2DiIiIiIgaCEcHExE9xcCBA7Fhwwbk5+fj3r17yj8iIiIiImqauLKEiOgphg8frjR3revIkSMC0hARERER0fPGYgkR0VOUl5dj8+bNSE5Ohkqlgr29PSZNmoTmzZuLjkZERERERM8BiyVERE/h6+sLExMTuLm5AQDi4+NRXFyM0NBQwcmIiIiIiOh5UIsOQETU2F29ehUJCQnK8Z/+9Cc4OzsLTERERERERM8TG7wSET2FtbU1Lly4oBxfvHgRtra2AhMREREREdHzxG04RERPMWbMGGRnZ6NDhw4AgLy8PHTp0gVqdc3ivLi4OJHxiIiIiIjoGWOxhIjoKW7cuPHE6xYWFg2UhIiIiIiIGgKLJUREREREREREdbBnCRERERERERFRHSyWEBERERERERHVwWIJEREREREREVEdLJYQEREREREREdXBYgkRERERERERUR3/DyltxFedEscFAAAAAElFTkSuQmCC"/>
          <p:cNvSpPr>
            <a:spLocks noChangeAspect="1" noChangeArrowheads="1"/>
          </p:cNvSpPr>
          <p:nvPr/>
        </p:nvSpPr>
        <p:spPr bwMode="auto">
          <a:xfrm>
            <a:off x="2927129" y="2313409"/>
            <a:ext cx="304800" cy="3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 descr="https://lh5.googleusercontent.com/bCWlB-eeMVCba338zmZWzC7YlXFZ6N8Cwar7hbbchq4l3kzLL5TQs1zghXZhkmcZDyFGtgb830ym7YAwBcxOizhkJbYt5KQsEqvKJvi9HaLQg4cl2mAX9WL5bMeRVNNCs1_XAExuYl7z_YL5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86" y="661223"/>
            <a:ext cx="5986743" cy="448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3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00" y="139407"/>
            <a:ext cx="387534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36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16" y="1067068"/>
            <a:ext cx="44736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20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 i.e sex  and</a:t>
            </a:r>
            <a:r>
              <a:rPr sz="20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is_smoking.</a:t>
            </a:r>
            <a:endParaRPr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93" y="3362736"/>
            <a:ext cx="44736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label encoding we  converted into </a:t>
            </a:r>
            <a:r>
              <a:rPr sz="2000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0’s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1’s.</a:t>
            </a:r>
            <a:endParaRPr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326" y="2905101"/>
            <a:ext cx="1977655" cy="2096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6" y="871537"/>
            <a:ext cx="1742410" cy="19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Reducing the risk of cardiovascular disease - On Medicine">
            <a:extLst>
              <a:ext uri="{FF2B5EF4-FFF2-40B4-BE49-F238E27FC236}">
                <a16:creationId xmlns:a16="http://schemas.microsoft.com/office/drawing/2014/main" id="{E8044328-B860-4072-8C44-91A1CE07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99" y="1258114"/>
            <a:ext cx="5528982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18DCBF-19E8-4E48-9B2E-ED71B1A42A85}"/>
              </a:ext>
            </a:extLst>
          </p:cNvPr>
          <p:cNvSpPr txBox="1"/>
          <p:nvPr/>
        </p:nvSpPr>
        <p:spPr>
          <a:xfrm>
            <a:off x="125045" y="124964"/>
            <a:ext cx="334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FDFEA-45F6-4E45-8BC5-A68DF77D685D}"/>
              </a:ext>
            </a:extLst>
          </p:cNvPr>
          <p:cNvSpPr/>
          <p:nvPr/>
        </p:nvSpPr>
        <p:spPr>
          <a:xfrm>
            <a:off x="125045" y="730864"/>
            <a:ext cx="3916325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095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0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and Attributes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spc="-7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Inspection</a:t>
            </a: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7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IN" sz="20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20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</a:t>
            </a:r>
            <a:r>
              <a:rPr lang="en-IN" sz="2000" spc="-8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IN" sz="2000" spc="-10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20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93" y="137998"/>
            <a:ext cx="382818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36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Selection:</a:t>
            </a:r>
            <a:endParaRPr sz="3600" b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289299"/>
            <a:ext cx="3265713" cy="25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we</a:t>
            </a:r>
            <a:r>
              <a:rPr sz="2000" spc="-9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z="20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ExtraTreeClassifiers.</a:t>
            </a:r>
            <a:endParaRPr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64769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20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that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000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important.</a:t>
            </a:r>
            <a:endParaRPr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https://lh3.googleusercontent.com/2W9MpLvb5i90stqHzdf9NsTBUbXillDJuNIVuCnMAZTDiSQb8tVpBTs4aCXgmJSD01cFg4zWhCAJLRtuVnFmv_JrI68hdDsrXAkBCqjrh80_25wMPPSl6Bf3nkLxGM6FJwjNHUo5wXmPwjWP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17644"/>
            <a:ext cx="5943600" cy="403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0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74" y="219007"/>
            <a:ext cx="393128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sz="2800" b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7422" y="1021690"/>
            <a:ext cx="8060055" cy="3848100"/>
            <a:chOff x="780333" y="1014138"/>
            <a:chExt cx="8060055" cy="3848100"/>
          </a:xfrm>
        </p:grpSpPr>
        <p:sp>
          <p:nvSpPr>
            <p:cNvPr id="4" name="object 4"/>
            <p:cNvSpPr/>
            <p:nvPr/>
          </p:nvSpPr>
          <p:spPr>
            <a:xfrm>
              <a:off x="780333" y="1014138"/>
              <a:ext cx="4183444" cy="1846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01266" y="2487095"/>
              <a:ext cx="4439040" cy="2375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33462" y="1041747"/>
              <a:ext cx="1822421" cy="715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95945" y="2487094"/>
              <a:ext cx="2007870" cy="1271270"/>
            </a:xfrm>
            <a:custGeom>
              <a:avLst/>
              <a:gdLst/>
              <a:ahLst/>
              <a:cxnLst/>
              <a:rect l="l" t="t" r="r" b="b"/>
              <a:pathLst>
                <a:path w="2007870" h="1271270">
                  <a:moveTo>
                    <a:pt x="0" y="0"/>
                  </a:moveTo>
                  <a:lnTo>
                    <a:pt x="2007345" y="127092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50591" y="3685792"/>
              <a:ext cx="217849" cy="1837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 rot="1860000">
            <a:off x="3080150" y="2831440"/>
            <a:ext cx="8461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899" y="3541769"/>
            <a:ext cx="3858895" cy="182880"/>
          </a:xfrm>
          <a:custGeom>
            <a:avLst/>
            <a:gdLst/>
            <a:ahLst/>
            <a:cxnLst/>
            <a:rect l="l" t="t" r="r" b="b"/>
            <a:pathLst>
              <a:path w="3858895" h="182879">
                <a:moveTo>
                  <a:pt x="3858436" y="182879"/>
                </a:moveTo>
                <a:lnTo>
                  <a:pt x="0" y="182879"/>
                </a:lnTo>
                <a:lnTo>
                  <a:pt x="0" y="0"/>
                </a:lnTo>
                <a:lnTo>
                  <a:pt x="3858436" y="0"/>
                </a:lnTo>
                <a:lnTo>
                  <a:pt x="3858436" y="182879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99" y="3457659"/>
            <a:ext cx="3878579" cy="1477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(Synthetic Minority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</a:t>
            </a:r>
            <a:r>
              <a:rPr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Technique) 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by randomly picking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  class and computing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point. The synthetic points are added between </a:t>
            </a:r>
            <a:r>
              <a:rPr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point and its</a:t>
            </a:r>
            <a:r>
              <a:rPr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4" y="111343"/>
            <a:ext cx="240601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849" y="2348939"/>
            <a:ext cx="9139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US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b="1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2]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b="1" spc="-2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b="1" spc="-9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3]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b="1" spc="-9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</a:t>
            </a:r>
            <a:r>
              <a:rPr lang="en-US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Logistic Regression - SimTrade blogSimTrade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9" y="698495"/>
            <a:ext cx="2175479" cy="14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achine Learning Decision Tree Classification Algorithm - Javat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94" y="517743"/>
            <a:ext cx="2553217" cy="17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andom Forest Classifier Tutorial: How to Use Tree-Based Algorithms for 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11" y="558499"/>
            <a:ext cx="2966263" cy="16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638" y="4701284"/>
            <a:ext cx="889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tabLst>
                <a:tab pos="347980" algn="l"/>
                <a:tab pos="349250" algn="l"/>
              </a:tabLst>
            </a:pPr>
            <a:r>
              <a:rPr lang="en-IN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XGB</a:t>
            </a:r>
            <a:r>
              <a:rPr lang="en-IN" b="1" spc="-1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5] </a:t>
            </a:r>
            <a:r>
              <a:rPr lang="en-IN" b="1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                    	               6] Support </a:t>
            </a:r>
            <a:r>
              <a:rPr lang="en-IN" b="1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IN" b="1" spc="-4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</a:p>
        </p:txBody>
      </p:sp>
      <p:pic>
        <p:nvPicPr>
          <p:cNvPr id="15368" name="Picture 8" descr="Introduction to XGBoost in Pyth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9" y="3041008"/>
            <a:ext cx="2505490" cy="16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K-Nearest Neighbors Algorithms — Machine Learning | by Rupika Nimbalkar |  appengine.ai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39" y="2873829"/>
            <a:ext cx="3523604" cy="18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svm machine learning in r for Sale OFF 73%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2960913"/>
            <a:ext cx="2290748" cy="16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4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4" y="313149"/>
            <a:ext cx="292989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820057"/>
            <a:ext cx="7696427" cy="42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6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" y="106762"/>
            <a:ext cx="48818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2800" b="0" spc="-14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642" y="3868180"/>
            <a:ext cx="832358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Table(Testing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set) our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auc-roc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is more </a:t>
            </a:r>
            <a:r>
              <a:rPr lang="en-US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  Logistic regression and Decision 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Tree.So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say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predicted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16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88290" indent="-336550"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</a:t>
            </a:r>
            <a:r>
              <a:rPr lang="en-US"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well which has best Recall,Precision,F1-Score and Accuracy  Score.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" y="563299"/>
            <a:ext cx="4856498" cy="3304881"/>
          </a:xfrm>
          <a:prstGeom prst="rect">
            <a:avLst/>
          </a:prstGeom>
        </p:spPr>
      </p:pic>
      <p:sp>
        <p:nvSpPr>
          <p:cNvPr id="7" name="AutoShape 2" descr="data:image/png;base64,iVBORw0KGgoAAAANSUhEUgAAA+gAAAI4CAYAAAD56sN/AAAABHNCSVQICAgIfAhkiAAAAAlwSFlzAAALEgAACxIB0t1+/AAAADh0RVh0U29mdHdhcmUAbWF0cGxvdGxpYiB2ZXJzaW9uMy4yLjIsIGh0dHA6Ly9tYXRwbG90bGliLm9yZy+WH4yJAAAgAElEQVR4nOzdd3xTVf/A8c9N0jRJN6uIAiqgoiAPiAqiIihb9i57FcoSZMgGkaWA7NHK3shUKCBThj8n8FjUx8GSXUC6s5P7++NCtbLSNGmT9rxfr+f1eprce3Py5Zp7v/ec8z2SLMsygiAIgiAIgiAIgiDkKVVeN0AQBEEQBEEQBEEQBJGgC4IgCIIgCIIgCIJPEAm6IAiCIAiCIAiCIPgAkaALgiAIgiAIgiAIgg8QCbogCIIgCIIgCIIg+ABNXjcgNzidThwOzxSrV6sljx2rIBFxc4+Im3tE3Nwj4uYeT8YtIEDtkePkB568doM4v90l4pZ9ImbuEXFzj4ibezwdN09evwtEgu5wyCQnGz1yrPBwg8eOVZCIuLlHxM09Im7uEXFzjyfjVrRoiEeOkx948toN4vx2l4hb9omYuUfEzT0ibu7xdNw8ef0WQ9wFQRAEQRAEQRAEwQcUiB50QRAEQRBy7siRI0yePBmn00nr1q2Jjo7O8v7ly5cZNWoUt27dIjw8nOnTp1O8eHEAypcvz1NPPQXAI488wuLFi3O9/YIgCILg60SCLgiCIAjCQzkcDiZOnMjy5cuJjIykVatW1K5dm7Jly2Zu8+GHH9KsWTOaN2/O119/zcyZM5k+fToAOp2Ozz77LK+aLwiCIAh+QSTogiAIgsc4HHaSkm5gt1vzuim5JjFRQpazV2hGo9ESEVEUtdp/LsMJCQmULl2akiVLAtCoUSMOHDiQJUE/c+YMI0eOBKBatWr069fPo23Iyfnlzr+TP/PHc0wQBEEQCbogCILgQUlJN9DpDAQFFUeSpLxuTq5Qq1U4HE6Xt5dlmYyMVJKSblCkyCNebJlnJSYmZg5XB4iMjCQhISHLNs888wx79+6lS5cu7Nu3j4yMDJKSkoiIiMBisdCiRQs0Gg3R0dG89dZb2W5DTs6v7P47+TN/PccEQRAEkaALgpCfOJ3oVi1HpZaRGjVHLlQ4r1tU4Njt1gKVnLtDkiSCgkJJT0/O66Z43PDhw/nggw/Ytm0bVatWJTIyErVaWXrm0KFDREZGcvHiRbp06cJTTz1FqVKl7nsstVoiPNyQ5bXr1+2Ehoa7fX6p1QWnNm5oaDhGY+pdMcwutVqV42MUNCJm7hFxyz7pq2OovvuW8B69IDQ0r5vjV3z5fBMJuiAI+YZh2iSCZs8AoPCY0ZjbRGHq3RdH2XJ53LKCRSTnD+ePMYqMjOTatWuZfycmJhIZGXnXNvPnzwcgIyODvXv3Enr7pvHOtiVLluSll17il19+eWCCfq9l1pxOJ06nDGR/qHpB6kG/w+l05ngZIbGEU/aJmLlHxC17ArduIqRvLySnE/uOeFI2boOAgLxult8Qy6wJgiB4WeCWTzOTcwDJZEK/cimFXnmB0KhWBBz5EgrQ/FNB8LSKFSty/vx5Ll68iNVqJT4+ntq1a2fZ5tatWzidShIcFxdHy5YtAUhJScFqtWZuc+LEiSxz1wVBEATX/TM5B9AeO0Lw2BF53CrBU0SCLgiC39Oc+IGQQUoxKmd4OPaVq7HUqZf5fuD+vYS3akJErRoErl8DFkteNVUQ/JZGo2HcuHH07NmThg0b0qBBA8qVK8ecOXM4cOAAAN999x3169enXr163Lx5k5iYGEApHteyZUuaNGlCly5d6NWrl0jQBUEQ3PDP5Fw2GJCfKQ+Aftkn6FYuy+PWCZ4gyQWgpKnN5vDYEAYx/MY9Im7uEXF7ONXVK4TXfQN14jVktZqUDVsJatqI5GQj6j9+Rx+3CN2n65BMpsx9nEWKYureC1OXHshFi+Zh632LJ863a9f+pHjx0tneLy0tjX379tCiRets7Td06EDGj59MSEj2hpbt2rWDl16qRpEi2f/3P3HiBwICAqhYsRLg/tDpe8XKk0Pk/N29rt3unl8ARmMGe/bs8stzzF05idcd4jqUfSJm7hFxe7h/J+cpazcRVOk51C+/hOrGdWSNhpQtO7BVr5HXTfV5Yoi7IAiCN5hMhHZpjzpRmRebPulDbDVrZb7tKPcU6dNn8dfJX0gfPR5HcaWasermDYI+mkLhKs8SPLg/6v/9kifNF/6Wnp7Gtm2b7nrdbrc/cL8ZM+ZmO3ECJXm6efNGtvcDOHnyOKdOJTx8Q8GniHNMEAR/dq/k3FbjNXjsMVJWrEXWapHsdkK7d0R14c+8bq6QA6JInCAI/kmWCRnUl4D/ngTA1Lk75u697r1pocKY3hmCKWYAgZ9vQ794AQEJ/0WyWNCvXYV+7SqsNWth6tMPa623QCWeXea2xYvncfnyZbp2jUKj0aDVagkJCeHPP/9kw4atjBw5hMTERKxWK61bt6Np0xYAtGrVmCVLVmMyGRk6dCDPP/8fTp1KoGjRokybNpPAQN1dn3Xo0H5+++1/vP/+GAIDdcTGLuPcuXPMnz8Lo9FIeHg4o0ZNoEiRImzatIHPPtuCWq3m8cefoE+fAXz22VZUKhV79+5m8OBhVKnyQm6HS3DDwoVz/fYcq1Spcm6HSxAEH3Lf5Pw2+4svkzZjDqEDY1D99RdhnduTtHMvBAfnYasFd4kEXRAEv2SYMxPdti0AWGu8RvrU6fCwythaLZZWbbG0bEPAN/+HfvECtHvikWQZ7eFDaA8fwv7U05ii+2Ju3Q70+lz4JgJAnz4DOHv2DCtWrOPEiR8YPnwQq1ZtpESJRwEYOXIcoaFhWCxmevbszBtv1CYsLDzLMS5dusiECZN5770xjB07gi+/PEi9eg3v+qxatd5iy5ZP6d9/EM888yx2u53Zs6czdepMIiIiOHBgL3FxCxg1ajxr1qxg06bP0Wq1pKWlERISQtOmLdDrDURFdcqV2Aie0bfvQM6cOS3OMUEQ/Erglk8J6Rd93+T8Dku7Dhh/+RnD4vlofvmJ0P69SV22WnQ6+CGRoAuC4He08TsImjIRAEfpx0lduip7S4tIErbqNbBVr4Hq3Fn0nyxCv24NkjEDze+/ETL0HYKmvI+pS3fM3aNxRhb30jcR7qd8+ecyEyeATZs2cOTIlwBcv57IxYsX70qeHnmkBOXKPQ3A008/w9WrV1z6rAsXznP27BkGD75daNDpoHDhIgCUKVOOiRPH8Nprb/Daa2/k8FsJvkScY4Ig+DpXk/M7MsZ/gOb3X9Ee3E/grh0YZkzDOHxULrZY8ASRoAuC4FfUP/9EaL9oAJzBIaSs3ohcqLDbx3M+8SQZU6ZjfG80ujWr0C9ZjPryJVS3bhE0awaG+XOwNG+FsXc/HBWf99TXEB5C/4/RCydO/MAPP3xHbOxydDod/ftHY7XeXYk/4B8PaVQqNQ6Ha9X6ZRmeeOJJYmOX3/Xe9Omz+fHHk3z11RFWrVrGypUb3Pg2gi8S55ggCL4su8k5AGo1qbHLCK9fG82Z0wTNmIa9/LNYGzfLnUYLHiHGPAiC4DekGzcI69wOyZiBLEmkLV6C4/byInecPStx7lz2jy2HhWPqN5Bb3yeQGrcc2wtVlc+02dB9up5Cb75KWPNGaPfsAmf2K3YLD2YwGDAa711NNSMjnZCQUHQ6HX/+eZ5ffvnJA58XlPl5pUqVJjk5iZ9+Uopy2e12zp49g9Pp5Pr1RKpUqUpMzEDS09MxmUwYDEGYTKLSsL8R55ggCP7iruR83eaHJ+e3yWHhpK7eiDM0DIDQAX1Qi6KTfkX0oAuC4B8sFsK6d0R98QIAGWMnYq3bIMsmx46padtWj0oF27apqFrVjURao8HSrCWWZi3RfP8t+tiFBO78DMnpRPvVUbRfHcX+ZBlMvWIwt+sAQUGe+HYFXlhYOBUrVqJTpzYEBuooVKhQ5nsvv/wK27dvpUOHVpQqVZpnn62Q489r2PBtpk+fklnAa9KkD5k9ewbp6ek4HA7atGlPqVKlmThxLBkZ6ciyTKtW7QgJCaFGjdcYO/Y9jh49LIrE+RF/PsdEkThBKDjumZy/8mq2juEoW47UuOWERbVCMhoJ69KepC++FEvL+gmxDno2iTUa3SPi5h4Rt9tkmeDB/dGvWw2AuXU70ubHZikKl5QEb7wRxNWrysCgUqWcHDyYQWhozj9edeFP9Eti0a1dhSotNfN1Z1g45k5dMfXsjfMfc1n9VV6ug+7PxDro3uHpddDd/XfyZ2Id9LwhYuYeETf3kvMHxU2/aD7B45U56LaXq5O8ZQdotR5vtz8S66ALgiDkgD5uYWZybnvhRdJmzs2SnMsyDB2qy0zOAS5cUDF0qA5PPIJ0lipNxsQp3Prxf6RPmoaj1OMAqFKSMcyfTaGqFQnp0x3NyeM5/zBBEARBEAocT/Sc/5upTz/MbaMACPj2a4JHDMEjN0aCV3l1iPuRI0eYPHkyTqeT1q1bEx0dneX9K1eu8N5775GWlobD4WDo0KHUrFmTr776ipkzZ2Kz2QgICGDYsGFUr14dgE6dOnH9+nV0OmXd0WXLllG4sPsFogRB8G0BB/cRNH40AI4Sj5KyYh3osq47vHGjhh07lOJN9evbkCQNu3dLbN8eQM2aDjp0sHmkLXJwCKbovph69Ea7Zxf62AVov/k/JLsd3dbN6LZuxvZSNYy9+2Ft+Dao1R75XMF9M2d+yKlTP2Z5rXXrdjRq1CSPWiTkN+IcEwQhpwI3bySkf2+PJucASBJp02ejPv0HAce/R79mJfbnKmDu0Tvnxxa8xmtD3B0OB/Xq1WP58uVERkbSqlUrPv74Y8qWLZu5zdixYylfvjxRUVGcPn2a6OhoDh48yC+//ELhwoWJjIzk999/p0ePHhw9ehRQEvThw4dTsWJFl9sihrjnPRE39xT0uKn/+J3w+rVRpaUi6/Uk79yLvWKlLNucPSvx5ptBZGRIFCvm5MsvjYSG6qlSReL6dRV6vcy+fUaeeso7Q1s1/z2BfvECAj/fhmS3Z77uKFUaU68+mKM6IYd4YJx9LhBD3N0jhrh7hxjinnNiiHveEDFzT0GNW06Tc1fipkq8RnjdN1BfvYKsVpOycRu219/IYcv9W4Ec4p6QkEDp0qUpWbIkWq2WRo0aceDAgSzbSJJEeno6AGlpaRQrVgyAZ599lsjISADKlSuHxWLBarV6q6mCIPggKekWoR3bZM75Tp23+K7k3GaDfv30ZGQow93nzjVTpIhMsWKwcKEZSZIxmSSio3WYzd5pp/0/VUhbvJRbP5zCOPBdnOHKusnqC38SPHYkhSqVJ2jsSFQX/vROAwRBEARB8Ete6zn/F2dkcVJXrkPW6ZAcDkJ7dkZ17qzHP0fwDK8NcU9MTKR48eKZf0dGRpKQkLXEf//+/enRowdr1qzBZDKxfPnd64N+8cUXPPvss2j/UdBg1KhRqFQq6tatS9++fZH+MRf1XtRqifBwQw6/0Z1jqTx2rIJExM09BTZuNhvqdt0zLx6OMWMxdO7AvyPx/vsSx48rzxkHDHDSokUgoMStSZNAhg2T+egjiV9+UTN1ahBz5nhx3lV4OZjxEY73xyOvXoVq7lyk03+gSk/DELsA/SeLkJs2wzloEHK16lnm0PsKT5xviYkSanXBK2/izneWJM9dmwRBEAT/klvJ+R32/1QhbfYCQvv0QJWcTFjndiTv2u83o/wKkjxdZi0+Pp7mzZvTvXt3Tp48yfDhw9m5cycqlXKj88cffzBjxgyWLVuWuc+MGTOIjIwkPT2dgQMH8tlnn9GsWbMHfo7DIYsh7nlMxM09BTVuwSOHEnDwIACWxs1I7T8E/hWHb79VM3WqHoDy5R0MG2YkOVl5707c3nkHDhwwcPy4mkWLVLz8somGDe14lwTtukCbTmj3f4E+diHao4eRnE6kbVtRbduKrcoLmHr3w/J2UwgI8HJ7XOeJ802W5QI3jNjdodOyfPe1SQxxFwRByP/uSs7Xb8FWvYbXP9fSojXG//2CYc5MNL/9SkhMT1JXrhc1c3yM17o5IiMjuXbtWubfiYmJmcPW79i8eTMNGijrGFeuXBmLxUJSUhIA165do3///nz44YeUKlUqy3EBgoODefvtt+/qlRcEwb/pVi5DvzQOAFvFSqTOXQSqrD9VqanQr58Op1MiMFBm0SLzv+vGAUruGxtrIjRU6TkfNEjH5cu51HOtUmGt24CULTu4dfArzG2jkG8n4wEnjhPauzuFXnwe/bzZSMlJudOmAiAlJZmuXaPo2jWKJk3q0axZg8y/bbYHFwv89ddfmD17+kM/o0+f7p5qruBnxPklCEJO5VVyfkfGyLFY6in5V+DePQRNm5Rrny24xmtF4ux2O/Xq1WPFihWZReJmzpxJuXLlMrfp2bMnDRs2pEWLFpw5c4YuXbpw9OhR0tLS6NixI/3796du3bpZjpmamkqhQoWw2WwMGTKE6tWr0759+we2RRSJy3sibu4paHEL+OooYa2bItntOIsWI2nvlzgffeyu7fr107Fpk5LsTppkJjo6643xv+P2+ecaevZUeturVbOzdasJTR6MH5ISE9Ev/wT9yqWo/vor83XZEIS5fQeMvWJwPlkm9xt2W34rErd0aSx6vYGoqE6Zr9ntdjQe/scXReK8w9eLxOXW+ZUTokhc3hAxc09BiJs3kvOQEANpadmLm5SWSnjDt9D89isAqYuXYmnROkft8De+XCTOawk6wOHDh5kyZQoOh4OWLVsSExPDnDlzqFChAm+++SanT59mzJgxGI1GJEli2LBhvPrqqyxcuJC4uDhKl/77orJs2TL0ej0dO3bEZrPhdDqpXr06I0eORP2QYRkiQc97Im7uKUhxU50/R0T9Wqhu3ULWakneFo/9xZfv2m7rVg19+ijJdq1adtavN/27g/2ecRsyJJDVq5VaFkOHWhg+PA8LT5pM6DZvRB+3MPPiCCBLEtZ6DTH16adcsHN5nnp+TdDPnTuDVqvl999/4/nnK/Hmm3WZM2cmVquFwEAdo0aNo1Spxzlx4gc2bFjDRx/NZunSWBITr3HlymUSExNp06Y9rVu3A6BOndfYt+8oJ078wLJlcURERHDmzGmefro848Z9gCRJfP31MebNm4VOp+f55ytx5cplPvpodpb2iQT9wfwlQff2+RUeHs7Zs2eyfX6BSNDzioiZe/J73AI3bSBkQB+PJecZGRATo+O77zRMn26mcePsTeFTnTtLRL03UCUnI+t0JH++B/t/qrjdHn/jywm6Vx/z1qxZk5o1a2Z57Z133sn8/2XLlmXDhg137de3b1/69u17z2Nu3brVs40UBCHPSWmphHVuh+rWLQDSZs69Z3J+8aLE8OHKWPbChZ3MnWu+Kzm/nw8+sPDdd2p++03Nxx9refVVB6+84vDYd8gWvR5zp66YO3Yh4NABDLEL0B46gCTLBO6JJ3BPPLaKlTD17oulWUv4R5FMfxK4cR269Ws8ekxz+45Y2kZle78bN66zePEy1Go1GRnpLFjwCRqNhu+//5bY2AVMnnz30OMLF/5k7tzFGI1GoqJa0rx5q7t6R//44zfWrdtMRERhYmJ6kJDwI888U57p06cyf34cJUo8yvjxo9z+vsL9Zff8kiR4WJeEL55fq1d/SpEiRcX5JQh+zNPJuckEnTvrOXpU+c2IidFRtKiJatVcv69xPvEkqUtWEda2OZLZTGiXKJL3fokzsvjDdxa8quCV2hUEwbc4HITE9ETz6/8AMPZ75543yA4H9O+vIzVV6VX++GMLkZGuDwAyGCA21oxOJ+N0SsTE6Lj9PCDvSBK22m+RsnEbt458i6ljF+RApRJ9wKkfCe3fm0IvVMAwewbSrb8ecjDhQWrVeitztFV6ejpjx46gU6c2zJv3Mefus9RM9eo10Gq1hIeHExERwa17/BuUL/8cxYpFolKpKFfuKa5du8KFC+cpUeJRSpR4FIA6dep574sJPkGcX4Ig3I+nk3OrFXr0+Ds5V16T6NJFz5kz2Rt5Z3v9DdInTQNAffUKoV2j8Nq6tILLfGeilCAIBVLQlIkE7t0DgKVOPTLGTLjndvPna/n6a+Unq3NnKw0aZL8a+7PPOnn/fQvvvafj6lUVgwbpWLnS7BMrnjmeKU/6x/PIGDUe/cql6Jd9gurGddSJ1wiaMhHDrOmYW7fH1LsvjnJP5XVzXWJpG+VWb6Q36P5RRXDJksVUqVKVqVNncPXqFQYM6H3PfQIC/h65oFKpcDju7pn45xKg99tG8I7snl+eHuL+T+L8EgThXrIm50GkrN+co+TcZoPoaB379yv3QzVq2GnfXkX//iqSkiTatTOwe7eRIkVc78Awd49G88vP6FevIOD4D4QMGUja/FifXA62oBA96IIg5JnAT9djmDcLAPvTz5C2eOk9l/o4eVLFhx8qN6plyihJtru6drXRsKFSVG7PngCWLfOdZc4A5CJFMA55j79O/Ezq3EXYn60AgGQyoV+1jEI1qhLaviUBXx58+Hhd4Z7S09MpWrQoALt27fD48UuVKs2VK5e5evUKAAcO7PP4Zwi+S5xfgiCA55PzOyMJd+1S7ltefNHB6tUmoqNlhg5V7ov+/FNFp056TKZsHFiSSJ86A9vL1QHQbdqAftF8t9sp5JxI0AVByBOaH74j5N0BADgjIkhZvRE5JPSu7dLTISZGj90uodHILF5sIijI/c+VJJg1y8yjjyo9aRMmBPLTTz74UxgYiKVdB5IOfUXylh1Y6tb/+60D+whv04yIN15Bt261GI6WTR06dGbx4gV06xbllR7JwEAd7777HkOGDKB7944YDAaCgoI9/jmCbxLnlyAInk7OnU4YPFjHtm1Kcl6pkoP1640E3/5Pf9gwK61bK50Px4+rby9Fm40P0GpJWbYGx2MlAQiaOBbtgb1ut1fIGa9WcfcVoop73hNxc09+jZvq8iUi6r6B6sZ1ZI2GlE+3Y3v19Xtu+8/q62PGWBg48OHV112J2zffqGnWTI/TKVG2rIN9+4w5Svxzg/rMH+jjFqHbuA7J+Pf3cxYpiqlrD0xdeyIXK+b28fNbFffccq+h00ajEYPBgCzLzJz5ISVLlqRt2w5ZthFV3B/M16u45yVXzi8QVdzzioiZe/JL3DydnMsyvPdeICtWKPdC5cs72LbNSKFCyvt34ma1Qrt2eo4dU4a/9+1rZcKE7I04VJ9KIKJxXSSjEWdIKMl7DvrNtLrs8uUq7j7YbSQIQr6WkUFo5/aoblwHIH3K9Psm5/Hxmszk/JVX7PTr57ml0apVczBsmHK806fVjB4d6LFje4ujTDnSP/yYv07+QvqYCTgeKQGA6uYNgmZMo3CVZwke1A/1Lz/ncUuFHTu20bVrFJ06tSEjI52mTVvmdZM84siRI9SrV486deoQFxd31/uXL1+mS5cuNG7cmE6dOnHt2rXM97Zt20bdunWpW7cu27Zty81m5zv59fwSBH/njeR8/Pi/k/Ny5Rxs3mzKTM7/SauFZctMPPWUMnJn4UJttqfxOSo+T+q8WABUaamEdm6HlJzkdvsF94ge9GzKL0/3cpuIm3vyXdxkmZBeXdF9rtycm7r3In3azHtueu2aRM2aQSQlSYSFyXz5ZQaPPuraz5WrcXM4oFUrPV99pTxtjo010bx59ovP5RmbjcDPt6GPXUDAf09mecv6ei1MMf2w1noLV9eiEz3o7nG3Z9bfetAdDgf16tVj+fLlREZG0qpVKz7++GPKli2buc3AgQOpVasWzZs35+uvv2br1q1Mnz6d5ORkWrZsyZYtW5AkiRYtWrB161bCwsLu+3miBz3nRA963hAxc4+/xy1w0wZC+vdGkmWPJOcAU6dqmTVL6UB4/HEnn39upHjxrPdC/47bhQsSDRoYuHFDhUols3q1iTp1sjfdxvDRFIJmKNXdrbXeJGXtJtDkr9riogddEAQBMMz8MDM5t772BukfTLvndk4nDBigIylJqSA6Y4bZ5eQ8O9RqWLjQTKFCyk37kCE6zp/3o6qlAQFYWrYh+YsvSfr8CywNGyPfrrqqPXKIsPatiHjtJXQrl4HRf296BN+QkJBA6dKlKVmyJFqtlkaNGnHgwIEs25w5c4Zq1aoBUK1atcz3jx07Ro0aNQgPDycsLIwaNWpw9OjRXP8OgiAI3uCN5HzWrL+T88cec7Jly93J+b2UKiWzdq0Jg0FZVrZXLz0JCdlL+YxDR2Bp1AQA7aEDBE0cl/0vILgtfz0KEQTBZ2l3fEbQR1MAsD/xJKlLVkDAvYdexcUFcPiw8vPUtq2Npk2916v9yCMyc+aY6dTJQHq6RJ8+enbsMN6vab5JkrBXq05qteqozp9Dv2QxurWrUWWko/njd0KGDSJo6kRMnbtj7t4LZ/FH8rrFgh9KTEykePHimX9HRkaSkJCQZZtnnnmGvXv30qVLF/bt20dGRgZJSUn33DcxMfGBn6dWS4SHG/7VBgm12v2+hZzs648k6e4YZpdarcrxMQoaETP3+GvcpLVrUd9JzoOCcOzYSdCrr+XomLNnS0ydqvxelSghs2+fTJky+ntue6+4vfEGrF7tpFUrFUajRMeOBo4dc1KqVDYasXoVcs3XkU4lYFg8H23Vysidu7j5jXyPL59vIkEXBMHrNKd+JPT2WsDOkFBSV29EjrjHBCrgp59UTJqkPDEuVcrJlCner1Ber56DXr2sfPKJlhMn1EydqmXcOM/Nd89NzsefIGPShxiHj0K3ZhX6JYtRX7qI6tYtgmbPwLBgDpZmLTH16Ye9YqW8bq6QzwwfPpwPPviAbdu2UbVqVSIjI1HfY+lEVzgc8l3DD2VZdnuYekEc4i7Ld8cwu/x92HFeEDFzjz/G7e6e8y3YKrwAOfgey5YFMGKEDoAiRZxs2mSicGEnycn33v5+cXvtNZg8OYBRo3Rcuybx9tuwc6eR0LsXzLkPFarla4mo9waqv/5C3TeG5EdKYX/xZfe+mI8RQ9wFQSiwpMREQju3RzIakVUq0uKW4Xjq6XtuazJBTIwOq1VCrZZZtMhESC5NyR03zkKFCo2iKCwAACAASURBVMocrfnzAzl0yL2kwlfIoWGY+g7g1nc/krJkJbaqLwEg2WzoNm0g4s3XCGvWEO3ueGUyviA8RGRkZJaib4mJiURGRt61zfz589m+fTuDBw8GIDQ01KV9BUEQ/MldyfmGLdiqvZKjY65bp8lMziMiZDZtMlGunPsPFnv2tNG7t9Lh8Ouvarp102PNRv+Ds1RpUpetQdZokKxWwrp2QHXlstvtEVwjEnRBELzHYiGsWwfUly8BkDF+EtY369538w8+COS335TE+N13rbz4Yu71dgUGQlycMmcLoH9/Hdev+9F89PvRaLA2aU7yrv0k7dqPuWkL5Ns9mtr/O0ZYl/YUql4F3dJYZdF5P5eSkkzXrlF07RpFkyb1aNasQebfNpvtofufOPEDp079mPn39u2b2b17pzeb7DcqVqzI+fPnuXjxIlarlfj4eGrXrp1lm1u3buG8vfhuXFwcLVsq1cVfffVVjh07RkpKCikpKRw7doxXX301179DTonzSxAE8E5yvnWrhsGDleQ8JETm00+NPPdczu+DJkyw0KCB8vt09KiGYcN0ZKdEuK16jcyCvqob1wntEiXq2niZqOKeTf44/MYXiLi5x6/jJsuEDOiD7tP1AJjadyR99gKQ7p307t+vJipKmQtUtaqDzz83ul0wNCdx27BBw8CByjyvN96ws2GDydUi6H5Ddeki+iWx6NasRJWakvm6XLw4qTPnYq1T3+1j+1IV96VLY9HrDURFdfLqPgWlijvA4cOHmTJlCg6Hg5YtWxITE8OcOXOoUKECb775Jnv27OHjjz9GkiSqVq3K+PHj0WqV5YE2b95MbKyyfE+fPn0yk/f78fUq7rl1fuWEqOKeN0TM3OMvcfNGcr5zp4ZevXQ4HBIGg5Kcv/SSa79XrsTNaITmzQ2cPKk8oB8xwsK772ZvKl/wiCHol30CgLl5S9IWL7vvPZ0/8OUh7iJBzyZ/+fHwNSJu7vHnuOkXzCX4/TEA2F6qRvKWHUo39T3cuCFRs6aBmzdVBAXJHDqUweOPu//TlJO4ybIyzH7rVqVK3LhxZvr3f3jPmD+S0tPQrV+DPm4R6j/PZ75uiupExgdTkUNcnqiWyRcT9CpVqjJ//iyMRiPh4eGMGjWBIkWKsGnTBj77bAtqtZrHH3+CPn0G0Lt3N1QqFeHhEQwePIwffvguM6Hq3z+aZ5+twMmTP5CWls7IkWOpVKkyNpuFiRPHc+7cGUqWLM3NmzcYMuQ9nnnm2Qe2zx8T9NzkLwm6t88vs9nM5MkTsn1+gUjQ84qImXv8IW6Bn65X1jn3YHK+f7+aLl302GwSOp3M+vUmatRwfeqZq3G7fl2iYUMDFy4ovQ4LFpho3TobRXhtNsLaNkd77AgA6aPHY3pniOv7+xhfTtBFkThBEDxOu28PQRPHAuB4rCQpy9feNzmXZRg8WMfNm8oFY9o0c46S85ySJJg+3cyJE2rOn1cxZUogr7zioEqV/FdcSg4OwdQrBlP3aOWmY+wIpNRU9OtWoz3yJWlzFmJ7rabbx9+4UcP69Z4th9++vY22bbNT1V9m9uzpTJ06k4iICA4c2Etc3AJGjRrPmjUr2LTpc7RaLWlpaYSEhNC0aYssPZw//PBdlqM5HA4++WQVX399jGXLPmHOnIVs2bKJkJAQ1qzZxNmzp+nWrYMHv7FwP9k9vyRJ4mF9Er54fm3dKs4vQfAF3kjODx9W5oXbbBJarczKldlLzrOjWDEl+W/Y0EBKisSgQToefdTEK6+4+HkBAaQuWUlE3VqoL5wnaMpEHE+Xx1q/oVfaW5B5deDmkSNHqFevHnXq1CEuLu6u969cuUKnTp1o1qwZjRs35vDhw5nvxcbGUqdOHerVq5dlrdSHHVMQhLyl/u1XQnr3uH0BM5CyagNy0aL33X7FigD27lWeFTZtaqNNG+8tqeaqkBCIjTWh0cjY7RK9e+tJS8vrVnmRWo2lfUfsJ3/E+not5aVLFwlv2ZigUcP8eq6Z1Wrl7NkzDB7cj65do1i5cik3blwHoEyZckycOIYvvtjlcqXxmjWV+Dz9dHmuXbsCQELCf3nrrXoAPPlkWcqUKeuFbyL4otw4v06dEueXIOQ1byTn33yjpnNnPRaLhEYjs3SpiVq1vFu0tVw5JytXmggIkLHZJLp00fP7766ng3KhwqSs3oAzKBhJlgmJ6Yn61/95scUFk9d60B0OBxMnTmT58uVERkbSqlUrateuTdmyf19YFi1aRIMGDYiKiuL06dNER0dz8OBBTp8+TXx8PPHx8SQmJtKtWze++OILgIceUxCEvCPd+ouwjm1QpSvZbOqCT3BUqHjf7X//XcX48UrPeokSTqZPN/vMdKbKlZ2MHm3h/fd1/PmnimHDdCxa5Dvt84qSJUnZtB3diqUEvz8GyWjEsCQW7cH9pM1djP2l7C2t0ratPZu9kd7xxBNPEhu7/K7Xp0+fzY8/nuSrr46watUyVq7c8NBj3ZlPrVKpcYjq93kqu+eXt5ZZE+eXIORv/07OkzdsxV6teo6Oefy4ivbt9ZhMEiqVzOLFZurVy53/5l95xcGcOWb69tWTkiIRFaVn1y4jxYq5NnrRUf5Z0hYtIbRLe1QZ6YR1akvSF4eQCxX2cssLDq/1oCckJFC6dGlKliyJVqulUaNGHDhwIMs2kiSRfrtqcFpaGsWKFQPgwIEDNGrUCK1WS8mSJSldujQJCQkuHVMQhDxisxHao3PmXOaMEWOwNmp8380tFujTR4fZLCFJMgsWmAkPz6W2uigmxkatWkoCsHVrABs2FIBZQZKEuVtPbh38CtvLyg2I5uwZwpvUI+iD8co/nB8JCAggOTmJn35KAMBut3P27BmcTifXrydSpUpVYmIGkp6ejslkwmAIwmTK3oiBihUrcfDgPgDOnTvLmTOnPf49BN8kzi9ByN+8kZyfOqWiXTsDGRnK/c/cuWaaNMndh9mtWtkZMUK5nl+4oKJTJ322BstZ6zfEOFKZyqj+8zyhPbuACytZCK7xWoKemJhI8eLFM/+OjIwkMTExyzb9+/dnx44dvP7660RHRzNmzJgH7uvKMQVByBvBo4ej/UqZjmJu3hLj4GEP3H7atEB++kkZ9jlggNVrc65yQqWCefPMFC2q9LqNHKnjjz/yWUn3+3A+WYbk7btInzAZOTAQyenEMG8WEXVrovnHMlG+TpJUTJr0IYsWzaNLl/Z07RrFTz8l4HQ6mThxLJ07t6VbtyhatWpHSEgINWq8xpEjh+jaNYoffzzp0me0bNmG5OQkOnZszSefLOKJJ8oQFBTs5W8m+ILcOL+aN28tzi9ByAPeSM5//VVF69ZKzzXAjBmWPJvaN3iwlfbtlaT65Ek1MTE6sjNwx/jOEMzNWgCgPXaE4HEjvdHMAslrVdz37NnD0aNHmTx5MgDbt28nISGBcePGZW6zfPlyZFmme/funDx5ktGjR7Nz504mTZpEpUqVaNq0KQCjRo3i9ddfB3joMe/F6XTicHjma3priFx+J+LmHn+Jm2rxItQDBwDgrPICjoOHwGC47/YHD0L9+kpyXrmyzNGjTm6P7PQIT8dt/35o2FBp7/PPyxw75kSn89jhfcZ94/bzz6h7dEd14jgAskaDc9RonO+NgICsRbp+++1XSpR4PBda6zscDgd2u53AwEAuXbrIwIExbNy4jYCABxcwu3LlPE8//UyW1wICXJurXBD4ehX33PLP8+vy5UsMGtSXdeu2PPT8AlHFPa+ImLnHl+LmjeT8zBmJJk0M3LihPOifMsVMz54573XOSdxsNmjfXs+RI8oIwd69rXzwQTZGyhmNhDepT0DCfwFImzEHc+dubrUltxXIKu6RkZFcu3Yt8+/ExEQiIyOzbLN582aWLFkCQOXKlbFYLCQlJT1w34cd814cDlkss5bHRNzc4w9xCzjyJWGDBwHgiCxO8vK1OK2A9d7tTkqCbt2CANDrZRYsyMBolD1ah8zTcataFQYM0DJvXiAJCRLvvutgyhT/GurtivvG7dEnYMdeDHNmYvj4IyS7HfXE93F+/jlp82Jx/CPJlGXZL5OgnDCbzfTrF43dbgdk3n33vdtziB8cB1m++9okllkT/s1iMTNgQJ8s55crybkgCO4J3LiOkIExHk3O//xTomXLv5PzsWMtHknOcyogAJYtM9G4sYH//U9NbKyWUqWc9OrlYtsMBlJXriOi7huoblwneMQQHOWewla9hncbns95baxmxYoVOX/+PBcvXsRqtRIfH0/t2rWzbPPII4/w9ddfA3DmzBksFguFChWidu3axMfHY7VauXjxIufPn+f555936ZiCIOQe1dkzhPbsjORwIAcGkrpyHc5HStx3e1mGIUN0XL2q/PR88IGFsmXzbkm17BgxwsoLLyhjv5Ys0bJnTwHr6QwIwDh0BMl7DmJ/przy0n9PEvHWa+gXziNb4+LymaCgIJYuXc3KletZuXID1cWNieBBBoM4vwQht3gjOb98WUnOr1xR7n2GDbMwYIDVE831iNBQWLvWRGSk8lB5zJhAdu92vQ/X+ehjpKxYi6zVItnthHbviOriBW81t0DwWoKu0WgYN24cPXv2pGHDhjRo0IBy5coxZ86czMJuI0aM4NNPP6VJkya8++67TJs2DUmSKFeuHA0aNKBhw4b07NmTcePGoVar73tMQRByn5SaQlintqiSkwFIm70Ae5WqD9xnwwYNO3cqPT/169vo1Cnvnx67KiAAFi82ERKiPFB45x09V67k55Lu92Z//j8k7TuCccBgZJUKyWIheMJowps1RHXuLMBD15oWRIxyQsTONSJOgpA9/0zOnUHBHknOExOV5PzCBSXlGjDAwtChvpOc3/HYYzJr15owGGRkWaJPHx0nT7qeJtpffJm06bMBUP31F2Gd2sHtQuBC9nltDrovudc8Nnf5w5BjXyTi5h6fjZvDQWjHNgQeUCoLG98ZQsbo8Q/c5exZidq1gzAaJYoVc/Lll0aKFPHOz48347Z9u4boaD0Ar7xiZ8sWEy4ucezzshs3zXffEjKgN5o7ibnBwB/bPiOg7NMEBYch5es16f6W3bnNsiyTkZGK2WykSJFHsrwnhrj/7V7X7ps3r6LTGQgKCs32+eWvc9Dd8aBzLLt89jrkw0TM3JOXcft3cp6yfkuOk/ObNyWaN9fz22/KTUKvXlYmTbJ4fLlWT8Zt3z41nTrpcTolihRxsnu3kdKlXb9XCxo7EkPsAgAsDRuTumy1UnHXB/nyHHSRoGeT+NF1j4ibe3w1bkHjR2NYNA8AS/1GpK5Y+8AfYJsNmjQxcPy4cpHasMFI7dreGxLt7bgNHhzI2rVKVbvhw33zabg73IpbRgbBk8ajXxoHgC0igj/nzsP0XAXQ5JMnFw8hSVK2eys1Gi0REUVRq7MOIxQJ+t/ude12OOwkJd3Abs/+f3Pu/Dv5s/udY9nlq9chXyZi5p68ips3kvPkZGjRwpC5Wk2nTlZmzPB8cg6ej9uyZQGMGKFUwn3qKQc7dxpdXwbXbicsqhXaLw8CkDF0BMbhozzWNk8SCXoeEwl63hNxc48vxi1ww1pCB8YAYC//LMnx+5CDH/yjNG2alo8/DgTcqBDqBm/HLSMD6tY18McfalQqme3bTVSr5v9zsHMSt4AjXxIyqB/qSxcBcIaEkj75Qyxto/DKHYkP8eT5JhL0v3ny2g2++XvqD0Tcsk/EzD15ETdvJOdpadC6tYETJ5TkvHVrG/Pmmb3WkeyNuE2YEMjChUpHRI0adjZuNLm82o6UnER4/dpozp4BIGXpKqyNm3m0fZ7gywm6b445EATBJ2m+/YaQoe8A4CxcmJRVGx6anH/zjZrZs5Vf9fLlHYwe7f/Vz4OCIC7OTGCgjNMpEROjIykpr1uVt2yvv0HSl/+HKaoTAKq0VEIHxhDaJQrp+vU8bp0gCIIgZOWN5DwjA6Ki9JnJeZMmNubM8V5y7i3jxll4+22lTtBXX2kYPFiHq126cngEqas34gwNAyB0QB/UpxK81dR8yc9OF0EQ8orq4gXCunVAslqRAwJIXbYGZ+nHH7hPair076/D6ZQIDJRZtMicb9YPf+45JxMmKA8bLl9WMWiQ6xev/EoODSN99gJS1mzEUUxZAjNwTzyFXn8J7Y7tedw6QRAEQVAEbljr8eTcZILOnfV8+60yraR+fRuLFpnReG1Ra+9RqWDBAjNVqyqjAzdtCmD6dBe70AFHuadIi12qFJM1Ggnr0h7pxg1vNTffEQm6IAgPl55OWOf2qG4qP67pH37s0hqXI0boMiuXjhtn4dln81eBpu7dbTRooDxh3r07gOXLxdrEANa6DUg68g3m5i0BUN26RViPzoT06Y6UdCuPWycIgiAUZIEb1hLyTl+PJudWK/TooefoUSUbr1XLziefmAnw49sCvR5WrTLx+OPKvduMGYFs2OD60wbrm3XJGPcBAOpLFwnr3lEJlPBQIkEXBOHBnE5CB/RB8/MpAIzRMZg7dnnoblu2aNi8Wbky1aplp2dP/1lSzVWSBLNnmylRQrl4jR8fyM8/i59VALlQYdJil5P6yQqchQoBoNu6mYjXXka7b08et04QBEEoiO5Kzj2wlJrNBtHROvbvV5LXGjXsLF9uIjDQEy3OW0WKyKxfbyQiQhki+O67Oo4ccb0ArCmmP+Y27QEI+PZrgkcMocAPN3SBuJMUBOGBDB9NITD+cwCsb9QmY8Lkh+5z8aLE8OHKWPbChZ3MnWvOt3XCIiJg8WIzKpWMxSLRu7eOjIy8bpXvsDRtwa3D32Kp1wAA9fVEwjq0IXhwf6S01DxunSAIglBQ3DM5f7lajo7pcChT+XbtUjokqlZ1sHq1CYPBEy32DWXKyKxcaUKrlbHbJbp10/O//7mYQkoSaTPmYHuhKgD6NSvRLYvzYmvzB5GgC4JwX4HbtxD08UcA2MuUJfWTFTxsMpXDAf366UhLUzLyWbPMREbm76el1ao5GDJEGbb1++9qxo7NB4/NPUiOjCR11QZS5y7CGRIKgH7tKiJqVifg6OE8bp0gCIKQ33kjOXc6YfBgHdu2Kcl5pUoONmwwEhzsiRb7lmrVHMybZwYgLU2iQwc9iYku9rzodKSuWIej+CMABI8ZQcCRL73U0vxBJOiCINyT5r8nCLm9nJozLJzUNRuRwx6+EOa8eVq++UZJ4jt3tlK/vv8vP+aKd9+1Ur26HYA1a7Rs3+6HVWG8SZKwtOtA0uGvsb5eC1DmpIW3bEzQqGFgFEsSCYIgCJ7njeRclmHEiEA2bFCS8/LlHWzcaCQ01BMt9k3Nm9sZM0YpjnvpkooOHfSkp7u2rzOyOKkr1yHrdEgOB6E9O6M6d9aLrfVvIkEXBOEuqmtXCe3cHslsRlapSI1bjqNMuYfud/Kkio8+Uqp8li3r4P33/X9JNVep1bBokTlzntaQITr+/DOfjuvPAedjJUn5dBtp02Yi3x4DaFgSS0TtGmi+/zaPWycIgiDkJ95KzsePD2TFCuV+p1w5B5s3m7hdbiVfGzDASqdOyojBhAQ1ffrocbjYD2Ov/AJps+YDoEpOJqxzOzHV7T5Egi4IQlYmE6Fdo1BfuwpAxgdTsdV686G7padDTIweu10iIEBm8WIzQUHebqxvKVFCZvbsv4eA9emjx5b/auPlnEqFuXsvbh38CttLyo2S5uwZwhvXI2jSBLAUnAc7giAIgnd4IzkHmDZNy+LFSnL++ONOtmwxUbRo/p7Kd4ckwbRpFmrVUkYM7t2rYfToQJfrvllatsE48F0ANL/9SkhMT1zO8AsQkaALgvA3WSbk3QEEnDgOgKlTV0w9+7i067hxgZw9q/ykjBhh5fnn89eSaq5q0MBOjx7K0+Xjx9V8+KHr64YWNM4ny5D82W7Sx09C1mqRnE4Mcz8mom5NNKd+zOvmCYIgCH7KW8n5rFlaZs1S6sw89piTLVuMFC9eMJLzOwICYOlSE889pyTWy5ZpiY11fT25jJFjsdStD0Dg3j0ETZvklXb6M5GgC4KQST9vFrotnwJgrV6D9KkzcKX8+s6dGtasURLRGjXs9O1bsNe5HD/eknnhmjdPy+HDri9JUuCo1Zj6DSRp/1Fsz/8HAM3/fiG8Xi0MMz9EDEHwLUeOHKFevXrUqVOHuLi7K/FeuXKFTp060axZMxo3bszhw0oRwEuXLvH888/TtGlTmjZtyrhx43K76YIgFBDeSs4XLQpg6lQlOY+MVJLzkiULVnJ+R3AwrF1r4pFH/l5mdscOF2vvqNWkLVqC/amnATDMmUng1k3eaqpfEgm6IAgAaPfsImjy+wA4SpUmdelq0D689/fqVYkhQ5Ql1cLCZObPN6Mu4PmoTgdxcWYMBhlZlujXT8eNG2I++oM4nilP8u4DZAwbiazRINntBH04mfBGb6H+7de8bp4AOBwOJk6cyJIlS4iPj2fnzp2cPn06yzaLFi2iQYMGbN++nVmzZvH+++9nvleqVCk+++wzPvvsMyZOnJjbzRcEoQC4KznfuM0jyfmyZQGMH6/c6xQpogxrf+KJgpmc31GihMzatSaCgv6+1/nhB9dSSzkklJRVG3CGK8WHQwb1Q/PfE95srl8RCbogCKh/+ZmQmJ5/X9BWbUAuUuSh+zmdMGCAjqQkJfmcOdPMo48W7AvWHeXKOZkyRZmPfv26igEDdDgL5qh/1wUEYBw2kuTdB7A/U1556b8niXjrNfQL54l5anksISGB0qVLU7JkSbRaLY0aNeLAgQNZtpEkifTbZX3T0tIoVqxYXjRVEIQC6J7J+Usv5/i469drGDFCSc4jImQ2bTLx1FPigg5QoYKTpUtNqNUyZrNE5856zp1zrUPC+WQZUpesQlarkcxmQrtEoUq85uUW+wexDpAgFHDSzZuEdW6HKiMdWZJIW7QEx7PPubRvbGwAR44oPyNt29po0sTuzab6nfbt7Rw+bGPbtgAOHtSweHEAffuKIdsPY69UmaS9hwn6aAr6BXOQLBaCJ4xGuyeetDkLcT7xZF43sUBKTEykePHimX9HRkaSkJCQZZv+/fvTo0cP1qxZg8lkYvny5ZnvXbp0iWbNmhEcHMygQYOoWrXqAz9PrZYIDzd4rP1qtcqjxysoRNyyT8TMPTmJm7RqJerbybkcHIwzfhfB1V/JcZs2bJAYNEhJOENDZXbvdlKlii7Hx/WkvD7fWrSAefNk+vaVuHlTRceOQRw96nStqn2ThjhnzEQ9eBDqq1eI6NERx/6DylBEL8vruD2IVxP0I0eOMHnyZJxOJ61btyY6OjrL+1OmTOHbb5VldcxmM3/99Rc//PAD33zzDVOnTs3c7uzZs8yaNYu33nqLESNG8N133xESEgLAtGnTKF++vDe/hiDkX1YroT06ob7wJwAZo8djrd/QpV1/+knF5MnKXKzSpf/uLRb+JkkwfbqZ48fVXLigxOuVVxz85z/iyftD6XRkjJuIpX4jQgb0RnPuLNpv/o9CtWqQPmES5i7dXaqPIOSu+Ph4mjdvTvfu3Tl58iTDhw9n586dFCtWjEOHDhEREcFPP/1Ev379iI+PJzg4+L7HcjhkkpONHmtbeLjBo8crKETcsk/EzD3uxu3uOefbsJf/D+Tw32DnTg29eumQZQmDQWbdOiNPPukkOTlHh/U4XzjfWrWCX3/VMnduIH/8IdGsmTLSIDDQhZ2juhF8/CT6NStRffcd1l7RpM1d5PVrvKfjVrRoiMeO5bUh7q7MVRs1alTmfLSOHTtSp04dAKpVq5b5+sqVK9Hr9dSoUSNzv+HDh2e+L5JzQXCTLBM8Ygjar78CwNyyDaYBg13a1WSCmBgdVquEWi2zcKGJEM/9LuUroaEQF2dCo5Gx2SSio/WkpeV1q/yH/aWXSTr4FaYeygNeyZhByPDBhLVphurypTxuXcESGRnJtWt/Dz9MTEwkMjIyyzabN2+mQYMGAFSuXBmLxUJSUhJarZaIiAgAKlSoQKlSpTh37lzuNV4QhHwpcP0arwxr379fTe/eOhwOCZ1OmWv90kvi4fqDjBplpXlzZZTgN99oeOcdF6f2SRLp02Zie7k6ALqN69AvXuDFlvo+lxP0xMRETpw4wffff5/5vwdxZa7aP8XHx/P222/f9foXX3zBa6+9hl6vd7WpgiC4QL9kMfo1KwGwVXmBtFnzXX5aOXFiIL/9plSCGzLEyosviovWg1Sp4mTkSKWy/fnzKoYP17m8ZqgABAWRPnUGyZs/x/HoYwBoDx8iomZ1AjeuQwQzd1SsWJHz589z8eJFrFYr8fHx1K5dO8s2jzzyCF9//TUAZ86cwWKxUKhQIW7duoXjdg2Bixcvcv78eUqWLJnr30EQhPwjcP0aQgb183hyfviwmm7d9NhsElqtzMqVJmrUEDVQHkalgjlzzLz8sjLdcevWANeXmtVqSVm2JvMaH/T+GAIO7vNWU32eS0Pcp0+fzu7duylTpgzqf5RnfvHFF++7jytz1e64fPkyly5dolq1u6ssxsfH061btyyvzZo1iwULFlC9enWGDh2K9iGVpj05j82X5yv4MhE393grbtK+vajHjgRAfvRR2Lad8OKuTBaC3bth6VLld6B6dZkJEzRoNL5VzsIXz7fRo+Gbb2T27ZPYsiWABg3UdO7sW4mlL8YtiyYNcdb8EWnoEFQrV6BKTSF0QB+ce3fhWLgI/tWbm1t8Pm4eotFoGDduHD179sThcNCyZUvKlSvHnDlzqFChAm+++SYjRoxgzJgxrFixAkmSmDZtGpIk8f333zN37lw0Gg0qlYr333+f8NvVewVBELIrS3IeHKIspeaB5Pybb9R07qzHYpHQaGSWLjVRq5ZIzl2l08HKlSYaNgzi7FkVs2YFUrKkTMeOD6+/IxctSsqqDUQ0rotkNBIa3Z3kPQdxlC2XCy33LZIsP7zroV69euzYseOhbWtCJwAAIABJREFUifA/7dmzh6NHjzJ58mQAtm/fTkJCwj3XPo2LiyMxMZGxY8dmef369es0adKEo0ePEhAQkPla0aJFsdlsjB07lpIlS9K/f/8HtsVmc3hsjoEvzPPwRyJu7vFG3NSn/yC8fm1UqSnIej3Jn+/BXqmyS/veuCFRs6aBmzdVBAfLHDyYweOP+1aSCb57viUmStSqpcTPYJA5cCCDMmV8J36+Grd70e7dTfC7A1FfTwTAWagQadNnY23cLNfb4sm4eXIOm7/z5LUb/Ov89iUibtknYuYeV+PmreT8+HEVrVoZyMiQUKlk4uLMflH81hfPt7NnJRo1MvDXXyrUapl161x/0KH9fBthPbsAYC9TluQ9B5HDPP9A1+/noJcsWRKbLXuVh12Zq3bHrl27aNSo0V2v7969mzp16mQm5wDFihVDkiS0Wi0tWrTg1KlT2WqXIBRkUnISoZ3aokpNASBtzkKXk3NZhkGDdNy8qfxsTJtm9snk3JdFRsosWKAU0zMalfnoFkseN8pPWes2IOnIN5ibtQBAdesWYT06E9KnO1LSrTxunSAIguAN3krOT51S0a6dkpxLkszcuf6RnPuqJ5+UWbXKRGCgjMMh0aOHnp9/dm1mtbVJczKGvAeA5sxpQqO7gb1g/Vu4FCm9Xk+zZs0YN24ckyZNyvzfg7gyVw2UOWqpqalUrnx3khAfH39X4n79+nUAZFlm//79lCtX8IY9CIJb7HZCo7uhOaMUa8x4dziWZi1d3n358gD27VOGsjdrZqN164L1Y+kptWo56NdPmY9+6pSaDz5wpcSpcC9yocKkxa0gNW45ztsFyHRbNxPxejW0+7/I49YJgiAInuSt5PzXX1W0bq0nJUWpwzNjhoU2bcQ9Tk69+KKThQuVTon0dIkOHfRcveparSPjsJFYGjYGQHvoAEET7x6BnZ+5lKDXrl2bvn37UrlyZZ577rnM/z3IP+eqNWzYkAYNGmTOVftnsbhdu3bRsGFDpH8Vp7p06RJXr17lpZdeyvL60KFDady4MY0bNyYpKYmYmBhXv6sgFGhBE0aj/fIgAJaGjTEOH/X/7N13eBTV18Dx72zL7qaCSkA6SgfFhigoxRKKBQgoYKF3QkeqQUCKSm8B6VJEBAE1WHkRsAA/BEUElE4ACRJI3b4z7x8DGyIQNks2ySb38zx5wm52Zu9eJpk5c+491+tt//pLwzvvqIFk6dIy779vEytc3YGRI+089JA61OvDDw18+632NlsI2bG3jObyjj3Yn28KgDbxAuEd2hIyOAYpLTWfWycIgiDcKX8F58ePS0RHm7h8WQ2JJk2y8cYbORs1LNzaiy+6GDtWDdLPn9fw2msm0tO92FCjIXXuQlzV1XjTvGAuQWtX+7GlBYtXc9ABHA4Hp06dAqBixYpZhp0XdGIOev4T/eab3Oo346oVhA6OAcBVszZXvvgGsll/+Hp2OzRrZubgQS2SpLBxo5UnnyzYBVMC4Xg7dUqiSZNg0tMliheX2bbNQqlS+TtlIBD6LVuKQtAnawgZPRzN1cDcXbYcabPm42zwtN/eVsxB9w8xB71gEP2Wc6LPfHOrfjOuWUnIoH65HpyfPi3x8stmzp9Xg/O337YTE+O44/3mtYJ+vCkKDB8exPLlai2zZ55xsXKlFW/qC2vOnKZYVCM0SUkoBgPJG+NxPXbn//dQCOag7969m6ioKMaPH8+4ceOIioq67TJrgiAUDPpffiJk+GAA5LvvIeWjj70OzgEmTw7i4EE1wxsT4yjwwXmgqFBBYepU9a7y5csa+vQx4hZde2ckCXu717iy/RccTzUCQJtwhojWLxA8+i2wFNwLGEEQBOFG/grOz52TiI7ODM6HDQvM4DwQSBJMmmTnuefUaQNbt+oYOTLIqxVS5XLlSV2yEkWnQ3I4CO/0Gprz5/zc4vznVYD+3nvvsWTJElatWsXq1atZsmQJkydP9nfbBEG4Q5ozpwnr8jqS04mi15OybDVy2XJeb79jh5b589U7ng8+6Oatt8TJKze1bu2ifXt1KN1PP+mYNcv7lTKEW5PLlCXl002kTZ6KYlaXPzMvWkCxJvXR/W93PrdOEARB8MYNwfknuROcJyaqwfmZM2oYFBNjZ+hQcX3jTzodLFxopXZtNROxYoWBuXO9u+ZxPtmA9MlTAdD8e5Gwjh0K/Q13rxYvdjqdVKpUyfO4YsWKOa7qLghC3pLS0wh/ox2apCQA0qbNxvV4Pa+3v3wZYmKMAJjNCnFxVnKw0qLgpUmTbPzvfxqOHdPywQcG6td38/jjIpV+xzQabF174GzchNCY3uj/txvdieNEvBiFtd9AMoaNhKCiV6Bv2bJl2f68c+fOedQSQRCEW7tpcJ4LQ5svXZJo08bEiRNqcN69u4MxYxyirk4eCAmB1autNGtm5tw5DRMmBFGunMzLL9++IJ+tYxd0hw5iWrYY/e/7CR3Ul7QFSyms/3FeZdBr1arF6NGj2b17N7t372bMmDHUqlXL320TBMFXskxon+7oDv8JgKV3DPZ2r3m9uaLA0KFG/vlH/RMxYYKd++8XS6r5Q3AwLFxow2BQlyLp3dtIcnJ+t6rwcFe6n+TPvyY9dgKKwYAky5hnT6fY843Q/nEgv5uX5zIyMrL9EgRByG/+Cs6Tk+GVV0z89Zc6be+NNxy8+669sMZ4BVLJkgqrV1sJDVWvKfv1M7J7t3eFctPffQ9H/acAMG7cgGn2dL+1M795VSTO4XCwevVqfv31VwAeffRROnTogCFA0mmiSFz+E/3mG1/7LXjiOMyzpgFgf+Y5UletA633lcLXrNExcKAJgKZNnaxYEVhV2wPxeFu8WM+oUeqIhRYtnCxdmvd9Hoj9lhPaI4cJ7dcT/YHfAFB0OixDR2DpPxivqtXcgigS5x+iSFzBIPot50Sf+SYiwoxt/kK/BOdpadC2rZl9+9RrobZtncyZY0Pj3dLcBVogHm/bt2tp396Ey6UWyt2yxUKlSrdPBElJSRSLaoz2zCkUSSJ1xcc4mjb3qQ0FuUic11XcA5kI0POf6Dff+NJvQRvWEda7GwCuylVI/morSli419ufOKFWF7dYJEqUkNm+3cJddwXWn4lAPN4UBTp2NPL11+oKGe+/b6NTp7ydShSI/ZZjTifmmVMxz/gAyaUOq3M+9DBpcxbirlLVp10GUoD+7rvvZvvzMWPG+PX9c0IE6AWD6LecE33mm2KbPkHbs0euB+cZGdCunYndu9UbsS+95GTBAtud3JctUAL1ePv4Yx0DBqjJoIoV1SDdm+tN7eFDRDR/Fk1GOnJwCMlfbcVdrXqO378gB+jZHpoDBgxg1qxZvPjiizf9+RdffJFrDREE4c7p9u0ldGBfAOSICFJWfpKj4NzphD59TFgsaup2zhxbwAXngUqSYOZMG40ba/nnHw2xsUE8/rib6tXl/G5a4aLXYxk2EsfzTQnt1xPdX0fQ799HsWcakDFqLNYevXM02iTQ1KxZM7+bIAhCUacoSP/+i/bUSbSnTqjfjx9Fu+mzXA/OrVZ4883M4LxpUydxcYUnOA9k7du7OH3azvTpQZw8qeHNN01s2GDBaMx+O3f1GqTNX0R4x/ZoMtIJf+NVrnyzDaX4XXnT8DyQbQb94sWLlChRgnPnbl7OvnTp0n5rWG4SGfT8J/rNNznpN80/54l4vhHaxAsoWi0p6zbhfKphjt5vyhQD06erhbN69nQwYYI9x20uCAL5ePv5Zy2tW5uQZYmqVd18842Fq4XI/S6Q+80nNhvB703ENH820tVToaPek6TNjkOuUNHr3QRSBj2QiAx6wSD6LedEnwFOJ5qzCVeD8Ou+Tp9Ce+okkuXmNS9yMzh3OKBTJxPff69G440bu/joI2uhqw8ayMebokDfvkbWr1dHD778spOFC72bemCe8QHBkycA4GjwNCmfbAS93uv3LsgZdK+GuFssFoxGIxqNhpMnT3LixAmefvpp9DnohPwkAvT8J/rNN173m8VCRMtm6H/bD0DalGnYunTP0Xvt2qWlZUs1MKxeXQ0Mb3cXs6AK9OPtvfcMTJumXkG88YaDadPy5kZJoPebr3S7dxEW0xPtqZMAKOZg0t95F1vHLl5ViA3EAP3y5cssWrSIY8eOYbdnHl8fffRRnry/N0SAXjCIfsu5ItNn6ek3BuCnTqI9fRLN2QQkt/crkrhLlkKqXYuUYaNx1Xn4jpvmdEL37ka2bFFjlfr1Xaxebc2zG955KdCPN7sdXn3VxM8/qzdS+vWzExvrxbJ3ikJoz84YN30GgLVrD89ybN4oyAG6VwM8Xn/9dVavXk1qaipdu3alVq1abNmyhWnTpuVaQwRB8JGiEDqwjyc4t3bsmuPgPDVVvYMpyxJBQQoLFtgCNjgvDIYMcfDTT1p27dKxcqWBhg3dvPTS7ZchEXzjerwel7f9TMiEWExLFyFZMgh9axBBW74gbeY85HsDY7RYTgwdOpRmzZrxww8/MG7cODZu3Ejx4sXzu1mCIBQkioJ08WLWoejXZcI1l/71flcGA+5y5XGXr4BcoSLuChVxV6ikfi9XHkwmIiLMuHIhYHK71erg14LzRx91s3Jl4QzOC4OgIFi+3EqLFmaOHtUyd24Q5copt6/DI0mkzZyP9vhx9H/8jmnJh7iq18T2ZuAvF+pVgK4oCiaTifXr19O+fXu6d+/Oyy+/7O+2CYLgBfOMDzx3Dx31nyJ90vs53sfw4UYSEtTxRLGxdjHvOZ/pdBAXZ6Nx42CSkyUGDzZSp04G5cqJegB+ExxM+pRp2Ju9QOjAvmjPncXww/9R7Ol6pE96H3vbdoVqvdXk5GTatm3LRx99RN26dalbty7R0dH53SxBEPKa04km4czNh6KfPnXLoeg3I4dHqAF3liBc/ZJL3Zsn9T1kGQYNMrJxoxqcP/igm7VrLYSE+P2thTsQEQFr1qhrpF+6pGHEiCDKlJF59tnbjMIwm0n96GOKPdcQzaV/CRkxBHflKjifqJ83DfcTrwP0/fv388UXXzBx4kQAZFlcwAtCfjPEf0HwFLUqs7t8BVKXfJSj+TcAGzbo2LBB3aZJExfduuVt5XDh5kqXVpg500anTiZSUyV69TKxebMlp/+9Qg45GzbmyvZfCH57JKaPV6FJTSGsX0/s8V+Q9sFMlBIl8ruJuUJ3tUJSiRIl+OGHHyhRogQpKSn53CpBEPxBSk9Dc/JmQ9FPoTmXw6Ho95a+ZRCuFMvfUTiKAiNGBLF2rXqirF7dzSefWAgLy9dmCV4qX15h1SorrVqZsVolunUz8cUXFmrXzj7mlEuXIWX5GiJaNUdyOgnr8jpXvt2OXLZcHrU893kVoI8aNYqFCxfy7LPPUrlyZRISEnj88Tsv3iAIgu+0B/8grK86lF0OCSVl1bocV7A8c0birbfUsex33SUza1ZgrXde2DVv7qJzZwfLlhnYu1fLBx8YGDXKi3lZwh1RwsJJnzUfR7MXCB3SH82/Fwn66kv0e34h7f2ZOF4M/BFkvXv3Ji0tjeHDhzNhwgQyMjIYOXJkfjdLEARfKAqai4lXg/ATWeaCq0PRL3m/q6AgdSj6tcx3+QqZw9HLlaegzn9TFBg7Nojlyw0AVK7sZv16K2LmTmB5+GGZuDgbnTsbsVgkXnvNxFdfWShdOvsRhK66j5P+wUxCB/ZFk5RE+BvtuPLltwTq0AmxDnoOBXohhvwi+s03t+o36d9/KRbVCO3ZBBRJInXVJziea5qjfbvd0LJl5tIjK1daiIry/i56QVaYjjerFZo2NXP4sBZJUli/3spTT/nn/6kw9VtukZKSCBkxBOPmzzzP2Vq3JX3yB55sUSAWiQsEokhcwSD6Lef80mcOB9qzZ9CcOon25HUB+NVMuGS1er0rOSLiusx3JTUTfjUQl0vdi1cltP3gTvpt8mQDM2aoxVUrVJD5/HMLJUsW+hAHKJy/ox9+qGfMGPVmUPXqbr780kKoF6fH4LdHYF44HwD7Cy+TunjFLY/ngC0SN3HiREaPHk2vXr1u+vMFCxbkWkMEQfCS3U5459fQnk0AICN2Qo6Dc4DZsw2e4LxjR0ehCc4LG5MJFi2y8dxz6pCvPn2MbNtm4e67i8aFR35T7rqLtEXLcbR4kZDhg9FcuYLxs0/R/7ST9BlzcDwbld9N9Mnw4cMZPXo0YVfHfqakpDBlyhQmT56czy0TCgrDV/GYp72HzpJBMUMQismIYjShGI1w9bti+s9jowmue132j69uazLlW0BY0EhpqWhPncwMwk9nDkfXnDuL5OX0UkWSkK8NRb+WCb8uCFciivn5k+StGTMyg/MyZWQ2bCg6wXlh1aOHk9OnNSxaZODwYS1du5pYvdp622l+GWPfRXfkMIbt2wj6cjPmae9hGRZ4o8OyDdCvFYLr0qWLTzvfsWMHEydORJZl2rZtS48ePbL8fNKkSezevRsAm81GUlISe/fuBaB69epUqVIFgFKlSnluBiQkJDB48GCSk5OpWbMm77//PgaDwaf2CULAURRC3hqEfs8uAGyvtMfaJybHu9m3T8P776u/N/ff72bcuMBc77yoqFJFZuJEO4MHG0lM1NC/v5FVq6zimjYP2VtG43yiPiFD+hP07ddoEy8Q3qEt1tc7wqyZgP+LH+Wmv/76yxOcA4SHh3P48OF8bJFQkBhXLidk6ACkq4MsvZoPeQcUgyFr8H8tiDeZwHjt31cD/OseX39j4Fqw783NgXwr5iHLaC4mZgbh/6mMrrl82etdKUFBnoA7SxBeoRLusuUodIt930JcnJ7Jk9XPGhkps369hbJlRXBeGIwfbychQeLrr/X88IOOt94KYvp0e/ZTMXU6UhctJyKqMbqTJwj+YDKuajUCbmpatn9za9Wq5fl+bR10ALfbjcOR/TxIt9vN+PHjWbZsGZGRkbRp04YmTZpw//33e14zatQoz79XrlzJoUOHPI+NRiObN2++Yb9Tp06lU6dOtGjRgtjYWNavX0+HDh28+KiCEPhMC+dh+ngVAM5H65I2dVaOK0unp0Pv3ibcbgm9Xl1STSw9UvC99pqT7du1bN6s5/vvdXz4oZ5evURBv7wkR5YkdeUnBK1dTcjo4WjS0zCtWoGccAo+/SK/m5cjsiyTkpJCeHg4oFZ1d+egUJRQSCkKpjkzCHn3HfWhORilRQucaRlINivYbEg2K5LNpg6pttnUf9usSHbfb/RKDgeSwwGpeVOoUNFqbx7A32JUwA03A65/bDJfd3Pg6n7CzRgO/301CL/u68zpnA1FL17cU5Aty3D0ChWRI0sW+ZEHS5fqGTtWHQZ9990yGzZYqVRJBOeFhVarrmjTqpWG337Tsnq1gfLlFQYOzD4GVSKKkbryEyKaPYMmLZWwmJ5cqVgJd63aedTyO+fVTdFOnTqxbNkygoODATXb3bVrV9auXXvLbQ4cOED58uUpW7YsAC1atGDr1q1ZAvTrxcfHExOTfSZQURR27drlWX+9VatWzJ07VwToQpFg2Potwe+MAcBdugwpy1b7VKzl7beDOHlSPamPGOHggQfEigyBQJJg2jQb+/drOXNGw4QJQTzxhJsHHxT/f3lKkrC3fx1ng6cJHdgXw87tSEneZ70Kii5duvDqq6/StKk6Pebrr7++5XQ2oYhQFILfGYM5bg4AcrFipHy8gZAmT5PqzTxNWc4awNusYL31Y2xWpP8+vhr4Z/7cqv7cet3Pr73eavVk+HNKcruRMtIhI92n7b0R7sVrFI0GuXSZ/wThFT1BuBLmzV6Kpo8/1jFihHoNVKyYwqefWqlSRZwPC5vgYFi50krz5mYSEjRMmhRE2bIy0dGubLdzV6lK2sIlhL32CpLFQvib7bjyzQ8o99yTRy2/M14F6Ha73ROcAwQHB2O9zR3AxMRESpYs6XkcGRnJgQMHbvrac+fOcfbsWerVq5flPVu3bo1Op6NHjx48++yzXLlyhbCwMM/yMCVLliQxMfG27ddqJSIicidFqNVqcm1fRYnoN994+u3wYXQ9uyDJMorZjPzZRsKrVszx/jZuhNWr1aG4jRopjB6tQ6Px9+DFvFdYj7eICFi9WqFRIwWnU6J3bzO7d8teFU7xRmHtN7+IqAbffYfr171oKlcOuH5r2bIltWrVYtcudbrM3Llzb3kD/Xq3m7p2/vx5hg8fTlpaGm63m6FDh9KwYUMAFi5cyPr169FoNIwZM4annnoq9z+Y4BuXi9DBMRjXrgbAXepeUtZtwl21mvf70GjAbEYxm8mTHKaigMORNWD/bwB/7cbAdYH/LR9fd8Pg5iMFrEjOnI9aUkymzOD7WiG2a8PSy5YHMU0zxz77TMfAgWpwHhqqsG6dhZo1RXBeWEVGKqxZY6VFCzOpqRIDBhi5914rTzyR/agvx7NRZLw9npDxb6M9m0BY1zdIWf95QPzOeXVlbjKZ+PPPP6lZsyYABw8exJiLyyzEx8cTFRWFVps5h2/btm1ERkaSkJBAx44dqVKlCiE+lsp3uxVRxT2fiX7zTUSEmZSTZ4lo+TJSaioAqXMW4KhYFXLYn//8I9GrV/DV/SrMmJFBamrhHApWmI+3qlVh5EgD774bxLFjEr16ycybZ8uVfRfmfvObyrUCtop7cnIyJpOJ6OhoLl++TEJCgmfU2814M3UtLi6OZs2a0aFDB44dO0aPHj34v//7P44dO0Z8fDzx8fEkJibSuXNnvvnmmyznfSGf2GyE9ehM0NfxALjuu5+UdZsK/hrCkgRBQShBQSh5lWh2ubIO6/fcCMga7AfrNaRH3J05FF2sX5prvvxSR9++RhRFwmxW+PhjixhJVgRUrSqzfLmVV1814XBIdOxoYsuWDO6/P/vrWGvf/ugO/4nx07UYdv1MyMihpPswPTSveb0O+oABAyhRogSKonDp0iVmzJiR7TaRkZFcuHDB8zgxMZHIyMibvnbLli3ExsbesD1A2bJlqVu3LocOHSIqKorU1FRcLhc6nY4LFy7ccp+CUCg4nYR164Tu5AkAMt4ahePFljnejSxDv35GrlxR/yBNnWq77ZqSQsHVr5+DHTu07Nih49NP9TRs6OKVV7If7iUI15s7dy4HDx7k5MmTREdH43Q6GTZs2B1PXZMkifR0ddhwWloaJUqUAGDr1q20aNECg8FA2bJlKV++PAcOHOChhx7y46cUbkdKSyXszfYYftoJgPOBOqR8vCFghoHmOZ0OQkJQQkKyHSVgjjDjFDc7c93332vp2dOI2y1hNCqsXm2lbl0RnBcVDRq4mTHDRr9+JpKTJdq3N7Nli4V77snmt1GSSJs2G+3xo+j3/Ypp5XJcNWpi69oz7xruA68C9AceeICvvvqKkydPAlCxYkX0t6mAWbt2bU6dOkVCQgKRkZHEx8d75o5f7/jx46SmpmY5SaekpGAymTAYDFy+fJl9+/bRrVs3JEni8ccf55tvvqFFixZs3LiRJk2a5OTzCkJA0QwdgnbnDwDYXmqFZchwn/azYIGenTvVX/d27Zy89JII5gKZRgPz5tlo3NjMpUsa3nrLyKOPZojiOILXvvvuOzZt2kSrVq0A9aZ4RkZGttt4M3WtX79+dO3alVWrVmG1Wlm2bJln2wcffDDLtrebopab09PU/YkpHFlcvIiuzUtI+/cBID/9NHy2ifDrqvuD6DdfiD7zTXb9tnUrdO6swemUMBgU1q+Xef75olGp/naK0vHWowdcvCgzfryG06c1dO4czHffyZhM2W1lhs82ojxZD+n8eULGjMD00ANonnuuwPabVwH6tZPs+fPneffddzl16hQnT56kcePGt96xTkdsbCzdunXD7XYTHR1N5cqVmTVrFrVq1eKZZ54B1Ox58+bNka4banD8+HHGjh2LJEkoikL37t09d+iHDRvGoEGDmDlzJtWrV6dt27Z38vkFocAyLl+CNm4+oGY10mbH+TQk548/1KIaAOXLy0yalDvDoYX8FRmpMHeujXbtzFgsEj16mIiPtxSVlXWEO6TX65EkyXPutVhyJ9sXHx9Pq1at6NKlC/v37+ett97iyy+/9GlfuTk9DcQUjutpEs4Q/kpLpOPHALA3bUHqh8tA1t0wfUr0W86JPvPNrfpt1y4tr75qwm6X0OkUFi+2Ureum+TkfGhkAVTUjre+feGvv4x88omePXskOnSQWbzYRrYzpswR6JatJuKlpkh2O5p2r+L+ZTfJd5XKtXbl5hQ1rwL0kSNHUrNmTX777TdAvfM9YMCAbAN0gIYNG3qKw1wzYMCALI9vVrn94Ycf5osvbr5kTdmyZVm/fr03zRaEwJSRQci7YzEt+RAA+Z4SpK5Ygy9roVks0Lu3EYdDQqtViIuz4mMpB6EAatLETe/eDuLiDBw4oOXdd4OYMEGsaS9kT1EUGjVqRGxsLKmpqaxbt44NGzbwyiuvZLudN1PX1q9fz+LFiwF46KGHsNvtXLlyJUfT3gT/0v79F+GvtER7/hwAtnavkTZ9jjp8WxAKmF9/1dC+vQmrVUKjUZeGbdpULAlZlF1b1eb8eYmdO3XEx+sZN05h/Pjsr39cDz1C2oy5hPXpjiY5Gal1K9iyVS0VX8B4tYDimTNn6N69u6d6uslkQvFxaQtBEG5N/8tPFG/0hCc4V8xmUlasQS5dxqf9jR8fxN9/q7cUhwxx8OijYq5WYTN6tJ06ddSLlYULDXz/vSi6JWRPkiS++eYboqKieP755zl58iT9+/fnjTfeyHa766euORwO4uPjb5hmVqpUKX755RdAHQ1nt9spXrw4TZo0IT4+HofDQUJCAqdOneKBBx7w22cUbk63by8RL0V5gnNLr36kzZwngnOhQPrjDw3t2pnJyJCQJIXZs21iip4AqIXYly61UrWqev2zYIGBJUuyn34NYG/zKpaYQQBIhw9h+OH//NlMn3n1F9lgMGCz2TxD4c6cOYMhAErUC0LOAvVHAAAgAElEQVTAyMggeNI4TIsXetZ1dT7+BCxdiuue0j7t8rvvtCxdqv6ePvaYm4EDHbnWXKHgMBhgwQIrzzwTTEaGREyMkW3bLJQsKW6iCrdWo0YNQkNDGT7c+7oW3kxdGzFiBGPGjGH58uVIksSUKVOQJInKlSvTrFkzmjdvjlarJTY2VlRwz2P67dsI79gByaLWGkgfPRZr/8EFvpqxUDQdOaKhbVsTKSnXitvaRTFUIYvwcFizxkqzZmYuXtQwenQQZcrIREVlP8IiY1QsyDLG43/hrN8gj1qbM5LiRSr8p59+Ii4ujmPHjlG/fn3279/P5MmTefzxx/OijXfM6XSLZdbymei3W9Pv+pnQ/r3RnlKLMCpGIxmjx2Lt1ouIu0J96reLFyUaNVILiIWEKGzblkH58kUnYCuKx9v69Tr69FGrpDz1lIt166zZz8e6iaLYb7khEJdZa9q0KWfOnOHee+/FdF11nVtNL8sPuXnuhqJ9fBu+2ExY765IDgeKJJH+wUxsb3b2atui3G++En3mm2v9dvy4xEsvmfn3X3Wg76RJNrp1y/ka9EVFUT/efvtNQ8uWaj0es1lh82bvlt7L7X7L0znosiyTkpLCnDlz+P3331EUhdGjR1O8ePFca4QgFEkWC8GTx2P6MC4za/7Y46TNno/7vso+71ZRYOBAI5cuqSe2KVNsRSo4L6ratHGxfbuTTz5RK/bPmWMQoyaEW1qyZEl+N0HII8aVywkZNhBJllH0elIXLPFpuU5ByAunT0tER2cG52+/bRfBuZCtOnVkFi600rGjCYtF4rXXTHz1lYWyZQP32ve2c9A1Gg2LFy+mWLFiNGrUiMaNG4vgXBDukG73Loo1qY954XwkRUExGkkfN4nkz7++o+AcYOlSPd9/r957a9XKSdu2YkhYUTF5so377lPvGr/3noE9e7wqMyIUQaVLl77pl1CIKAqm2TMIHdJfDc7NwaSs/lQE50KBlZAA0dFmzp9Xz13DhtmJiRE3moXbi4pyM3GiWiTu4kUNr71mIiUlnxt1B7y6envyySdZsmQJ//zzD8nJyZ4vQRByyGolOHYUES9FoTtxHADno3W58n8/Ye3djxyPSf6Pv/7SMG6cus5WmTIy779vE9MLi5CQEPjwQysGg4LbLdG7d2CfoARB8JGiEDzubULeHQuAXKwYyRs+x9moyW02FIS853LBn39qiIrScOaMGpr062dn6FARnAve69rVSa9e6jFz5IiWLl1MOAL0EPKqSNyWLVuQJIk1a9ZkeX7r1q1+aZQgFEa6PbsJHdAb3dV1Z5WgIDJGvI21V987DswB7Hbo1cuIzaZWO503z0Z4+B3vVggwtWvLxMbaGTPGSEKChsGDjSxeLG7UCEKR4XIRMqQ/po9XAeAudS8p6zbhrlotnxsmFHWKAufOSRw5ouHQIS1Hjmg4ckTD0aMa7PbMk1T37g7eftshzltCjr3zjp2EBIn4eHW635AhRmbPDrxrIK8D9DVr1vDrr78iSRKPPvoo7dq183fbBKFwsFoJfm8iprg5mXPNH3mUtNkLcFeukmtvM2lSEH/+qQb6/fs7eOIJsU5oUdW9u5MdO3R8+62OL77Qs3KlmzffFHP4BKHQs9kI69mFoK++BMBV6T5SPt2MXLacT7uTxcqcgo+SkiQOH1YDcPW7GpCnpWUfKXXs6ODdd+0BF1AJBYNGA/Pm2bhwQcOvv2r55BM95cvLATcaw6sq7gMGDCAkJIQXX3wRgC+//JK0tDRmzZrl9wbmBlHFPf8V1X7T7d1DaP/e6I4dBa5mzd8ajbVPjFdZc2/7bft2LW3bmgGoU8fNl19aKMorIRbV4+16SUkSjRubuXBBg9Go8O23FqpVy/5qW/SbbwKxinsgEFXcc0ZKSyWsYwcMP+4AwFn7QVLWfoZyzz053pfbDR98YGDRIgN6PVSsKFOhgkylSlm/xCitmyvsx9r10tPV6XVHjmg5fFjjCcqvFXnLTokSMtWqyVSvLlO9upv69Q2UL180+i03FaXjzVv//ivRrJnZM2Vizhwrr76atSZTQFdxBzh69ChbtmzxPK5Xrx7NmzfPtUYIQqFjs2Vmza+mIJwPP6JmzatUzdW3unwZYmKMAJjNCnFx1iIdnAuqu+5SmD/fRnS0CZtNokcPI998Y+G6FbUEQSgkpEuXCG8fjf73/QA4nqhP6sq1KGE5j6CvXIHevU383/9lXiJevqzl119vvKl8110yFSsqWYL2ihXV76HiXlOh4nDAsWOZAfi1gPxaAJSd0FCF6tXdnmC8WjX16667suYIIyIMiBJXQm645x6FtWstNG8eTHKyxODBRkqXttKgQWCMLvUqQK9Rowa//fYbderUAeD333+nVq1afm2YIAQq3a//U7PmR/8GQDEYyHhrFNY+/UHn1a+c1xQFBg82cuGCeoKcMMHOffcF7rISQu5q0MDNoEEOpk8P4sgRLbGxQXzwgT2/myUIQi7SnE0gvO3Lnvom9qbNSV24DF/uxh08qKFzZxOnT6vnlCpV3Dz1lMSRIzInTmj455+swVhSkoakJNi798bg/e67rwXtSpbgvWJFmZAQHz6okCdkWV3q7PDhzDnihw9rOH5cg8uV/bjzoCCFKlUyA/AaNdSg/N57FTFkXchz99+vsGKFlbZtTTgcEp06mYiPt1C1asGfu+NVtPDnn3/Srl077r33XgDOnz9PxYoVPUPev/jiC/+1UBAChc1G8AeTMc2blZk1r/OQmjWvVt0vb7lmjZ4tW/QANGvm5PXXxTxjIauhQx38+KOWPXt0rFhh4Omn3bz4olh6TxAKA+3ffxH+Sku0588BYHu1A2kz5vp0M3jDBh2DBxuxWtVI6oUXnMyebaNMGTPJyVYALBY4eVLDiRMaTp7UcPKkxIkT6uPExKzB+6VLGi5d0rBnz43vFRmZmWmvVEnx/LtiRRmzOcdNF3ygKJCYeP08cTUg//tvDRZL9tG0RqPedLk+I169upsKFZTczkMIwh154gk3s2bZ6N3bRGqqRIcOJrZssRAZWbCTWV79Gi1evNjf7RCEgKbb/6uaNf/rCHA1az5sJNa+A3I9a37NiRMSo0erS6pFRspMny6Kqgg30ukgLs5GkybBpKSow7zq1MmgbNmCfXISBCF7uv2/Et4+Gs3lywBYevYlY9xEtUpSDjidMH58EAsXqnOjNBqFUaMcxMTcWEXbbIaaNWVq1rwxA5WeztWgXeMJ2k+cUAP4S5eytikxUQ3od+26sT2lSsn/ybirwWCFCrKYouOj5GQ8Q9KvZcWPHNFy5crtLxpKl74WhGcOUa9cWcZozIOGC0IuiI52kZBgZ9KkIBISNLzxhomNGy1EROR3y27Nq8ihdOnS/m6HIAQmu13Nms+dmZk1f/Ah0mbH4a5ew29v63SqcwSv3eWeM8d2w1wuQbimbFmFGTNsdOliIiVFondvI5s2WUWmQxAClH7HD4S/2R7JkgFAxqhYLAOGkNO7tP/+K9G9u5Gff1b/GBQrprBggZXGjXM+TzMkRF3msXbtG4P3tDT+E7hfy8JLJCVlDd7/+UcdSv/TT1n3IUkK996rZJnnfi0DX768TFBQjptc6Fit8PffWaumHz5849SEmylePOv88GtzxsPC8qDhguBnAwY4OH1aYvVqA7/9pqV3byMbN+Z3q25NXJ4Jgo90v+1Ts+ZHDgOg6PVYho7A0m8g6PV+fe+pUw3s36/O+evZ00GjRoFR9ELIPy+84KJjRwcrVhjYs0fH1KkGRowIrGVHBEEAw5efE9arC5LDgSJJpL8/A1vHLjnez759Grp0MXH+vBq81arlZtkyK+XL5/7N3tBQeOABmQceuDF4T0nhP0F7Zhb++gyvokicOydx7pyGnTuz7kOSFMqUUf4TuKtf5copha5wqsul9pm6nnhmRvzkSQlFyf4mjdmsXA3C3VkC8hIlxDxxofCSJHj/fTtnz2rYvl3H11/rGTZMJjY2v1t2c14ts+arHTt2MHHiRGRZpm3btvTo0SPLzydNmsTu3bsBsNlsJCUlsXfvXg4fPsw777xDeno6Go2G3r17e6rGjxgxgj179hB6tTzolClTqF49+/m9Ypm1/Feo+s1uxzztPcxzZiC51cDY+UAdNWteo2auvtXN+m3XLi0tW5qQZYkaNdx8/bVFDDX7j0J1vOUiqxWaNjVz+LAWSVLYsCFrRVPRb74Ry6z5h1hm7UbGVSsIGToASZZR9HrS5i/C/nLrHO9n1So9I0YE4XCoEVmbNk6mTrXddP53fvbblSs3Bu/X/p2a6l00qdEolC1780rzZcsqfrmfnlt9pihw9qzkyYhfG6J+9KjG8393KzqdQuXK188TVzPi5copOZ0FkWcKw+9ofhD95r3UVHjxRfU6CODzzy3Uq5c7Sa48X2bNF263m/Hjx7Ns2TIiIyNp06YNTZo04f777/e8ZtSoUZ5/r1y5kkOHDgFgNBp57733qFChAomJiURHR9OgQQPCro6zeeutt2jatKm/mi4It6T7fb+aNT+sHquKXo9lyHAsMYP8njUHNdPQp48RWZYwGhUWLLCJ4FzwmskECxfaiIoyY7VK9OljZNs2i5geIQgBwDRnJiET1HSPYjaTsmw1zsbP5GgfdjuMGhXEypVqSlmnUxg/3k7Xrs4CmT0tVgweeUTmkUeyZt4VBS5fljxz3P87fD49PfPDyLLE6dMSp09r2LYt6/51ulsH72XK5G3Bs0uXpCxzxA8d0vLXX1k/y62UL68OSc8s2KZ+hsI2ckAQ7lRYGKxZY6VlSzNnz0oEBxfM6x+//ek5cOAA5cuXp2zZsgC0aNGCrVu3ZgnQrxcfH09MTAwAFStW9DwfGRlJ8eLFuXz5sidAF4Q853Bgnv4e5lnTM7PmtR4gbc4C3DXzbsnB4cONnD2r3vqOjbVTrVrBXypCKFiqVZOZMMHO0KHq8nwDBhhZudJaIC/OCyqnEzIywGKRcDjgwQfzu0VCoaYoBI+PxTxvFgByRAQpa9bjerRujnbzzz8SXbqYPOuZ3323zJIlNp54IvCmSEkS3HWXwl13KTz22I3B+7//Sp457v8N4K+vUO5ySZw8KXHypIatW7O+h16vUK6cckPgXqmSTOnSCtobV5bzSno6WdYRvzZP/L+F9G4mMvLGJcyqVJEJDvatLYJQFJUurfDjjxnodGa02oJ5He23AD0xMZGSJUt6HkdGRnLgwIGbvvbcuXOcPXuWevXq3fCzAwcO4HQ6KVeunOe5GTNmMG/ePJ544gmGDh2K4Ta3CLVaiYiI3Fm3Q6vV5Nq+ipKA7rf9+9B17Yp08A8AFJ0OedRoGD6CUD9nza/vtzVrJD77TD2BR0UpDBmiR5L8n7UPRAF9vOWBmBj45ReZDRs0fPutjlWrgomJUQpVvymKmi1MT1eD6fR0dYmozMfSfx5n/XlGhuR5Xn2c+TqnM+vdjGefVdiypXD0m1DAuFyEDB2Aac1KANwlS5GyblOOl+7ctUtL165G/v1XPYc88oibpUutlCpVMLNHd0KSoEQJhRIl3Pz3slJR4OJF6YYq8ydOaDh1SuNZYg7U3/PjxyWOH78xcDYYFCpUuBa4Z537fu+9ap/a7XDsmOa6rLhatO3MmdsH4mFhSpY54teGqBcvfmd9IwiCKigIIiLUFQ4KogJRJC4+Pp6oqCi0/7kdefHiRYYNG8Z7772H5uqEmcGDB3PPPffgdDp5++23+fDDD+nXr1+2+3e7FTEHPZ8FZL85HJhnfIB51jQkl7putLPWA+pc81q1IcMJ+Hfd8Wv9duaMREyMeov87rtlpk61kJJS+C6scktAHm95bMoU2LMnmIQEDSNHStSpY+Wpp4x53m+yrAbGFovkyUpnfleD6Gvfb/Zc1u9Z9yHLeTMs4Nw5uHLFkiujEMQcdMHDZiOsV1eCtnwBgKtiJVI+3YxcrrzXu1AUWLxYz9ixQbhc6gH6xhsOJk2yF8mq55IEkZEKkZHuG0YOyLK6LnjWSvOSp2id3Z75C+5wSPz9t5a//74xjW40KpQsCQkJIbjd2f9RMBoVqlSRsxRtq15dplQpUbBNEIoyvwXokZGRXLhwwfM4MTGRyMjIm752y5YtxP6njF56ejo9e/Zk0KBB1KlTx/N8iRIlADAYDLRu3ZqlS5f6ofVCUaf94wBh/Xuj+zMza24ZOBTLwKHk9aQul0udd56Wpp6tZ860ERkpgnPhzoSHw4IFVl56yYzDIdG9u4m9e299XLlcNwukM4Pja1nnmwfatw64rx9ump90OoXgYAgOVjCb1X/f/LuC2Yzne0iIQsuWBnExLeQqKT2NsI4dMOzcDqg3h1PWfoZy9RrIGxYLDB1qZP16daSVwaAwZYqd11/3743lQKXRQKlSCqVKualf/8bg/fx56SbV5iVOncpasM1mkzh16r/7VrjvvuuXMFPnjFeo4PtQeUEQCi+/Bei1a9fm1KlTJCQkEBkZSXx8PNOmTbvhdcePHyc1NZWHHnrI85zD4aBv3768/PLLNxSDu3jxIiVKlEBRFL7//nsqV67sr48gFEVOJ+aZUzHP+MCTNXfVqEXqnAW4az+QL02aPVtdFgugUycHzz8fePMFhYLpscdkhg93MGlSECdOaGjYUCE83HTT7PT12aP8ZDTmLID2NuC+k/tuERGGAjtMTgg80qVLhHeIRv/bfgAcT9QndeValLBwr/dx+rRE584mDh5Uo79775VZutTKww8XzPmWBZ1GA2XKKJQp4+bpp7Oeg91uOHdOyhK4JyXpKFnS6RmiXrmyLAq6CoLgNb8F6DqdjtjYWLp164bb7SY6OprKlSsza9YsatWqxTPPqJVHt2zZQvPmzZGuSz989dVX7N27l+TkZDZeXUX+2nJqQ4cO5cqVKyiKQrVq1Rg3bpy/PoJQxGgP/kFo/97oD6q1EhStFsuAIVgGv5XnWfNr/vc/+OAD9b0rV3bzzjv2fGmHUHjFxDjYuVPLzp06/vhDIrdOCzkLlm/2OvW7+qW+zmxGZJuEQk1zNoHwV1qiO3YUAHtUM1I/XK4uweClbdu09Opl8qwh/uSTLhYtsnHPPWLklT9otVCunEK5cm4aNVKD94gILcnJjnxumSAIgcqv66AXFGId9PxXoPvN6cQ8axrm6e9nZs2r1yRtThyuB+rcZmP/SU+H554L4fhxCb1e4euvLdSuLbIf3ijQx1sBlJgoMWCAkcuXtQQFuXMUQN8s4DaZKLDr7PqDWAfdP4raOujao38T3vZltOfPAWB7pT1pM+Z6vYSnosCcOQYmTTJ46i/07OkgNtZ+R6uAFvR+K4hEn/lG9JtvRL/5Jrf7LSDWQReEQKD986CaNf/jd+Ba1nwwlsHD8y1rDmC1wrBhRo4fVy+yRo60i+Bc8JvISIW1a61XT1bW/G6OIBQ5ut/2Ed6uNZrLlwGw9OxDxrhJXt/pSk+HmBgj8fFqJG4yKUyfbiM62uW3NguCIAj+IQJ0oWhyOjHPmYF52ntITrVgjqtaddJmx+Gq83C+NSsjAz76SM+8eQYuXlQvzJ56ykWfPqKojyAI+W/Hjh1MnDgRWZZp27YtPXr0yPLzSZMmsXv3bgBsNhtJSUns3bsXgOrVq1OlShUASpUqxYIFC/K28QWUfud2wt5sjyYjHYCMkW+rBUm9rDx47JhEp04mT0XxcuVkli+3UquWuKkrCIIQiESALhQ52sOHCI3phf7Ab8DVrHnMICxDhpNf686kp8PSpQbi4vQkJWVmTKpVU5g711akhgsLglAwud1uxo8fz7Jly4iMjKRNmzY0adKE+++/3/OaUaNGef69cuVKDh065HlsNBrZvHlznra5oDN8+TlhvbogORwokkT6e9Oxderq9fZff62lb1+TZ5WPxo1dLFhgpVgxf7VYEARB8Ddx2S8UHS4X5hkfUOzZpzzBuatqNZK/2oplVGy+BOcpKTBtmoFHHgnh3XeDPMH5/fe7mTfPyr596nqogiAI+e3AgQOUL1+esmXLYjAYaNGiBVu3br3l6+Pj43nhhRfysIWBxbj6I8K6vakG53o9aQuXeh2cyzJMmWLgzTfNnuB80CA7a9aI4FwQBCHQiQy6UCRojxwmtH8vz7I1ikaDNWYQGUNH5EtgfuUKLFxoYNEig+fiCqBaNTeDBzt48UUXWi3odPk3D14QBOF6iYmJlCxZ0vM4MjKSAwcO3PS1586d4+zZs9SrV8/znN1up3Xr1uh0Onr06MGzzz6b7ftptRIREebcaTyg1WpydX93QjNtKtqRIwBQzGbc6z7F9HwU3tRqv3IFOnfW8NVX6rkjNFRhyRKZli11+OOyriD1W6AQfeYb0W++Ef3mm4LcbyJAFwo3lwvTvFkEfzAZyaEueeKqUlWda/7wo3nenEuXJBYs0LNkiYGMjMzAvFYtNTBv3twlhrMLghDw4uPjiYqKQnvdunjbtm0jMjKShIQEOnbsSJUqVShXrtwt9+F2K4WviruiEDxhLOa5MwGQIyJIWbMe16N1wYu2HTqkoVMnE6dOqeePypXdLF9uo3JlmeRk/zS5QPRbgBF95hvRb74R/eYbUcVdEPKB9q8jatZ8/z7gata87wAyho0EozFP25KYKDFvnoGPPtJjsWQG5g895GbwYDvPP+/2th6QIAhCvoiMjOTChQuex4mJiURGRt70tVu2bCE2NvaG7QHKli1L3bp1OXToULYBeqHjchEybCCm1R8B4I4sScq6Tbir1/Bq840bdQwaZPScQ5o3dzJnjo1QsTKfIAhCoSICdKHwcbkwzZ9D8PsTM7PmlauoWfNHHsvTppw/LzF3roGVK/XY7ZkR+GOPuRkyxE7jxiIwFwQhMNSuXZtTp06RkJBAZGQk8fHxTJs27YbXHT9+nNTUVB566CHPcykpKZhMJgwGA5cvX2bfvn1069YtL5ufv2w2wnp3Iyj+cwBcFSuRsm4TcvkKt93U5YIJE4KIi1OnPEmSwsiRDvr3d4gRV4IgCIWQCNCFQkX7919q1nzfr8DVrHnvGDKGj87TrPmZMxKzZxtYu1aPw5EZgdev72LwYAcNGojAXBCEwKLT6YiNjaVbt2643W6io6OpXLkys2bNolatWjzzzDOAmj1v3rw50nV/5I4fP87YsWORJAlFUejevXuW6u+FmZSeRljHDhh2bgfAVbM2yZ9sRClR4rbbXrok0aOHkR9/VC/XIiIUFiyw0qSJ269tFgRBEPKPpChKoS8R7XS6c22OgZjn4Ru/95vbjSluLsHvvYtktwPguu9+NWv+2OP+e9//OHFCDczXrdPjcmVenDZs6GLIEAf16uXsokocb74R/eYb0W++yc1+y805bIEuN8/dkD/Ht5SURHj71p4CpY56T5K66hOUsPDbbrt/v4YuXUycO6emyWvUcLN8uZUKFfL2sk38Xcg50We+Ef3mG9FvvhFz0AXBj7RH/ya0f2/0v/4PAEWSsPbqR8aIMWDypibunTt6VMPMmQY2bNAhy5mB+XPPuRg0yM6jj8p50g5BEAShYNCcO0t425fRHTsKgP35pqQuWuHVeWnNGh3Dhxs9U6Nat3YybZqN4GC/NlkQBEEoAESALgQutxvTwvkETx6fNWs+Kw5X3bzJmh8+rGHGDAObN+tQlMzAvFkzJ4MHO3jwQRGYC4IgFDXao38T/kpLtOfOAmBr8ypps+aDXp/tdg4HjB4dxIoV6nxzrVbhnXfs9OjhFNOiBEEQiggRoAsBSXv8KKH9+6D/327gata8Z18yRr6dJ1nzP/7QMH26gfj4zIstSVJ48UUXgwY5qFlTBOaCIAhFke63fYS3j0aTlASApUdvMsZP5nYV3S5ckOjSxcTeverSdHffLbNokY369cV8c0EQhKJEBOhCYHG7MX0Yp2bNbTZArYabNisOV70n/P72+/ZpmD49iG+/zfzV0WgUWrVyMXCgg6pVRWAuCIJQVOl/3EHYG+3QZKQDkDFiDJZBw7hd+nvXLi3duhm5eFEN4h9+2M3SpVbuvbfQlwkSBEEQ/kME6ELA0B4/SuiAvuj37AKuZs179CZjZCyYzX597927tUyfbmDbtsxfGa1WoW1bFwMH2qlUSVxECYIgFGWG+C8I69kZyeFAkSTSp0zD1jn7peQUBZYu1fP220GewqKvv+5g0iR7Xi48IgiCIBQgfg3Qd+zYwcSJE5FlmbZt29KjR48sP580aRK7d6tDlG02G0lJSezduxeAjRs3EhcXB0Dv3r1p1aoVAAcPHmTkyJHYbDYaNmzI6NGjsyzlIhRCsoxpURzBE8d5subuChVJmx2Hs96TfntbRYGff1YD8507M39V9HqFdu2cxMQ48ryariAIglDwGNesJGRwDJIso+h0pM37EHurNtluY7XCsGFG1q1Tp0rp9QqTJ9t5801nXjRZEARBKKD8FqC73W7Gjx/PsmXLiIyMpE2bNjRp0iTLuqejRo3y/HvlypUcOnQIgOTkZObOncuGDRuQJInWrVvTpEkTwsPDeeedd5gwYQIPPvgg3bt3Z8eOHTRs2NBfH0PIZ5oTxwkb0Af97l88z1m69yJj1Fj8Vc5WUWD7di3TphnYvTvzVyQoSOG115z06+egTBkRmAuCIAhgmjebkHFjAFDMZlKWrsTZ5Llst0lIkOjc2cSBA+p881KlZJYssYoVPwRBEASyr1hyBw4cOED58uUpW7YsBoOBFi1asHXr1lu+Pj4+nhdeeAGAH3/8kfr16xMREUF4eDj169dn586dXLx4kfT0dOrUqYMkSbRs2TLbfQoBTJYxfTif4o2f9ATn7vIVSN78FRkT3/dLcK4o8P33Wpo3N/PKK2ZPcG4yKfTs6eB//8tgyhS7CM4FQRAEUBSCJ4z1BOdyRATJn26+bXC+fbuW554ze4LzevVcfPedRQTngiAIAuDHDHpiYiIlS5b0PI6MjOTAgQM3fSyrE7IAACAASURBVO25c+c4e/Ys9erVu+W2iYmJNzxfsmRJEhMT/fQJhPyiOXmC0IF9Mfzyk+c5S7eeZIx+xy+BuSzD11/rmDHDwO+/az3Pm80KXbo46NXLSYkSIigXBEEQrnK7CRk2ENOqFerDyJKkrNuEu3qNW26iKDB3roGJEw3Isjo1r3t3B++8Y7/d6muCIAhCEVIgisTFx8cTFRWFVqu9/Yt9oNVKRETkThExrVaTa/sqSrzqN1lGEzcfzehRSBYLAErFirg/XIS+YSMicrlNsgyffQaTJ2v444/MOgahoQp9+yr0769w99068vPXRBxvvhH95hvRb74R/VbE2O2E9epKUPzngFoTJfnTzcjlK9xyk/R0GDjQyOefq5G40agwbZqNtm1dedFiQRAEIYD4LfKIjIzkwoULnseJiYlERkbe9LVbtmwhNjY2y7Z79uzJsm3dunVv2OeFCxduuc/rud0KyckWXz7GDSIizLm2r6Lkdv2mOXWS0IF90f78o+c5a5fupI8ZByEhkIt97nbDpk1qxvzvvzNvCoWHK/To4aB7dwcRV+8GJCfn2tv6RBxvvhH95hvRb77JzX67557QXNmP4B9SehphHV/DsPMHAFw1a5O89jOUbK5FTpyQ6NjRxF9/qeebcuVkli2zUru2GNIuCIIg3Mhvc9Br167NqVOnSEhIwOFwEB8fT5MmTW543fHjx0lNTeWhhx7yPNegQQN+/PFHUlJSSElJ4ccff6RBgwaUKFGCkJAQfvvtNxRFYdOmTTzzzDP++ghCXpBljEs+pHijJzFcDc7d5cqT/NmXpE+ZpgbnucTphLVrddSvH0zv3iZPcF68uMyoUXb27Utn2LDM4FwQBEEQrpGSkgiPftETnDsff4LkTfHZBufffqvlueeCPcF5o0Yuvv02QwTngiAIwi35LYOu0+mIjY2lW7duuN1uoqOjqVy5MrNmzaJWrVqewHrLli00b948y1JpERER9OnThzZt1CVK+vbtS8TVqGns2LGeZdaefvppnn76aX99BMHPNKdPqXPNf9rpec7aqSvpsRNyNTB3OOCTT/TMmmXgzJnMe1J33y3Tt6+Djh2dufl2giAIQiGjOXeW8Fdaojv6NwD256JIXbQCzDef2iDLMHWqgalTgzzP9e9vZ+RIB36azScIgiAUEpKiKIW++pXT6RZD3PNZln6TZYwrlhIy7m0kSwYA7rLlSJs5D+dTubdkns0Gq1frmTvXwLlzmYF5yZIy/fo5eP11562urQoMcbz5RvSbb0S/+UYMcfeP3Dx3g+//T9pjRwlv+zLac2cBsLV5lbRZ87lVZbeUFOjTx8R336k5kOBghdmzbbz4YmDONxd/F3JO9JlvRL/5RvSbb3K733Lz/F0gisQJRYfmzGlCB/XDsHO75znrm13IeGcCSkjuHNgWC6xcqQbmiYmZgXnp0jIxMQ46dHBiNObKWwmCIAiFmO73/YS3a40mKQkAS/deZEyYApqbzxA8fFhDp04mTp5Uf37ffTLLl1upWlUMaRcEQRC8IwJ0IW8oCsblSwge9zaajHQA3GXKkjZjLs6GjXPlLdLTYflyPfPnG7h0KfPiqVw5mYEDHbzyihODIVfeShAEQSjk9D/uIOzN9mjS0wDIGD4ay+C34LopedfbvFnHgAFGLBb1502bOpk710ZYWJ41WRAEQSgERIAu+JfLhfbwIbSTxhK6davnaesbndWseeidX7mkpsKSJQYWLtRz+XJmYF6pkszAgXaio11ijVlBEATBa4YtXxLWoxOSw4EiSaRPnoqtS/ebvtblgokTg5g3T70DLEkKw4c7GDjQcatEuyAIgiDckgjQhVwjJSWhO3QQ3Z9/oDv0J9o/D6L7+wiS3e55jbt0GdKmz8HZ+M6r7ycnw4cfGli0yEBKSmZGo2pVN4MGOXj5ZZcoxiMIgiDkSNDHqwgd1A9JllF0OtLmLsTeuu1NX5uUJNGjh5GdO9XLqfBwhbg4K88+687LJguCIAiFiAjQhZxzudAeO3o1GFcDcu2hP9Fe+CfbzayvdyTjnXdRwsLv6O2TkiQWLtSzeLGB9PTMwLxGDTdDhjho0cIlshaCIAhCjpnmzyHkndEAKCYTKctW4Wzy3E1f+/vvGjp3NnH2rHrCqV7dzbJlVipVKvS1dwVBEAQ/EgG6kC3pcpInCL9VVvxm5OLFcdWsjatGTVw1a2Nq2ID0UuXvqC0XL0rMn29g+XK9Z44fwIMPuhk82EFUlAjMBUEQBB8oCsETx2GePR0AOTyClNWf4qr7+E1fvnatjmHDjNjt6rmoVSsn06fbCA7OsxYLgiAIhZQI0AXVf7Li2mvfb5MVV7Ra3PdXxlWzFq4atXBf/S6XLJWlkI4pwgw+LmXwzz8S8+YZ+OgjPTZb5j4fecTN0KF2mjRx36pmjyAIgiBkz+0mZNhATKtWqA8jS5LyyUbcNWre8FKHA2Jjg1i6VJ1vrtUqxMba6dXLKc5DgiAIQq4QAXoR5MmKe4LxP9H9dfj2WfFixdSs+PXBeJVq+GvNsrNnJebMMbB6tR6HI/PK54knXAwe7ODpp0VgLgiCINwBu52w3t0I+nIzAO4KFUletwm5QsUbXpqYKNG1q5E9e9RLp7vuklm0yEaDBmK+uSAIgpB7RIBemLlcaI8fU4en+yEr7i+nTkn8P3t3Hh/jtfhx/DPZE9n3lVgSiSC2IhIhdrEVbVGqvdfyU6XVVm3dqVpqqV0pimpq56IooXaJIIIIkYQkQnbZyDZzfn/kZiq0vaWJmcR5v15elTEzPc/JPM93znO2xYsN2LxZn5KS3/9/7duX8uGHxbRrJ78MSZIkacLx48eZOXMmKpWKV199ldGjR1f496+//pqwsDAACgsLyczMJCIiAoCdO3eyYsUKAN5++2369+//fAv/uPx8LN4aisHxowCUNmrM/c07EQ4OTzw1PFyHESOMSU0tm0fVrJmStWsf4uoq55tLkiRJlUs20GuI6tIr/lfi4hR8+60h27bpoVT+3jDv3LmUDz4o4qWXVM+9TJIkSVIZpVLJ9OnTWbduHQ4ODrzyyit06tSJBg0aqJ8zbdo09d83btxIdHQ0APfv32fp0qVs374dhULBgAED6NSpExYW/2zR0GelyMzEYugr6F84D0BJGz9yftyMsLCs8DwhYN06fT791FB9w3jIkBLmzCnURExKkiRJLwDZQK9uHu0Vj76Kbnnv+N/tFf/vom3Pu1f8r1y/rsPChQbs2qWHSvV7WXr0KOH994tp3lw2zCVJkjQtKiqKOnXq4ObmBkCvXr0IDQ2t0EB/1L59+xg/fjwAJ0+exN/fH0vLsgawv78/J06coHfv3s+n8I/QSbmDxWsvo3fjOgBFXbuTu3o9mJhUeF5hIUyaZMTPP+sDoK8vmDmziDfflPPNJUmSpKojG+haTJGViV701UeGqD9lr/ijjXEN9Yr/lStXyhrme/fqIcTv33Z69y5rmDdpIhvmkiRJ2iI1NRVHR0f1zw4ODkRFRf3hc+/cuUNycjJt27b909empqb+5f9PV1eBpaXJXz7naejq6mCZmoRe354oEhMBUA15HZ3v12Cpr1/huYmJ8NprOly4UJZNTk6CzZtVtG2rD+g//tY1mq6uTqX+Hl4Ess6ejay3ZyPr7dloc73JBro2+KNe8eir6N5N+cuXPdEr/t//akOv+F+5dEmH+fMNOHDg9y85CoXg5ZdLmTChGG9v2TCXJEmqzvbt20f37t3R1dV95vdQKgX3n3H3jz9imRCDbq9gFBkZADwY+X8UfDUHCkqAEvXzTpzQZfRoIzIzy3K0detS1qwpxMFBcP9+pRWn2rC0NKnU38OLQNbZs5H19mxkvT2byq43OzuzSnsv2UB/zh7tFdeNvlo2b/xZesUb+VDa0FvresX/SkSEDgsWGHL48O8fO11dwcCBpUyYUESDBnKxHUmSJG3l4ODAvXv31D+npqbi8AcLqgH88ssvfPbZZxVeGx4eXuG1rVu3rrrCPkb/1An0hg9GkZcHQMGkaTz4cHKFm9lCwPLl+syYYaiebjViRDFfflmEgcFzK6okSZL0gpMN9KpS3itevmjb3+0V19F5cgX1atAr/qiSEsjIUJCeXvYnNVXBnj06hIbWUj9HT08waFAJ775bTN26smEuSZKk7Zo0acKtW7dISkrCwcGBffv2MX/+/CeeFxcXR25uLs2bN1c/FhAQwIIFC8jJyQHK5qR/8MEHz6XcupejsBg8AEVREUKhIP/rbygcUXH1+YICeP99I3btKhvZZWQkmDu3kMGDS59LGSVJkiSpnGygV4JK7RX39AJj4+dU8r/v8UZ3WpqC9HSdR/7++5+sLJ0/fR8DA8GQIWUNczc32TCXJEmqLvT09Pjss88YOXIkSqWSgQMH4uHhwaJFi2jcuDGdO3cGynrPg4ODUTxyU9nS0pKxY8fyyiuvAPDOO++oF4yravrhZ8oa53p65C39jqIBr1b49/h4Bf/6lzHXrpUNx3dzU7Fu3UOaNpXTrSRJkqTnTyGEqLJW0v/aLxXKgnzp0qUoFAq8vLyYP38+Z8+eZdasWernxMfHs3DhQrp06cKUKVMIDw/HzKxsnP/s2bPx9vb+y3KUlCgrZ46BEFjeS+Th2XMV9xV/ll7xRo1ROTlrtFf8rxrdjze8/6rR/XcYGQneeKOEd94pxtlZNsz/Ljmv6NnIens2st6eTWXWW2XOYavuKi27Cwow+vlHjIICuV+v4veFQ4d0efttY3Jzy7I4MLCU774rxMZG5lQ5eV14erLOno2st2cj6+3ZvJBz0P/Ofqm3bt1i1apVhISEYGFhQWZmJgBt27Zl9+7dQNneqd26dcPf31/9ukmTJtGjR4+qKvqfMntvLPo/b/rL9VtVlpbqfcWVjRqXNcqfY6/482x0A5iYCOzsyv7Y26se+Xv542WPeXsbU1j41yMKJEmSJKnS1apF4Yj/w8jSBP77ZUylggULDPjmGwP1LiLjxhUxbVoxenJsoSRJkqRBVRZDf2e/1C1btjB06FAsLCwAsLGxeeJ9Dh48SPv27THWgmHfujHR6r+re8Uf31e8CnrFtaXR/XvD+/fHTE3/3nsaGZXtKStJkiRJmpSbC+PGGal3EjExESxeXEjfvnK+uSRJkqR5VdZA/zv7pd66dQuAwYMHo1KpGDduHIGBgRWes2/fPv71r39VeGzhwoUsW7YMPz8/Jk6ciMH/WF610vZS3bUbVdhZlHXqgHcjMDZGF3iWTWRKSiAtrexPaiqkpSm4d+/3n1NTFf99HPVWL/+EiYnA0RHs7cv+ODoK7O3BwQEcHAQODqh/rtjo/ucNftDuvQa1may3ZyPr7dnIens2st6qj+vXdXjrLWPi4sqyrV49FT/88BAvLznfXJIkSdIOGh3IpVQquX37Nhs3buTevXsMGzaMPXv2YG5uDkBaWho3btwgICBA/ZoPPvgAOzs7SkpK+PTTT1m1ahXjxo37H/+fStpL1cQSy/4Dyt6rSEBRxfd8vKe7rHdb57Gfq6anu7xX+/eh5RV7v/9uT3dpKVWyz6ucH/NsZL09G1lvz0bW27ORc9Crh+3bYcQIEx48KLvp3a1bKcuWPeS/g/gkSZIkSStUWQP97+yX6uDggK+vL/r6+ri5ueHu7s6tW7do2rQpAPv376dr167o6/8+69ve3h4AAwMDBgwYwNq1a6vqEJ6QkwN79ihISDCo0ka3rW3FoeSPNrofbXj/3Ua3JEmSJL2olEr4+msDliz5fbzbRx8V8eGHxehUziAxSZIkSao0VdZA/zv7pXbp0oV9+/YxcOBAsrKyuHXrlnrOOpQNb398n9S0tDTs7e0RQnD48GE8PDyq6hCeMHiwCefP6wCGT/W6P2p0/1lvt2x0S5IkSVLl2bZNjyVLynLb3FywfPlDunVTarhUkiRJkvTHqqyB/nf2S23fvj2nTp0iODgYXV1dJk2ahJWVFQDJycncvXuX1q1bV3jfiRMnkp2djRACLy8vvvzyy6o6hCc4O6s4f77sDnx5o/vPVy8va4zb28tGtyRJkiRpir29QF9f4O0Nq1YVUK+e3EJNkiRJ0l5Vug+6tqisvVSFgIICE+CBbHQ/JTm39dnIens2st6ejay3ZyPnoFeNStsHHcjLA1dXE3Jy5Of7acnrwtOTdfZsZL09G1lvz0ab90GXs6+egkIBrq6Pr3IuSZIkSZI2MzOr9B1QJUmSJKlKyAa6JEmSJEmSJEmSJGkB2UCXJEmSJEmSJEmSJC0gG+iSJEmSJEmSJEmSpAVkA12SJEmSJEmSJEmStIBsoEuSJEmSJEmSJEmSFnghtlmTJEmSJEmSJEmSJG0ne9AlSZIkSZIkSZIkSQvIBrokSZIkSZIkSZIkaQHZQJckSZIkSZIkSZIkLSAb6JIkSZIkSZIkSZKkBWQDXZIkSZIkSZIkSZK0gGygS5IkSZIkSZIkSZIWkA10SZIkSZIkSZIkSdICsoEuSX9CpVJpugjVmhCixtdhTT8+bSWE0HQRnqsX4VySpMoiz5V/rqZfc2rysWk7md9/j2ygV1Py4lJ1lEolADo6OmRlZZGamqrhElU/KpUKhUKBjo4OSUlJxMfHa7pIlU4IgY5O2SU0OjqakpISDZeo5iu/7ikUClQqlfpcrenKz6X4+HiOHz+u6eJI/5DM76ohs7ty1PT8ltmtGTK/ny6/ZQO9miq/uOzdu5cLFy7IwK9Eurq6ABw8eJCxY8eSlJSk4RJVPzo6Oggh2LFjBx9++GGNC3gou+hmZ2czc+ZMVq5cSUZGhqaLVOOVX/dOnDjBxIkTiY2N1XCJqs6jvQxKpZL169czd+5c2eioAWR+Vw2Z3ZWjpue3zG7NkPn9dPmtEC/aWIMaIjo6ms2bNxMTE4OpqSmdOnViwIABGBsba7po1U753WKFQoEQgpKSEiZNmkRRURFvv/02TZs21XQRtd6jdQhQXFzMunXrOHToEJMnT+all17ScAn/OaVSqf4CCBAXF8eCBQsQQrB8+XINlqxmU6lU6OjooFKpyM/PZ8mSJeTn5/Paa6/RvHlzTRev0j1+LgHExsbSr18/Pv74Y4YOHarB0kmVQeZ35ZDZXTlqen7L7NYcmd/Pnt+yB70aeHwYSFxcHP/6179wd3dn8+bNDBkyhMTERE6ePKmhElZf5RcPhUJBbGwst2/fxsDAgK5du5Kamoquru4LN1/maT1ahxcuXCAyMhKAoKAgzM3NiYuL03AJ/zkhhDrgjx07Rk5ODvXr18fb2xulUklycrKGS1jzlPcq6ujo8PDhQ3R0dDA3Nyc1NZWUlBTc3d2BmjWfTalUqs+ls2fP8v3333P9+nU8PDx44403OHLkCCCHSFcnMr+rhszuylHT81tmt2bI/P7n+a37xRdffFGF5ZX+ASGEeu6CSqUiOjoaExMTHB0diYqKIiUlheDgYGxsbEhMTCQpKYm6detiamqq6aJrtcLCQuLj47G2tlZfPL788ku2bNnCw4cPOXDgAKNHj+bEiROYmprSsGFD9dAcqczDhw85dOgQHh4eKBQK8vPz+eqrr9i9ezeGhobMnj2b//u//yMzM5Ps7GxcXFywsLBQf6arg+TkZG7duoWDgwMKhYKoqCgmT55MfHw8V65cISYmhsGDBxMWFoa9vT21a9euNsemzbKysjA2NlbX5Zo1a5g7dy5ZWVkUFBTQt29ffv31V1q3bo2NjU21r/PCwkJmzpxJx44d0dHRobi4mEWLFrFz5058fHz44YcfMDQ0pHfv3mzfvh1nZ2fc3d3VXwYk7STzu/LJ7K4cNT2/ZXZrjszvystveeXSQkePHq1wIQwNDaVbt24sWbKE9957j5iYGD766COSk5O5evUqFhYWNG/enOzsbEJDQzVceu12+vRpfvjhBwoLC9X1e/HiRRo0aMDWrVvR1dXl5MmTpKen8+qrr3Lo0CE5j+0xISEhHDt2DFdXV/VjCQkJ1K1bl82bN2Nra8vNmzdJSkrCz8+Phw8fEh4eDlAtLsZ3795l69atRERE4ODgoH48PDycd999l1mzZnHv3j2OHz+OtbU1DRs2JDw8nNu3b2uw1NVffHw8K1asqHC+hYSEcPfuXZYtW8bDhw+ZN28eLi4ueHt7s2vXLgoKCjRY4n9u/vz5JCYm0rFjR/Vj2dnZlJSUsGnTJszNzUlMTMTY2Bh7e3uGDBnCypUrASoM2ZS0h8zvqiGzu3LU5PyW2a05Mr/LVGZ+ywa6Frp69SoPHjwAIC8vj7179zJ//nxWrlxJ48aN2bt3L4WFhfTv359ly5YB0Lx5cwIDAwkKCtJk0bWSEIL09HTefPNNrly5wtChQ7G1teW3335DCEFERASXL19m7NixxMTEsGbNGuzs7OjQoQNmZmZs2bKF4uJiTR+GxuXn5/PRRx+RkJBAhw4dcHZ2ZunSpeTl5REVFcXFixcZPnw4J06c4MCBA7i7u+Pj44ObmxuXLl3S6i9L5cOsoqKiGD16NE5OTvTp04eUlBR++eUXAE6ePMmePXt488038fLyYtOmTQC88sorxMXFcenSJUpLSzV2DNVVVlYWb7/9Nr/++it9+/bFw8ODW7duAXDt2jXat2/P6tWriYiIYOrUqQCMHDmSiIgI9RfH6mj58uVcunQJT09PAgMDCQ4O5t69exgYGBAbG0uPHj04efIkISEhBAUFkZeXR3BwMEIIORxai8n8rjwyuytPTc1vmd2aJfO76vJbNtC1xKPz1MaNG8fGjRtJT0+nVq1apKamqgP/lVdeIT8/n8zMTF5++WVu3rypvuvepUsXnJ2dNVJ+bZWWloZCocDU1JSsrCz8/PyIi4tj79697N27l6SkJPz9/Tl16hT9+/dn6dKl1KlThzNnzpCQkMCHH35Iz549MTAw0PShaEz5HC19fX3u3r1Lhw4d2Lt3L2FhYaSmpnL27FmCgoL47bffePfdd1m4cCHOzs4cPHiQ06dP069fP0aNGoWbm5uGj+TP3bt3D4D79+9jbGyMk5MTx44d4+jRo0RFRVFQUIC/vz+//PIL27ZtY/z48UDZHWJjY2PGjh1Lly5d0NPT0+RhVCvl87Bu3LhBRkYGY8aMQU9Pj1mzZrFz506EENjY2PDOO+/QqFEjNm3aRLt27bh69SoODg7079+/2tX3nTt3uHTpEgCOjo54enoyduxY8vLy8PX1Zc6cOVhZWWFpaUn//v2ZPXs2jo6OHD16lJ9++gkTExNWrVpFQECAho9EepTM78ons7ty1PT8ltmtGTK/qz6/ZQNdS5QPdyjfdiAyMpLly5cjhKBNmzYkJiZSUlKCm5sb2dnZJCcnY2FhweLFi+nUqZMmi661cnJymDt3LpmZmRgbG1NcXMzw4cNJT0/nrbfeolatWhw/fhx7e3v69OnDkSNHSExMZNasWXz99ddkZ2fj5OT0Qq8EW1xcrK5DQ0NDCgsLGTNmDObm5vTs2ZNWrVpx9OhRrK2t6d+/PyEhIfznP/9h+vTpLF++nNLSUkxNTbU23AHCwsLUw47q1atHdHQ0o0aNIiAggF69eqFSqThw4ABDhgzB0tKSkJAQQkND+fe//83p06d58OABTZs2lXNHn0JcXBwff/wxAG3btiUlJQV/f39iY2MJDg4mNTWV06dP0717d5o3b06dOnUA2LRpE3PmzOHGjRsMHjyY9u3ba/IwnkppaSnh4eFYWVkBZdf67du3Y2dnh7m5OTNmzODUqVPExMTw2muvcfPmTSZPnsy0adNYsmSJekiq/JxpH5nflUtmd+Wo6fkts1szZH4/n/yWi8RpyOOLbRw8eJAJEyZQUlJC27ZtadeuHfPnz8ff3x9TU1OOHTtGTEwMSqWSo0eP0qdPH5ycnLC1tVVvMaLt84Oel/LFF4yMjOjWrRsJCQnY2dmRkJDAgwcPGDBgAI6OjgghOHv2LO7u7vTp04eLFy9y6NAhjI2NmTdvnvqi8iJSKpUIIdDX16dnz55cuXIFCwsL9PT0iIuLo3///jg5OaGvr09CQgLJycm88847KJVKzp8/j6WlJXPnzqVevXqaPpQ/Vf45cXV1pX379ly6dAkzMzNKSkq4ceMGo0aNwtbWlpSUFG7cuEGjRo0IDAzk5s2bHD58mN69e/PBBx9gYmKi6UOpNsqvU+bm5vj5+aFUKomNjeXIkSOYm5szefJk3NzcuHLlCikpKbz00kvY2Niwbt06tm3bRnp6OhMnTqRhw4aaPpS/TalUolAo0NXVxdvbm9u3b3Pq1Cn8/f1xcHDAzMwMOzs7rK2t0dPTY9WqVbz//vv4+vqiUqkwNTVlxowZeHl5afpQpP+S+V01ZHZXjpqe3zK7NUPm93PObyE9d6WlpRV+vnbtmhg0aJC4cuVKhceXL18uxowZI4QQIjo6WkyfPl2MHTtWHD9+/LmVtbpRKpUV/l5UVCS6du0qdu7cKYQQ4ueffxZDhw5VP2fu3Llizpw5Ij09XQghRGFh4fMtsBZ6tA5zcnKEEEIEBgaKH3/8UQghxNatW8Urr7yifs7hw4fF+++/L8LDw4UQQpSUlDzH0j69R4+vXHR0tGjYsKG4f/++EEKIIUOGiK+//loIIURycrL45ptvxJIlS8SDBw+EEEKoVKrnV+Aa4vHrXmxsrOjYsaPIy8sTQggxfvx4sWzZMiGEEPHx8WLy5MniP//5jxCi7Hd28+ZN9WurS/0/Ws6YmBghhBCrVq0SM2bMEKmpqeL27dviyy+/FFu2bFE/r127dmLt2rXPvazS3yPzu2rI7K4cNTm/ZXZrjszv55/fsgddA3R0dMjLy2PRokV4enqSmZlJbm6uequVXbt2UVxczKBBg1i1ahV6enp06NABPz8/+vbtq747LORd9ycoFAru3LnDlClTyM3NpVmzZjg5ObFu3ToGDhyIt7e3epGexo0bY2pqSkxMDC1bY4sLNAAAIABJREFUtqRWrVrVbk5MVVAoFMTFxfHRRx+RmppKmzZt8PDwYOXKlfTr149mzZqxc+dOCgsLadq0KUZGRiiVSjw8PLCystL6bW3Kz5lDhw4xdepU6tevT9OmTUlOTubQoUP07NkTX19fvvrqK15++WWcnJzIzMzEyMgILy8vdHV15Xn3DMq3m1q8eDE2NjZ4eHgQFxdHREQEgYGBWFtbs3btWrp06YKrqysJCQnExcXh4+NDrVq1sLa2BqhW24uV79H80UcfERUVRdu2bXF1deXatWtkZGTQvn170tPTSUhIwMTEBCcnJ1q0aIGdnZ2cj6ylZH5XDZndlaMm57fMbs2R+a2B/K6UZr70lx6/W7Rz507Ru3dv8cUXX4iioiKRmZkpdu/eLT799FOxc+dOMXv2bDFp0iSRnZ0t9u3bJ77//vsKr/+ju4gvqsfv6p09e1Z069ZN/PDDD6KoqEgIUVb/7733nli4cKEQQoijR4+K9u3bi/z8/OdeXm30eB1evHhR9OrVS91zUW7cuHHqO9NhYWGiRYsWIjs7+7mV8594/BgXLVokhg0bJs6dO6d+rKCgQLRq1UpERkYKIYSYOHGiGDRokBBCnnPP4vE6O3HihOjTp4+YNGmSSElJEUKU3Wnv3bu3iI6OFkII8eWXX4p3331XCCHEw4cPq905+vjnLDMzU4wcOVIcPny4wuP79+8XX3zxhbh69arIzMwUH3/8sfjxxx+feL2keTK/q4bM7spR0/NbZrdmyPzWfH7LHvQqJIRACFHhbpFSqWTv3r2MGjWKwYMHo1AoKCwspFmzZgQFBeHl5YVSqSQsLIxevXrh4+NDixYtKryvvANY5tG6jYiIwNnZmdOnT9OyZUv8/f25f/8+V65coXbt2ri7u/P999/j7++Pr68vxsbGeHl5oaen98LXZ3kd/vrrr9SvX5+kpCT09PTw8PAgLS2N8PBwzM3NCQoKYt68ebRu3RpfX19sbGxo3LgxOjo6Wl+HOjo6FBQUcPHiRVxdXTl79ixdunTBxsaGxMREYmNj8fDwwMjIiKVLl/L6668TFBSErq4ujRo1AuR59zRUKpX6c5WVlYWxsTG//PILvXr1YvTo0ZiZmZGeno6Liwv5+fns2bOHXr16Ua9ePSIiIvD398fIyAhDQ0NUKlW1qfvyY96xYwe5ubnUrl2bjRs34ubmxvXr1zl58iRRUVG8+uqrXLx4kZs3bxIQEIC7uzv+/v6yF1CLyPyuOjK7K09Nz2+Z3c+fzG/tyG/ZQK9CCoUChUJBfHw8q1evRqlUUrduXQ4ePMiRI0cIDQ3l4MGDhISEUL9+fXJzc5k5cyZHjx5lxIgReHh4qIfBVacP+fOiUCiIjIzko48+4sqVK3Tp0oX09HQOHjzIr7/+Snp6OqtWraKoqIiOHTsSGxtLUlISbdq0oXHjxujr68s6BcLDw5kyZQpRUVF06tSJ4uJiYmJi2L9/P6WlpZw4cYLIyEh69+5NYmIiKSkptGnThkaNGlWbIWNr1qzh66+/prS0lICAAOLj49m7dy/Xr1/n6tWrhIaGUlpaytChQ1m+fDktWrTAxcVFBvwzUigUpKenM2vWLEJDQ+nevTsHDhzg7Nmz7N27l1OnTrFy5Urq1q1LYGAgq1evxtXVFV9fX7p164aBgYG6zqtT3V++fJmJEyeSkpJCUFAQ9vb2GBsbc/r0aWxtbTE1NWXp0qX4+flhb29PcXExXl5eODg4qFcCl7SDzO+qI7O78tT0/JbZ/fzJ/NaS/K7U/njpiWEhGzduFIMGDRJ79+4VY8eOFV999ZUoKCgQ586dEwkJCSI/P1/MmDFD7Nu3T6Snp4vQ0FANlVz7PT58JD09XYwfP169uEm5vLw89YIgR48eFZ988okQQi4iI8STdVhUVCQ+//xzcejQIfVjSqWywrDOixcviilTpgghtH9xD5VK9cQ5eO3aNTFhwgSRmZlZ4fHyxU2EEGLx4sViw4YNQghR7YZlaYPyOi//fCQnJ4shQ4aIDRs2qBfvycnJEefOnRM3btwQhYWFYtGiRWL16tVCiLKFfh79bFWHYYl/NJxtzZo16uG4paWlFT5jQpRdg9577z0RGxv7XMooPR2Z31VDZnflqMn5LbNbc2R+l9G2/Jbj6SpZ+RCJnTt34u3tjZGREQsXLiQxMZHk5GTc3d0xMjKiVatWFBUVcezYMS5cuEDr1q2xtbVV74mqVCplj8pjyuvj5s2bNGjQAFNTUy5fvkxMTAyXLl0iJycHIQQTJ04kKSmJ/fv3s2fPHoYMGQKAgYGBJouvFXR1dVGpVJw7d442bdoghODevXuEh4dz7tw5Hjx4gEKhYNSoURgYGLBp0yZOnDhBv379NF30/6n8nFEoFNy9e5fS0lLc3NzIyMggJSWFrVu3AmV3SXv16kXnzp2Jiopi3bp1pKamMnnyZABq1aqlycOoVoQQwO/XvaKiIoyMjEhNTUWpVKq3+MnOzsbd3V193YuIiOD06dP06dMHAG9vb/X7KRSKarGIjK6uLiUlJfzyyy94enri7e2No6Mje/fu5datWxgbG5OZmUmLFi0YM2YMX3zxBRcuXCA4OJgGDRpouvjSH5D5XTVkdleOmprfMrs1Q+a3due3bKBXgkfnayQlJbFhwwaysrLw8vJi165d/PTTT7i6uvLFF1/QvHlz8vPzMTY2Zu7cudy5c4cZM2bg4+NT4T1luENcXBxmZmbY29sDsH//flavXo2Liwtt2rRh2LBhTJ06lfDwcDw9PXF0dGTmzJn07t2bpKQk7t27x8qVK3FxcQGq11CbyhIZGQlAs2bNgLK5NT/99BPu7u4cOXKEoUOHMnHiRE6ePImbmxv6+vps3ryZ+Ph4rK2tMTQ05Pvvv8fGxgbQvjpUqVRERESoVwotLi5m3rx5RERE4Ovri4eHB6+//jpJSUnk5eXRoEEDhBBs3ryZtm3bcuHCBXx9fXnrrbc0fSjVSl5eHsbGxuo5V1evXuW7777D3t6e/v3706JFC+zt7Zk2bRoNGzbk1q1bXLlyhYMHD7J69WrOnz/Pu+++S7t27Sq8r7Z9vh51+PBhMjIyGDx4MADbt29n06ZN+Pn5ERISwvDhwwkODsbMzAxra2uMjIxITEzkzJkzFBUV0axZMyZMmIClpaWGj0R6lMzvyiezu3LU5PyW2a05Mr+rSX4/l376GurRIRLlQyHmzJkjevbsqd7zb8WKFaJ3797q56WkpIipU6eKjIwMkZGRoX5cpVJp9fCj56m4uFikpqaK0aNHi3379gmlUimOHz8uJk2apB5G2LNnT7F+/foKQ2ny8vLE6NGj1StKvshyc3NFQUGBWLhwoZg+fbooKSkRcXFxYubMmSIjI0OcO3dO9OnTR3z44YcVXpeSkiKGDRv2xKqV2qikpESEh4eLiRMniiNHjgghhPjxxx/F0qVLhRBCzJo1SwwcOFDs3bu3wuuOHj0qRo4cKfLy8uQ59wwiIyPFlClTRFRUlBBCiN27d4thw4aJM2fOiO+++06MGjVKXL58+YnXjRgxQmRlZT0xXFHbh8MlJSUJIcpWPvbx8VHvE7xixQoRHx8v0tPTRXBwsOjRo4dIS0tTvy4yMlIMGzZMrFy5UiPllv6azO/KJ7O7ctT0/JbZrTkyv6tPfstF4v6B8rvuJ06cYMaMGXh5edGsWTOuX7+OsbEx3t7etGrVil27dqkXs1i5ciXt2rUjICAAExMT4Pd9AbX57tPzkJ+fz4IFC7hw4QKBgYEUFhZy7do16tWrR8OGDQkICGDnzp2sX7+eVq1akZmZiZmZGQ4ODkycOJE1a9YQHBysHmb4IsrIyGDu3LmEhobSvHlzLC0tuXnzJqWlpbRq1YrmzZuza9cuVq1axZAhQ4iPj6eoqAhvb2+mT5/O999/z+uvv05wcLCmD+VPnTt3jnnz5pGZmUmPHj1ISEggJSUFT09PfHx88PLyYurUqeqFPs6fP4+vry93795l/PjxXL58mY8++ggXF5cX/px7Grt27SI1NZUWLVpw/PhxhBB4e3tjaGjIgAEDSEpKYv369ZiZmZGVlYWHhwe6urosWrSI2bNn4+fnR4cOHarNdS81NZU5c+awe/dudHV16dSpEzExMZw5c4ZOnTrRtGlTwsLCmD59OlOnTiU5OZno6GgCAgLYvXs3Cxcu5M0331QP05W0i8zvyiOzu3LU9PyW2a05Mr+rX37LBvpTEP+dX1Hu9OnT/Pvf/6a4uJjk5GQyMzN5+eWXSUtLIyUlBQcHB6ytrfHz88PZ2ZkHDx4wbdo0AgICKrxvdZivUdW2b9/OtGnTqF+/Pu3btwfAx8eHI0eOoFQq8fDwIC8vjy1btrBhwwY6duzIvHnzKCwsxN/fH319fSZOnEjz5s01fCSas2vXLqZOnUqrVq14+eWXqVWrFi4uLmRkZHDx4kUaN26Mqakp27dv58svv8TPz4+9e/eq56jZ2dnx3nvvqecTaZvi4mI++eQTdu3axeDBg7G0tKRu3bro6Ohw5coVioqKaNKkCREREeTk5PDNN9+gq6vL5s2bKSkpoXPnzri6ujJ+/Hjs7Ow0fTjVxrFjx5g2bRqpqakYGxvj6emJiYkJp06dwtraGh8fHxITE1mzZg0LFy7E29ubkJAQbGxscHd3JzQ0lMmTJ9OzZ88K109tvu6dOXOGDz74gLZt2zJ58mRcXFwwNjbmpZde4rPPPqNr167Y2tqyZ88eXnrpJXr16kVOTg5Lly6lR48eNGrUiH//+994enpq+lCk/5L5XTVkdleOmpzfMrs1R+Z39c1vOQf9bxBCoFKpKswrKy0t5eTJk0yePJkuXbpw8uRJduzYweHDhwkODmb16tWcOXOG+vXr4+rqiqurK61atQK0/87T85aXl8fJkydZsGABXl5eFf6tffv2nDp1isaNG+Pg4MDRo0fJyMggKSkJJycnGjRoQGlpKV27dtVQ6bWDSqXiwoULzJ07F19f3wr/1qxZM27dusXhw4fp3bs34eHhvPbaa1y9ehUbGxtatmyJSqV64nXaJj4+npKSEnbs2FHh8RYtWnD16lWuXbtG69atSU9P57fffmPy5MmcOHECPz8/GjRogL6+/hNzpqS/lpqaysaNG/m///s/OnTooH68Q4cOnD17lrCwMDw9PUlKSiI5ORkHBwfS09MxMDDgzp076OvrM336dAD1VlPafN0rb8TduHGDAQMGMHLkSKBs8SEhBLa2trz++ut8/vnnbNy4EUNDQ+Li4ti4cSPR0dGMGTMGZ2dnTE1NNXwkUjmZ31VHZnflqOn5LbNbM2R+V+/81t5bIFpEoVCgq6tLVlYWP//8M+np6ejp6XHjxg2Sk5MB8PX1pVmzZuzYsQNLS0s8PDxIT08nOzu7wnsJIarF3pPP0/3797l79y62trZA2Rcg8d/VJYODgzE0NOTEiRNYW1szfvx4xo8fz2effcaIESMYMmSIesjNi6ykpISwsDB1XZSWlqrr0NPTkyZNmnD58mWUSiXvvPMO69evZ9GiRfTv358RI0ZozQXpr8THx5ObmwuUnUdCCEpLSwEICAhApVJx7NgxBg4cSKNGjRg0aBAxMTGMGzeO7t27a7Lo1VZ8fDyFhYXqcC8tLUWlUgHQp08fEhISuHjxIkFBQejr6zNmzBgmTpzIG2+8wdtvv61efbl8IS5tv+6Vl+/48eO4u7sDZb0/8PuKtxMnTuT27ducPXuW4cOH4+DgwOHDhxk0aBATJkyoFufSi0Tmd9WR2V05anp+y+zWDJnf1Tu/5RD3P1F+t6jc5s2bmT59Oubm5pw7d447d+7QsWNHDhw4QFBQEKampkRHRxMZGYmhoSEDBw6kTZs2TwSQtn/ANeHmzZtcuXKFQYMGATxxIbCysuLw4cMYGRkxcOBAWrduzdtvv42bm5umiqx1yrcjqVevHk5OThXqUKFQYGBgQGJiIufOnWPEiBEEBATw1ltv4eTkpOGS/7nHh6SeP38eExMTWrZsqf6SXD7MysrKioKCAsLDw7G1tWX48OEEBQXx6quvYmRkpKlDqPYiIyPR1dXF399f3QtZ/juxs7Pjzp07REdH4+XlRd++fbGwsOD999+ncePGgPbfdc/Pzyc3N/eJeXXx8fFcvXqVzp07q3teFQoFxcXF6Ojo4OjoyIQJE5gwYQKtWrWif//+ODo6avJQpEfI/H4+ZHZXjpqW3zK7tYPM7+qd37IH/Q88uu1KZGQkcXFxpKWlsWfPHrp06cKZM2fIz8+nYcOG1KpVi2nTprF//34OHTpEkyZNiI2N5eHDh+jo6KjvVkn8aV20bNmS27dvs3v3bqDsJCt/7p49e2jatCl16tShqKgIgNq1az+fAmuh1NRUsrKynnjc0dGRkpISLl++TE5ODlBWj1A2B8nMzIxWrVrh4+ODEEJr9wvNyclh+/btZGZmqj8D5cfRqFEjjh8/TlJSUoXXZGVlERoaSseOHXF1dcXQ0BBA3asj/W/lvRqP/gzg5ubGvn37KCgoUF/PSktLKS4u5vLlywwcOJCkpCRu3LiBnZ0dPXr0wMLCQv070+Z5auvWrWP48OHs27eP69evA79vj9WuXTuKioo4d+4cgLq3JzU1ldDQUIKDg5k4cSIqlUpe47WMzO/KJ7O7ctTk/JbZrTkyv2tmfsse9D+gUChISkpi586d7Ny5kw4dOrBixQr27dtHREQE48aNY8CAAejr6xMYGEh6ejrnz59nypQpPHz4kKKiIvz9/dXvJVX80vSo4uJidHV1sbOzY/HixXTs2BFLS0sUCgXnz59n+/btNG3alE6dOuHh4aGBkmuP/Px8Lly4wPnz53nw4AGXLl3C3d1dfbfdyMiowsI8enp6nDlzhlWrVtG4cWNat26Nh4eH1n4m165dy+zZs7l37x6RkZGYmZnh6uqq/tw4ODhw9epVLl++jIODg3qxmE2bNnHu3Dk6deqEn5+fDPen9Oic2qKiIvT09FAoFAghcHJyIiwsjMjISIKCgtQ9H/fu3ePnn3+mY8eOtG7dusI+0EIIrQ12lUpFVlYWEyZMIDs7m88++4x27dphYWGh3hMWwMTEhPv377N27Vratm2LtbU1x48f56uvvqJ+/fo0atQIX19fre5deFHJ/K5cMrsrR03Ob5ndmiPzu+bmt0I8ettFAso+BN27d6devXrMmjULa2trZs+eza1bt1i5ciVQdudv//799O3bFzMzM/Ly8ggJCWHPnj188MEHBAUFafgotE9KSgpLlizB09MTDw8PAgICKgyFmj9/PnFxcVhYWPDw4UOSkpIYNWoUPXr00HDJNUupVKrvDO7YsYO5c+diZWXFwoULn1iY5/Dhw2zduhV9fX1KSkrIzMxk3LhxdOzYUQMl/3sKCgqYM2eOeqEmS0tLPvzwQ/r27Vth7pSenh5ZWVn89NNPHDhwgA4dOnDmzBmcnZ2ZOnUqLi4uGj6S6uXRc08IwbfffktJSQkjR47E2tpa/cU8PT2dDz74AEdHR7p37050dDS//PILb7zxBkOHDv3D99NGqamp6i+KP/zwA998883/fM1XX31Feno6ubm55OTk8MEHHzyxirekXWR+Vz6Z3c+uJue3zG7Nkfld8/P7hV7F/Y/uDJdfTMaNG8eqVaswMDBAqVTSuXNnli9fzooVKzAyMmLbtm307NlTPdTo1KlTFBcXs3nzZrnwCU/W7ZUrV/j0008ZOnQotWrVYtasWSxatIgGDRqonzthwgRSU1O5fPkymZmZfPvttxo8Au2hq6tLYWEhN27cwNvbGx8fHzw9PdXhXn6PTaFQ0KVLF/z8/EhKSiIhIYGePXtqsuh/KS0tDUNDQ8zNzWnatCnGxsbUqlWLrKwsrl27hoODA1ZWVjRt2hQ9PT2USiXW1taMGzeOrl27kpiYiL+/v1zd9Sk9Pq/szp07TJ06FU9PT0aMGIG1tTVQNryttLQUOzs75s2bx5kzZzh37hy5ubls3Ljxie1utDncs7KyGD58ON9//z1RUVHqIW/FxcXqhXAeVX5NmjZtGqWlpcTExNC0adPnXWzpL8j8rhoyuytXTcxvmd2aI/P7xcnvF7YH/dG7RTExMVhYWODk5FTh8SFDhhAcHMwbb7wBQHR0NBEREVy7do2RI0dSv3599fs9epf0RfZo2Dxq9+7dWFlZYWdnx5dffom3tzeTJk3C2NhYE8WsVjZt2sS2bdto2rQpX375JTExMWzbtg0fHx/69+9f4bnafhcU4MGDByxbtozz58/TrVs3evXqRUlJCVu3buXkyZMIIejduzelpaVcuXKFrl270qdPnz8daik9m+joaPbv30+vXr349ttv+frrr8nJySEnJwcjIyO8vLzUDZ5yj/5cnbabSktL49tvv2X06NHk5uby+eefs2bNGqytrStcs+7evVth4SX5mdNOMr8rn8zuqlGT8ltmt/aQ+V3z8/uFmoOelpZGTk4OZmZmKBQKUlNTmTx5MocPH6Z169bY2NigUCjUH1x3d3eWLVtGjx49MDY2xs7ODl9fX7p06aIeQgJUWJHyRVUeLOV/Ll26xOLFixFCYGlpSUpKChMmTODu3bu88847vP766ygUCtLT07VqWwNNKl/o49ELZlxcHNu3b2fu3Ln07t0bADMzM9LT07l8+TJ+fn6kp6fz4MEDTE1Ntf5iGx4eztixY6lTpw6ffPIJDRo0wNbWFktLS/XCJWPHjqV///54eXlx//59YmJiCAgIeOG/QP8Tj65qXVpayqJFizhx4gSNGzemVatWnDp1irVr15KRkcFvv/3Gtm3bCA4OfqI3sfw69/iKsNomISGBhIQEdVjXqlWLVatW4eHhga+vL3FxcSQlJdGyZUtKS0vVn62jR4/i6OioXj1YW4/vRSTzu2rI7K4cNT2/ZXZrjszvFzO/X5gG+sOHDzl06BCmpqbY29sDsGzZMqytrZk3bx62trbqX6aOjg5CCFxcXAgNDeXWrVtPzFuoLvsCVrWCggIMDAzU9aBSqdi1axfLli2jb9++REZGsn//foKDg4mLi2PYsGH4+/tz//59Zs2ahYGBAQ0aNNDwUWiH8i9Id+/e5fr169ja2pKens7OnTtRKpWcO3eODRs2oKenR5MmTUhMTGT69OmcP3+e9u3bY2FhoelD+J/27dtHYGAgI0eOxMTEBFNTU3R0dMjPz6dOnTpkZWURHx+Pv78/BgYGHDx4EBcXF1q0aKHpoldLf7RNio6ODt999x05OTl88skn6Ovr07FjR/r370+XLl3o3r27ekjYn32mtPW6l5GRQVpaGrt372bjxo00atQIBwcH9b9FRkbSvXt39PX1+eGHH7C2tqZevXrcv3+fKVOmkJqaqt4TVtIeMr8rn8zuylXT81tm9/Mn8/vFzu8a30DPzMzExMQEfX19fHx8yM7OJjo6mjp16rBv3z66dOmCm5ubekXScuV34YOCgmjdurV6+4dy2voBf57WrFnDypUr6dChA8bGxoSEhFBQUEB0dDRTp05VLwrSo0cPAgMDMTY2Zs6cOSQkJLBixQoaNGjAG2+88ULXZfnnrNyiRYtYsmQJhoaGLF++nGHDhmFmZkZ+fj4eHh6YmJiwe/duBg4cSEBAAC4uLrz//vtaGe5CCIqLi5k+fTq+vr4YGxsza9YsWrdurf5il5KSwldffcWWLVvo0qULNjY2XL58mbi4OHbv3s2VK1d45ZVXtHKPyuqg/Nzat28fP/30E0lJSfj4+ODt7U1ISAhdunTB3NxcPfRt7969zJw5E3Nzc3r37l1tej6USiWLFi1izpw5tGrVin79+lFaWsqmTZswMzOjXr165ObmkpmZSZs2bXB3d8fCwoJdu3YRGhrKd999R4cOHZg8eXKNCfeaQOZ31ZDZXTlqan7L7NYOMr9f7Pyu0YvEZWVlsWfPHtq1a4eJiQl37tzh5s2bnDhxgsDAQPLz87l//z6AeqGBlJQUnJ2d1fM0yofTVfe5DJUpNDSURYsW4e7uzuzZs7lz5w5bt27l5s2bvPrqq+zYsYNevXoRFBTE8uXLqVu3LhkZGXTv3p2mTZsSHR3NyJEjX/iVO4UQ6gvo1atXcXR0RKFQsH37ds6cOcO6des4deoUL7/8svo1Z8+e5eTJkxQWFmJlZUXXrl01Vfz/SaFQYGhoSEJCAmlpaVhbW9OuXTsyMzPVz9m8eTMuLi5YWVmxdOlSPvnkExwdHfnhhx8YNmwYNfz+YZUov1aVz83asmULO3fuZPTo0axdu5bs7Gz69u3Lq6++ysKFC5k/fz4GBgbcvn2bU6dOMXbsWPU2U9VBVlYWH3/8MXZ2dvzwww84OzsDMHz4cIyNjdm5cyf37t2jSZMmnDt3Th3gwcHBdO3alfj4eJycnDA3N9fkYUiPkfld+WR2V56anN8yuzVH5rfM73I1sge9tLQUHR0dDAwMOH36NHPmzOH06dP06NEDDw8PoqKiAPD392fFihXo6+tjamqqXpK/SZMm6oAvv4P1ot8phrJtDiZMmEB4eDi5ublMnDgRDw8PFixYwIEDB/j888+xs7Pj4cOHPHjwgBkzZuDg4MCVK1dYu3YtderUoXbt2tSrV69GnkxPq3we5RdffEF8fDzZ2dmcPn2akydPcvLkSb766ivat29PaWkpCQkJ6rp///33tXpo4aFDhzh37hyenp7k5uaye/duxowZg0KhICYmhnv37mFtbY2dnR0tW7akXbt22NvbExYWRocOHahbty5vvfUWbdu21fShVBvFxcXcvn0bKyurCg0ShULB+vXr6devH927d8fHx4eEhAQePHhA9+7d2bhxIw4ODtStWxdzc3O6detG7dq1gYrz3rRZeno6v/76K4sXL1b3Vunq6qKjo4OPjw916tRh8eLF1K5dm5MnT9KsWTMcHBxQqVTo6elha2v7RA+rpDmmdiKpAAAgAElEQVQyvyufzO7KVxPzW2a3Zsj8lvn9R2pUA718uFH5nfLS0lIOHjxIZmYmr7/+unqolp6eHtu2beONN97A2tqaixcvEhISQsOGDRk3blyFVQ+l38XGxuLg4MDHH3+MmZkZO3fuJCAggMDAQHbs2IGfnx8uLi5YWFiQmJjId999x4ULF9iyZQuBgYHqfTFfVI8Ph4uIiFDf/fz6669p0qQJ33zzDe3bt2fWrFk4OzsTGxvL+fPnadGiBQ4ODkyYMEHrh4zduXOH0NBQNm/ejIWFBdevX8fPzw9TU1MsLS2JjIzk5s2bNGjQAAsLC65cucLChQvx8fHhpZdeolatWn+4dYb0xwoLCwkJCeHo0aMEBQWxYcMGQkJCuH//Ph4eHty5c4f79+/j6+uLvb09x44dIysri27dulFSUkJubi6+vr4V5qI+Pu9Nm5WUlHDmzBkSExM5duwYJ0+eZN26daSlpeHs7Ez9+vVxcnIiPDxc3dCrXbt2tTm+F4XM76ojs/ufexHyW2b38yfzW+b3n6kRDfRLly7h6Oiovnju2bOH8ePHY2VlxfDhw/H09GT37t20atUKCwsLLCwsiIuLIzw8nDfffJPAwEC6d++uDqHqcufpeVCpVOqVSZ2cnNR7d3p6evKf//yH4uJiWrZsSWFhIdu3b+fll1/GzMwMf39/vLy8MDQ0ZMqUKXKhEH5fQTMsLAxnZ2ccHR2JioqisLCQ5s2bU6tWLYQQHDlyhLp167Jnzx4WLFhAkyZNaNy4sfrOqLarU6cO3bt3R6FQcOrUKY4dO0anTp2ws7PDxsYGBwcHwsLC2Lp1K0ePHmXbtm0MHz6cwYMHy/PuKZSfl3p6ehQXF5OUlMT27dvJzMykW7dubNq0ieLiYlQqFUVFReTl5VG/fn1iY2MRQtC6dWt8fX3x9fWt8L7V7XdgZGSEvb09mzZtQkdHB19fXywtLcnKyiIyMpLAwEDc3d0JDAzEyspKvZqypB1kflcNmd2V60XIb5ndz4/M7zIyv/9ctW+g37lzhxMnTuDl5YW+vj6HDx/mp59+YubMmbRv3x59fX2MjIy4ceMGt27d4qWXXiIvLw8LCwtu375Ns2bN0NPTw9DQUL3tipyrVubRYTZnzpwhOztbfYdUoVCo78S3aNGCoKAgNm7cqB6WAmBvb4+3t3eNWrThaRw4cIB9+/bh7e2NkZERp0+f5qOPPuLixYscO3YMXV1dOnbsSEREBM7Ozri6utKiRQsKCgq4ePEiaWlpzJgxo9oOF/Py8sLJyYnjx4+TlpbGgQMHqFu3Ll5eXnTu3Bl/f3/s7OyYNm0aHh4emi5utVFYWAhQYQEYKysrUlNT2b9/P59++imtW7fG2dmZ27dv4+TkhKWlJd9//z3Hjx/n7NmzjBkzBltbW/XrtX3/3b+iUChwcXGhX79+BAcH4+XlRdu2bUlJSVF/kSnf57pp06aaLq70CJnfVUNm9z/3Iue3zO6qI/O7Ipnff67aNtDL56mZmJjQokUL9u/fT7169Th16hRubm6UlJQQHx/P4cOHadiwIfb29mzbto2DBw8SHR1Nt27d6NGjR4VtRqrTsJDnQaFQcP/+fVasWMGqVatIT0/nyJEjdO/eHQB3d3fCwsK4c+cObdq0wczMjF9++YVevXq90PUYGxvL9OnTOXv2LH379sXT0xOA9evX06FDB6ZNm4a5uTlTp07l3Xff5fbt2yQnJ+Pk5ISFhQXNmjUjICCArl27at3qrk8rOTmZyMhIVq9eTXJyMmvXriU5OZkmTZpgbW2Nu7u7potYrVy4cIH58+cTGBiIjo4OixYtIiMjAwcHB7y8vLh69SoPHjygVatWuLq6smnTJtzd3enXrx/NmjWjfv36TJ48uUK4Q/W76/5HdHV11fu7JiYmsnLlSnx9fWncuLFstGkZmd9VS2b3s5P5XUZmd+WT+f3nZH4/qdo10B+fp1ZUVMSDBw9YtmwZAIGBgfz2228kJiZiZGTEoUOHyM3NpW/fvtjb22NgYMB7772nvnDK4XC/e3yOVXR0NJMmTcLa2prVq1cTEBDAunXrMDIyomHDhgDUrl2bZcuW0ahRI9q3b0+fPn1e6PpUqVS88cYbuLm5sXz5cmrXrk1RUREqlYq1a9fy+uuvY2VlRe3atbl27Rq3bt1i4MCBhISE4Orqqg69mlCHQggyMjK4d+8enTp1omXLljRr1gx3d3dcXV01Xbxqpfw65eTkxLZt28jLy2Pbtm1kZGTw8OFDNm/ezKBBg1AoFJw/fx4bGxucnZ05fvw49vb2+Pj4YGtrqx5m+fi5XhOUlpZy7do15s6dy48//sirr77KoEGDNF0s6REyv6uGzO7KIfO7jMzuyiXz+3+T+f2katdAL/9QRkdHs2DBAo4cOUKfPn3UQ7Y6d+5M79696dy5s3r42/Xr1+nWrRt16tShZcuW6js18o7778rvXAFERUXh4OCAnZ0d58+f5+HDh/j7+2NiYoKVlRUrV65kyJAhANjY2GBvb0/z5s1f6OFwKpVKXYcGBgZERUXRr18/NmzYwKeffsrgwYM5e/YsMTExdOzYEYCCggKKiooIDAzEzs6Otm3bVpt9K/8OhUJBdHQ0v/32G/379wd+/7xIf48QAiFEhTAu38rGw8ODGTNmEBAQwNatWyktLaVv374cP36c9evXEx4eTmZmJqNGjcLU1LTC+9a0cAfUW9MIIfjkk09euOFw1YHM78ons/ufk/ldkczuyiHz+++T+f2katdAz8/P5+233yYsLAxLS0vOnz9P06ZNadu2LVevXiUqKgp/f3/CwsKYPXs24eHhjB49GicnJ/U8jcdPmBdVYmIiSUlJ2Nvbo1AouHz5MhMnTuTEiROcP3+e0tJSgoOD2b17Ny1atMDGxob69etz8OBBrl27Rvv27QGoV6/eCx3w5fP9yj9TPj4+bNu2jaVLl6Knp8fkyZNxdHTkpZdeYu7cudSqVYu7d++ydu1aOnTogIeHB25ubjUm3B917949ateujZeXV7WeJ6UJ5fWlUCjIyspi3759nDhxgn79+hEbG0t+fj5t2rTBwMAAJycnlixZwsCBA7GwsEBXV5fevXszfvz4J8K9JjM1NaVRo0Y18lyqCWR+Vw6Z3ZVH5vcfk9n9z8j8fnoyvyvS6gb6Hw3jiI+P5+bNmyxatIjWrVsjhGDr1q3069cPCwsL9u/fj7u7O/r6+lhZWfHpp5/i5OQEyD1RH1VcXMxvv/2Gp6cnZmZmAGzYsIEWLVrwxRdfoKury+LFi3nllVfIzs4mKiqKZs2aYWBgQOPGjTE3N6du3br/z96dB0RVvQ0c/94ZGBjWwW3Qwi1xhVCz+qm5pKmp5Y4WriFhJS7lbqZGWVZYaa65llia5pKiYi6plVkuib6VC+4iUMoq68zc9w9ykjAXBGeA5/NPMnOX556GeTj3nnMeG1+FbV3/fCqKwrlz51iwYAGpqan4+vpSt25doqKiiIyMpGLFimRnZ+Pu7k6tWrWIi4tjy5YthISE0L59e1tfRrF68MEHqVevHiC/d7dzPaFv376dmjVrWttr7ty5zJw5k9OnT3Py5EkCAgJo0qQJa9eupW7duhiNRnx8fPjuu+84ceIEzz33HM2bN8fHxwconcPhhP2T/F08JHcXDcnftya5++5I/hZFza476Nc/lJs3byY1NZUKFSoQGxvL119/TVBQEJB3B3jVqlV4eHjwxBNPcPHiRVRVpWXLltayIvIB/8f1ttBqtdSrV4/jx4/z66+/4uvrS0REBH369MFoNFK9enXi4+P57bff6N+/PzNnzqROnTr4+PhQrly5Mp3grw+vvD4kJy4ujilTplCpUiW++eYb3N3dadasGf/3f//Hzz//bF0QRFEUqlatSuPGjenatWuZaENJ7HdOURSuXbvG3r17ady4MYqi8Mcff7By5UpWrFjB008/zYkTJ7h8+TJPPfUUf/75J7/88gsNGzZEr9fzxBNP8Mgjj6DX64H8n1Mh7jfJ30VLcnfRkPx9ZyR33x3J36Ko2U0H/WZDaC5cuMCQIUM4ffo0p0+fJjo6mj59+rB3715MJhP+/v4A/PTTTxw8eJBnn32W//3vf9ZFUK6TD3ieG+eq/fHHH1SoUIF169Zx9uxZa3mQ6OhoOnXqBMC5c+cwm800b94cb29vGjVqhJOTky0vwS5c/5yuXr2aKVOmkJiYSNOmTQkJCcHBwYEDBw5Qo0YN2rZty4wZM2jUqBHe3t42jlrYq+vzrgB0Oh1169Zl1qxZNGvWjJSUFLZu3Urbtm3x9PTE2dmZXbt2Ua5cOdq1a8fcuXNp0KABDzzwAHq9Hr1eL/NzxX0n+bt4Se4uOpK/RVGS/C2Ki1100OPj47lw4QIVK1a0ll8BOHjwIA4ODrzzzjs89thjHD16lIMHDzJo0CDeeOMNKlWqxLx586hWrRo5OTmUL1/eOixE5szkuXTpEikpKXh6elrnqo0ZM4YTJ07QrFkzjEYjv//+O1evXqVnz558+umn1rvFS5cuJSAggAYNGlCjRo0ym+Cvf/le/zydO3eO1atXExMTw+DBgzlw4ACHDx+me/fu+Pr68v3335OUlETz5s35888/OXXqFM2aNbPlJQg7dWO94tzcXOsiRZMmTcLT0xNfX1/i4+NRVZVatWrh4+PDokWLyMrKokWLFrRq1Yr69evnO6Z874n7SfJ38ZDcXTQkf4viIvlbFCe7uDW9d+9eBgwYAICDg4P1C/XIkSOcOXMGABcXF/r27csff/xB7dq1eeutt4iNjeWpp57ixRdfRKfTUatWLesx5UOeV7YgKirKughMQkICH330ES+99BIffPABbm5u+Pr60qBBA37//XeSk5N59913iYuL4+2336Zr16707t3bxldhW2az2Xo302w2A3Dq1Cmio6OpXr06TZs2ZdKkSWRnZ7N9+3YcHR1p27YtP/30EzExMYwaNYrRo0fb+CqEPbpx6O6CBQsYMWIEq1evJjU1lenTp7NkyRKcnZ156KGH2LBhA1u3bmXlypUYDAbi4uKIj4/P16ERwhYkfxc9yd1FQ/K3KC6Sv0Vxs4sn6A0aNCA6Oppr167RqFEj650oX19f5s+fz2OPPYbRaLTezXzqqaeoUaMGjRo1IiUlhfHjx1OzZk3atm1rvZtVll1PRFqtlkceeYTjx4+TmJhI5cqV+fzzz6levTq//fYbu3fv5vjx4wQGBrJ//35OnjxJu3btaNWqFT169KBBgwY2vhLbuf4k6PoX8Ny5c9m4cSO5ubm0a9eOxMREzGYzNWvWpEKFCmg0GlasWEGvXr2oVq0aFSpUoEmTJja+CmFvMjMz6dGjB23atMHDw4PMzExmzZpFeno6gwcPZunSpZw4cYLnn3+e3bt38+effzJw4EAcHR3ZunUrKSkpfPDBB2zZsoWAgABr2Zuy/p0nbEfyd9GR3F00JH+L4iD5W9xPdtFBB6hTpw5TpkxhwIABODk5kZOTg7u7OyaTiXnz5qHX61m8eDHlypWjRYsWaDQa/vrrL3744Qf69OlDnz590Gq1Zf6Dfr0EjaIonDhxgvLly7NgwQLi4+N5/PHHcXd3Z9++fVSoUAFXV1c++ugj2rVrZ10Ntl69ejg4OJTZdrx69Srz58/n0qVLNGjQgOzsbEaMGGEdkrR69WrOnz9PUFAQGzdupHz58lSrVo3atWvzzTff4OXlRY0aNax3RoWAf4bsOjo6cuTIEbZt28YzzzxDdnY2O3fupHv37mzYsIELFy4QHByMt7c3fn5+TJ06lZYtW/Loo4/Spk0b6tevT0REBKmpqfTo0cO6oIwQtiT5+95J7r53kr9FcZD8LWxCtSPDhg1Tx48fn+81k8mkrlu3Tv3oo4/UdevW2SiykuXMmTPqiy++qI4YMUJNTU1Vf//9d3XMmDHqzp07822XlpamDhs2TD1//rxqsVhsFK39WbVqlTp16lT18uXLampqqjp69Gg1MzNTVVVVTU5OVps0aaJeuXJFjYyMVMPDw9XY2FhVVfPaU4gbWSwW9cMPP1TDwsKsnxOTyaQ+9thj6o8//qiqat73XosWLdTIyEjrfqdOnVJVVVVnzJih7t69W1VVVb127Zo6atQo9fPPP7/PVyHE7Un+vneSu++d5G9RVCR/C1uyizno14WHh7Nt2zaSkpIAmDZtGsHBwfj7+zNy5Ei6desG5C3MIPJcHxJ3XWpqKp988gmtW7fm448/xt3dnbp161K7dm1+/vlnTp06RXp6OhMmTKBfv340btwYHx+fMn3X/UYZGRn89ddfpKam8v3336PRaDh48CDJyckAeHp60r59e7Zv3067du0wm83WeYJubm62DF3Ymc2bN5OUlERycjKHDh1i1KhRrF+/Hq1Wy/jx4wkPDwegYcOGtG/f3roC86effsrs2bNJT0/ntddeo2XLlqiqiouLC9OnT6d///62vCwhbkry992R3F30JH+LoiL5W9iaXXXQDQYDAwcOpG3btnTr1o1Lly7xzjvv8NBDDwH/LKQgZVf+cb30yvUEZDKZuHTpEq1btwYgOzsbgK5du5KUlMSBAwdQVZWmTZuyYsUKBg0aZIuw7YL6r4U5Dh06ZB22lJSUxK5du8jJyaFLly5MnjzZul12dja1a9emUqVKTJkyRYbDCavrn6kzZ86wePFiPDw86Ny5Mz169KBJkyYcOHCAUaNG0alTJxwcHNi0aRP9+vXD1dWVoUOH8txzz3HkyBFefvll6x+MN35OHRwcbHJdQtyO5O+7I7n73kj+FkVN8rewJ3YzB/26xx9/nCNHjjBkyBBefvllPDw8pC7gv6g3lKDZt28fo0aN4uTJk6SkpGAwGEhISMDb25sqVapYV9V1dXUlIyODlJQUGjduTP369dHpdDa+EttQ/65b+e8/FNeuXcvDDz9MWFgYDRo0IDU1lWPHjjFs2DCioqL48ccfmTt3LgaDgW7duuHk5CSfSWEVHx/P2bNnMRqNrF27FovFQocOHTAajfz222/odDoCAwO5fPkyu3fvBiA6OpoBAwbQrFkzmjRpwmOPPUZwcDDly5e3/p7Ld58oKSR/35rk7nsn+VsUB8nfwt7YXQcdoHPnzlStWvU/v4jLooSEBC5evIibm5t1IZiDBw+yfPlywsPDMRgMvPnmm7Rq1YpLly4RGxuLo6Mj7u7uhIeHk5aWRteuXWnUqJH1zn1ZdOOX5smTJ1m9ejW5ubn4+Phw8uRJjhw5wtNPP025cuW4ePEiu3btolatWgQHB/PAAw/w+OOP88ILL+Ds7CxfuiKfLVu2MGbMGEJDQ4mMjKRr165Uq1YNjUaDs7Mzhw8fRlEUBg0aRMWKFTl48CCHDh0iIyODJ554AoPBgNFoBPKXcBGiJJH8nZ/k7qIj+VsUF8nfwt7YZQcd8uaplfWSK5D3iz5z5kw+/PBD/vjjDzZu3MilS5d49NFHuXDhAiaTibNnz/LFF1/Qq1cvunTpQs2aNUlKSmLt2rUsX76cRx99lH79+tn6UuyCoijk5uayatUqFi5ciJubG4sWLSIgIACDwcDly5fJzMykVq1apKens3v3btLT062lgqpUqWLrSxB2qkGDBmzdupWkpCRUVaVjx464uLgAUKlSJesf3waDgQYNGvDII49Qr169m67mKsldlGSSvyV3FwfJ36K4SP4W9kZR/z2RR9iNvXv3Mm7cOAIDAxk0aBB6vZ7ffvuNkJAQ5s2bR0ZGBhERETRq1IhRo0bh5eVFcnIymZmZVK5cmcTERFxcXMr04ifX/1C8Licnh3Xr1rFkyRLef/99AgICmDNnjrXsRWxsLBEREXTp0oWdO3cyaNAgnnnmmTI9pFDcuaNHjxIYGAhAWFgYDz/8MP7+/nh5eZGUlMScOXMoV64cISEh+T5T//6cCiFKLsndRUPyt7ifJH8Le2K3T9BF3uIxy5cvZ8WKFej1esxmMz4+Puh0OpYvX86QIUPYv38/TzzxBH5+fpw8eZLXXnsNjUZDw4YNcXV1LdOJ6cbhlQcPHiQ3N5dy5cphMBiIiYnBYrHwyCOPUL9+fdatW4fBYOCZZ57Bz8+P1NRUBg0aRMuWLcv8sEJx54xGI1evXiUxMZFOnTqxcOFC1q1bR1xcHGazmUqVKtG4cWO8vb2t+8gwYCFKF8nd907yt7jfJH8LeyJP0O3c8OHDcXV15d1338VkMllXgWzdujXTp0/Hw8ODtWvXcvbsWa5cuUJwcDDPPvusjaO2nfT09HxPHeLj43nnnXdITEykadOmXL16lTfffJMNGzZw8OBBBgwYQK1atVi/fj3r16/nrbfeklVdxT1JSUnhySefJDo6mooVK/Lzzz9z8OBBnJycCA4OtnV4Qoj7QHL33ZP8LWxN8rewF9JBt3PJycm0bduWlStX4uvrS0ZGBi4uLowdO5aGDRsSFBQE5JWFqFGjho2jtR2z2cysWbPYv38/7dq1o1mzZtSrV4+vv/4aRVHo0aMH77//PmvXruXtt9+mefPmzJs3D51OR1hYGAC7d++mVatWNr4SURrMmjWLLVu2sGXLFluHIoSwAcndd07yt7Ankr+FPZBxGXbOYDAwYMAA3njjDQDrohWpqak0atTIul1ZTvB79+6lZcuWODo6EhYWxsWLF1mzZg25ubl07NiRxx57jH79+pGTk8Po0aOZPXs2zs7ONGrUiDNnzhAbGwsgyV0UmeHDh1OlShXrgjPXyf1QIcoGyd13RvK3sDeSv4U9cLB1AOL2RowYwfr169m/fz81atRgwoQJeHl58eCDD+arq1pWeXh4cOXKFeuddLPZzN69e7FYLLi4uLB//34CAgIYM2YMx48fJy4ujtmzZzNs2DD8/PyoWLGija9AlEaLFy8u8FpZ/10VoiyR3H17kr+FPZL8LWxNnqCXEGPGjGHgwIGEhYXx9NNPExERgbu7u3xhAAEBAXTo0IEJEyYA4Orqyvnz58nOzgbg/Pnz/PXXXxw5coQ1a9YwcOBA6tevDyDJXRQrs9ls6xCEEDYkufvWJH8LeyX5W9iSzEEvQVavXk2XLl1wcnKydSh25/p8v65du7J37148PT1xcXHhiSeeYNCgQSxZsoTt27fz+OOPM2bMGFuHK4QQooyQ3H1rkr+FECI/6aCLUmPx4sV8/PHHxMTEoCgKR44c4fXXX6dZs2YMHjwYT09PnJ2dbR2mEEIIIW4g+VsIIf4hHXRRqjz55JNMnTrVumDM+fPnyc3N5aGHHrJxZEIIIYT4L5K/hRAij3TQRakSFRXFuHHjOHbsmK1DEUIIIcQdkvwthBB5ZBV3Uap07tyZK1euYDab0Wg0shCPEEIIUQJI/hZCiDzyBF0IIYQQQgghhLADUmZNCCGEEEIIIYSwA9JBF0IIIYQQQggh7IB00IUQQgghhBBCCDsgHXQhhBBCCCGEEMIOSAddCCGEEEIIIYSwA9JBF0IUiTZt2nD16tV73kYIIYQQ94/kbyHsi3TQhRBCCCGEEEIIO+Bg6wCEELZz8eJFQkJCaNiwIYcPH8bPz4+ePXsya9Ysrl69SkREBFWrVmXixIlcuHABvV5PeHg4devWJSkpiVGjRpGQkEDDhg1RVdV63A0bNrB8+XJyc3MJCAhgypQpaLVaG16pEEIIUXpI/hai9JIn6EKUcefPn+eFF15gy5YtnDlzho0bN/Lll18yduxY5s+fzyeffEL9+vXZuHEjr776KuPGjQNgzpw5NG7cmKioKNq1a0dcXBwAsbGxbNmyhS+//JINGzag0WjYuHGjLS9RCCGEKHUkfwtROskTdCHKuAcffJA6deoAUKtWLZo2bYqiKNSpU4dLly4RFxfHJ598AkDTpk1JTk4mPT2dX375hdmzZwPQunVrPD09Adi3bx/Hjh2jV69eAGRlZVG+fHkbXJkQQghRekn+FqJ0kg66EGWcTqez/luj0Vh/VhQFs9mMg8PdfU2oqkr37t0ZNWpUkcYphBBCiH9I/haidJIh7kKIW2rSpAnffPMNAPv378fLyws3NzceffRR69C33bt3k5KSAuTdpY+OjubKlSsAJCcnc+nSJdsEL4QQQpRRkr+FKJnkCboQ4pbCwsKYOHEizz77LHq9nunTpwMwdOhQRo0aRefOnWnUqBFVqlQB8obZjRw5kuDgYCwWC46OjkyePJkHHnjAlpchhBBClCmSv4UomRT1xqUbhRBCCCGEEEIIYRMyxF0IIYQQQgghhLAD0kEXQgghhBBCCCHsgHTQhRBCCCGEEEIIOyAddCGEEEIIIYQQwg5IB10IIYQQQgghhLAD0kEXQgghhBBCCCHsgHTQhRBCCCGEEEIIOyAddCGEEEIIIYQQwg5IB10IIYQQQgghhLAD0kEXQgghhBBCCCHsgHTQhRBCCCGEEEIIO+Bg6wDuB4vFgtmsFsmxtFqlyI5Vlki7FY60W+FIuxWOtFvhFGW7OTpqi+Q4pUFR5m6Qz3dhSbvdPWmzwpF2Kxxpt8Ip6nYryvxdrB30PXv2MG3aNCwWC4GBgYSGhuZ7Py4ujnHjxpGWlobZbGb06NG0atWKb775hsWLF1u3O378OOvWraNevXr079+fxMREnJ2dAViyZAnly5e/ZRxms0pyckaRXJPB4FJkxypLpN0KR9qtcKTdCkfarXCKst0qVnQvkuOUBkWZu0E+34Ul7Xb3pM0KR9qtcKTdCqeo260o83exddDNZjPh4eEsXboUo9FIr169aNOmDbVq1bJuM2/ePDp27EhQUBCnTp0iNDSUnTt30qVLF7p06QLkdc6HDh1KvXr1rPtFRETg7+9fXKELIYQQQgghhBD3XbHNQY+JiaFatWr4+Pig0+no3LkzO3bsyLeNoiikp6cDkJaWRqVKlQocJyoqis6dOxdXmEIIIYQQQgghhF0otifoCQkJeHt7W382Go3ExMTk2yYsLAOXOKEAACAASURBVIzBgwcTGRlJZmYmS5cuLXCczZs3M3fu3HyvTZw4EY1GQ/v27XnllVdQFOWWsWi1CgaDyz1czY3H0hTZscoSabfCkXYrHGm3wpF2KxxpNyGEEEIUFZsuEhcVFUX37t0JDg7m8OHDjB07lk2bNqHR5D3YP3LkCHq9ntq1a1v3iYiIwGg0kp6ezvDhw9mwYQPdunW75XluNo/NbDaRlPQnJlPOXcWsKAqqWnYWYnBw0OHlVRGt9t4+KjI/pnCk3QpH2q1wpN0KR+ag3z+Fzd0ACQmSv4UQQti/YvvWNhqNxMfHW39OSEjAaDTm22bNmjUsWrQIgEaNGpGdnU1SUpJ10bebDW+/fgw3NzeeeeYZYmJibttBv5mkpD9xdnbB1dX7tk/gb6TVajCbLXd9vpJIVVWuXUslKelPKlSobOtwhBBClHGFzd0g+VsIIUTJUGxz0P39/Tl79iwXLlwgJyeHqKgo2rRpk2+bypUrs2/fPgBiY2PJzs6mXLlyQF55lS1btuTroJtMJq5evQpAbm4u3333Hb6+voWKz2TKwdXV464TfFmiKAqurh6FelIhhCgZNHGXcHk3nHKNG6B9uj1KaoqtQxLiP0nuvjOSv4UoxcxmHH7Zj8s74Xi1boZDNR9026NtHZUoQsX2BN3BwYHJkycTEhKC2WymZ8+e+Pr6MnPmTPz8/Gjbti3jx49n0qRJLFu2DEVRmD59ujXp/vLLL1SuXBkfHx/rMXNycggJCSE3NxeLxULTpk3p3bt3oWOUBH970kZClEKqisP+n9Avmo9T1DcoZnPe6xcv4Nm3N8mr1oGLzKkW9kny0p2RdhKi9FBSU9Dt2oFu21Z0O79Fc+VKvvc9gvuTsmoduU2b2yhCUZQUtQxMyMrNNReYHxgffw5v72p3fayyNETuusK21Y1kbmvhSLsVjrTbf8jMxHndGpwXLcDxWP5FOy0VK6H5MxGA7LbtSP3sS9DpbBFliSNz0ItHUeZukPxdWPJ9evekzQpH2u0Gqoo29lReh3x7NI4//YhiMhXYLNc/AIffjqGYzVjcPUhZtwnTww1tEHDJUybroAshhLAPmosX0C9bjHPkMjR/TxMCUHU6srv1JDNkCKa69Sk/sA+aXbtw2vEt7sOGkDZ3EWi1NoxcCCGEKCNycnD86Ud0325Ft20rDmdOF9hEdXElp3Ubctp1IOep9liM3nhtXo/DoAFo0lLx7NOd5G+iMfvWvskJRElRbHPQS6u0tDTWrl191/uNHj2ctLS0u95v8+aN/PXXn3e9H8ChQwc4evRIofYVQpRwqorjj9/jEdyfck38cZn1obVzbvauzLXxk7hy+HfSZi/A1LAxODtjXrOW3MaPAOC87mvcxo+G0j/ISpQRkr+FEPZG+fNPnFauwCO4P+Xr1sDQqwsuC+bm65ybq1YnI2QIyavW8dfxs6QuW0FW3wFYjHnlrNWgINLejQBAc+UKnr27obl4wSbXI4qGPEG/S+npaaxbt5oePQLzvW4ymXBw+O/mjIiYVajzbd68kZo1H6JChYp3ve/hwwfR613w9w8o1LmFECVQRgbOa1ejX7QAh9+O5Xsr97H/kRkyhOzOXcDRseC+7u6kfLEGQ9eOOBz/A/1ni7F4eZExcfJ9Cl6I4iP5Wwhhc6qKw7EY69B1h0MHUf51I1zVasl97H/ktHuanPZP5z0Nv82aElmDQ9GkJOM6/W20ly7iGdiV5G+iUSve/fePsD3poN+luXNncenSJQYNCsLBwQGdToe7uzvnzp1j5cq1TJgwioSEBHJycggMfI6uXXsA0KvXsyxatJzMzAxGjx7Oww835OjRGCpWrMj06TNwcnIucK5du7Zz/PjvvPnmJJycnFmwYAlnzpxh9uyPyMjIwGAwMHHiVCpUqMDq1SvZsOFrtFot1avX4KWXhrFhw1o0Gg3btm3h1VfHEBDQ6H43lxDiPtGcP4d+6SKcV3yGJjnZ+rrq5ER29155w9jvYF6aWq48KV+tx/BsB7Tnz+H6cQSqp4HMocOLM3xhR/bs2cO0adOwWCwEBgYSGhqa7/24uDjGjRtHWloaZrOZ0aNH06pVKy5evEinTp2oUaMGAAEBAYSHhwNw7NgxJkyYQFZWFq1ateL111+/74uYSf4WQtjEtWvo9u5G9200uu3RaC/HFdjE4uVFTpt25LR/mpwn26IavO76NBmvjkFJSsJlwRwcYk/h+VwPUtZtQvXwLIqrEPeRdNDv0iuvDCc29hTLln3BoUMHGDt2JJ9/vooqVR4AYMKEyXh4eJKdnUVIyABat26Dp6ch3zEuXrzA1KnTGDduEm+8MZ7vvttJhw6dCpzrySef4uuvvyIsbCR169bHZDLx8ccf8O67M/Dy8mLHjm18+ukcJk6cQmTkMlav/gadTkdaWhru7u507doDvd6FoKD+96VthBD3mari+P0e9IsWoIvejGL5ZwEsc5UHyHwhhKy+A1ErVLirw1oqVyF59Ya8TnpiAm5vTkL19CSr38CivgJhZ8xmM+Hh4SxduhSj0UivXr1o06YNtWrVsm4zb948OnbsSFBQEKdOnSI0NJSdO3cCULVqVTZs2FDguFOnTuWtt94iICCAF198kT179tCqVav7dl0g+VsIcf9oLpzP65B/uxXd93tQsrMLbGOqV5+cpzqQ3e5pTE0ehVuM5LkjisK1N6ehSUnGeeUKHI8ewaNfH1JWrpXKLCWMdNDvUb16DazJHWD16pXs2fMdAImJCVy4cKFAgq9cuQq+vnUAqFOnLpdvciftZs6fP8vp07G8+upQACwWM+XL5/3h/dBDvoSHT6JFi9a0aNH6Hq9KCGHXrl3Dec0q9IsX4PDH7/neymnanMyQIeR0fOaekr2lRk1SVq3D0K0TmpRk3EaPwOLpSc6z3e41emHHYmJiqFatmrXEaefOndmxY0e+DrqiKKSnpwN587orVap0y2MmJiaSnp5Ow4Z5Izi6devGjh077nsH/d8kfwshiozZjMOBX3D6diu6b6Nx+P3/CmyiOjmR27wF2e2eJqddByxV763Cwk1pNKR9+AlKaipOmzei++lHPEIG5FVmudnUNmGXpIN+j/R6vfXfhw4d4MCBn1mwYCnOzs6EhYWSk1PwjpnjDb8gGo0Ws7ngNjejqlCjRk0WLFha4L0PPviYI0cO88MPe/j88yV89tnKQlyNEMKeac6dRb9kIc5fLEeTcsMwdmdnsnr2JnPwEMx+/kV2PnMDP1K+WI0hsCtKRgYeLw0mxc2d3CfbFtk5hH1JSEjA29vb+rPRaCQmJn9JvrCwMAYPHkxkZCSZmZksXfpPTrp48SLdunXDzc2NkSNH0qRJkwLH9Pb2JiEh4baxaLUKBkP+pz4JCQpabeHXt1WUvP21Wg16vd56rEOHDnDw4C8sWrQMZ2c9r7zyImZzrvV9rTZvP51OZ33NwcGB3Nyc/4xHURQ0mrxzKYpCzZo1WbjwswLbffjhLH799RDff5+XvyMjv0KjUdBo7u1ar8fw7za8W1qt5p6PUdZImxVOiWu3pCSUbdvQbNmMEr0V5V+1yQHUypVRO3XG0qkzaps2KK6uOAMFJ8YU3k3bbeWXWLp1QbNzJ07bt1H+taGYl30mlVluYM+fN+mg3yUXFxcyMm5eM+/atXTc3T1wdnbm3Lmz/PavBZoKdz5X6/mqVq1GcnISx47F4Of3MCaTifPnz1G9eg0SExNo3LgJDz/ckO3bt5GZmfn3vtfuOQYhhA2pKo57vkO/aD66bVvzLSZjftCHzEEhZPUbgFqufLGc3vTo46Qs+wLPvoEoubl4vtCX5NUbMD36eLGcT9i/qKgounfvTnBwMIcPH2bs2LFs2rSJSpUqsWvXLry8vDh27BhDhw4lKiqq0Ocxm9UCNWpVVS10LXMXFxeuXbuG2WyxHuP6f1NTU3Fzc8fR0YnTp0/zf/939F/b5Z33xvNbLCoWy3/Ho9e7kJ6ejtls4cEHq5KUlMSRI78WyN8JCfE0bPgIfn4BfPttNOnp13B2/ifWe6GqBdvwbklt6rsnbVY4dt9uqor25Anr0HXH/ftQzOYCm+U2fiRvgbd2HTD5B/yzwFsuUAzX95/ttigSQ2AXHA8eQLNqJdl6V9Lf+/C2C86VFVIHvRTx9DTg7x9A//69cXJyply5ctb3Hn+8GevXr6Vv315UrVqN+vX97vl8nTo9wwcfvGNdZObtt9/j448j/k76Znr3fp6qVasRHv4G166lo6oqvXo9h7u7O82bt+CNN8axd+9uWWRGiJImPR3nr75Ev+RTHE4cz/dWTvMWZIa8RE6Hjvc+Z+0O5LZuQ+r8xXi8OAglIwPPoECS12/G3ODev+OEfTEajcTHx1t/TkhIwGg05ttmzZo1LFq0CIBGjRqRnZ1NUlIS5cuXR6fTAeDn50fVqlU5c+ZMgWPGx8cXOOb9IPlbCHHXsrNx3PcDum+34rRtK9pzZwtsYnF1I/fJtmS360BOm3aoNvh+uyk3N1JWrMbQrRMOf/yOftnflVkmSGUWe6eoaukvcpubay5whyQ+/hze3nc/90Or1dzzHe2SprBtdSO7vytqp6TdCqckt5vmdCz6pQtx/nIFmtQU6+uqXk9Wrz55w9jrNyiWc9+u3ZxXfI77q2EAWCpWImljNJaaDxVLLCVJUX7eivIOfGGYTCY6dOjAsmXLrIvEzZgxA19fX+s2ISEhdOrUiR49ehAbG8vAgQPZu3cvSUlJeHp6otVquXDhAkFBQWzcuBGDwUCvXr2YNGmSdZG4/v3733YOelHmbpD8XVgl+fvUVqTNCsde2k1JSMBpxzZ030bj+N1ONNfSC2xjrlad7A4dyWn3NLn/awZOTjaINM/t2k0TfxnDMx3Qnj8LQPrUaWS+Muw+RWe/5Am6EEKI/2ax4PjdTvSLF6Dbvi3/MPaq1ch84UWygvqhepW7xUGKX1bfASjJybi9OQnNn4kYencjeWM0lspVbBqXKDoODg5MnjyZkJAQzGYzPXv2xNfXl5kzZ+Ln50fbtm0ZP348kyZNYtmyZSiKwvTp01EUhV9++YVZs2bh4OCARqPhzTffxGDIW2RtypQp1jJrLVu2pGXLlja+UiGE+JvFgsPRI/8MXT98qMAmqlZL7v+aWYeum2v5lpih4hbvyiSvXv9PZZapr+dVZuk7wNahif8gT9DvUnHdgZ8x4z2OHj2S77XAwOfo3LlLkZ/rbskdeNuRdiucktJuSnoaTqu+QL/4UxxOncz3Xk6L1nmrsbd/+r4t6nKn7ebyTjiuH0cAYKpTl+QNW4ptDnxJUJqeoNuTkvIEXfK3+Ddps8K5r+2Wnv53bfK8Vde1CfEFNrGUK0dO2/bktOuQV5v8X1Ud7MWdtpv2t//D0LUjmpRkVI2G1IWfkfNs1/sQoX0qs0/Q9+zZw7Rp07BYLAQGBhIaGprv/bi4OMaNG0daWhpms5nRo0fTqlUrLl68SKdOnahRowYAAQEBhIeHA3Ds2DHrXfhWrVrx+uuvo5SQO1i3MmrUOFuHIIS4T7SxJ3Fe/CnOK79Ak55mfV11cSEr8HkyB4dirlvPhhHeWsaEN9AkJ6FfthiH43/gGdSLlDXfoLpJ51KUPZK/hSgZNOfOotsejdO2rTj+sBclJ6fANqb6fuS0+7s2+SNNStWq5+b6DfJXZnl5MCnu7uS2bmPr0MS/FFsH3Ww2Ex4eztKlS63z2Nq0aZOvluq8efPo2LEjQUFBnDp1itDQUHbu3AlA1apV2bBhQ4HjTp06lbfeess6j23Pnj02r6UqhBC3ZbGg27Ud/cL56HZuz/eWuVp1MoNDyXq+L6rBy0YB3gVFIX36DJTUFJzXrsHx0EE8BgaRsmI1OBdl8RghhBCikEwmHA/8jG7bVnTbo3H44/cCm6jOzuQ80dI6dN3yoI8NAr1/8lVmycnBc1CQVGaxQ8XWQY+JiaFatWr4+OR90Dt37syOHTvyddAVRSE9PW/hhbS0NCpVqnTLYyYmJpKenk7Dhg0B6NatGzt27JAOuhDCbimpKTivXIHzkoU4nI7N915OqyfJfPElctq2L3l36TUa0j5ZgJKaitP2bej27sZjSDCpiz+/LyvLCyGEEP+mJF1Ft2tHXqd857dokpMLbGOuXCWvQ96+AzlPtAIX+6yFXVzyKrMswePFgf9UZtmwpdgWoBV3r9j+ikpISMDb29v6s9FoJCYmJt82YWFhDB48mMjISDIzM1m6dKn1vYsXL9KtWzfc3NwYOXIkTZo0KXBMb29vEhISiusShBCi0LQnT6BfvACnVV/mWwFWdXEl67mgvNXYfWvbMMIi4OhI6qLP8XyuB7qffsRpyybcXxtG2sdzQKOxdXRCCCFKO1VFe+J4Xof82604/vwTiiX/WhOqomBq3MQ6dN3s519iFngrLjnPdiX9w09wHzkUTUoyntcXfa1R09ahCWy8intUVBTdu3cnODiYw4cPM3bsWDZt2kSlSpXYtWsXXl5eHDt2jKFDhxIVFVXo82i1CgZD/rtjCQkKWm3h/oAs7H43SklJZtiwlwC4cuUKGo0GL6+8oa2LFy/H0dHxP/f9/fff2LJlE6+9NvaW53jxxUEsXLjsnmNVlILtd7e0Ws09H6MsknYrHJu1m8WCsmUzmrlz0Hz7bb631Fq1sLz8CpYBA3Hw9MQeZ2sXqt0MLrBxI+pTbVGO/IrzyhU4ViqP5YMZZeYPIPk9LTtSUpIZMeIVAK5ezcvdhr+npSxc+Nktc/cff/zG1q1RjBw55pbneOmlYObPX1J0QQtR2mRl4fjj9zhdX+Dt/LkCm1jc3P+pTd62PWrFijYI1L5lBfXPq8wy9XW0iQkYAruRvCkai3dlW4dW5hVbB91oNBIf/8+KiAkJCRiNxnzbrFmzhkWLFgHQqFEjsrOzSUpKonz58uh0OgD8/PyoWrUqZ86cKXDM+Pj4Ase8GbNZLbBKn6qqhVrNtahWgXVz82Dp0i8AWLx4AXq9C0FB/a3vZ2fn4PAfw0Rr165L7dp1bxvH/PlLiiRWVS3YfndLVjQtHGm3wrnf7aakJOP8RST6JZ+iPXc233s5bZ7KW429Tbu8p8oqYKf/Twvfbo4oX3yNoUsHHGJPoZ01iyy9OxllZPEsWcW97PD0NLBs2X/nbpPJ9J+5u27d+tStW/+255DOuRAFaRLi/y6DFo1u9y6UjGsFtjHVfOjvoetPk/t4U/i7LyH+W+Yrw1CSk3D9OALt+bN5T9LXby7TlVnsQbF10P39/Tl79iwXLlzAaDQSFRXFjBkz8m1TuXJl9u3bR48ePYiNjSU7O5ty5cpx9epVPD090Wq1XLhwgbNnz+Lj44PBYMDNzY1ff/2VgIAA1q9fT//+/f8jgjvntOoLnL+MvKNtFQXupDBd1vP9yO4TdFdxTJs2FZ1Ox4kTx3n44QDatm3PzJkzyMnJxsnJmYkTJ1O1anUOHTrAypWRvP/+xyxevICEhHji4i6RkJBA797PExj4HADt2rXg22/3cujQAZYs+RSDwcDp07HUqVOPyZPfQlEU9u37nk8++QhnZz0PPxxAXNwl3n//47uKW4iySnv8D/SLFuC8+kuUjH86aBY3d7KeCyIrODSvVmoZoFasSMrqDRieaY827hKu703D4ulJVshLtg5NlFJ3k7vhzvK35G4h7ITFgkPMr38PXY/G8cjhApuoDg7kNm2eVwatXQfMD5WNfFvU8lVm+eN3PIN6kbxmI7i52Tq0MqvYOugODg5MnjyZkJAQzGYzPXv2xNfXl5kzZ+Ln50fbtm0ZP348kyZNYtmyZSiKwvTp01EUhV9++YVZs2bh4OCARqPhzTffxGDIqz04ZcoUa5m1li1b0rJly+K6BJv4889E5s9fglar5dq1dObMWYiDgwO//LKfBQvmMG3aBwX2OX/+HLNmzScjI4OgoJ50796rwB38kyePs3z5V1SoUJGXXx5MTMwR6tatxwcfvMvs2Z9SpcoDTJky8X5dphAll9mMbttW9IsWoNv7Xb63TA/VIjNkCNm9n0d197BNfDZkedAnr5PepQOaK1dwnzgW1dNA9t8dDyFKK8ndQhSBtDR0UZvRfbsVp2+j0fyZWGATS/ny5DzVgex2Hcht3QbVw9MGgZYyN6nM4jkwiJQvVoOTk62jK5OKdQ56q1atCqywPmLECOu/a9WqxcqVKwvs16FDBzp06HDTY/r7+7Np06YijTO7T9Ad3zEvqiHu/+XJJ59C+/dqzunp6bz99lQuXjyPoiiYTKab7tO0aXN0Oh06nQ4vLy+uXr1CpUr5h/7Xq9fA+pqvb23i4+NwcdFTpcoDVKnyAADt2nXgm2/WFdu1CVGSKclJOK9Yjn7pwgLz3bKfak9myEt5tUTL+OJoZt/apKxci2f3Z9Ckp+E+/GVUD09yOnS0dWiilLmb3A3Fm78ldwtxD3JycH1rMg5LF+F5s9rkDfzJbt+BnHZPY2r0SMmrelISFKjM8l1eZZZFn0llFhuQFrczzjfUEF60aD6NGzfh3XcjuHw5jmHDhtx0H0fHf+bYaDQazGZzgW10uttvI4QoSPv7b3nD2NesRMnMtL5ucfcgK6gfmS+8iKXmQzaM0P6YAhqRGrkKz+d6oGRl4REygJSVa8lt3sLWoQlRLCR3C1E4SkICnoP74/jzT9bXVGdnclq2zptP/lR7LA88aMMIy5B/V2bZvFEqs9iIdNDtWHp6OhX/XnVy8+aNRX78qlWrERd3icuX46hcuQo7dnx7+52EKAtMJnTRW9Avmo/uh7353/KtTebgIWT1fl7mZ91CbrMnSF30GR6D+qJkZ+PR/zlS1m7E1LCxrUMTolhJ7hbizjgc+BmP4P5o4y8DYGn8CGmjxpHTvGWZq01uN1xc8m6wd38Gx6NHcF65AoungWvh75SZyiz2QG6H2LG+fQcwf/4cXnghqFjumjs5OfPaa+MYNWoYwcH9cHFxwdVVOhyi7FKuXkE/6yPKPRaA5wt9rZ1zVVHI7tCR5K/Wk/T9L2QFvyid8zuQ074jaZ/MR1UUNOlpeD7XA+2J47YOS4hiJblbiNtzXr4MQ9eO1s551nN9MX+3m5x2T0vn3MZUD09SVq7F9FAtAFwWzMHlo4LraIjio6jqnaxJXrLl5poLlMCJjz+Ht3e1uz5Wcc9Bv98yMjJwcXFBVVVmzHgPHx8f+vTpm2+bwrbVjaRcWOFIuxXO3bab9thR9IsX4Pz1VyhZWdbXLR6eZPUdQOYLIViq1yiOUO1KcX3enBd/ivuE0QCYK1chedM2LD5Vi/w8tiJl1opHUeZuKF35+05yN0j+thVps1vIzsZt4lj0y5cCeSuxp7/9HlkvhGDwcpV2K4Ti+rxpLl6wVmYBSHs3gqzBoUV+Hlsp6nYryvwtQ9zLuI0b17FlSxQmUy6+vnXo2rWnrUMS4v4wmdBt2ZS3Gvu+H/K/VacumSEvkdWrD7i62ijA0iNrcCialGRcp7+N9nIcnoFdSf4mGrVSJVuHJm5iz549TJs2DYvFQmBgIKGh+f8gi4uLY9y4caSlpWE2mxk9ejStWrXihx9+YMaMGeTm5uLo6MiYMWNo2rQpAP379ycxMdE6V3vJkiWULy91dgtLcrcoiTTxl/F4oR+OB38BwFKxEimLl2P6X1MbRyZupkBllgmjUT09ye7Vx9ahlXrSQS/j+vTpe9O77kKUVsqVKzhHLkO/dJH1rjCAqtGQ06ETmSFDyH2ipcy1KmIZr45BSU7GZf5sHE7HYujTneT1UaieBluHJm5gNpsJDw9n6dKlGI1GevXqRZs2bahVq5Z1m3nz5tGxY0eCgoI4deoUoaGh7Ny5Ey8vL+bNm4fRaOTEiRMMHjyYvXv/WcMhIiICf39/W1xWqSO5W5Q0Dj/tw3Nwf2vptNxHmpC6JBJL5So2jkzcitm3Nimr1uHZrXNeZZZhL6G6e0hllmImc9CFEGWCw9EjuI14hfIN6+I27U1r59xiMJAxdARXfz5C6mdfkNuilXTOi4OicO3NaWQ+3w8Ah/87imff3pAhwxntSUxMDNWqVcPHxwedTkfnzp3ZsWNHvm0URSE9PR2AtLQ0Kv09EqJ+/foYjddLgvmSnZ1Nzk1KJgkhyhBVxXnJQgw9Ols755n9B5G8fot0zksI08MNSY1chersjGI24/HiQBx//N7WYZVq8gRdCFF65ebiFPUN+kUL8pVwATDVa0BmyBCyevaWBWnuF0UhfcYsNKmpOEV9g+PPP+EZ3I+Uz1fCDeWkhO0kJCTg7e1t/dloNBITE5Nvm7CwMAYPHkxkZCSZmZksXbq0wHGio6OpX79+vjJhEydORKPR0L59e1555RUUuREmROmWlYXbuNfQfxkJgOroSPq7EWQNeMHGgYm7la8yS1YWHv36kLJuE6aARrYOrVSSDroQovRJTMRl9lycly22rhALfw9j7/gMmS++RG7T5vKk3BYcHEidvxjPvr3R7dmFbud23MNCSZu3GLRaW0cn7kBUVBTdu3cnODiYw4cPM3bsWDZt2oTm7zq5J0+eJCIigiVLllj3iYiIwGg0kp6ezvDhw9mwYQPdunW75Xm0WgWDIf/Ns4QEBa228IP/7mXfkkhRCrbh3dJqNfd8jLJG2gy4cAFt70A0Bw8AoFaujHnVVzj/rynO/7GLtFvh3Ld2690TszkH7aABaNLTMDzfE9PO76Bu3eI/dzGw58+bdNCFEKWGkpiI67vhOKxeieMNQ2stXl5k9X+BzEGDsTzoY8MIBQBOTqQsW4EhsAuOBw/gvH4tqoeB9A8+kpsmNmY0GomPj7f+nJCQYB22ft2aNWtYtGgRAI0aNSI7O5ukpCTKly9PfHw8YWFhvPfee1StWjXfcQHc3Nx45plniImJuW0H3WxWC6ywq6pqoVdiL02ruN8pVS3YhndLViS/e2W9zRx//B6PkAFo/voLgNzH/kfqYOggGQAAIABJREFU4s+xGL3hFu1S1tutsO5ru3XsivO7EbiPH4Xy119onu5A8sboElmZRVZxFwWkpCQzYsQrAFy9egWNRoPB4AXAwoWf4ejoeMv9Dx06gKOjI/7+AQCsX78GJydnOnZ8pngDF8IeqSrOX0biOvV1NMnJ1pdz/R4mK2QIWd17gV5vwwBFAW5upHyxBkO3Tjj8/hv6z5egGgxcmzTV1pGVaf7+/pw9e5YLFy5gNBqJiopixowZ+bapXLky+/bto0ePHsTGxpKdnU25cuVITU0lNDSUUaNG8cgjj1i3N5lMpKamUq5cOXJzc/nuu++sq7uXNJK7hbgFVUW/cB6uU15HMZsByHwhhPS3pss0plIkK/jFvMos776FNu5SXmWWjdtQK1a0dWilhnTQbcTT08CyZV8AsHjxAvR6F4KC+t/x/ocPH0Svd7Em+W7dehVLnELYO+3pU7iNGoHuh39Wi7Z06kzKS8MxPf4/eSJrx1SvcqSsWofh2Q5oz53FZdaHWDwNZA4baevQyiwHBwcmT55MSEgIZrOZnj174uvry8yZM/Hz86Nt27aMHz+eSZMmsWzZMhRFYfr06SiKQmRkJOfPn2fOnDnMmTMHyCunptfrCQkJITc3F4vFQtOmTendu7eNr7RwJHcL8R8yMnAfPQLnNasAUJ2cSHv/I7L/XhhUlC4ZI0ejJCVZK7N49ulOyvooVA9PW4dWKiiqqqq2DqK45eaaCwxhiI8/h7d3NQBWrXLgyy9vfdf7OkVRuJMme/75XPr0Md3RMa8n+caNmzB79kdkZGRgMBiYOHEqFSpUYPXqlWzY8DVarZbq1Wvw0kvDGDLkBeud+1dfHcOBAz9b/1AICwulfn0/Dh8+QFpaOhMmvEFAQCOysrKYNm0qZ87E4uNTjb/++pNRo8ZRt279W8Z3Y1sVlgxbKhxpt1vIycFl7ixcZryHkp0NgLlyFdLfjcAlqLe0WyHY6vOmOXsmr5OekDe0Om3GLLL6D7rvcRRWUbZbUQ6RK+mKMnfDneXv0pS7QfK3rZS1NtOcP5dX3/zoEQDMVR4gdWkkpkaP3GbP/MpauxUVm7WbquI2cqh1EcDcx5uSvGpdiVl4t8wOcd+zZw/Tpk3DYrEQGBhIaGhovvfj4uIYN24caWlpmM1mRo8eTatWrfjhhx+YMWMGubm5ODo6MmbMGOtwuP79+5OYmIizc94SE0uWLKF8+fLFeRn3icrHH3/Au+/OwMvLix07tvHpp3OYOHEKkZHLWL36G3Q6HWlpabi7u9O1a498d+4PHPg539HMZjMLF37Ovn3fs2TJQmbOnMvatatxd3cnMnI1p0+f4oUXpIaqKJkcDvyM+6jhOPz+GwCqopD1QgjXXp+C6u5ByUgN4jpL9RqkfLUeQ9en0SQn4zZ6BKqHB9lde9g6NCFuQ3K3KNsc93yHR+ggNFevApDT7AlSF34mw53Lgn9XZtm/D4/B/Un97EuZ0nCPiq2DbjabCQ8PZ+nSpRiNRnr16kWbNm2oVauWdZt58+bRsWNHgoKCOHXqFKGhoezcuRMvLy/mzZuH0WjkxIkTDB48mL17/xm+GhERgb+/f5HF2qeP6Y7vmBfXIjM5OTmcPh3Lq68OBcBiMVO+fAUAHnrIl/DwSbRo0ZoWLVrf0fFatXoSgDp16hEfHwfA0aO/Ehj4PAA1a9bioYdq/ef+QtgjJS0V13fCcV6yEOXvJ2GmuvVIi5iF6bHHbRyduBfmevXz5qT36oqScQ33V17E4u5BbpunbB2asFN3k7uhePK35G5RZqkq+nmzcQ1/A8WS93uVEfoy16a8DbdZi0GUItcrswQFotv7HU47vsV92BDS5i6Syiz3oNg66DExMVSrVg0fn7wVkzt37syOHTvyddAVRSE9PR2AtLQ0KlWqBED9+v8M2/L19SU7O5ucnJx89VRLoxo1arJgQcF6sh988DFHjhzmhx/28PnnS/jss5W3Pdb1ttJotJj/XqhDiJJMt3UzbuNeQ3s5749WVacj47WxZISNlDu1pYSpyWOkfPYFnn0DUXJy8AzuR/JXG+Tmi7BrkrtFmXPtGu6vheG87msAVGdn0mbMIjvwORsHJmzCyYmUz774pzLLuq/zKrO8/6GsA1RIxdZBT0hIwNvb2/qz0WgkJiYm3zZhYWEMHjyYyMhIMjMzWbq0YIKLjo6mfv36+TrnEydORKPR0L59e1555RWU2/zPL+paqkVdR1WjUXBy0pGcnMRvvx3F3z8AkymX8+fPU716Da5c+ZNHH32MRo0asWPHNnJysnFzc+PatXRrLBqNgkaTd02KoqDRaNBqNWi1ijXmhx9uyK5d23n00cc4c+Y0sbGx1u1uReqo2o60G3D5MtqRI9CsW2t9ydKyJeY589DVqcPNuubSboVjF+3WtTPm5SvQPt8HJSMDQ99emLbvhIAA28Z1C3bRbsImHB0dSU5O4tixGPz8HsZkMnH+/DmqV69BYmICjRs34eGHG7J9+zYyMzNxcXElI+PaXZ3D3z+AnTu/pXHjJn/n7lPFdDVC3J7m7Bk8Bwbh8Pv/AWD2qZo33/zhhjaOTNjUvyuzfLYYi5cXGRMn2zqyEsmmq7hHRUXRvXt3goODOXz4MGPHjmXTpk1oNHkdxpMnTxIREcGSJUus+0RERGA0GklPT2f48OFs2LDhvtZSLY4hchaLiqoqvP32e3z8cQTp6emYzWZ6936eBx7wYcqU17l2LR1VVenZ8zlcXFxp2vQJ3nhjHHv27ObVV8dgsahYLHnXpKoqFosFs9mC2Zw3DNhsttCtWy+mTZvC88/3pGrV6tSoURO93uW21yN1VG2nTLebxYLz8mW4vjUFTWpK3kueBq5NfZus5/uBRvOf9VTLdLvdA7tptyc74PzhJ7iPHIqSkoK2U0eSN27FXNM+h/bKInFll6Jobpq7q1atRnj4G9bc3avXc7i7u9O8eQveeGMce/fm5e470b17INOmTaFfv8C/c/dDuLq6FfOVCVGQ487teLwUbC1nmtOiNamfLkUtgrWgUlJg/36oXx/c5WuwRPp3ZRbXjyNQPQ1kDh1u69BKnGJbxf3w4cPMnj2bxYsXA7BgwQIAhgwZYt2mc+fOLFq0iMqVKwPQtm1bvvrqK8qXL098fDwDBw7knXfeyVdP9UZr167l2LFjTJ5867szt1sJ9m4U1xz0+8FsNmMymXBycuLSpYuMHPkKX3zx9W3rtsoqsLZTVttNe+I47qOG47h/n/W1rG49SH/rPVSj8bb7l9V2u1f21m76ebNxmzIRyHtKk7xpG5bKVWwcVUHSQS8eRZm7oeTm78LmbpD8bSulrs1UFf0nH+E67U3r+i8Zrwzn2qSp4HDvz/pOn1YIDHThwgUNer1Kx44mevfOpVUrs0xjvgP29nkrUJnlw0/I6jfQxlEVVCZXcff39+fs2bNcuHABo9FIVFQUM2bMyLdN5cqV2bdvHz169CA2Npbs7GzKlStHamoqoaGhjBo1Kl/n3GQykZqaSrly5cjNzeW7776zru4ubi87O4thw17CZDIBKq+9Nu6OErwQ9012Ni6zPsRl5gyUnBwAzA88SPr7H5LT7mkbByfut8yXw1BSknD98AO0F87jGdiV5A1bi+RpjRAlheRuYUtKehruI4bitHE9AKpeT9rHc8ju3qtIjn/0qIY+ffT89Vfe6NnMTIW1ax1Zu9YRb28LvXrllT6sU6fk3Vwrq25WmcXi6UnOs7ce8Sz+Uax10Hfv3s0777yD2WymZ8+evPzyy8ycORM/Pz/atm3LqVOnmDRpEhkZGSiKwpgxY3jiiSeYO3cun376KdWq/XPXd8mSJej1evr160dubi4Wi4WmTZsyYcIEtLe5vSZP0O+N3IG3nbLUbg4/7cN99HAcThwHQNVoyHzxJa6Nm/T/7J13eFRF18B/d/tuQhIQCOqLKIKCwOdrR4rSg4QiJVTpEEApEqpUAQVEOogEpRfpRQhFOoKIivhie5Uir6ASBNK3373fHxcWIiWFTXY3md/z8JCde+/MycnsnTkzZ86B0Jy5cxYmvfmSgNSbohA6fBDmxR8D4HrqaVI2bEUJDZydZrGDnjeIHfR7R4zf/qGg6Ex79jRhnduj++W/AMgPPUzKkpXIlX2TSenLL7V06GAmLU2Nl9Snj4e//pLZsUOHw5E5vtS//y3Tpo2L5s1dFCvmk+YLDIHa33TffOXNzKLo9aSsWIurdl1/i+UlkHfQ89RADxTuNMhHRj6UZYC5f1LYBnhFUUhM/F0M8H6iMOhNSkkmZMLbmJfdiDXhfqIyaTPm4H7q9sdbsqIw6C0vCFi9eTwUeb0npo3rAHDWeImUVevBZPKzYCrCQM8bfDl2gxi/c0vAvhcCmIKgM8PunRTp09MbA8ZZqw6p8YtQivrGOt69W0v37mbsdvW7/M47doYO1ZOcbCUlBT79VM+aNTq++iqzs69er1C/vppisW5dt0jiQmD3N/3B/d7MLIrFQvK6LbifC4zMLIFsoPs2HHkQodMZyMhIpRCsT+QaRVHIyEhFpxNvP0EeoCgYtm6haI3nvca5YjKRPmocSbsP5to4FxRANBrS5szHUT8KAMPhQ4TFdgV39nNgCwoGYuzOHmL8FuQajwfLtPcIe62N1zi3DhhEyicbfGacb9igo3Nn1TjXahXmzLERG+vyXg8Ph44dXWzbZuPLL9OJi3NQurS6uOZySWzfrqdzZzNPPhnCiBFG/vMfDeKVEJi4Xq5N6vxFKBoNktVKePsYtD/+4G+xAp5Cu4Muy26Skv7G7XbmqC5JkgrVxECnM1C0aAm02nsLVxDIq3uBTEHVm+bPPwgdPgjjzu3eMmfNWqS9PwNP2Ufvuf6Cqre8JuD1ZrMR3rYFhqNHALC3bkfa7A/ViP5+ROyg5w2+HLtBjN+5JeDfCwFIsOpMSkulyBu9MO5MAECxhJA650Ofnh1euFDPiBFGFEXCaFT46CMbDRvKwN315vHA0aNa1q7V8+mnOjIyMnvRVKgg07q1i5gYN5GRhed7DsHR30yrllPkzTcA8JQoSdLWXT6Z790LgbyDXmgN9NwSDF+CQEToLXcUOL3JMqYlHxPy7ng06WkAeIoWJX38JByt20Eu3FZvR4HTWz4RDHqTUlMIb9EE/cnvALD27E3GO+/5rO/kBmGg5w2+HLshOPp3ICL0lnOCUWfaU78S1rkdutOnAHA/UpbUpZ8gV6jok/oVBaZNMzBlihGA0FCF5cttVK8ue+/Jrt4yMmD7dh1r1uj5/HMtinLj/a/RKNSqpZ5Xb9jQjdnsE/EDmmDpb5kyszxUhuStu/yamSWQDfRC6+IuEAjyF+1PPxLRuAFF3hriNc7tLVtz9chxHG3a+9XAEgQPSlg4Kas34i5XHgDLR/OxTJ3sZ6kEAoEgeDHsSCAiqrbXOHfUa0DyZwd8Zpx7PDBqlNFrnN93n4dNm6yZjPOcEBICMTFu1q+38e23GYwc6aBcOflaWxL79uno1ctM5cqhxMUZ+fJLrXCBDwBsffqSMXAwANrf/0d461eRrl7xs1SBiTDQBQJB3mK3Y5k0nqL1aqI//jVwbeV09UbSPvwYpXhxPwsoCDaU4sVJWbsZ+cF/ARDy/iTMH33oZ6kEAoEgyPB4sEx+h/DO7bwL5xlxQ0ldsRYlPMInTbhc0K+fiY8+UuMhPPigh61brTz5pG8CNj74oMKAAU6OHLGyY0cGXbo4iYhQrfG0NIkVKww0bWrhhRdCmDrVwO+/i80Af2IdPhpb1x4A6H75L+HtWyFd63uCGwgDXSAQ5Bn6I59TtNaLhMyYiuR2o2g0WF/vz9WDX+KqU8/f4gmCGM+/SpOybgueaws8oSOHYVyzys9SFRwOHTpEVFQU9evXZ8GCBbdc//PPP+nYsSOvvvoqTZo04eDBg95r8fHx1K9fn6ioKD7//PNs1ykQCPIPKSWZsNdaEzJ9CgCe0CKkLFmFdfgon8X1sNmgWzcz69bpAShfXmbbNivlyvl+O1uS4JlnPEyZ4uD779NZuNBGVJQbrVZt69w5DVOmGHn22VBefdXMJ5/oSE/3uRiCrJAk0idNxd4iBgD9t8cJ69we7HY/CxZYCANdIBD4HCnpKqED+xLRPBrd2TMAuP7v3yR/doCMt99R/dMEgntELleelDWb8BQJA6DIm29g2JHgZ6mCH1mWGT9+PB9//DEJCQls27aN06dPZ7rnww8/5JVXXmHz5s3MmDGDcePGAXD69GkSEhJISEjg448/Zty4cciynK06BQJB/qD9789ENKiFcc9nALjLlSd5136cjRr7rI20NGjXzsyuXWqQwieflNmyxcaDD+a9r7nRCE2auFm+3MbJkxlMmGCncuUb7vRffKFjwAAzlSqF0qePiQMHtMi587YX5IZ/Zmb5/CBhvbqJzCw3IQx0gUDgOxQF46b1FKv+HOaVy9Qii4X0cRNJ3rkP9//9288CCgoa7ipPkrpyLYrJhCTLhMV2QX/4kL/FCmpOnjxJmTJlKF26NAaDgejoaPbu3ZvpHkmSSL+2/ZSWlkbJkiUB2Lt3L9HR0RgMBkqXLk2ZMmU4efJktuoUCAR5j2HrZoo2rIPut7MAOBpGk7xrP3L5x3zWxuXLEs2bW/jiC9U4r17dzcaNVooXz/+D4CVKKPTq5WLfPiv792fQp4+TEiVU93qbTWLDBj2tW1t45pkQ3nnHwKlTwjTKF/R6Uj9ehvPF6gAYd2yjSFw/NWCBgHvLvSEQCATX0Jz/ndBhcd4VeQBn7bqkTZmBp8zD+SJDYqLEu+8aOXtWg8djQatV0GpBq1Xd367/rNWqkV41mps/3/y/8o/P3HTvrdeu/6zRKP/4fHObym1kuNGer+TMzjWNpmDF5HNVrUbqwmWEdW6P5HAQ1rEtKRu34n7qGX+LFpQkJiZSqlQp7+fIyEhOnjyZ6Z6+ffvSvXt3VqxYgc1mY/Hixd5nn3zyyUzPJiYmAmRZ5z/RaiUiIiz3/PvcqE/j0/oKC0JvOScgdSbLaMaMRvu+6tKuSBKeMWPRvDWCcB+mqvz9d2jWTMOpU+og07ixwqpVEiZT1vrIa71Vr67+mzZNYfdumeXLJbZulXA4JP78U8Ps2UZmzzby3HMKr72m0Lq1wn335Zk4PiMg+1t2iLDAp5+iNKiPdOJbTKtXoi95H573p+XLJCWQ9SYMdIFAcG/IMuaPPiRk8jtIVjVdhad4cdInTMbRIibfLMF9+7T07Wvi8uXrEw1tvrQbrFxfTLjZeK9WDcaOlfLkfGBe46zfkLS58RTp0wNNRjrh7VqSvGUn8uMV/C1agSQhIYHmzZvTrVs3Tpw4wdChQ9m2bZtP25BlRaRZCwCE3nJOoOlMSrpKWK9uaA/sA8ATFk7ahx/hrN8QUn139vfUKQ0xMWb+/FMd99u0cTFjhh27PXtHjPNTby++qP6bOBG2bNGzZo2eb75R5w1ffy3x9dcSgwcrNGjgpk0bF3Xryuj1+SJajgm0/pYz9Egr1xPRNArd6VNoZ8/Gbi6CddCwPG85kNOsCQNdIBDkGu33JykyqB/67054y+xtO5D+9jsoxfJn2dnlgkmTDMyda/SWVa2qYDDIeDwgy1z7X/J+vl5247P0j8/qP0VRr93+GTLlXg02PB7pFk+yXbvgwIEQhgxx0qePM2AnI3fC0SIGKSWFIsPi0Fy9SnjrV9U8qw+V8bdoQUVkZCQXL170fk5MTCQyMjLTPevXr+fjjz8G4KmnnsLhcJCUlHTXZ7OqUyAQ+B7tD98T3qUD2t/PAeB+vAKpS1chly3n03a++05Du3ZmrlxRF8l79XIybpzDV/Hm8oyICOjc2UXnzi7OnJFYt07P2rV6LlzQ4HJJJCToSUjQU7y4hxYtVGO9cmVPgfJC8zfXM7NENIlC+8cFQt57F09EBPbuvfwtmt8QBrpAIMg5VishUydj/nAO0rXIKvLDj5A2bTaumi/nmxj/+59E795mjh9XV70tFoX33rPTq5eB5GRbnrevGvDcwfCXMl3752LB3a7dbSHhxsLBndu89Z5bFyD+2WZiosSmTTocDol33jGyZYuOmTPtVKkSXOfB7F17oElJJmTieLR//Ul4TDOSP92FIozBbFOlShXOnTvH+fPniYyMJCEhgWnTpmW65/777+fo0aO0aNGCM2fO4HA4KFasGHXq1GHQoEF07dqVxMREzp07x//93/+hKEqWdQoEAt9i3LSeIm++gWRTx0NH42akzZ6HEuq7nT6Aw4e1dOxoJiNDtVrfesvBm286g86IffRRheHDnQwd6uSLL7SsWaNn61YdVqvE5csaFiwwsGCBgYoVZdq0cdGypZvIyODzOAtErmdmiWgahebyZYq8NQQlLBxHTFt/i+YXJEVR8qxnHTp0iHfffRePx0NMTAyxsbGZrv/5558MGzaMtLQ0ZFlm8ODBvPyyOrmPj49n/fr1aDQaRo0aRc2aNbNV5+1wuWSfuTAEtxuJ/xB6yx2BqDf9gX0UGfIm2v+dA0DR6bC9MYCMuKFgNuebHFu36hg40ERqqjoDqFxZ5qOPbDz6qBKQegsGfv7ZQo8ecOqUuuCh1Sr06+ckLs6JyeRn4XKCohAybjSWebMBcD9RmeQt232W1/ef+LK/+dJF7l44ePAgEydORJZlWrZsSZ8+fZg1axaVK1embt26nD59mlGjRmG1WpEkiSFDhlCjRg1AjfC+YcMGtFotI0aM8I7rt6vzbvhy7IbAfJ8GA0JvOcfvOnO7CZkwFsuHcwD1vHnGyLHY+g30+bGzHTt0xMaacDgkJElh8mQHXbu6clWX3/V2G9LTISFBx9q1eg4f1mbynNNoFGrXVo31hg3dfhsnA1FvuUV38jvCmzdGk5aKotWSumQVzqhX8qStQHZxzzMDXZZloqKiWLx4MZGRkbRq1Yrp06dTrtwNl5rRo0dTsWJF2rdvz+nTp4mNjWXfvn2cPn2auLg41q9fT2JiIl27dmXXrl0AWdZ5O4SB7n+E3nJHIOlNunKF0DFvYVq32lvmevoZ0qbNQa5UOd/ksNlgzBgjS5cavGXduzsZO9bhHRwDSW/BRESEhYsXrcycaWD2bANutzoRKVdOZsYMBy+8EER5aBSF0Lh+3mwCrudeIHnt5jxJ8VcQDfRAQBjogYHQW87xp86kK1cIi+2C4fODAHgiIkidvxBXnfo+b2v1anWhXJYldDqFuXPttGiR+1RZgd7XLlyQWL9ePa9+5kxm3/2wMIVmzVy0aePiuefy1wU+0PWWU/RHjxDepjmS3Y5iNJKyeiOu6jV93k4gG+h5djJEpGkRCAoIioJx3WqK1XjWa5wrlhDS332P5IQ9+Wqc//qrhoYNLV7jPCJCYckSG5MmOYJrhzeAMZlg+HAnn31m5cknVYP89GktTZuaeestI9de2YGPJJE+dRaOJq8CoP/6GOHdXgOn08+CCQQCQd6gO/kdRRu87DXO3RUrkbTrQJ4Y5/Pn6+nf34wsS5jNCsuW2e7JOA8G/vUvhTffdPLFFxls355B585OwsPVfc7UVInlyw00bhzCiy+GMH26gfPng8zHP0BwvVid1IXLUHQ6b2YW3Xff+lusfCXPzqAHSpoW8G2qlkAOyR/ICL3lDr/r7exZtH1fR7Nnj7fI0ygaefYcjA89hPEuj/oSRYGlSyXefFPCalUHvGrVFJYt8/DQQwbAkOl+v+stSLlZbzVqwNGjMGuWh3HjJOx2iYULDezerWfePA8NGvhZ2OyyaiWe5s3Q7NmDYf9e7hvQG3nFSjVsvY8Q/U0gEPgb49pPKDJ4ANK1cOn25i1Jmz7X515DigKTJxuYMUOdAYSFKaxYYaNq1SDysLpHJAmefdbDs886mDDBwWef6VizRs++fVpkWeLsWQ2TJxuZPNlI9epqYLnGjd2Ehvpb8uAhU2aW9DTC27Yg+dNdyI897m/R8gW/BonLjzQt4NtULQXNjSS/EHrLHX7Tm9uNef4HhLw/0RtcxlOiJGmT3sfZ5FV1dMonudLSYMgQExs3qiHFJUlhwAA1iItOB8nJtz4j+lvuuJ3euneHWrUk4uJMHD2q4/ffJRo31tK6tYvx4+0UK+YnYXPCgmVExDRDf/xrNBvW47CEkj51ls/OYgoXd4FA4DdcLkLeHonlo/kAKBoNGWMmYOvT1+fnzT0eGD7cyJIl6qJ4iRIe1qyxUblycAUT9SUmEzRt6qZpUzeXLkls3Kga6z/+qC4CHzmi48gRHcOHK0RHq8Z6jRpywEe3DwTumJml9EP+Fi3PybPukd00La+8oh78z06aluzUKRAI7g3dd98S0aAWoeNHe41zW8cuXD3yNc6mzfMtrzmoaVvq1g3xGuclSnhYu9bGiBGqcS7IHx59VGHTJhtTptgJDVXd+dau1VOjRghbt+rIu1CjPiI0lJRP1uOuWAkA8/IlhLzztl9FEggEgntF+vtvwls19RrnnmLFSFm7Gdvr/Xw+Vjud0KePyWucP/SQh61brYXaOP8nJUsq9O7tYv9+K/v2ZdCrl5PixVX9WK1qCrdWrSw880wIEycaOH1auMBnhb1rDzJGjAFA++cfhMc0Q7p0yc9S5T15ZqDfnKbF6XSSkJBAnTp1Mt1zPU0LcEualoSEBJxOJ+fPn/emaclOnQKBIJekpxMy+i0iGtZB/4N6dMRdrjzJW3aQPm02SkTRfBNFUSA+Xk90tIVz59TXVK1abvbvt/Lyy4XHjS6Q0GigSxcXn3+eQb166jnDy5c1dO9upmtXE4mJgT3RUCKKkrJ2E/LDjwBgmTMD8+wZfpYqb+nbty8HDhzA88+E9wKBIOjRnThO0fovYTh6BABXlSdJ+uwgrpdq+bwtqxU6dzazaZO6WF6hgszWrVbKlg301Vn/UbmyhwkTHPznPxmsXGmlaVMXBoOqrz/+0DBzppFq1UJ55RULixfrb+sNKFC2ibjAAAAgAElEQVSxDhiEtU8/AHRnzxDetgVSSsFWmPbtt99+Oy8q1mg0PPzwwwwZMoQVK1bQtGlToqKimDVrFhkZGZQtW5YnnniCOXPmsGzZMj777DPGjh1LmTJluO+++0hOTmbUqFFs27aNUaNG8cgjj9yxzqzweBTs9tylfPgnJpPeZ3UVJoTeckd+6c2w9zPCO8Rg3LcHSVFQ9HqsA4eQ9uHHeB4pm+ft38yVKxKxsWY+/tiAx6NGhh050smUKY5sn98S/S13ZEdvYWHQooWbRx/1cPSoFptN4tQpLStX6ile3EPlyvkbvTYnKKGhOBq8gvHTTWgy0jEcOoAnshTuJ5+6p3p92d9CQnwX2SEiIoLNmzczdepULl26RKlSpShaNP8W2u4VX47dIN4LuUXoLefktc6Mn6wgvFtHNMlJANhbtSF16SqU4sV93lZKCrRrZ+bwYdVt7ZlnZNavt1KihM+bKpB9TatVvdCaNnXTrZuT0qUVrl6V+OsvdfPhr7807NmjIz7ewI8/ajCbFR56SMlRmJSCqLdMSBKuWnXQ/PkH+u9Por2UiP6rL7G/2hL0+lxX62u9+XL8ztM86IGCSLPmf4Teckde6026dInQ0cMwbdrgLXM99wJp02YjV6iYZ+3eiaNHtfTubfIOXKVLe4iPt/HssznbART9LXfkVG+XL0uMHGn07qoAvPSSm6lT7Tz8cOAOLdr//kxEs4ZokpJQJIm0+EU4Xm2Z6/oC/Qx6Wloa27ZtY/78+dx///3ExMTQtGlT9PcwsckPRJq1wEDoLefkmc6cTkJHD8e8+GMAFK2WjPETsfXonSfHzxITJdq2NXvPU7/0kpslS2x5FuysMPW106cl1q7Vs26dnj/+yOzQXLy4h5Yt1fPq2TlCUGj0JsuE9eyCcdsWABx165O69BMwGLJ48PYEdZq1y5cvM2LECHr06AHA6dOnWbdunc8EEAgEfkBRMH6yQk2dds049xQJI+296SRv3ZXvxrksw9SpBpo3N3uN88aNXezbl5Fj41yQfxQvrhAfb2fZMiulSql/p0OHdNSqFUJ8vB45QE8jyBUqkrJqPYolBElRKPJ6T/T7dvtbrDwhKSmJjRs3sm7dOipWrEinTp346aef6Natm79FEwgEOUBKTCSiRWOvce4pXpyUDVux9eyTJ8b5//4n0aSJxWucN27sYuXKvDPOCxvlyimMGOHk+PEMNmyw0rq1C4tFXdi+fFlDfLyBOnVCqF3bwocf6rl0KUBd0/ITrZbUDz/G+VJtAIx7d1OkbywBO9m4B7I00IcPH06NGjW4dO1A/sMPP8yyZcvyXDCBQJA3aM+eJrxlE8IGvI7m2qEnR6MmJB3+CnvXHuR3aNGLFyVatTIzZYoRj0fCaFSYMsXOwoV2wsPzVRRBLmnYUObw4Qw6dlRzjFutEqNHm2jc2MIvvwRmqFr3M8+RsuwTFIMBye0mvOtr6I596W+xfMobb7xBhw4dsNvtzJ8/n/nz59OoUSNGjx5NRkaGv8UTCATZRPf1MYrWq4n+K/Ud5fr3UyTtPoSrWo08ae/nnzU0bnwjBkyHDk4++siOMb9yqxYiNBqoWVNm7lw7P/yQzuzZNmrUuJFP/scftYwda+LJJ0Po0MHMp5/quJZJr3BiNJKyZCWuZ54DwLR5I6HDBhH40WpzRpYzp6SkJBo1aoTm2qRdp9N5fxYIBEGE04ll5lSKvvwihsOHAJBL3U/K4pWkLlmJ5/4H8l2kPXu01K5t4cgR9Wxb+fIyO3da6dLFFbDnmAW3JywMpk1zsHGjlYcfVnfTjx/XUqeOhWnTDDidfhbwNrheqkVq/GIUjQbJZiO8Qwza70/6Wyyf0bFjR7Zv306vXr0oWbJkpmsbN270k1QCgSAnmJYtJuLVRmgT1SxGtnavkfzpLjwP/itP2vvmGw3NmllITFTn+n37Opg+3ZGjM9GC3BEaCm3butm40cbx4+kMH+6gbFl1PJVlid27dfToYaZKlVCGDDHyzTeagmaXZo/QUFJWrcNd8QkAzMsWETJxvJ+F8i1ZWtoWi4WkpCSka7Pl7777jiJFRJ5WgSCY0B3/mqL1XyJk4ngkhwNFkrB17UHS4a9wRjfJd3mcThg71kj79hauXFFfQ+3aufjsMyuVKgmX9mCmRg2ZAwcyeP11JxqNgssl8d57RurXt3DiROAt7jqjm5A28wMANKkpRLRpjvbsaT9L5RvOnDlDamqq93NKSgorV670o0QCgSDbOByEDupPkcEDkFwuFJ2OtPemkz7zAzX5dh5w4ICWVq0sJCerc/7Rox2MGeMUC+Z+oHRphbg4J0ePZpCQkEGnTk7CwlRrPCVFYulSA40ahVCtWgiTJ0tcvepngfMZpaiaUlAu8zAAllnTMM+d5V+hfEiWQeJ+/PFHJkyYwKlTpyhfvjxJSUnMmjWLChUq5JeM94wIEud/hN5yx73qTUpPwzJxPOaFC5CufdXdj1cgbdoc3M+/4Csxc8S5cxK9epk5cUJdjg8JUXj/fTutWrmzeDL7iP6WO3yttxMnNLz5pomff1b/1hqNmiN26FAHFovPmvEJ5vgPCB39FgDyv0qTvO0zPA88mK1nAzVIXLNmzdiyZUumsldffZXNmzf7rI28RASJCwyE3nLOvepM89efhHV7Df3xbwDwlChJysLluKu+6CsRb2HrVh29e5twuSQ0GoWpUx289lr+RgYXfe3u2O2wa5eONWv07N+vRZZvrJxYLAodO7ro08fJAw8Unm11zbnfiGgS5fUwSZs2G3vHLtl6NmiDxMmyzNdff82KFStYvXo148ePZ9u2bUFlnAsEhRXDzu0UrfE8lo/j1dRpBgMZw0eRtPew34zzzZt11K0b4jXO/+//ZPbuzfCpcS4IHJ56ysPu3VaGDnWg1yt4PBLz5hmoVSuEI0cCy1/S1usNMuKGAqC9cJ7wmGZIV674Wap7w+PxcPMavCzLuFwFOBWPQFAA0H15lKL1XvIa565nniNpz6E8Nc5XrNDTs6dqnOv1Ch99ZM9341yQNSYTNGvmZtUqG999l8G4cXYqVlQDpFmtEvHxBp57LoSBA42cOVM43B48Dz9CytrNeCIiAAgdPADDp5v8LNW9c1cDXavVsm3bNnQ6HeXLl+exxx4L+LQsAkFhR5N4kbDunQjv1Bbtn38A4HyxOkkHjmKNG5rrdBT3gtUKgwYZiY01k5amDhqxsU4SEqyULVt4VnoLIwYDDB7sZO9eK888o04kzp3T0Ly5hUGDjNzkge13rMNGYuseC4Du1K+Et2uBlBZAAuaQGjVq8Oabb3L06FGOHj1KXFwcNWvWzPK5Q4cOERUVRf369VmwYMEt1ydOnEizZs1o1qwZUVFRPPvsswB8+eWX3vJmzZpRpUoV9uzZA6gBZ+vUqeO99vPPP/v2lxUIgh1FwbRwAREtotH8rQZmtnXsSvLm7XkaI2bOHANxcSY8HgmLRWHlShtNmohF80AnMlKhTx8XBw5Y2blTpmZN9W/mckmsXGmgWrUQevQw8f33gXe0zNfIFZ8g5ZMN3swsYX16oN+3x99i3RNZurhPnDgRt9tNo0aNMJvN3vJKlSrluXC+Qri4+x+ht9yRI715PJhWLCVk/Bg0qSlqUXgEGWMnYG/fMd+js1/nv//VEBtr4r//VXdMixZVmDXLRsOGeZcWQ/S33JHXepNl+PhjPZMmGbFa1YWaUqU8vP++naioAEmT4vFQpG8vTOvXAOCsXpOUVevhpvHvnwSqi7vH42H16tV8+aUa+blatWrExMSgvUu0J1mWiYqKYvHixURGRtKqVSumT59OuXLlbnv/8uXL+emnn5g0aVKm8uTkZBo0aMDBgwcxm80MHz6cWrVq0bBhw2zLL1zcAwOht5yTY53Z7RQZOhDTajVGhGIwkD5parZddXODosCECQbmzlVDs0dEKKxaZfVralPR13LHdb19+62GWbMM7NiReTO1Th03b77ppGrVABln8wj9wf2Ed4hBcjpRLBaS1265q8doILu467K64foq96xZNw7eS5IkUq0JBAGE9tSvhA7qj+HLL7xl9mYtSH/nPZTISL/IpCiq29yoUUZsNtUYq1rVzfz59kJ1PkpwA60WevVyERXlZtAgE59/ruPiRQ0dO1po0cLFO+84KF7cz31DoyFt1jyktFSMu3ZgOPI5YbFdSF20AoLMg0yj0dC+fXvat2+f7WdOnjxJmTJlKF26NADR0dHs3bv3jgZ6QkIC/fr1u6V8165d1KxZM9PCvkAguBXNHxcI69oB/XcnADW7Suqi5biffT7P2pRlGDLEyIoVqkddZKSHtWttVKwogrQGM08/7WHpUju//OJkzhwDGzbokGWJfft07Nun4/nn3QwY4KRePblABv5zvVyb1PmLCOvRCclqJbxDDMmbtyNXquxv0XJMljvoBQGxg+5/hN5yR5Z6cziwzJ6OZdY0pGt5rOQH/0X6e9NwNngln6S8ldRUGDzYxObNqkEjSQoDBzoZPNiJLstlwXtH9LfckZ96UxT45BMdY8aYSE1VZwrFinl4910HLVq4/T95sNkIb9cSwxeHAbC3akPa3PjbeqIE6g76uXPnmD59OqdPn8bhcHjL9+7de8dndu7cyeeff867774LwObNmzl58iRjxoy55d4//viDNm3acPDgwVt25Tt16kTXrl2pXbs2oLq4nzhxAoPBwIsvvsjgwYMxZHHcxuPxIMu+m6JotRpkWRggOUXoLedkV2fSwQNo27dD+vtvADzVqyN/sgZKlcoz2RwO6NxZw8aN6kv20UcVtm/38MgjedZkthF9LXfcSW/nzsGMGRKLF0vY7TcG1SpVFIYMUWjVSsmXOVl+Iy1dgq5nDwCUyEjc+w/CbRaZfd3f9HrfxdbJ8s+SlpbG3Llz+frrrwF4/vnneeONN0SqNYHAz+i+PEqRwf3R/foLgJo6rWdvrMNHoYT67/t54oSG2Fgz//ufashERnr48EM7NWoUbNcqQc6QJGjf3k2dOhkMG2Zkxw49V69q6NPHzMaNbqZMsfPgg35cPzabSV2+mvAWTdD/5wSm9WvwRESQ8e4U/L96kD3eeust+vfvz8SJE1m2bBkbN27E4/HdZCQhIYGoqKhbjPNLly7x66+/UqNGDW9ZXFwcJUqUwOVyMXr0aBYsWEDfvn3vWr8sK8LFPQAQess5WepMUTB/9CEhY0ciyerYaOvWk/Txk9TAHXmk7/R06NrVzMGD6jvsiSdk1qyxUbSoQnJynjSZI0Rfyx130ltEBIwbB2+8IbFggZ7Fiw2kpUl8/71Ep04SY8Z46NvXSZs2LoxGPwieVzRrjfmvS4SOGYGUmIimYRTJW3fdEsshkF3cszyUOmLECEJCQpg1axazZs0iNDSUt956y2cCCASCnCGlphA6ZCBFm0Z5jXP3E5VJ3rGXjHfe85tx7vHAvHl6oqMtXuO8bl03+/ZZhXEuuCOlSiksWWLn449tFC+uGo+7d+uoWTOEJUv0+NCezDFKkTBSPtmAu/xjAFg+jsfy/qQsngocHA4HL76oRn5+8MEH6devHwcPHrzrM5GRkVy8eNH7OTExkcg7HJPZvn070dHRt5Tv2LGD+vXrZwoqW7JkSSRJwmAw0KJFC77//vvc/EoCQfBjtVLk9Z6EjhqOJMsoRiOpsz8kffK0PA3impQEMTEWDh5U9+aef97Nli1WIiMLvCNtoadkSYVRo5ycOJHOyJEO71h77pyGwYNNPPtsCPPm6UlP97OgPsTWuy8ZcUMA0P7+P8Jbv4p0NXgys2RpoP/+++/079+f0qVLU7p0afr27cv58+ezVbmIBCsQ+BBFwbDtU4pWfw7z0oVqkclE+qi3Sdp9EPfTz/pNtMuXJV57zczbb5twuyV0OoWxY+2sXGmjRAkx+AvujiRB06ZuDh/OoHVrNbVPerrE0KEmmjc3c/as/3asleLFSVm7Gflf6pnskKmTMS+Y5zd5coLBYMDj8VCmTBlWrFjB7t27ycjIuOszVapU4dy5c5w/fx6n00lCQgJ16tS55b4zZ86QmprKU089dcu1hISEWwz3S5fUqNSKorBnzx7Kly9/D7+ZQBCcaH7/HxGNG2DasBYA+YEHSd66C0fbDnna7sWLEs2aWTh+XPV2qVvXzdq1NsLD87RZQYARFgYDBjj55psMJk2y869/qYZ6YqKGt9828fTTobz3noGrV/0sqI+wDhuFrVtPAHS//Jfwdi2R0tP8LFX2yNLF3WQy8c0333iN5+PHj2MymbKsWJZlxo8fnykSbJ06dTIFmhkxYoT35+uRYAGqVq3Kli1bgBuRYKtXr+69d+jQoTmKBCsQBDuaP/8gdPhgjDsTvGXOmrVIe38GnrKP+lEyOHxYS58+JhIT1fW+hx7ysGCBjaefFufIBDmjWDGYO9dOixYuBg82ceGChqNHddSqFcKQIU769MmfGAb/xPPgv0hZt5mIJg3RXP6b0FHD8YSF5/mk+l4ZMWIENpuNUaNGMWvWLI4dO8Z7771312d0Oh1jxoyhR48eyLJMy5YtKV++PLNmzaJy5crUrVsXUHfPGzVqhPQPd/8LFy7w119/8fzzmQNcDR48mKSkJBRFoUKFCowbN863v6xAEODoD+4nrFdXNNesH2e1GqR+tBSlRIk8bffsWYnWrS38/rs6Rjdv7mLOHLs/Mq4KAgSLBbp3d9Gpk4sNG3TMmWPg1CktyckS06YZ+fBDAx07unj9dSf33x/EmyySRPrE95GSkzFtXIf+xLeEdW5Pysp1alL5ACbLIHE///wzw4YNI/2a30NYWBiTJ0+mQoUKd634xIkTzJ07l4UL1Z2++Ph4AHr16nXb+9u2bUu/fv0yGeIAa9as4auvvmLatGkAfk/VIs7H5A6ht9wRUcSIfeYcQt4dh+baqp+naFHSx03E0aa9X8/Cut0wbZqB6dMNKIoqR9OmLqZPtxMW5jexANHfcksg6S09Hd5918jChTdmkU8+KTNjhp3Klf2z+KP9/iQRzaPRpKagaLWkLlyOs1HjgAwSJ8syU6dOZdiwYT6pzx+INGuBgdBbzsmkM0XBPG8OIRPGIF07s2Pt9ToZYybkeWaIH37Q0KaNmb//Vo3zLl2cTJrk4C6ZFv2K6Gu541715vHAjh06Zs82cOLEjc6h1yu0aeOib18nZcsGsaHuchHWtQPGz3YC4HilMakLlxFRPCxgz6BnO4r7dQM9NDQ0WxUX1EiwIsJk7hB6yyGKAie+RffmAKRrOYwBPO3aI78/FUqW9KNwcOGCGgX2889Vw9xkUpg+XaF7dyUg4meJ/pY7AlFvR45Ar14afv1V7Vg6nRp9dsQIxS9BbaQjh9E2egXJZkMxGJA/3Yqmfn2f6c2XUWBbt27N2rVrfVZffiMM9MBA6C3neHWWkUGRgW9g2rwRUI+lpU2bjSOmbZ7LcOyYlg4dzN4sGXFxDoYNcwbEGH0nRF/LHb7Sm6LAoUNaZs828PnnN9zVNBqFJk3c9O/vpEqVwJojZBubjfC2LTAcPQKAvU17tEuXkJxq91kT+ZoHffr06fTo0YOwa1tiKSkpLFq0iIEDB/pMiGCKBCteHrlD6C0buN3ovz6GYUcCxp0JaM/95r0kP1SGtCnTcdWprxb4UZe7dmnp399MUpI6yj/+uMyCBXYqVvSQkuI3sTIh+lvuCES9VaoEe/ao3hpz5xpwuyUmTZLYsEFm+nQ7zz+fz5OFSk9jWLScsI5tkZxOtC1aIO/eTXJ53+RZ9eUAX7FiRXr37k3Dhg2xWCze8gYNGvisDYFAcHs0v50lvEsHdD//CIBc+iFSl6zEXeXJPG97714t3bqZsdnUcXrCBDu9ernyvF1BcCNJ8PLLMi+/bOP4cQ2zZhnYuVOPxyOxZYueLVv01K2r5lKvWjXIgv+azaSuWEN488boT36Hac0q5JLFYdSEgMzMkmWQuEOHDnmNc4Dw8HAOHTqUZcUiEqxAkA0yMjBs+5QifXtxX+VyRDR7Bcv8uV7jXNFosPbpx9WDX94wzv2EwwGjRxvp2NHiNc5fe83Jrl1WKlYM0hVVQVBgMsHIkU4++8xK5crqpODXX7U0aWJh5EhjvkeeddZtQNq8j1AkCcmagbZbN3XrIcBwOp0ULVqUY8eOsX//fu8/gUCQt0i7dlK0QS2vce6sWYukzw7mi3G+caOOjh1V41yrVZg92yaMc0GOeeYZD8uW2Tl0KIOYGBdarTrG7d2ro2lTC40bm9mzRxuIQ98dUYqEkbJ6I+5yapBS7ZzZ6K/tqAcaWe6gy7KM0+n0upHb7XacTmeWFd8cCTYyMpKEhATvOfKbySoSbFxcXKayS5cuUbJkSREJVhC0SImJGD/bgWFnAoZDB5AcjkzXFY0G93Mv4GgYjbFdazKKlfKTpDc4e1aiVy8z//mP6uUSGqowbZqd5s3dfpZMUJioUsXDrl1WPvzQwPvvG3A4JD76yMDOnTqmTrVTu3b+reg7Xm2JlJZG6IghKGUeCsgV+EmTgiclnEBQEND87xyWD2ahXboI6ZrlYn1jABkjx5IfES4XL9YzfLgRRZEwGhUWLLDzyitinBbkngoVPHzwgZ2hQyXmzTOwapUeh0Piq690tG+vo1Ilmf79nTRt6g7Y2AY3oxQvTsq6LYTHNEN74TyeosX8LdJtyfIM+oIFC9i/fz8tWrQAYOPGjdSpU4eePXtmWfnBgweZOHGiNxJsnz59bokEO2fOHBwOB4MHD8707IULF2jXrh0HDx5Eo7mx0d+pU6dbIsGGhITcVQ4RJM7/FGq9KQraX3/BsGs7xh0J6L79xjtwe28xm3HWqovjlWic9aJQihcHAkNvGzboGDzYREaGaoD8+98y8fE2HnkkcJdNA0FvwUgw6e30aYmBA00cO3Zj0tu2rYvx4+1EROSfHFJaKuH/iiQ5xeaT+nzp4v7WW2/dtjxYDHdxBj0wEHrLGu1PP2KZMwPj5g1IsrpQqFgspM2Yi6N5qzxvX1Fg5kwDkyapgTlCQhSWL7dRo0ZwuSGLvpY78lNviYkSCxboWbzYQHr6jYXphx/20K+fk9atXX6JD5NjZJkIAyTLvltVyPcgcYcOHeLo0aMAVKtWjZo1a/pMgPxAGOj+p9DpTZa958kNOxPQ/Xb2lls8xUvgiHoFZ8NonC/VArP5lnv8qbeMDBg50siqVTeCMPbu7WTUKEfAp2cpdP3NRwSb3jweWLJEz4QJRu8CUsmSHiZPdtC4cf7tGgViFHeAXbt2eX92OBzs2bOHkiVLMmrUKJ+1kZcIAz0wEHq7M7ovj2KZMx3j7l2Zyj1RUSS/9TbyE5XyXAaPB8aONRIfrw7MxYp5WL3axr//HXxHz0Rfyx3+0FtKCixebGDBAj2XL9/YSC1VykPv3k46dXKRzbjifsPXestXA91qtWIymdBoNJw9e5bffvuNl156KdO58EBHGOj+p1DoLSMDw8H9GHcmYNi9E82VK7fc4i7/GM6G0TiiGuF+5lmy8gfyl95++klDbKyJX39V5StWzMOcOXbq1w+O1fhC0d/ygGDV2/nzEkOGmNi378ZueuPGLiZNchAZmfeeHoFqoP8Tj8dD+/btWb16dZ614UuEgR4YCL39A0XBsGcXllnT0X91I8uKotHgaNYcW983Ca35Yr7ozO2GgQNNrFmjzskfeMDDunU2ypcPPuMcRF/LLf7Um9UKq1bp+eADA3/8ccNQL1pUoXt3Jz16OCkWmF7kAW2gZxkk7rXXXsPhcJCYmEiPHj3YsmULw4cP95kAAkEwI126hGnFUsI6tqF4xUcI79Ie0+qVXuNckSRcz1clfcwErh49TtKRb8gYPQ738y9kaZz7A0VRdyQbNrR4jfNq1dzs328NGuNcUPgoXVrhk09szJ1ro2hR1SDftk1PzZohrF6tC6ogNnnJuXPnuHKbhUOBQJAN3G6M69dQtFY1wju09hrnisGArVM3rn5xnLT4xfkSCA7Abodu3W4Y548+6mHbNmvQGueC4MRigR49XBw7lsHs2TbKl1fniklJElOnGnn66VBGjzby11+BF6clkMkyYoWiKJjNZtavX0+7du3o2bMnzZo1yw/ZBIKARHvqV28qNN3xr29/nvzlOjgbNsJRvyFKiRJ+kjRnpKRAXJyJrVvVwV6jURg0yElcnDMQ1xIEgkxIErRu7aZWrQxGjjSyZYue5GSJ/v3NbNjgZto0Ow89VLgs9aeeegrppuB1JUqUuCXei0AgyAKbDdOq5Vg+nIP29/95iz2hRbB37YEttg+eyPwN5pqWBp07mzl8WJ3G/9//yXzyiY0SJQrXO04QOBgM0Latm9at3WzfrmP2bAPffafFapWIjzewaJGeNm1c9O3rpGxZ0U+zIlsG+okTJ9i6dSvvvvsuoLrJCQSFBllG983Xquv6zgR0Z07fcouneHEcDW46T35TzuFg4PhxDb16mfn9d9WpplQpD/Pn26lWTeyaC4KLkiUVPvpIzTAwbJiRxEQNBw/qeOmlEEaNctC1q6vQLDidOHHC3yIIBEGLlJKMefHHmBfMQ3P5srfcU7wE1t5vYO/cDSU8HyNSXuPyZYl27W5kValWzc3y5TaK5N3pGIEg22g00Lixm+hoNwcPapk928DhwzpcLokVK9Qo8E2buunXz0mVKsKevBNZGugjR44kPj6eevXqUb58ec6fP88LL7yQH7IJBP7DasVwcD+GnQkYd+/MNDhfx/1oOfU8ecNo3M8+F5Au61nh8cAHHxiYNMmA263utNWv72b2bDv33SdWOAXBS6NGbqpXd/P220ZWrjRgtUqMGGFi0yY9M2bYeeyxgj8x2L17N1WrVqXItZl7amoqX331FfXq1fOzZAJB4KK5+Bfm+HmYli5Ck57mLZcfehjrG/2xt+1w26Cu+cEff0i0bm3m1Cl1vhEV5WbBApu/xBEI7ogkQdnqwxAAACAASURBVK1aMrVq2fjmGw2zZxvYuVOPxyOxebOezZv11K3rZsAAJ1Wris2gf5KtKO7X+fvvvykRJO66NyOCxPmfYNCb9PffGHfvVPOTH9yPZMucNkmRJNzPPo+jYTTOV6KRy5XPc5nyUm9//y3Rt6+J/fvVdTq9XmH0aAe9erkCMaVzjgiG/haIFFS9HTqkJS7O5PUQMRjU4xt9+zrxRbzTQA0S16xZM7Zs2ZKp7NVXX2Xz5s0+ayMvEUHiAoPCojft2dOYP5iNac0qJKfTW+5+ojLW/gNxNG2e7VzmeaGz06clYmIs3kBcMTEuZs60++QdFigUlr7ma4JFbz//rGHOHAObNumQ5RsTzRdeUA31unXlfJ1/BnKQuOy9aa4RGxvLpk2bfNa4QOBvtKdP3ThP/s1Xt54nN5lwvlxb3Smv3xClZEk/SepbDh3S8vrrJi5dUgf6hx/2sGBBcKZlEQiy4qWXZA4ezGDyZCMLFuhxOiUmTTKyZYuOWbPsPPlkwez3tzuOJstip0IguBndye8wz56BcevmTHMA54vVsfUfiLNOffy9an3ypIa2bc3edFaxsU7Gj3egyTLUs0AQOFSs6GHePDvDhkl88IGBTz7R43BIHDumo317HZUqyQwY4KRJE3cwOqX6lBwZ6DnYbBcIAhNZRnf8mxvnyU+fuuUWz333ZT5PHhKS/3LmEW43vP++gZkzDSiKOuFo3tzF1Kl2cX5NUKAJCYEJExw0a+Zi4EATv/yi5aeftDRsaKFPHydDhjgLnJto5cqVmTRpEh06dABg5cqVVKqUdV7mQ4cO8e677+LxeIiJiSE2NjbT9YkTJ3Ls2DEA7HY7V65c4ZtvvgGgYsWKPPbYYwDcf//9zJ8/H4Dz588TFxdHcnIylSpVYsqUKRgMBp/9rgJBjlAU9Ec+xzJ7OoYD+zJdcjRshLXvQDXbSgDwxRdaXnvNTHq6OmYPG+YgLs7p7zUDgSDXlCmjMGWKg0GDnMTH61myxEB6usSPP2qJjTXzyCMe+vZ10rq1C6PR39L6hxy5uK9cudI70AcTwsXd//hVbzbbjfPkn+1Ec/nvW25xl330xnny554PmPPkvtTbhQsSvXub+OordV3ObFaYONFB+/bB79L+T8T3NHcUFr05HDBrlrpQdT32QtmyHmbMsPPiiznfYQ5UF3er1cq8efP44osvkCSJ6tWr07t3byx3CWIpyzJRUVEsXryYyMhIWrVqxfTp0ylXrtxt71++fDk//fQTkyZNAtTI8bcLTjdgwAAaNGhAdHQ0Y8aMoUKFCrRv3/6u8gsX98CgQOnN48GwIwHLnOnovz3uLVa0WhwtYrD2G4hcoeI9N+Mrne3cqaVnTzMOh/qemjTJTvfurnuuN1ApUH0tHwl2vaWkwKJFBhYs0HPlyg23kFKlPPTp46RjRxehob5vN5Bd3HNkoF8nIyODkCDaVRQGuv/Jb71Jly9j2L0T444EDAf33f48+TPPqefJGzZCLv+Y313Yboev9LZjh44BA0wkJ6u/Y8WKMgsW2Hn88YLp2iu+p7mjsOntp580DBxo4sSJGwtyXbo4GT3akSOPkkA10HPDiRMnmDt3LgsXLgQgPj4egF69et32/rZt29KvXz+qV68O3N5AVxSFqlWrcuTIEXQ63S1t3AlhoAcGBUJvTifGDWuxzJ2J7tSv3mLFbMbWoRO2Pv3wlH7IZ835Qmdr16rjtixL6HQKc+bYadnS7SMJA5MC0df8QEHRm9UKK1fqmTfP4I21AFC0qEKPHk569HBStKjv2gtkAz1Xp1eio6N9JoBA4Cu0Z05h/mA2EU2iuK9yOcIGvI5xZ4LXOFdMJhwNGpI2fQ5XTv5K8vY92PoPRH7s8YA0zn2BwwEjRhjp3NnsNc47dXKyc6e1wBrnAkF2eeIJD9u3W3n7bTtms7pWvWSJgZo1Q9izJzC8aO6Frl27kpqa6v2ckpJC9+7d7/pMYmIipUrdyOkcGRlJYmLibe/9448/uHDhAlWrVvWWORwOWrRoQevWrdmzZw8ASUlJhIWFobsWYKtUqVJ3rFMg8Cnp6ZjjP6DY808SNuB1r3HuCY8gI24oV47/SMbE931qnPuCBQv09O1rRpYlTCaFpUttBd44FwgsFujZ08WxYxnMmmWjXDnVoy0pSeL994089VQoY8YY+euvgjlnv5k7nkFfvHjxbcsVRcFqDf5VGkEBwONBd/xrjDu3q+fJb1oV995SrBjO+g3VnfJadQrUefKsOHNGIjbWzPffq4ZGkSIKM2bYadpUDPICwXW0Wnj9dRcNG7oZNMjEkSM6/vxTQ/v2Flq2dPHOO46gTTl43TC+Tnh4OFeuXPFZ/QkJCURFRaG96UjQ/v37iYyM5Pz583Tu3JnHHnuM0Fz6Jmq1EhERd3bHz3l9Gp/WV1gISr1dvoxm3gdo5n2AdPWqt1h54AE8bw7E070HhiJFyKsoCLnVmaLA+PES776r7p+FhSls3uyhRo3CcRA3KPtaAFAQ9danD8TGwpYtMlOmaPj2WwmrVWL+fAOLFunp2FFh0CCFO5y+yhaBrLc7GujTp0+ne/fu3hXvm7ldZFiBIF+w2TB8fgDDzu0Yd+1A8/elW25xP1JWDfDWsBGu517IdlqUgsTatTqGDjVhtaqrjE8/LRMfb6NMmeA0NASCvKZsWYWNG22sWKHn7beNpKVJbNig58ABLRMnOnj1VXfQOdpoNBr+/PNPHnjgAQAuXLiAlMUvERkZycWLF72fExMTiYyMvO2927dvZ8yYMbc8D1C6dGmef/55fvrpJ6KiokhNTcXtdqPT6bh48eId67wZWVaEi3sAEEx601w4j3n+XMwrliLdtJnkfrQctr5vYm/VBoxGkIE8/J1yozOPB0aONLJwobpsULy4hzVrbFSu7CE5OS+kDDyCqa8FEgVZb3XqQO3acOCAltmzDRw5osPplFi4UGLxYoWmTd307++kcuWc26aB7OJ+R8ulUqVK1KtXj8qVK99ybd26ddmqXESCFfgC6coV9Tz5zu0YDuzNNOhex/XMs9fOk0cXaJf1rEhPh7feMrFmzY3EqG+84eSttxyIr4lAcHckCTp2dFGvnpuhQ03s2qXjyhUNvXqZ2bTJxXvvObj//uBZ5HrzzTdp3749zz33HIqicPz4ccaPH3/XZ6pUqcK5c+c4f/48kZGRJCQkMG3atFvuO3PmDKmpqTz11FPespSUFMxmMwaDgatXr/Ltt9/So0cPJEnihRdeYNeuXURHR7Np0ybq1Knj899XUHjR/voLlrkzMa5fg+S+4SXmevIprP3jcDZqHDDBX2+HywX9+pnYuFEdu0uX9rBunZWyZYPnfSMQ5BWSBLVry9SubePrrzXMnm1k1y4dHo/E5s16Nm/WU6+eaqhXrVowUone0UAvWbIkDzzwAEuXLqVz586Zrm3YsCHLimVZZvz48ZkiwdapUydTJNgRI0Z4f74eCfY6JpOJLVu23FLv1KlT6dKlizcS7Pr167OMBCsIPjRnz3hd1/VffYn0D68NxWjE+VItnFGNcEa9giey1B1qKjz88IOG2FgTp0+rk5D77vMwd66dunULxstKIMgv7r9fYdkyG1u26Bgxwsjlyxp27tRz5IiOt9928NprwZH54KWXXmLDhg2sWbOGJ554gnr16mEyme76jE6nY8yYMfTo0QNZlmnZsiXly5dn1qxZVK5cmbp16wLq7nmjRo0y7cifOXOGsWPHIkkSiqLQs2dP75g/ZMgQBg4cyMyZM6lYsSIxMTF594sLCg26419jmT0D445tmcqdNWthHRCHq+bLAb9gb7VCz55mdu9Wp+SPPy6zdq0tqBYDBYL84rnnPCxfbuOnnzTMmWNg0ybVUN+zR8eePTqqVnUzYICTOnXkQP/q35U7RnGPjo5m0aJF9OzZk+XLl9+SAz0iIuKuFRfUSLAF2Y0kL8lSbx4PuhPHb5wn/+W/t95StGjm8+R5kXMhwMhOf1MUWLRIdcu9noqlRg038+bZKVWqcA7w4nuaO4TebuXKFYlRo4xs2HDDK6VGDTdTp9q9u1uBGsV93bp1LFu2jIsXL1KhQgX+85//8O9//5tly5b5rI28RERxDwwCTm+Kgn7/XixzZmA48vmNYknCGd0Ua783cT/1jB8FzL7OUlLgtdfMHDumGudPPy2zapWVYsXyWsLAJOD6WpBQmPV27pzEBx8YWL1a750DA1SuLNO/v5MmTdx3dJ4JShf3Nm3a0KVLF86fP0+LFi0yGeiSJLF37967Vny7SLAnT5687b13iwSr0+mIjY2lXr16uY4E68tAM4EcUCCQua3e7HakfXvRbN2KlLAN6aZzj9dRypbF06QJSpOmKNWqo9XpsACF5S+QVX9LSoLYWA1btqgvJY1GYcwYhWHDJLRac36JGXCI72nuEHq7lYgI+OQT2L5dpm9fDRcuSBw+rKN27RDefluhf38lYPW2bNky1q9fT+vWrVm+fDlnzpxhxowZ/hZLIMgdsoxx62bMs2eg/+HGfFLR67G3boftjQHI5cr7UcCccemSRNu2Zn74QbUeatZ0s3SprTDsPQgEPuPhhxXef9/B4MFO5s83sGSJnowMiR9+0BIba6ZsWQ99+zqJiXFhDKJYi3c00Dt16kSnTp0YO3Ys48aNy1Mh8joSrC8DzRTmVap74brepKtXMOzepe6U79+LZM245V7X08/gbBiNo2E08uMVbrinpTsBZ/4K7mfu1t+++kpD795mLlxQ9fPAAx7mz7dTtapMWlp+Shl4iO9p7hB6uzPVqsHBgzBhgpElSwzYbBLDhkmsXi2zZImH++8PvB10g8GA8dqMxOl08uijj/Lbb7/5rH6BIF+w2zGt/QTL3Jloz93ov4olBFvnbth6v4Hn/gf8KGDO+f13iZgYC7/9pkZrj452MX++PagMCIEgkIiMVBg71sGAAQ4WLTLw0Ud6rlzRcPashrg4E++/b6B3bycdO7qCYhEsy/DWuTXOAykSrMC/aC7+hWbJp4Rv2oz+2NFbz5MbDDhrvqxGXo96BU+p+/0kaXDg8cCcOQYmTzYgy6px3rChi5kz7YXWLU4gyA+KFIEpU9SI7nFxJs6e1XDihJaYGIXDh/0t3a2UKlWK1NRU6tWrR9euXQkLC/NGdBcIAh0pLRXTkkWY4z9Ae+mGt6Tnvvuw9eyDrWsPlKLBN+j98ouG1q3N/PWXapy3b+9k6lRHYUw4IxD4nIgIiItz0quXk5Ur9cybZ+DPPzX89ZeGsWNNzJxppEcP5/+zd99xVVf/A8dfdzAugltRc2CKidty4whza5mKqWnrmzbce1VmmjNHzsyRlZU/Q1Nz5SBzpuQkVyoOwIGIosAF7jq/P25cJBuKwL3g+/l4+FCO9348n+O9933fZ9K7t4n/WK3tVNn2cSA7wQpsNjy/WIz3x+PRGI3cuwTEVrCgYz25Oag5yjvrRo3yshs3NPTr58muXfa3rru7vcewd+/csWmVEHlBo0ZWdu5MYsYMdxYvdqdKFWfX6O8tWLAAgAEDBlC/fn0SEhJo0qSJk2slxL/T3LiB15LP8Fy+FO3dO45ya+kyGPsOIOXlV8HL9ZaUPIgjR7T06OHF7dv2gN23r4kPP0yV+C1EFsuXD956y8zrr5tZs0bP3LkeRERouX1bwyefeLBggTsDBiiGDAGt1tm1vd8/bhKXFXbt2sXkyZMdO8G+++679+0EO2/ePFJTUxk+fLjjeUeOHMmwE+yrr77q2PE1KiqKIUOGcOfOHQICApgxY8Z/HrMmm8TlPN2F8/gM6ofbwV8dZdayfqS2bYepTXvM9Rs+lueTP6x7X2+//KKjXz9PYmPtnyTly9tYsiSZGjUe/uzHvE7ep5kj7fbwLBYoXNiLu3ddb4p7biebxLmGnGo37eVLeC2Yg+fKb9CkpjrKLZUDMPYfTGqnYHBz+5cruI6/a7Ndu3S89poBo9Gejb//fioDBz5ey/b+i7xHM0fa7b9ZrbB5s545c9wJD08fMlyxwkjr1llz2lFWxu9sTdBdhSToOchqxfD5QvJNnYgmJcVeVLYcatEibj/TyOWPO3E1BQt6ERtrZNo0d+bNc0cpe/t16WLmk09ScsU6GmeQ92nmSLtljqvu4p7bSYLuGrK73XQnT+A1bzYe639AY03/omyuUw/joGGYWrZ2zSGuf/HXNtu4Uc8773hiMmnQaOybWr36qtmJNXRN8h7NHGm3B6eUfcDrs8/cSUnR8fnnSVl2pGGO7OIuxMPS/XEGn8F9cTt8yFFm7P02SWM/pGDp4iAfHg/t8mXo0cOLQ4fsvX1eXoqpU1Po1s0ifR1CCCFyLbcD+zHMnYXHjm0ZylNbtCJ54FD7TLs8EOi++07P0KGe2Gwa3NwUCxem0LGjxdnVEuKxpNFAUJCVoKDkPzs2XHOcWhJ08egsFgwL5pDvkyloTPbpWpbyT5I4ZyHmBo2cXLnc59YtiIjQEh6uY9o0LfHx9i8oVapYWbIkBX9/mdIuhBAiF7LZcN+xFa+5s3ELO+AoVlotqS92xth/CNZq1Z1Yway1YIEbH33kCdg72L/4IpnmzbNmOq0QIu+SBF08Et3JE/gM6otb+DHAHmST3+5H0qj3cu0mLjkhMREuXrQf/xARYf914YL9V9rmMfd6/XUTH32UiuHxPdpcCCFEbmU247FuDV7zP0V/+pSjWHl4kNKjF8a+A7H5lXdiBbOWUjBpkjtz5tjPTStQQPHdd0bq1pUOdiHEf5MEXWSOyYTXnJl4fToDjdm+jspS6SkSPl2ApU49J1fONZhMcPmylogIjSMRT/v9+vUHW09XtKhi2rQUnn9epsMJIYTIZYxGPFeuwGvhPHRRkY5im09+Uv7XB2Ofd1HFizuxglnPaoX+/TUsWWJPzn19baxalUyVKpKcCyEejCTo4qHpjx/FZ1A/9KdOAKB0OpL7DyZp2Cjw9HRy7XKW1QpXrtyfgF+4oCUyUoPN9mDr53x9bVSoYOPJJ+2/KlRQPPmkjdq1PTEaJTkXQgiRe2jib2NYvhTDks/Q3rzpKLcVK47x7X6kvP4/VP4CTqxh1jIaYc8eHdu26dm+Xe/ohC9XzkZIiBE/P9dc5yqEcE2SoIsHl5pKvhlTMcz/1LHTqiWgKglzF2KpWfs/npx7KQWxsZp7pqNrHNPRL17Ukpr6YEl4gQLKkYRXqJAxIf+n3djd3e2BXwghhHB12uvXMCxagOdXX6BNSnSUW8v5Yew/mJRuL+eZjvyrVzWOhHzPHh0pKRm/CwQEWPn++2R8fSU5F0I8HEnQxQPRH/4Nn0F90Z/9AwCl12McMgLjoGH2LDIPuHOHDCPg964PT0x8sCTcYFCUL39/Al6hgqJwYZUXNqQVQgghMtBFnMOwYC6e3690bBYLYK5Wg+SBQ0jt0BH0ufsrp80Gx45p2bZNz7Ztek6c0N33GHd3RePGVjp21PL880Y5ClUIkSm5+9NSZL/kZPJN/RjD5wvQ2Ozrp8w1apEwZyHWqtWcXLmHl5ycvjnbX0fEb958sHXher2iXDn7aPi9yXiFCjZKlFC57bhWIYQQIlP0x4/iNXc27hvXo1HpI8WmwCYYBwzBHPRcrj4qLTERdu3Ss327ju3b9cTG3h/gixe30bKlhZYtrTRtasHbO+1caidUWAiRJ0iCLv6R/sCv+Azui/5CBADK3Z2kEWNI7jsQ3NycXLt/ZrFAZKTmb3dIj45+8Oy5dOn7E/Ann7RRpoxy5dsXQohHsnv3biZNmoTNZqNr16689dZbGf5+8uTJHDx4EICUlBTi4uI4dOgQp0+fZvz48SQmJqLVann33Xdp164dAKNHjyYsLAwfHx8Apk6dSkBAQM7emMgaSuG2dzdec2fhvmtnhr9KbdMe48AhuXqz2MhIDdu320fJ9+3TYTLd38FQo4aVli0ttGploWZNm3TMCyGylCTo4n5JSeSbNB7DssWOHnHzM3VI+HQh1qcqO7lydjYbXL+uuS8Bj4jQcvmyBovlwXrsixZNn4J+74i4n59NTokTQjx2rFYrEyZMYPny5fj6+hIcHEzz5s2pWLGi4zFjx451/HnFihWcOmU/NsvT05Np06bh5+dHTEwMXbp0oXHjxuTPnx+AkSNH0qZNm5y9IZF1bDbcN2/Ea94s3I4ecRQrvZ7ULi9h7D/YZb4jPAyrFQ4f1jrWk58+ff/UdYNB0bSp9c+RcgslS8q6ciFE9pEEXWTgtnc3PoP7o4u8BIDy9CRp9Ackv90XdPcHreykFNy6pcmwKVtaQn7pkhaj8cGScG9v5RgB/+v68AJ5ZxNZIYR4ZOHh4ZQrV44yZcoA0L59e0JDQzMk6PfatGkTAwYMAKB8+fRzrH19fSlcuDC3bt1yJOgilzKZ8PxuBYb5n6I/f85RrLy8SO71Gsnv9MdWuowTK/jw7t6FX37Rs3WrntBQHbdu3T8EXrKkfep669YWAgOt0mkvhMgxkqALADQJd8k34UMMXy1zlJnrNyTh0/lYK/hn67+dmGhfF56WfEdEaB0/x8c/WBLu4WHfnC09AU8fES9eXDZnE0KIBxETE0OJEiUcP/v6+hIeHv63j71y5QrR0dE0aNDgvr8LDw/HbDZTtmxZR9ns2bNZsGABDRs2ZPjw4bj/xwajOp2GggWzLivS6bRZer08LzER7bKlaD+djc+VK45iVagQtn79sfXth1vRouSWFV/nz8PmzRo2b9awezd/O9Oubl1Fu3aK9u0VNWuCRqMDHn5wQl5rmSPtljnSbpnjyu2WrQm6rGPLHdx+3oHPsIHorkQD9l7xxPfHk/K/t8iqhVWpqXD2bPqmbPcm5DExD/ZvaLWKMmXU3+yQbuOJJ1ROD/ALIcRjbdOmTbRu3RrdXz58b9y4wYgRI5g2bRraP2PI0KFDKVasGGazmQ8++IDFixfTv3//f72+1aqIj8+6cybtG3fJuZX/RZNwF8OyxRgWzUd765aj3FqyFMnv9ie51+s4tid34fa0WCAsTPfnrus6zp+//0uCl5fi2Wfta8mfe86a4Ui0O3cy/2/Lay1zpN0yR9otc7K63YoV88mya2Vbgi7r2Fyf5k48+caNxbDyG0eZqXFTEmbNw+ZX/l+e+eAOH9YyebIH+/ZpsdnyPdBzSpS4PwGvUEFRrpwtr5zoJoQQLsnX15fr1687fo6JicHX1/dvH7t582bGjRuXoSwxMZG3336bIUOGUKtWLUd58eLFAXB3d6dz58588cUX2VB78Sg08bcxLFmEYfFnaO+kb0GuKj1FQr9BpHZ5yeWPVY2Ph9BQ+1ry0FA9d+7cP0pepoyNVq3sa8kbNbLmlWPZhRB5SLYl6LKOzbW5b9uC9/DB6K5fA8Dm7UPShxNJeeX1LBk1j4jQMGmSBxs3/v3kt4IFM46Ep/1evrxNzg0VQggnqV69OpcuXSIqKgpfX182bdrEzJkz73tcREQEd+/epXbt2o4yk8lEv3796Nix432d6Ddu3KB48eIopdixYwf+/tm7dEo8OE1cHIbPF2BY+jnaxARHuaVKNZKGjsCrVw9S76Y4sYb/TCk4f17Ltm32kfKwMB1Wa8akXKNR1Kljo3Vre1JeubJNlr0JIVxatiXoeXUdmyuvV3ggcXHohg5Bu/I7R5GtVSusCxfhWbYsj9qRfP06TJqkYelSjSNIursr/vc/+9quSpUUFStCkSJpz9D++Uv8nVz/enMSabfMkXbLnLzUbnq9nnHjxtG7d2+sVitdunTB39+fOXPmUK1aNZ577jnAPnrerl07NPdkOlu2bOHQoUPEx8ezdu1aIH0Z2vDhw7l9+zZKKSpXrsxHH33klPsT6TQ3buC1cC6GL5ehMSY5ys01a2McOhJT67ag1eLlYmeImUxw4ID9XPKtW/VcunR//Xx8FEFB6VPXixSRXdeFELmHS2wSl5vWseXmdR7uG9bjM2oo2puxANjyFyBx4hRSu/cEjeaR1pIlJsKCBe589pm7Y3d1jUbRpYuF0aNTqVHDkKHd4uP/6UriXrn59eZM0m6ZI+2WOVnZblm5hi2zmjVrRrNmzTKUDRo0KMPPaTPe7tWxY0c6duz4t9f8+uuvs66C4pFor13FMP9TDCu+RJOSPjJurlMP47CRmJq3xNWGmOPiNOzYYU/Kd+7Uk5Bwf/38/NJHyRs0sLr6bHwhhPhH2Zagyzo216GJjcV7zHA8f1zrKEtt1YbETz7FVrLUI13bZIIVK9yYOdOdmzfTe7GDgiy8/34q1avbHun6QgghhHh02qhIvObNxvO7FWhMJke5qWEgxmGjMDdp5jKJuVJw5oz2zw3e9Bw6pEWpjHXT6RT169vPJm/VykrFijJ1XQiRN2Rbgi7r2FyAUnisXY332BGOnVhthQqROGm6fbOXR4hkSsGPP+qZNMkjw/SyGjWsjBuXStOm1keuvhBCCCEejfbiBbzmzsJz1XdoLBZHualpEMZhIzE3DHRi7dKlpMD+/fa15Nu364mKun/qeoECiuees09dDwqyUKiQEyoqhBDZLNsSdFnH5lzamOt4jxiCx0+bHGWpHTqSMHUm6s9ZCJm1d6+OiRM9OHo0fUlCuXI2xo5NpWNHS1adzCaEEEKITNKdO4vXpzPw+CEEjTW90zy1RSuMQ0ZgqVvfibWzi4nREBqqY+tWPbt26R1L5O7l72+lZUsrrVtbqFvXit4lFmcKIUT20Sil8vzOGWaz9fFZg64UHqu+w/uDMY5jUmxFi5IwdSamFzo90qVPntTy8ccehIamR8ciRWwMG2bi1VfN/7rey+XbzUVJu2WOtFvmSLtlTl5bg+4qsjJ2w+Pz+tadPoXX7Ol4rF+L5p6veKltO2AcOgJLzdr/8uz7ZWW7KQUnTmgdo+RHjtx/Nrler2jY0Oo4Cu3JJ3Pf19TH5bWW1aTdMkfaLXMey3PQRc7TXonGe/ggPEK3O8pS/81Z8wAAIABJREFUOgeTOOkTVPq26Q8tOlrDtGkefP+93rEGzMtL8c47Jvr1M+Ej3yeFEEIIp9L/fhyvWZ/gselHR5nSaEh9/kWMQ0ZgrVrNKfVKToY9e9Knrl+7dv80uyJFbDz3nD0pf/ZZC3KqrhDicSYJel6gFJ7ffEW+D99znGFqLe5L4iefYmrbPtOXvX0b5szxYNkyN1JT7Ym5Tqfo2dPMiBEmfH1zX6+2EEIIkZfojxzCa9Z0PLb95ChTWi2pnYIxDh6O9anKOV6na9c0bN9u3+Btzx4dycn3T10PCEgfJX/mGRu6+wfThRDisSQJei6njbyMz5ABuO/5xVGW0u1lEidOQRXM3O4pycmwdKk7c+e6c+dOelBt187Me++Z8PeXndmFEEIIZ9If+JV8s6bh/svPjjKl15PStTvJg4ZifbJijtXFZoPjx9N3Xf/99/uzbXd3RWBgelJetqx08gshxN+RBD23stnwXL4U74kfojEmAWAt9QSJM+dgeq5Vpi5ptUJIiJ6pUz24ejV9Clr9+hbGjUulbl1JzIUQQginUQq3vbvxmjUd93170ovd3Ejp8QrGgUOwlS2XI1VJSoJdu/Rs324/n/zGjfunrhcrZqNlSwstW1pp1syCt3eOVE0IIXI1SdBzIe2FCHyG9Mf9132OsuRXXifpw4mo/AUe+npKwY4dOj7+2IPTp9N7vStVsvL++6m0bm2Vs0WFEEIIZ1EKt52h5Js5DbffDqYXe3iQ0us1jP0HY3uidLZXIypK41hLvm+fzrH87V7Vq6edTW6hVi2bnOwihBAPSRL03MRqxbDkM/JNmYgmOdleVLYcCTPnYm4WlKlLHj6sZeJED/bvT38plChhY9QoE926meU4EyGEEMJZlMJ92094zZqG29Ej6cVeXiS/+j+S+w3E5lsi2/55qxUOHIA1a9zZtk2foRM/jaenomlT658j5RZKlZKp60II8Sgk/coldOfO4jOoL26HwhxlyW++ReJ748nMnLELFzRMmuTBhg1ujjIfH8WgQSZ69zbh5ZUVtRZCCCHEQ7PZcN+0Aa/Zn+B2Ijy9OJ83KW++hfGd/qiiRbPln1YKDh3Ssnq1Gxs26Ll5UwtkTMxLlrQ5RskbN7bKdwYhhMhCkqC7OosFw8J55PtkMprUVACsfuVJmLMQc8PAh77cjRsaZsxw55tv3LBY7FPT3N0Vb7xhZsiQVAoXztLaCyGEEOJBWa14rP8Br09noD9z2lFsy1+A5D7vkPzWu6hC2ROoL1zQsHq1G6tXu3Hp0v3z0mvXto+St25toVo1myx9E0KIbCIJugvTnTqJz+C+uB07CtjPM01+ux9Jo9/nYburExNh4UJ3Fi50x2i0R1WNRtGli4XRo1NlN1UhhBDCWSwWPFavwmvOTPQR5x3FtkKFSH67H8m9387UHjP/5dYtWLfOjZAQNw4fzjhKrtUqmjWz0r27lkaNjHK0qhBC5BBJ0F2R2YzXnJl4zf4EjdkMgMW/EgmfLsBSt/7DXooVK9yYMcP9z2lqds8+a+GDD1KpXl12ZhdCCJFu9+7dTJo0CZvNRteuXXnrrbcy/P3kyZM5eNC+UVlKSgpxcXEcOnQIgLVr1/LZZ58B8O6779KpUycATpw4wZgxY0hJSaFZs2a89957aGQIFkwmPL9fidenM9FFXnIU24oWxfjuQFLeeBPl7ZOl/2RKCmzfrickRM+OHXrHbLo0NWpY6drVzIsvWvD1VRQs6EV8vCTnQgiRUyRBdzH634/jM7Av+pO/A6C0WpL7DyZp+Gjw9Hzg6ygFGzbomTTJg4sX0xPz6tWtjBuXSrNm1iyvuxBCiNzNarUyYcIEli9fjq+vL8HBwTRv3pyKFdPP1B47dqzjzytWrODUqVMAxMfHM3/+fNasWYNGo6Fz5840b96cAgUKMH78eCZOnEjNmjXp06cPu3fvplmzZjl+fy4jJQXP71bgNf9TdNFRjmKrbwmS+w8i+ZU3Hnqm3L+x2eDAAR0hIXo2bHDj7t2MSXnp0ja6dDETHGzhqaek414IIZxJEnRXkZqK16xpeM2djcZqT54tAVVImLMQS62nH+pS+/bpmDjRgyNH0qerlS1rY+zYVF580SJHngghhPhb4eHhlCtXjjJlygDQvn17QkNDMyTo99q0aRMDBgwAYO/evQQGBlKwYEEAAgMD2bNnD/Xq1SMxMZFatWoB8OKLLxIaGvp4JuhGI4YVyzEsmIvu+jVHsfWJ0hgHDCHl5VceqjP+v5w9qyUkRM+aNW5ER2cM/vnzK154wZ6UN2hgle8GQgjhIrI1QZdpcg9Gf+QQPoP7OTaEUXo9xkHDMA4ZAe7uD3ydU6e0fPyxBzt2pP+3Fi5sY+hQE6+9ZsbDI8urLoQQIg+JiYmhRIn0Y7t8fX0JDw//28deuXKF6OhoGjRo8I/PjYmJua+8RIkSxMTE/GdddDoNBQtm3SiyTqfN0us9lMREtIs+Q/vpbDQ3bjiKVfnyWEeOQr3yKp7u7mRFan79Onz/vYZvv9Vw9GjG70d6vaJNG+jZ00b79uDpqeOvO7T/lVPbLZeSNsscabfMkXbLHFdut2xL0GWa3ANITibf9MkYPpuHxmafUmauXpOETxdgrV7jgS8THa1h+nQPVq3So5Q9GBsMinfeMdGvn4n8+bOl9kIIIR5jmzZtonXr1uh0/57gZZbVqoiPN2bZ9exrqbPueg9Cc/cOhmWLMSyaj/b2bUe55ckKGAcPJ7XLS+DmBkaL/VcmJSXBli16Vq92Y9cuHVZrxsT8mWfs68o7drRQpIh9PXlKiv3Xf3FGu+V20maZI+2WOdJumZPV7VasWNbtF5JtCbpMk/t3+oMH8Bnc17Fbq3J3xzhsFMb+g+3B+gHEx8OcOR4sXepGaqo9GOt0ipdfNjNihIkSJWRTFyGEEA/O19eX69evO36OiYnB19f3bx+7efNmxo0bl+G5YWFhGZ5br169+655/fr1f7xmXqG5fQvD4s8wLP0c7Z14R7nlqcoYh4wgtWNneMSODasV9uzRERLixqZNescJLWn8/GwEB5sJDjbz5JPyfUAIIXKLbEvQ8+o0uUeeDpGUhHbcB2jnz0Oj7AHTVqcO1iXLcK9alQeZ0J6SAgsWaJg2TUN8fHpAfuEFxccf26hcWQcYMl/HbODK00hcmbRb5ki7ZY60W+bkpXarXr06ly5dIioqCl9fXzZt2sTMmTPve1xERAR3796ldu3ajrLGjRsza9Ys7ty5A9g724cOHUrBggXx9vbm2LFj1KxZk3Xr1vHKK6/k2D3lJM3Nm3gtmo/nF0vQJiY4yi1Vq5M0dASm9i/wKIu9lYKTJ7WEhLjxww96YmIyXqtQIcWLL9qT8jp15KxyIYTIjVxik7jcNE3uUaZDuO3bg8/gfuguXwJAeXiQNOp9kt/pB3o9/Md1rVYICdEzbZoHV66kB+V69SyMG5dKvXr2afLx8f90BeeR6TeZI+2WOdJumSPtljlZ2W5ZOUUuM/R6PePGjaN3795YrVa6dOmCv78/c+bMoVq1ajz33HOAffS8Xbt2GfaAKViwIH379iU4OBiAfv36OWbCffjhh479Y5o2bUrTpk1z/uaykTbmOoYFczF8/QUaY/prwVyrNsahozC1bsujZMtXr2pYs8aN1av1nD6d8buSh4eiVSsLXbuaad7c+jBb1wghhHBB2ZagyzS5dJrEBPJNGIfhy2WOMnO9Bva15hX9//P5SkFoqH1n9nsDs7+/lfffN9GmjUV6yYUQQmSJZs2a3bd0bNCgQRl+TluS9lfBwcGOBP1e1atXZ+PGjVlXSRehvXoFr3mz8fzmKzSpqY5yc936JA0biTmoRaYT84QE2LhRT0iIG/v26Rx7zKRp2NBC164Wnn/eTIECj3QbQgghXEi2JegyTc7ObWcoPsMGOs45VQYDSe99SPKbbz/Q+rOjR7VMmODBvn3p/1UlStgYOdJE9+5m9C4xB0IIIYR4fGgjL+M1dzae//cNGpPJUW4KbIJx6EjMjZtmKjE3m+GXX+zryn/6SU9KSsZrVKpkpWtXC507mylTRtaVCyFEXpRt6d3jPk1OcyeefOPfx/Dt144yU2ATEmbNw1b+yf98/oULGiZP9uDHH9M3jPPxUQwYYOKtt0x45Y3ljkIIIUSuob0QgdecmXiG/B8aS/qu66ZmQRiHjcLcoNFDX1Mpe2f86tVurFun5+bNjOvKixWz0bmzfQp79eqyrlwIIfI6jVIqz3fBms3WHF2D7r79J7yHD0Z37SoAtnzeJH04kZRX3/jPzWFu3NAwa5Y7X3/thsVij8Jubor//c/M4MEmx/EouY2sbc0cabfMkXbLHGm3zMlLa9BdSVbGbni0/yfd2T/wmv0JHmtXO45FBUht2Rrj0JFYnqn70Ne8fFnD6tVurF7tRkRExu8GBoOibVsLL71kpmlTq1Nny8nnwsOTNsscabfMkXbLnMfymLXHkeb2LbzfG4Xn6lWOMlOzIPuoeZmy//rcxET47DN3Fi50JykpvXu8Sxczo0enUq5c7kzMhRBCiNxKd/KEPTHfsM5x8gpAarvnMQ4dgaVGrYe63u3b8OOPboSE6AkLy/gVTKtVNGliJTjYTPv2Fry9s+QWhBBC5DKSoGcR900b8Bk5BG3sDQBs+QuQNGEyKT16/es6NLMZVqxwY8YM9wzT2po1s+/MXr267R+fK4QQQoispz9+FK9Zn+CxJX1jO6XRkNqxE8bBI7BWqfrA10pNhe3b9axerWfHDj0mU8bvBFWrWuna1UznzhZKlJDOeCGEeNxJgv6INDdv4j1mOJ7rf3CUpbZsTeKMOdhKlvrH5yll35110iQPLlxIT8yrV7fywQepPPusNVvrLYQQQoiM9IfC8Jo1HY8d2xxlSqsltXNXjIOHY6301ANdRyk4eFBHSIieH390486djEl5yZI2unQxExxsoUoV6YgXQgiRThL0zFIKj/U/4D1mONq4OABsBQuSOGk6qcHd/nXUfP9+HRMmeHDkSPou7mXL2hgzJpVOnSz/tUxdCCGEEFnI7dd9eM2cjvvunY4ypdeT8lIPjAOHYnuywgNd5/z59HXlkZEZg7m3t6JDB/tmb40aWR/kIBchhBCPIUnQM0ETE4PPqKF4bN7gKEtt9zwJ02ah/uVc9tOntXz8sQfbt6c3e+HCNoYONfHaa2Y8PLK12kIIIYRIoxRue3bhNWs67vv3phe7u5PS4xWMAwZjK1vuPy8TG6th/Xr7eeVHj2bMunU6RfPm9nXlrVtb5AQWIYQQ/0kS9IehFJpvvqHw0MFo4+MBsBUpQuLUmaS+0OkfR82vXNEwbZoHq1bpUcr+GINB8fbbJvr3N5E/f47dgRBCCPF4Uwr3n7fjNXM6bofC0os9PUl+5XWS+w3CVuqJf72E0Qhbt+pZvdqNn3/WYbVmjP+1a9vXlXfsaKFYMVlXLoQQ4sFJgv4Q8o0bi/7zBY6fU17sTOLkGaiiRf/28fHxMHeuO0uXupOSYg/eWq3i5ZfNjBhhomRJCdpCCCFEjlAK9y2b8Jo9HbdjR9OLvbxIfu1NjH0H/ussOKvVvkQtJMSNjRv1JCZmTMrLlrURHGwmONhMxYoS34UQQmSOJOgPwX3nDgBsxYqTMH02pvbP/+3jUlJg2TI35szxID4+PYC3aWPm/fdNVKokG8IIIYQQOcV944/oZ0+nwO/hjjKbtw8pb76F8e1+/9jRDnDqlJbVq/WsWePGtWsZ15UXKKDo2NG+2Vv9+tZ/235GCCGEeCCSoD+Eu198Q4FjYdxu2R5VqPB9f2+1wurVeqZN8yA6Oj2I161rZdy4VOrXl53ZhRBCiJzksf4H8vd53fGzrUBBkvu8Q3Kfd/42lgNcv65hzRr7FPaTJzOuK3dzU7RsaaFrVwstWlhk/xghhBBZShL0h2Ct9BS2erVR8cYM5UrBzz/rmDjRg1On0gO5v7+V994z0batRXrVhRBCCCdQBgNKo4HChTG+3Y/k//VB5S9w3+MSE2HTJvtmb3v26Bx7xqSpX99CcLCFF14wU6hQTtVeCCHE40YS9Ed07JiWCRM82Ls3vSl9fW2MHGmiRw8zemlhIYQQucju3buZNGkSNpuNrl278tZbb933mM2bNzN//nw0Gg2VK1dm5syZHDhwgClTpjgec+HCBWbPnk2LFi0YPXo0YWFh+Pj4ADB16lQCAgJy5H5Mrdpy6/gZ8pcrhTE149pwiwV279bx/fdu/PSTHqMxY1JeoYJ9XXmXLmb8/GRduRBCiOwn6WMmXbigYcoUD9avd3OUeXsrBgww8dZbJvLlc2LlhBBCiEywWq1MmDCB5cuX4+vrS3BwMM2bN6dixYqOx1y6dInFixezcuVKChQoQFxcHAANGjRg/fr1AMTHx9OqVSsCAwMdzxs5ciRt2rTJ2Rv6k61ESTAYINWIUhAermX1ajd++EFPbGzGdeVFitjo1MlCcLCZ2rVtMgNOCCFEjsrWBD2v9cID3LgBH37owVdfuWGx2KO2m5vijTfMDBliokgR6WEXQgiRO4WHh1OuXDnKlCkDQPv27QkNDc2QoH///ff07NmTAgXs08SLFCly33W2bt1KkyZNMBgMOVPxB3D5Mixf7s7q1XrOns24rtzTU9GmjYWuXc08+6wVN7d/uIgQQgiRzbItQc+LvfA//KBn+HAtiYnpgb1zZzOjR6fK1DchhBC5XkxMDCVKlHD87OvrS3h4eIbHXLp0CYDu3btjs9no378/TZs2zfCYTZs28cYbb2Qomz17NgsWLKBhw4YMHz4cd3f37LmJv4iJ0dCvnye7d+uA9Pit0SgaN7YSHGymQwcLf/b7CyGEEE6VbQl6XuyFnzbNw3HuadOmFsaNS6VGDTkyTQghxOPDarVy+fJlVqxYwfXr1+nVqxcbNmwgf/78ANy4cYOzZ8/SuHFjx3OGDh1KsWLFMJvNfPDBByxevJj+/fv/67+j02koWNDrkev75Zcadu9On8ZetaqiZ09Ft26KMmU0gPufv8Tf0em0WfL/8DiRNsscabfMkXbLHFdut2xL0PNiL/yYMans3OnBiy+mEBQkR6YJIYTIW3x9fbl+/brj55iYGHx9fe97TM2aNXFzc6NMmTL4+flx6dIlatSoAcCWLVto2bIlbvfMEy9evDgA7u7udO7cmS+++OI/62K1KuL/cmpKZrRrp+G33zwoXVpHhw7JVKuWvq48Pv6RL5/nFSzolSX/D48TabPMkXbLHGm3zMnqditWLOumYTl1k7jc1gv/+uvw5psarFY59PRhuXIvlSuTdsscabfMkXbLnLzUbtWrV+fSpUtERUXh6+vLpk2bmDlzZobHtGjRgk2bNtGlSxdu3brFpUuXHLPlwN6xPnTo0AzPuXHjBsWLF0cpxY4dO/D398+R+wEoXlyxYEHKn1/GZNabEEII15ZtCXpe7IUH6aXKLGm3zJF2yxxpt8yRdsucrGy3rOyBzwy9Xs+4cePo3bs3VquVLl264O/vz5w5c6hWrRrPPfccTZo0Yd++fbRr1w6dTsfIkSMp9OfB4NHR0Vy7do169epluO7w4cO5ffs2SikqV67MRx995IzbE0IIIVxetiXoebEXXgghhMjrmjVrRrNmzTKUDRo0yPFnjUbDmDFjGDNmzH3PLV26NHv27Lmv/Ouvv876igohhBB5ULYl6NILL4QQQgghhBBCPDiNUirPnw9mNltliruTSbtljrRb5ki7ZY60W+bkpSnuriQrYzfI6zuzpN0enrRZ5ki7ZY60W+a48iZx2v9+iBBCCCGEEEIIIbKbJOhCCCGEEEIIIYQLeCymuAshhBBCCCGEEK5ORtCFEEIIIYQQQggXIAm6EEIIIYQQQgjhAiRBF0IIIYQQQgghXIAk6EIIIYQQQgghhAuQBF0IIYQQQgghhHABkqALIYQQQgghhBAuQBJ0IYQQuYqcDiqEEELkPhK/H4wk6EL8A5vN5uwq5GpKqTzfhnn9/lxNWntrNBpsNhtWq9XJNcoZj8N7SYisIu+VR5fXP3Py8r25KonfD0cS9FxKPlyyT9qHhlar5datW8TExDi5RrmPzWZDo9Gg1WqJioriwoULzq5SllNKodXaP0JPnTqF2Wx2co3yvrT23rNnD8OHD+fcuXNOrlHOSHsvXbhwgd27dzu7OuIRSfzOHhK7s0Zej98Su51D4vfDxW9J0HOptBf6xo0bOXLkiAT8LKTT6QDYunUrffv2JSoqysk1yn20Wi1KKX744QeGDRuW5wI82D90b9++zaRJk1i0aBE3b950dpXypLTPNpvNxt27d5k0aRKbN2/mlVdeoXLlyk6uXfa5dxqg1Wrlq6++Yvr06ZJ05AESv7OHxO6skdfjt8TunCPxO/PxW58dFRPZ79SpU6xatYozZ87g7e1N8+bN6dy5MwaDwdlVy3XSeos1Gg1KKcxmMyNHjiQ1NZWxY8dSo0YNZ1fR5d3bhgAmk4nly5ezfft2Ro0aRd26dZ1cw0dntVodXwABIiIimDVrFkopFi5c6MSa5U02mw2tVotWqyU5ORmDwUD+/PmJiYnhzp07+Pn5AfZAmPa6ywv++l4CuHDhAtOmTeO9996ja9euTqydyAoSv7OGxO6skdfjt8TunCfx+9Hjt4yg5wJ/XacRERHBG2+8gZ+fH6tWraJHjx5ERkayd+9eJ9Uw90r7ENFoNJw7d47Lly/j7u5Oy5YtiYmJQafTyYYW/+HeNjxy5AjHjh0DICgoiPz58xMREeHkGj46pZQjwO/atYs7d+5QoUIFAgICsFqtREdHO7mGecetW7eA9FHGZcuW8corr7Bo0SJ27drFqFGjsFqtjlGPvBTcrVar47104MABli5dyh9//IG/vz+vvPIKP//8MyBTpHMTid/ZQ2J31sjr8Vtid86S+J118VsSdBeWFlx0Oh02m42TJ0+SmJhIhQoVqFevHocPHwagbt26+Pr6cuLECa5fv+7MKucKKSkpnD171rEOKTk5mffff5+xY8eyfv16xo8fT/v27SlVqhSnT59+bDayeBjJycls3rwZsH8QJyYmMm7cOKZNm0ZYWBjdu3enQoUKNGrUiJiYGMdUw9z0hSk6Oprw8HDAHkTCw8N5/fXXWbNmDXPnzuXzzz/n5Zdfxtvbm4iICEmaHtGFCxf47LPPMkxLXblyJdeuXWPBggUkJyczY8YMnnjiCQICAli3bh1JSUlOrHHWSElJ4aOPPgLsn/Umk4lZs2Yxd+5cvLy8mDx5Mps3b+bNN98kPj6ePXv2oNVq5XPJxUn8znoSu7NGXo/fErtznsTvrI/fkqC7oJ07d2aY9hEaGkqrVq2YN28egwYN4syZM4wYMYLo6GhOnjxJgQIFqF27Nrdv3yY0NNTJtXdt+/fv58svvyQlJcXRvkePHqVixYqEhISg0+nYu3cvsbGxdO3ale3bt8s6tr9YuXIlu3btonTp0o6yixcvUr58eVatWkXRokU5f/48UVFRNGzYkOTkZMLCwoDc0Vt67do1QkJCOHToEL6+vo7ysLAwBg4cyJQpU7h+/Tq7d++mcOHCPPXUU4SFhXH58mUn1jr3unXrFu+++y7btm3jhRdewN/fn0uXLgFw+vRpmjRpwpIlSzh06BBjxowBoHfv3hw6dMjxusqtZs6cSWRkJM8++6yj7Pbt25jNZr799lvy589PZGQkBoOB4sWL06NHDxYtWgSQYcqmcB0Sv7OHxO6skZfjt8TunCfxO/vityToLujkyZMYjUYAEhIS2LhxIzNnzmTRokVUq1aNjRs3kpKSQqdOnViwYAEAtWvXpmnTpgQFBTmz6i5JKUVsbCyvvfYaJ06coGfPnhQtWpRffvkFpRSHDh3i999/p2/fvpw5c4Zly5ZRrFgxmjVrho+PD99//z0mk8nZt+F0iYmJjBgxgosXL9KsWTNKlSrF/PnzSUhIIDw8nKNHj/Lqq6+yZ88efvrpJ/z8/KhatSplypTh+PHjLv1lKW1kIDw8nLfeeouSJUvy/PPPc/XqVcdIw969e9mwYQOvvfYalStX5ttvvwUgODiYiIgIjh8/jsVicdo95DZpoxZnz57l5s2bvPPOO+j1eqZMmcLatWtRSlGkSBH69etHlSpV+Pbbb2nUqBEnT57E19eXTp06odfn3m1UFi5cyPHjx6lUqRJNmzalXbt2XL9+HXd3d86dO0ebNm3Yu3cvK1euJCgoiISEBNq1a4dSSqZDuzCJ31lHYnfWyavxW2K3c0j8zv74LQm6i7h3ukP//v1ZsWIFsbGx5MuXj5iYGEfADw4OJjExkbi4OF588UXOnz/v6HVv0aIFpUqVckr9XdWNGzfQaDR4e3tz69YtGjZsSEREBBs3bmTjxo1ERUURGBjIvn376NSpE/Pnz6dcuXL8+uuvXLx4kWHDhtG2bVvc3d2dfStOk7ZGy83NjWvXrtGsWTM2btzIwYMHiYmJ4cCBAwQFBfHLL78wcOBAZs+eTalSpdi6dSv79++nY8eO9OnThzJlyjj5Tv5Z2tTS+Ph4DAYDJUuWZNeuXezcuZPw8HCSkpIIDAxk8+bNrF69mgEDBgD20QiDwUDfvn1p0aJFrg44OSkiIoL33nsPgAYNGnD16lUCAwM5d+4c7dq1IyYmhv3799O6dWtq165NuXLlAPj222+ZNm0aZ8+epXv37jRp0sSZt/HQrly5wvHjxwEoUaIElSpVom/fviQkJFCzZk2mTZtGoUKFKFiwIJ06dWLq1KmUKFGCnTt38t133+Hl5cXixYtp3Lixk+9E3Evid9aT2J018nr8ltid8yR+50z8lgTdRaRNd0g7F/DYsWMsXLgQpRT169cnMjISs9lMmTJluH37NtHR0RQoUIC5c+fSvHlzZ1bdZd25c4fp06cTFxeHwWDAZDLx6quvEhsby+uvv06+fPnYvXs3xYsX5/nnn+dq9A6oAAAgAElEQVTnn38mMjKSKVOmMHnyZG7fvk3JkiUf651gTSaTow09PDxISUnhnXfeIX/+/LRt25Y6deqwc+dOChcuTKdOnVi5ciU//vgjEyZMYOHChVgsFry9vV02uAMcPHjQMe3oySef5NSpU/Tp04fGjRvTvn17bDYbP/30Ez169KBgwYKsXLmS0NBQ/ve//7F//36MRiM1atTA29vbyXfi+tJGO8qVK8fYsWMxGo2cOnWKfPnyUaRIERo3bkzDhg0pUaIEv/32G4UKFaJHjx7MmzePXr16sX//fsaOHUulSpWcfCcPz2KxEBYWRqFChQD7Z/2aNWsoVqwY+fPnZ+LEiezbt48zZ87w0ksvcf78eUaNGsXYsWOZN2+eY0qqvM5cj8TvrCWxO2vk9fgtsTtnSfzO2fitGz9+/PjsuBnx7/56tMDWrVsZPHgwZrOZBg0a0KhRI2bOnElgYCDe3t7s2rWLM2fOYLVa2blzJ88//zwlS5akaNGijiNGXH19UE5J20nR09OTVq1acfHiRYoVK8bFixcxGo107tyZEiVKoJTiwIED+Pn58fzzz3P06FG2b9+OwWBgxowZjl6/x5HVakUphZubG23btuXEiRMUKFAAvV5PREQEnTp1omTJkri5uXHx4kWio6Pp168fVquVw4cPU7BgQaZPn86TTz7p7Fv5R2mvk9KlS9OkSROOHz+Oj48PZrOZs2fP0qdPH4oWLcrVq1c5e/YsVapUoWnTppw/f54dO3bQoUMHhg4dipeXl7NvJVdIa2+wb0wUFRVF9+7deffdd3nzzTcdI19pm2bt2rULnU5Hhw4deOGFF6hVqxa9evWiaNGiuerzzmq1otFo0Ol0BAQEcPnyZfbt20dgYCC+vr74+PhQrFgxChcujF6vZ/HixQwZMoSaNWtis9nw9vZm4sSJefrM2NxG4nf2kNidNfJ6/JbYnfMkfjshfiuR4ywWS4afT58+rbp166ZOnDiRoXzhwoXqnXfeUUopderUKTVhwgTVt29ftXv37hyra25jtVoz/Dk1NVW1bNlSrV27Viml1P/93/+pnj17Oh4zffp0NW3aNBUbG6uUUiolJSVnK+yC7m3DO3fuKKWUatq0qfrmm2+UUkqFhISo4OBgx2N27NihhgwZosLCwpRSSpnN5hys7cO79/7SnDp1Sj311FMqPj5eKaVUjx491OTJk5VSSkVHR6tPPvlEzZs3TxmNRqWUUjabLecqnIdYrVb16aefqrNnzyqllHr//ffVxIkTlVJKHThwQHXo0EHFxMQopZRavHixmjhxorp582aGa/z189OV3fs6OXPmjFIq/b5iYmLU5cuX1UcffaS+//57x+MaNWqkvvjiixyvq3gwEr+zh8TurJGX47fEbueS+J2z8VtG0J1Aq9WSkJDAnDlzqFSpEnFxcdy9e5fIyEiioqJYt24dJpOJbt26sXjxYvR6Pc2aNaNhw4a88MILjt5hlYt6oXKKRqPhypUrjB49mrt371KrVi1KlizJ8uXL6dKlCwEBAY5NeqpVq4a3tzdnzpzhmWeeIV++fLIOCXsbRkREMGLECGJiYqhfvz7+/v4sWrSIjh07UqtWLdauXUtKSgo1atTA09MTq9WKv78/hQoVcvSyuqq098z27dsZM2YMFSpUoEaNGkRHR7N9+3batm1LzZo1+fjjj3nxxRcpWbIkcXFxeHp6UrlyZXQ6nbzvHoDNZsvQTnv37mXAgAF4enrStGlTfHx8KF++PEuXLqV27drUqlWL8+fPs3XrVtq2bUvVqlWpX78+BQoUyHBdV3993SvtjOYRI0YQHh5OgwYNKF26NKdPn+bmzZs0adKE2NhYLl68iJeXFyVLluTpp5+mWLFish7ZRUn8zh4Su7NGXo7fErtzjsRvF4jfWZLmi3/11x67tWvXqg4dOqjx48er1NRUFRcXp9avX68++OADtXbtWjV16lQ1cuRIdfv2bbVp0ya1dOnSDM//u17Ex9Vfe+MOHDigWrVqpb788kuVmpqqlLK3/6BBg9Ts2bOVUkrt3LlTNWnSRCUmJuZ4fV3RX9vw6NGjqn379o6RizT9+/d39EwfPHhQPf300+r27ds5Vs9H8dd7nDNnjurVq5f67bffHGVJSUmqTp066tixY0oppYYPH666deumlJL33MO6t73i4uKUUkp99tlnKjQ01FF+48YNpZRSn3/+uerbt69SSqnIyEg1fPhwlZiY6LhGbmr7v77O4uLiVO/evdWOHTsylG/ZskWNHz9enTx5UsXFxan33ntPffPNN7lqdOFxIfE7e0jszhp5PX5L7M55Er/tnB2/ZQQ9GymlUEpl6DGyWq1s3LiRPn360L17dzQaDSkpKdSqVYugoCAqV66M1Wrl4MGDtG/fnqpVq/L0009nuK70ANrd27aHDh2iVKlS7N+/n2eeeYbAwEDi4+M5ceIEZcuWxc/Pj6VLlxIYGEjNmjUxGAxUrlwZvV7/2LdnWhtu27aNChUqEBUVhV6vx9/fnxs3bhAWFkb+/PkJCgpixowZ1KtXj5o1a1KkSBGqVauGVqt1+TbUarUkJSVx9OhRSpcuzYEDB2jRogVFihQhMjKSc+fO4e/vj6enJ/Pnz+fll18mKCgInU5HlSpVAHnfPQyNRkNsbCxTpkwhNDSU1q1b89NPP3HgwAE2btzIvn37WLRoEeXLl6dp06YsWbKE0qVLU7NmTVq1aoW7u7ujvXNTu6e9l3744Qfu3r1L2bJlWbFiBWXKlOGPP/5g7969hIeH07VrV44ePcr58+dp3Lgxfn5+BAYGyiigC5H4nX0kdmedvB6/JXbnPInfrhG/JUHPRhqNBo1Gw4ULF1iyZAlWq5Xy5cuzdetWfv75Z0JDQ9m6dSsrV66kQoUK3L17l0mTJrFz507efPNN/P39HdPg/jrdRNjb99ixY4wYMYITJ07QokULYmNj2bp1K9u2bSM2NpbFixeTmprKs88+y7lz54iKiqJ+/fpUq1YNNzc3aVMgLCyM0aNHEx4eTvPmzTGZTJw5c4YtW7ZgsVjYs2cPx44do0OHDkRGRnL16lXq169PlSpVcs2UsWXLljF58mQsFguNGzfmwoULbNy4kT/++IOTJ08SGhqKxWKhZ8+eLFy4kKeffponnnhCAvwDSvt8Svu8unLlCkOHDqVBgwa8/fbbeHp6UqtWLcqVK0dQUBAdO3bkzp07xMfHExgYSJ06dahTp46jnXPr593vv//O8OHDuXr1KkFBQRQvXhyDwcD+/fspWrQo3t7ezJ8/n4YNG1K8eHFMJhOVK1fG19fXsRO4cA0Sv7OPxO6sk9fjt8Tu7Cfx287l4neWjseL+6ZzrFixQnXr1k1t3LhR9e3bV3388ccqKSlJ/fbbb+rixYsqMTFRTZw4UW3atEnFxsZmmEIiMvrr9JHY2Fg1YMAAx+YmaRISEhwbguzcuVO9//77SinZREap+9swNTVVffjhh2r79u2OMqvVmmFa59GjR9Xo0aOVUq6/wYrNZrvvPXj69Gk1ePBgx1StNAkJCY4/z507V3399ddKKSXTJx+CzWbL8JpITk5WSil1+PBh9dJLL6nY2Fi1d+9etWHDBvX7778rpezvw71796pu3bo5Ni6693q5xd9NZ1u2bJljOq7FYsnwGlPKfu+DBg1S586dy5E6iocj8Tt7SOzOGnk5fkvsznkSvzNytfgt8+myWNoUibVr1xIQEICnpyezZ88mMjKS6Oho/Pz88PT0pE6dOqSmprJr1y6OHDlCvXr1KFq0qONMVKvVKiMqf5HWHufPn6dixYp4e3vz+++/c+bMGY4fP86dO3dQSjF8+HCioqLYsmULGzZsoEePHgC4u7s7s/ouQafTYbPZ+O2336hfvz5KKa5fv05YWBi//fYbRqMRjUZDnz59cHd359tvv2XPnj107NjR2VX/T2nvGY1Gw7Vr17BYLJQpU4abN29y9epVQkJCAHsvafv27XnuuecIDw9n+fLlxMTEMGrUKADy5cvnzNvIFRISEjAYDI4pXSdPnuTzzz+nePHidOrUiaeffprixYszduxYnnrqKS5dusSJEyfYunUrS5Ys4fDhwwwcOJBGjRpluG5u6nXX6XSYzWY2b95MpUqVCAgIoESJEmzcuJFLly5hMBiIi4vj6aef5p133mH8+PEcOXKEdu3aUbFiRWdXX/wNid/ZQ2J31sir8Vtid86S+J074rdGqT9PnheZZrPZHIE9KiqKr7/+mlu3btG7d28mTZqE0WikdOnSvPHGG9SuXZvExEQMBgOTJ0/mypUrDBgwgKpVqzr5LlxPREQEPj4+FC9eHIAtW7awZMkSnnjiCerXr0+vXr3Ytm0bYWFhVKpUCS8vLyZNmsTy5cuJiori119/5c033+SJJ55w8p04z7FjxwCoVasWYF9b89133+Hn50eRIkXo2bMnJpOJvXv3UqZMGdzc3Fi1ahUvvfQShQsXZvfu3XTv3p0iRYo48zb+kc1m49ChQ1StWpV8+fJhMpmYMWMGhw4dombNmvj7+/Pyyy+zcuVKEhISqFixImfPnuXAgQPMnj2b9evXA/D6668790ZykePHj/N///d/vPzyy1SvXp0ff/yRkJAQ+vXrR3h4OIcOHWLgwIFUq1Ytw/N69+7NJ598glKKwoULO8rv/fx0ZTt27ODmzZt0794dgDVr1vDtt9/SsGFDDh8+zKuvvkq7du3Ys2cPhQsXxtPTk8jISH799VeGDRvGli1bePbZZylYsKCT70TcS+J31pPYnTXycvyW2O0cEr9zT/yWEfRHkNbrp9VqSUxMxNvbm5UrV7Jv3z7mzZtHhQoVaNy4MZs2bWLu3LkAXLt2jXnz5jFs2DD69u3r+OBM6yfJTT1Q2cVsNnP79m2mT59Ox44dadOmDfv27eOXX35h8eLFhIeHM2PGDGw2G7169aJVq1YAJCYmsmHDBpRStGzZkpYtWzr5TpwnISEBnU7HL7/8QkJCAtWqVSMyMpIzZ87w+eefc/HiRSZMmEBcXBwzZsxw9Aheu3aNu3fvYrFYqF69OtWrV3fynfwzi8XC0aNHCQkJISkpiaCgIEJCQihQoAA//PADU6dO5YcffqBAgQKOkRiwj5IdPnwYNzc3XnvtNXnPPaB169ZRqFAhGjVqhE6n4/fffycgIIBq1arRpEkTjh49yoYNGyhZsiRbtmyhePHi5M+fnwULFrBr1y5atGhBwYIFHe197+enK4uOjqZ06dLkz5+fwYMHExwcjF6vJzY2lpkzZ+Lj48Mvv/zCvHnzqFu3Lk2aNAHsX4S++OILGjdujIeHBy+++KKT70TcS+J31pPYnTXyevyW2J3zJH7nvvgtm8Q9grQX5p49e5g4cSKVK1emVq1a/PHHHxgMBgICAqhTpw7r1q1zbGaxaNEiGjVqROPGjfHy8gLsL3RX30kzJyQmJjJr1iyOHDlC06ZNSUlJ4fTp0zz55JM89dRTNG7cmLVr1/LVV19Rp04d4uLi8PHxwdfXl+HDh7Ns2TLatWvnmGb4OLp58ybTp08nNDSU2rVrU7BgQc6fP4/FYqFOnTrUrl2bdevWsXjxYnr06MGFCxdITU0lICCACRMmsHTpUl5++WXatWvn7Fv5R7/99hszZswgLi6ONm3acPHiRa5evUqlSpWoWrUqlStXZsyYMY6NPg4fPkzNmjW5du0aAwYM4Pfff2fEiBE88cQTj/177kHs2rWLsWPHEhMTg8FgcIx47du3j8KFC1O1alUiIyNZtmwZs2fPJiAggJUrV1KkSBH8/PwIDQ1l1KhRtG3bNkN7u3pgj4mJYdq0aaxfvx6dTkfz5s05c+YMv/76K82bN6dGjRocPHiQCRMmMGbMGKKjozl16hSNGzdm/fr1zJ49m9deey3DF0zhOiR+Zx2J3Vkjr8dvid05T+J37o3frt3CLuavqwH2799Py5Yt2b59O4mJiXz//ff4+fnxzDPPcPHiRSIiIgCYNWsWHTp0oEyZMnz99df07t07w3VkrZp9uslLL72EXq8nMDCQ69ev06ZNGxISEvj111+xWq0kJiZy5MgR1q9fz/jx4zl8+DA//fQTNpuNtm3bsmrVKnr27OnsW3GadevW0bNnT3x9fXn99dfRarVUqVIFf39/9u3bx82bN/H09OTcuXMsXLiQ7t27Y7PZ+PLLLzEajXTs2JG1a9e67EifyWRizJgxTJkyhTZt2jimP9atW5e7d++yZ88e8uXLx8mTJylVqhTLly+nbt26nDp1itWrV+Pn50f//v358ssvCQgIcPLd5A4xMTH/3959x1VZ//8ffxz2EBmCDGUKimwQUQRB3HubZWqmVvZJy9IyLXNkaUNz5SrNMjPTNDJFy0xFRVQSFw4UFURxgIgoss71+4PfOUk2v6HnAK/7XwmHc7veV9e5nud6j9ebVatW8dxzzzF//nyGDRuGlZUVsbGx2NrakpycTEFBAVlZWVy6dAlHR0eMjIwwMTEhOzsbY2Njpk+fTqNGjVCr1Q/cQ/VVUlISTz/9NG5ubixcuJDo6GgA3nrrLbZs2UJGRgYmJiacOnWKvn37EhkZSVRUFGvWrCEjI4PY2Fji4+Pp1q2bjlsiNCS/Hw7J7qpRk/Nbsls3JL+rd37LFPd/QFEU1Gp1pSAuKytjz549TJgwgfbt27Nnzx42bNjA9u3b6dq1K5988glJSUk0atSIhg0b0rBhQ8LDwwHpcf+927dvs2fPHubMmYOvr2+l37Vu3Zq9e/cSEBCAo6Mjv/zyCzdu3CArKwtnZ2e8vb0pKyur9VPi1Go1v/76K++//z7BwcGVfhcSEsKFCxfYvn073bt358CBAzz22GOcOHGCevXq0axZM9Rq9QN/p28yMjIoLS1lw4YNlX4eFhbGiRMnOHnyJBEREVy/fp2dO3cyYcIEEhMTiYyMxNvbG2Nj4weKmoi/lpGRwb1794iNjQUq7nsGBgYYGBjQo0cPVqxYweHDh4mLi+Pjjz9m1KhRXLhwgZdeeokuXbpo36e6rFNT/v82M2fOnKFv377ahzFLS0sURcHe3p5BgwYxZcoUVq1ahampKefOnWPVqlWkpaUxatQoXFxcqFOnjo5bIjQkvx8eye6qUdPzW7JbNyS/q3d+6/8Z1wMqlQpDQ0Py8vL4+uuvuX79OkZGRpw5c4ZLly4BEBwcTEhICBs2bMDGxgYfHx+uX7/OzZs3K72XoijVYu/JRyk/P58rV65gb28PVHwB0vTUde3aFVNTU23hhjFjxjBmzBjeeustRowYwRNPPKGdaliblZaWkpycrD0XZWVl2nPYuHFjAgMDOXbsGOXl5bzwwgt8/vnnzJs3jz59+jBixAi9uSH9lYyMDAoKCoCKz5GiKJSVlQEQHR2NWq1m165d9OvXDz8/PwYOHMipU6cYPXo0nTp10uWhV1s3btwgKCgIqAhpIyMjbVD7+fnh7++vHd1ZtmwZvXv3Zu3atdpwV6vVgP5Ph9PQ3Jd3796Nh4cHUDH6A7+NwI4fP56LFy+yf/9+hg4diqOjI9u3b2fgwIGMHTu2WnyWahPJ74dHsrtq1PT8luzWDcnv6p3fsgb9T6jV6kohvHbtWqZPn07dunU5ePAg2dnZtGnThq1btxIXF0edOnVIS0sjNTUVU1NT+vXrR4sWLR4IIAn2B509e5bjx48zcOBAgAdGJ2xtbdm+fTtmZmb069ePiIgInn/+eVxdXXV1yHpHsx2Jl5cXzs7Olc6hSqXCxMSEzMxMDh48yIgRI4iOjmbYsGE4Ozvr+Mj/nKY3VCMlJQULCwuaNWum/ZKsCQ5bW1vu3LnDgQMHsLe3Z+jQocTFxTFgwADMzMx01YRq4/dFrjTnvqioiPnz5/PYY49hamqKWq2mvLycsrIy0tLSiIyM5Ntvv8XFxYWmTZvi7e2NmZlZtRllLCwspKCg4IH1xBkZGZw4cYJ27dppR15VKhUlJSUYGBjg5OTE2LFjGTt2LOHh4fTp0wcnJyddNkXcR/L70ZDsrho1Lb8lux8tye+amd/Vo1vkEbt/Okdqairnzp3j2rVrbNq0ifbt25OUlERhYSFNmjTB0tKSSZMmkZCQwE8//URgYCDp6ekUFRVhYGCg7YES/Om5aNasGRcvXtRum1FeXq597aZNmwgKCsLd3Z3i4mIA3NzcHs0B66GrV6+Sl5f3wM+dnJwoLS3l2LFj3Lp1C6g4j1BRJMTKyorw8HD8/f1RFEVv9wu9desW3377Lbm5udprQNMOPz8/du/eTVZWVqW/ycvL4+eff6ZNmzY0bNgQU1NTAO2ojvhr5eXlqFQqVCqV9jOmUqlQFIWQkBCaNm3Ke++9B1R8AddUQI2Pj8fc3JwpU6ZoK5/Cb6OM+u6zzz5j6NChbN68mdOnTwO/rSdu1aoVxcXFHDx4EEA72nP16lV+/vlnunbtyvjx41Gr1XKP1zOS31VPsrtq1OT8luzWDcnvmpvfMoL+B1QqFVlZWWzcuJGNGzcSGxvL4sWL2bx5M4cOHWL06NH07dsXY2NjYmJiuH79OikpKbz++usUFRVRXFxMVFSU9r3En69hKSkpwdDQEAcHB+bPn6/dZ1ClUpGSksK3335LUFAQbdu2xcfHRwdHrj80hXZSUlK4e/cuR44cwcPDQ9vTaWZmxo4dOygvL8fHxwcjIyOSkpJYtmwZAQEBRERE4OPjo7fX5IoVK5g1axY5OTmkpqZiZWVFw4YNtdeNo6MjJ06c4NixYzg6OuLg4ADA6tWrOXjwIG3btiUyMlLC/R/S9LIbGBigKApz585l3759NG3aFHNzc+3vW7Rowdq1a0lKSsLAwIAffviB2bNnExsbS0hIiHZKmOb1+np9QcV9KC8vj7Fjx3Lz5k3eeustWrVqhbW1NUZGv5VksbCwID8/nxUrVtCyZUvtnsIzZsygUaNG+Pn5ERwcrPftrY0kv6uWZHfVqMn5Ldn96El+1/z8VinVpSzfI6RWq+nUqRNeXl7MnDkTOzs7Zs2axYULF1iyZAlQ0fOXkJBAz549sbKy4vbt26xZs4ZNmzbxyiuvEBcXp+NW6J/Lly+zYMECGjdujI+PD9HR0ZWmQs2ePZtz585hbW1NUVERWVlZPPPMM3Tu3FnHR65bmv0mATZs2MD777+Pra0tH3300QOFebZv3866deswNjamtLSU3NxcRo8eTZs2bXRw5P/MnTt3eO+997SFmmxsbBg3bhw9e/asVNzEyMiIvLw8vvrqK7Zu3UpsbCxJSUm4uLgwceJEbWVY8dc00381n7vs7GwmTpxI48aNGTFiRKVpk5rzfvXqVZKSkjh58iQFBQW88sor2i9Z1cXVq1e1XxRXrlzJBx988Ld/M2PGDK5fv05BQQG3bt3ilVde0VaEFfpJ8rvqSXb/39Xk/JbsfvQkv2tPftfqKu5/1DOsuaBHjx7NsmXLMDExoby8nHbt2rFo0SIWL16MmZkZ69evp0uXLtqpRnv37qWkpIS1a9dK4RMePLfHjx9n8uTJPPnkk1haWjJz5kzmzZuHt7e39rVjx47l6tWrHDt2jNzcXObOnavDFugPQ0ND7t27x5kzZ2jatCn+/v40btxYG+73rz9q3749kZGRZGVlcf78+UqVOPXNtWvXMDU1pW7dugQFBWFubo6lpSV5eXmcPHkSR0dHbG1tCQoKwsjIiPLycuzs7Bg9ejQdOnQgMzOTqKgoqe76L2k+l2lpaSQkJNCtWzcsLCz43//+x61bt0hNTcXMzKzSl0dHR0d69+5N9+7dtT3V1WWdGlQ8kA0dOpRPP/2Uo0ePaqe8lZSUYGJi8sDrNfekSZMmUVZWxqlTp7TFdoR+kPx+OCS7q1ZNzG/Jbt2R/K49+V1rR9Dv7/09deoU1tbWODs7V/r5E088QdeuXRkyZAhQ8YE4dOgQJ0+eZOTIkTRq1Ej7fvf3ktZmvy9WoREfH4+trS0ODg5MmzaNpk2b8tprr2Fubq6Lw6xWVq9ezfr16wkKCmLatGmcOnWK9evX4+/vT58+fSq99vfFWfTR3bt3+fjjj0lJSaFjx45069aN0tJS1q1bx549e1AUhe7du1NWVsbx48fp0KEDPXr0qDZbfeij+89dWVkZCxYs4PLly7Rs2ZIuXbrw1ltvkZ6eTnh4OJcvXyYrK4svv/wSGxubv32/6uDatWvMnTuXZ599loKCAqZMmcLy5cuxs7OrdM+6cuVKpRGI6tbO2kLyu+pJdj8cNSm/Jbt1Q/K7lua3UotcvXpVyc7O1v47JydH+d///qcMHjxYOXnypKJWqxVFUZSysjJFURTl4MGDSrdu3ZTc3Nw/fL/y8nLt39R2vz8PqampysSJE5WffvpJyc3NVX744QfFz89Pee6555QDBw4oiqIopaWlSk5Oji4OVy+p1WqlvLy80s/Onj2rjBkzptJ5unfvnvL1118rb731llJUVKRcvny52pzH5ORkpUuXLsqsWbOU69evKzk5OdrP286dO5XBgwcrO3fuVBRFUQoLC5WVK1cq06ZN075G/Du/v540nnrqKWXQoEHafxcXFyuFhYWKoihKSUmJMmnSJCUzM/ORHOPDkJGRoaSkpFT62WOPPab88ssvSlFRkTJ16lRl6dKliqJUtFcjPj5eyc/Pf6THKv4Zye+HQ7K7atT0/JbsfvQkv39TG/O7Gnct/DtFRUXs2rWrUgXNlStX4unpyapVq/D19dX2XBoaGqIoCuHh4Tg6OrJs2bIH3k/TM6PPvZ2Pwp07d4Dfet3VajUbN25kxowZREVFcejQIWbMmIGvry8RERE8/vjjNG/enPz8fKZNm0ZqaqouD1+vaAp+XLlyhUOHDlFSUkJxcTFZWVnEx8ezZMkSXnzxRXbs2EF4eDi2trb07NmTN998U7vXo75LTU3l2WefZcKECdjb2+Po6IihoSGFhYW0bNmS6OhoDhw4AF0jWIcAACAASURBVIClpSU5OTm4ubnV+tGt/ytN7/HmzZuZOnUqq1atoqysjAkTJpCdna3dB1pRFExMTIiPj2fYsGGo1WocHR11eej/Jzdu3ODChQvEx8czY8YMjh07pv1dmzZt+OmnnzAzM6N9+/Zs3ryZbdu2oVKpyMvL46WXXiIpKQljY2MdtkD8EcnvqifZXbVqen5Ldj96kt+1O79rfBX33NxcLCwsMDY2xt/fn5s3b5KWloa7uzubN2+mffv2uLq6aiuSamjWZ8TFxREREaHd/kGjNge7xvLly1myZAmxsbGYm5uzZs0a7ty5Q1paGhMnTtQWBencuTMxMTGYm5vz3nvvcf78eRYvXoy3tzdDhgyp1edSc51pzJs3jwULFmBqasqiRYsYPHgwVlZWFBYW4uPjg4WFBfHx8fTr14/o6GgaNGjAyy+/jLW1tQ5b8ccURaGkpITp06cTHByMubk5M2fOJCIiAm9vb6Ci+NCMGTP45ptvaN++PfXq1ePYsWOcO3eO+Ph4jh8/Tv/+/fVyj0p9pSkio/z/qV/ffPMNa9eupW/fvqxfv57Lly8TEBCAsbExCQkJdOrUCUNDQ7KystiwYQNDhgzh6aefrlZfrMrLy5k3bx7vvfce4eHh9OrVi7KyMlavXo2VlRVeXl4UFBSQm5tLixYt8PDwwNramu+++46ff/6ZpUuXEhsby4QJE2pUwFd3kt8Ph2R31aip+S3ZrTuS35LfGjW6SFxeXh6bNm2iVatWWFhYkJ2dzdmzZ0lMTCQmJobCwkLy8/MBtIUGLl++jIuLi7aQgpWVFSqVqvqvZahCP//8M/PmzcPDw4NZs2aRnZ3NunXrOHv2LAMGDGDDhg1069aNuLg4Fi1ahKenJzdu3KBTp04EBQWRlpbGyJEja33lTuW+/SZPnDiBk5MTKpWKb7/9lqSkJD777DP27t1L7969tX+zf/9+9uzZw71797C1taVDhw66Ovy/pVKpMDU15fz581y7dg07OztatWpFbm6u9jVr166lQYMG2NrasnDhQt58802cnJxYuXIlgwcPpob3H1aZkpISLl26hJeXl3b/Zs396tChQwwZMoS2bdvSoEEDfvrpJ1JTU+nfvz+jRo3il19+IS4uDjc3N95//33te1aXe15eXh5vvPEGDg4OrFy5EhcXFwCGDh2Kubk5GzduJCcnh8DAQA4ePKgN8K5du9KhQwcyMjJwdnambt26umyG+B3J76on2V11anJ+S3Y/WpLfkt9/pEaOoJeVlWFgYICJiQn79u3jvffeY9++fXTu3BkfHx+OHj0KQFRUFIsXL8bY2Jg6depoS/IHBgZqA17TQ1zbe4qhYpuDsWPHcuDAAQoKChg/fjw+Pj7MmTOHrVu3MmXKFBwcHCgqKuLu3bu8/fbbODo6cvz4cVasWIG7uztubm54eXnVyA/Tv6VSqbh69SpTp04lIyODmzdvsm/fPvbs2cOePXuYMWMGrVu3pqysjPPnz2vP/csvv6ztxdZHP/30EwcPHqRx48YUFBQQHx/PqFGjUKlUnDp1ipycHOzs7HBwcKBZs2a0atWK+vXrk5ycTGxsLJ6engwbNoyWLVvquinVwr1791izZo02qL/44gvWrFlDfn4+Pj4+ZGdnk5+fT3BwMPXr19dOFe7YsSOlpaUUFBRo9wSFB7dx0XfXr1/nxx9/ZP78+drRKkNDQwwMDPD398fd3Z358+fj5ubGnj17CAkJwdHREbVajZGREfb29g+MsArdkfyuepLdVa8m5rdk96Mn+S35/Wdq1AO6ZrrR/dUOt23bRm5uLoMGDdJO1TIyMmL9+vUMGTIEOzs7Dh8+zJo1a2jSpAmjR4+utOG9+E16ejqOjo688cYbWFlZsXHjRqKjo4mJiWHDhg1ERkbSoEEDrK2tyczMZOnSpfz666988803xMTEaPfFrK1+Px3u0KFDzJ49GxMTE959910CAwP54IMPaN26NTNnzsTFxYX09HRSUlIICwvD0dGRsWPH6v2UsezsbH7++WfWrl2LtbU1p0+fJjIykjp16mBjY0Nqaipnz57F29sba2trjh8/zkcffYS/vz/NmzfH0tLyD7fOEJUp/7/ir5GRESUlJWRlZfHtt9+Sm5tLx44dWb16NSUlJajVaoqLi7l9+zaNGjUiPT0dRVGIiIggODiY4ODgSu9bXYJdo7S0lKSkJDIzM9m1axd79uzhs88+49q1a7i4uNCoUSOcnZ05cOCA9kHPzc2t2rWzppP8fngku/+72pDfkt2PjuR3BcnvP1cjHtCPHDmCk5OT9ua5adMmxowZg62tLUOHDqVx48bEx8cTHh6OtbU11tbWnDt3jgMHDvDUU08RExNDp06dtCGk6YESFedCcyNxdnbW7q3YuHFjvv/+e0pKSmjWrBn37t3j22+/pXfv3lhZWREVFYWvry+mpqa8/vrrhIWF6bgluqe5PpOTk3FxccHJyYmjR49y7949QkNDsbS0RFEUduzYgaenJ5s2bWLOnDkEBgYSEBCAm5ubjlvwz7i7u9OpUydUKhV79+5l165dtG3bFgcHB+rVq4ejoyPJycmsW7eOX375hfXr1zN06FAef/xx+dz9A/fu3QOotMbM1taWq1evkpCQwOTJk4mIiMDFxYWLFy/i7OyMjY0Nn376Kbt372b//v2MGjUKe3t77d8rer69z18xMzOjfv36rF69GgMDA4KDg7GxsSEvL4/U1FRiYmLw8PAgJiYGW1tbunfvrutDFveR/H44JLurVm3Ib8nuh0/yuzLJ7z9X7R/Qs7OzSUxMxNfXF2NjY7Zv385XX33FO++8Q+vWrTE2NsbMzIwzZ85w4cIFmjdvzu3bt7G2tubixYuEhIRgZGSEqakparUaoFqs23gU7q90m5SUxM2bN7U9pCqVStsTHxYWRlxcHKtWrdJOSwGoX78+TZs2rVFFG/6NrVu3snnzZpo2bYqZmRn79u3j1Vdf5fDhw+zatQtDQ0PatGnDoUOHcHFxoWHDhoSFhXHnzh0OHz7MtWvXePvtt6vtdDFfX1+cnZ3ZvXs3165dY+vWrXh6euLr60u7du2IiorCwcGBSZMm4ePjo+vDrRZ+/fVXZs+eTUxMDAYGBsybN48bN27g6OiIr68vJ06c4O7du4SHh9OwYUNWr16Nh4cHvXr1IiQkhEaNGmmr8N6vuoY7VBx7gwYN6NWrF127dsXX15eWLVty+fJl7UiDZp/roKAgXR+uuI/k98Mh2f3f1eb8lux+OCS/HyT5/eeq7QO6Zp2ahYUFYWFhJCQk4OXlxd69e3F1daW0tJSMjAy2b99OkyZNqF+/PuvXr2fbtm2kpaXRsWNHOnfurA0soFqt23gUVCoV+fn5LF68mGXLlnH9+nV27NhBp06dAPDw8CA5OZns7GxatGiBlZUVW7ZsoVu3brX6PKanpzN9+nT2799Pz549ady4MQCff/45sbGxTJo0ibp16zJx4kRefPFFLl68yKVLl3B2dsba2pqQkBCio6Pp0KGD3lV3/bcuXbpEamoqn3zyCZcuXWLFihVcunSJwMBA7Ozs8PDw0PUhVguaUUFnZ2fWr1/P7du3Wb9+PTdu3KCoqIi1a9cycOBAVCoVKSkp1KtXDxcXF3bv3k39+vXx9/fH3t5eO4rz++maNYGhoSFqtRpDQ0MyMzNZsmQJwcHBBAQE1Li2VneS3w+XZPf/neR3BcnuqiP5/fckvx9U7R7Qf79Orbi4mLt37/Lxxx8DEBMTw86dO8nMzMTMzIyffvqJgoICevbsSf369TExMeGll17S3jhlOtxvfv+hT0tL47XXXsPOzo5PPvmE6OhoPvvsM8zMzGjSpAkAbm5ufPzxx/j5+dG6dWt69OhRq8+nWq1myJAhuLq6smjRItzc3CguLkatVrNixQoGDRqEra0tbm5unDx5kgsXLtCvXz/WrFlDw4YNtaFXE86hoijcuHGDnJwc2rZtS7NmzQgJCcHDw4OGDRvq+vCqBUVRUBSl0udSUynXx8eHt99+m+joaNatW0dZWRk9e/Zk9+7dfP755xw4cIDc3FyeeeYZ6tSpU+l9a2LglZWVcfLkSd5//32+/PJLBgwYwMCBA3V9WOI+kt8Ph2R31ZD8riDZXTUkv/85ye8HVbsHdM2FmZaWxpw5c9ixYwc9evTQTtlq164d3bt3p127dtrpb6dPn6Zjx464u7vTrFkzbU+N9Lj/RtNzBXD06FEcHR1xcHAgJSWFoqIioqKisLCwwNbWliVLlvDEE08AUK9ePerXr09oaGitng6nVqu159DExISjR4/Sq1cvvvjiCyZPnszjjz/O/v37OXXqFG3atAHgzp07FBcXExMTg4ODAy1btqxWe1f+HZVKRVpaGjt37qRPnz7Ab9eL+HuadWUqlYq8vDw2b95MYmIivXr1Ij09ncLCQlq0aIGJiQnOzs4sWLCAfv36YW1tjaGhId27d2fMmDEPhHtNZWBgoP1C9Oabb9a66XDVgeR31ZPs/u8kvyuT7P7vJL//HcnvB1W7B/TCwkKef/55kpOTsbGxISUlhaCgIFq2bMmJEyc4evQoUVFRJCcnM2vWLA4cOMCzzz6Ls7Oz9gPz+x6t2iozM5OsrCzq16+PSqXi2LFjjB8/nsTERFJSUigrK6Nr167Ex8cTFhZGvXr1aNSoEdu2bePkyZO0bt0aAC8vr1od8Jr1fppryt/fn/Xr17Nw4UKMjIyYMGECTk5ONG/enPfffx9LS0uuXLnCihUriI2NxcfHB1dX1xoT7vfLycnBzc0NX1/fal3I5FHQnJ/t27fj5eWlPVeLFi1i3rx5ZGRkkJ6eTnBwMOHh4WzYsAFfX18cHR1xdXVl586dnDlzhscff5yoqChcXV2Bmjkd7s/UqVMHPz+/GvlZqgkkv6uGZHfVkfz+Y5Ld/47k938n+V2ZXj+g/9GFmZGRwdmzZ5k3bx4REREoisK6devo1asX1tbWJCQk4OHhgbGxMba2tkyePBlnZ2dA9kS9X0lJCTt37qRx48ZYWVkB8MUXXxAWFsbUqVMxNDRk/vz59O/fn5s3b3L06FFCQkIwMTEhICCAunXr4unpqeNW6Jbm+lSpVFy8eJGlS5dSUFCAj48Pvr6+bN68mS+//BIHBweKi4uxsrLC29uby5cvk5CQwMiRI+nYsaOum/FQNWzYkKZNmwLyufs7KpWKO3fukJiYSFhYmHbv2a+//prVq1fTuXNnzpw5w5UrV2jfvj3Xr1/n4MGDhISEYG5uTnR0NM2aNcPc3Bz4bfpvbQl3oV8kvx8Oye6qIfn91yS7/x3Jb1HV9Pr/vKYXZcuWLaSkpFBSUkJeXh7Hjh0DwNjYmN69e5OXl8eWLVsIDAwkNDSUixcvEhQURO/evYGKG7GooDkXJiYm9O3bl+zsbLZs2QLAvn37CAgIAKBNmzbExcWxZs0ahgwZwp49e7Tn3dvbm7i4ON00QA9oqgUbGhqiKArZ2dlMmzYNAwMDPv30U7Zs2YKfnx/h4eG88847ANpRiujoaEaMGMHy5ctrxTmUYP97iqJot0SytLRk0KBBzJ49G6i4boqKirRVmDt37szp06fZv38/gwcPJjU1lfT0dADs7Oyws7OTatZCL0h+Vy3J7qoh+f3PSHb/M5Lf4mHRmxH0P5pCk5WVxXPPPUdGRgYZGRls27aNgQMHkpiYSFlZGYGBgQDs37+flJQUevToQcuWLbVFUDTkQq9w/1q1U6dOYW9vz8aNG7lw4YJ2e5Bt27bRtWtXAC5evEh5eTlRUVE4OTkRGhqKqampLpugFzTX6bp165gyZQrXrl0jMjKSkSNHYmRkxKFDh/D09KRdu3bMnj2b0NBQnJycdHzUQh/dvx1SaWmpdg3km2++ibW1NT4+PuTk5KAoCt7e3ri6uvLpp59y7949WrduTWxsLH5+fpXeU75YiUdN8vvhkuyuOpLfoqpIfouHSS8e0HNycsjKysLBwUG7/QpASkoKRkZGvPvuu0RERHDs2DFSUlIYNmwYkydPpn79+ixevBh3d3dKSkqoV6+edt2GrJmpkJ2dza1bt7C2ttauVXv11Vc5c+YMrVq1wtHRkZMnT5KXl0e/fv1YtmyZ9obz2WefERwcjL+/P56enrU24BVFAX67cV68eJF169Zx9OhRRowYwaFDhzh8+DB9+vTBx8eHPXv2cPPmTaKiorh+/Tpnz56lVatWumyC0EOavT0Bli5dysqVKykqKsLV1ZWQkBDmzZvHwIEDycvLY+vWrRgaGnLo0CGys7MpKioiJCREu+2K3O+Erkh+PxyS3VVD8ls8DJLf4mHTi67pxMREhg4dCoCRkZH2hnrkyBHOnz8PgIWFBU8++SSnTp2icePGvP3225w7d4727dvzzDPPYGJigre3t/Y95WKv2LZg8+bN2ulZV69e5aOPPmLUqFF88MEH1KlTBx8fH/z9/Tl58iT5+fnMnDmTy5cvM2PGDHr16sVjjz2m41boVnl5ubYSp2aK4dmzZ9m2bRseHh5ERkby5ptvUlxczPbt2zE2NqZdu3bs37+fo0ePMm7cOMaPH6/jVgh9UVRURI8ePcjJycHQ0JCioiJmz55NXl4er7zyCgkJCcyfP5+IiAhcXFxYvXo1AwYMoHfv3mzbto0TJ06wZMkSFEXh9u3b2veV+53QFcnvqifZXTUkv0VVkvwWj5JejKD7+/uzbds27ty5Q2hoqHaqiI+PD0uWLCEiIgJHR0dtb2b79u3x9PQkNDSUW7du8frrr+Pl5UW7du20Pci1mSaIDA0NadasGadPn+batWs4OzvzxRdf4OHhQVpaGrt27eL06dMMGDCA5ORk0tPT6dChA7GxsfTt2xd/f38dt0R3NCNBmtGgRYsWsWnTJkpLS+nQoQPXrl2jvLwcLy8v7O3tMTAwYPXq1fTv3x93d3fs7e0JDw/XcSuEvtD0kBsbG3PkyBF+/PFHunfvTnFxMTt27KBPnz7Ex8eTlZXF8OHDcXJyIiAggKlTpxITE0Pz5s1p27Ytfn5+fPjhhxQUFNC3b19tQRkhdEXyu+pIdlcNyW9RlSS/hS7oxQM6QJMmTZgyZQpDhw7F1NSUkpISrKysKCsrY/HixZibm7N8+XLs7Oxo3bo1BgYG3Lhxg7179zJw4EAGDhyIoaFhrQ53QLsFjUql4syZM9SrV4+lS5eSk5NDixYtsLKyIikpCXt7eywtLfnoo4/o0KGDthps06ZNMTIyqrXnMS8vjyVLlpCdnY2/vz/FxcW89NJL2jVD69atIzMzk0GDBrFp0ybq1auHu7s7jRs35vvvv8fW1hZPT0/tVE1RuymKwty5c/nqq6/w9fXF1taWtm3bMmPGDAICAmjUqBEbN25kxYoVtG3blunTp+Pk5MS5c+fw8vIiPz8fKysr3N3dKS4uZubMmQQEBDB58mQJd6E3JL//O8nu/07yW1QlyW+hS3rzgO7k5MSxY8fYt28f7du3167tCAoKwtzcnPPnz9OiRQtGjRql7RWtU6cOYWFh2m1YRMVUmQsXLvDaa6+RmppKVFQU7u7uJCYmYmZmRpcuXejUqRPBwcF4enpy5swZWrduTWBgIAEBARgZGem6CTplbm5OVlYWJ0+exNfXF0NDQ/bt28f06dNp2rQpbdq0Ydy4cQwZMoQ7d+6QmpqKq6sr9erVo2PHjg8UOBK115YtW7C3t2fXrl3s3buXvXv3YmZmhp+fH/b29syZM4fBgwdz5coV6tevz5NPPom5uTnLli1jy5YtREdHExsbi7u7O4qiYGJiQtu2bQkNDdV104SoRPL7v5Ps/u8kv0VVkfwWuqYXa9A1pk+fzo8//sjNmzcBeOeddxg+fDiBgYGMHTtWu+2KZhsC8eAWNAUFBSxYsIA2bdowd+5crKys8PX1pXHjxhw4cICzZ89SWFjIxIkTGTx4MGFhYbi6utbqXvf73b17lxs3blBQUMCePXswMDAgJSWF/Px8AKytrenYsSPbt2+nQ4cOlJeXa9cJ1qlTR5eHLvSAZv3t+fPnWb58OXXr1qVbt2707duX8PBwDh06xLhx4+jatStGRkb88MMPDB48GEtLS1544QUef/xxjhw5wvPPP6+9njTvCciXcKG3JL//Hcnuqif5Lf4LyW+hT/RmBB3AzMyM4uJibbEFgGnTpuHu7g78tg5EAuk3mtGI/Px8zMzMuHPnDl9//TXPPfccVlZWFBcXY2RkhKurKzt27ECtVuPj40NZWRnjx48nIiJCxy3Qnd9Xzvz1118ZNmwYjRo14uLFi1y6dInY2Fju3bvHN998Q48ePQBISEggLi6ORo0aERsbi7W1ta6aIPRITk4OFy5cwNHRkQ0bNqBWq+nUqROOjo6kpaVhYmLCgAEDuHLlCrt27QJg27ZtDB06lFatWhEeHk5ERATDhw+nXr16le53cs8T+k7y+9+R7P5vJL9FVZL8FvpGrx7QAVq0aMGRI0d47rnneP7556lbty5qtVou8vvcH0xJSUmMGzeO9PR0bt26hY2NDVevXsXJyQkXFxdtVV1LS0vu3r3LrVu3CAsLw8/PDxMTEx23RDcURdGu97vfhg0bCAoKYvTo0fj7+1NQUMDx48cZM2YMmzdvZt++fSxatAgbGxt69+6NqampXJNCKyEhgVdffZVnn32WL7/8kl69euHu7o6BgQFmZmYcPnwYlUrFsGHDcHBwICUlhV9//ZW7d+8SHR2NjY0Njo6OQMXomuz/LKobye+/Jtn930l+i4dB8lvoG717QAfo1q0bbm5uf3ojro2uXr3KpUuXqFOnjrYQTEpKCqtWrWL69OnY2Ngwbdo0YmNjyc7O5ty5cxgbG2NlZcX06dO5ffs2vXr1IjQ0VLs+sDa6v1czPT2ddevWUVpaiqurK+np6Rw5coTOnTtjZ2fHpUuX+OWXX/D29mb48OE0aNCAFi1a8PTTT2NmZibhLirx9/dn69at3Lx5E0VR6NKlCxYWFgDUr19f+7m0sbHB39+fZs2a0bRp0z+s5ir3PFFdSX5XJtlddSS/xcMi+S30jV4+oEPFOrXavuUKVPTEzZs3jzlz5nDq1Ck2bdpEdnY2zZs3Jysri7KyMi5cuMBXX31F//796dmzJ15eXty8eZMNGzawatUqmjdvzuDBg3XdFL2gUqkoLS1l7dq1fPLJJ9SpU4dPP/2U4OBgbGxsuHLlCkVFRXh7e1NYWMiuXbsoLCzUbhXk4uKi6yYIPebn58e4ceM4evQoFhYW3Lt3j7p162Jubk7Dhg3Zv38/165dIzg4GGtra3x9fTE3N9eOMgpRE0h+S3Y/DJLf4mGS/Bb6RG8rFkgPFCQmJjJhwgQGDBjA6tWrMTc3Jy0tjZEjR9KsWTPu3r3LDz/8QGhoKJ988gm2trbk5+ejKApPPPEE7dq1w8LColYXP9F8UdQoKSlh48aNfP7557z//vvaYE9ISKBv376EhYXx3nvvcfLkSXbs2MGwYcPo3r17rZ5SKP65wMBABg0axM8//4y7uzsLFiygrKxMW205NDQULy+vSteTjDKKmqa2X8+S3VVD8ls8SpLfQp/o7Qi6qCges2rVKm3Al5eX4+rqiomJCatWreK5554jOTmZ6OhoAgICSE9P55VXXsHAwICQkBAsLS1rdTDdf+NMSUmhtLQUOzs7bGxsOHr0KGq1mmbNmuHn58fGjRuxsbGhe/fuBAQEUFBQwLBhw4iJian10wrFvxMSEsKyZcuYOHEiw4YNw8vLi+vXr3Pnzh0GDhyIg4NDpddLz7sQNYtk938n+S10QfJb6AuVcv8eAELvvPjii1haWjJz5kzKysq02zS0adOGWbNmUbduXTZs2MCFCxfIzc1l+PDh2mqltVFhYWGlUYecnBzeffddrl27RmRkJHl5eUybNo34+HhSUlIYOnQo3t7efPfdd3z33Xe8/fbbuLq66rAFoiaYP38+CQkJ2mrWQojaRbL735P8FvpA8lvoAxlB13ORkZFMmTKFtm3b4uDgwN27dzE2NiYtLQ1TU1Patm1LTEwMgYGBjBo1iiZNmuj6kHVCs95v8eLF3Lp1C3NzcxwcHNi2bRuenp5MnjyZ3bt388MPP+Dh4UFcXBzHjx/n/PnzRERE4Ovri62tLUFBQbpuiqgBWrRowS+//EJMTEylgkS/3xpICFEzSXb/c5LfQp9Ifgt9IAsn9JyNjQ1Dhw5l8uTJANqqkgUFBYSGhmpf5+npqZPj0weJiYnExMRgbGzM6NGjuXTpEuvXr6e0tJQuXboQERHB4MGDKSkpYfz48SxcuBAzMzNCQ0M5f/48586dAyA2NlbHLRE1yfLly7G1ta0U6BLuQtQOkt3/jOS30EeS30LX9LZInPjNSy+9xHfffUdycjKenp5MnDgRW1tbGjZsKD16QN26dcnNzWX06NFARW98YmIiarUaCwsLkpOTCQ4O5tVXX+X06dNcvnyZhQsXMmbMGAICAh5YUyREVSkvL5c1kELUUpLdf0/yW+gryW+hSzKCXk28+uqrPPXUU4wePZrOnTvz4YcfYmVlJQEPBAcH06lTJyZOnAiApaUlmZmZFBcXA5CZmcmNGzc4cuQI69ev56mnnsLPzw9Awl08VBLuQtRukt1/TfJb6CvJb6FLUiSuGlm3bh09e/bE1NRU14eid/Lz82nXrh29evUiMTERa2trLCwsiI6OZtiwYaxYsYLt27fTokULXn31VV0frhBCiFpCsvuvSX4LIURl8oAuaozly5czd+5cjh49ikql4siRI7zxxhu0atWKESNGYG1tjZmZma4PUwghhBD3kfwWQojfyAO6qFHi4uKYOnWqtmBMZmYmpaWlNGrUSMdHJoQQQog/I/kthBAV5AFd1CibN29mwoQJHD9+XNeHIoQQQoh/SPJbCCEqSBV3UaN069aN3NxcysvLMTAwkEI8QgghRDUgsxERtwAAAuxJREFU+S2EEBVkBF0IIYQQQgghhNADss2aEEIIIYQQQgihB+QBXQghhBBCCCGE0APygC6EEEIIIYQQQugBeUAXQgghhBBCCCH0gDygCyGEEEIIIYQQekAe0IUQVaJt27bk5eX959cIIYQQ4tGR/BZCv8gDuhBCCCGEEEIIoQeMdH0AQgjduXTpEiNHjiQkJITDhw8TEBBAv379mD9/Pnl5eXz44Ye4ubkxadIksrKyMDc3Z/r06fj6+nLz5k3GjRvH1atXCQkJQVEU7fvGx8ezatUqSktLCQ4OZsqUKRgaGuqwpUIIIUTNIfktRM0lI+hC1HKZmZk8/fTTJCQkcP78eTZt2sSaNWt47bXXWLJkCQsWLMDPz49Nmzbx8ssvM2HCBAA+/vhjwsLC2Lx5Mx06dODy5csAnDt3joSEBNasWUN8fDwGBgZs2rRJl00UQgghahzJbyFqJhlBF6KWa9iwIU2aNAHA29ubyMhIVCoVTZo0ITs7m8uXL7NgwQIAIiMjyc/Pp7CwkIMHD7Jw4UIA2rRpg7W1NQBJSUkcP36c/v37A3Dv3j3q1aung5YJIYQQNZfktxA1kzygC1HLmZiYaP/bwMBA+2+VSkV5eTlGRv/uNqEoCn369GHcuHFVepxCCCGE+I3ktxA1k0xxF0L8pfDwcL7//nsAkpOTsbW1pU6dOjRv3lw79W3Xrl3cunULqOil37ZtG7m5uQDk5+eTnZ2tm4MXQgghainJbyGqJxlBF0L8pdGjRzNp0iR69OiBubk5s2bNAuCFF15g3LhxdOvWjdDQUFxcXICKaXZjx45l+PDhqNVqjI2Neeutt2jQoIEumyGEEELUKpLfQlRPKuX+0o1CCCGEEEIIIYTQCZniLoQQQgghhBBC6AF5QBdCCCGEEEIIIfSAPKALIYQQQgghhBB6QB7QhRBCCCGEEEIIPSAP6EIIIYQQQgghhB6QB3QhhBBCCCGEEEIPyAO6EEIIIYQQQgihB/4fzD3eLhWON0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4" descr="https://lh5.googleusercontent.com/VXeP1WTxmqZvi89_KPca9Ptoh6CxWMv1vVEDYL0T0kVYvGlK8VAa-yj32pbsbpLCkTULWNKcF9MvAic3g0dkEFVdd7W1qaQcmRTrLG_IDpMicpKvCwCtM8UfkNutZzCkhwFdQTiBlUA_76_z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60" y="699208"/>
            <a:ext cx="4183840" cy="30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5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149" y="287124"/>
            <a:ext cx="182498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417" y="956783"/>
            <a:ext cx="3556635" cy="2892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2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lot of Graphs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8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6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Optimising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2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</a:t>
            </a:r>
            <a:r>
              <a:rPr sz="16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06" y="146861"/>
            <a:ext cx="18592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417" y="878661"/>
            <a:ext cx="7904480" cy="3765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0350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 we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 increases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51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 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6289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male heart patients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female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notice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get early age heart diseases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3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86360" indent="-336550" algn="just">
              <a:lnSpc>
                <a:spcPct val="114999"/>
              </a:lnSpc>
              <a:buChar char="●"/>
              <a:tabLst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 no. of heart patients who smoke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those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won’t  and also notice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those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smoke get early heart disease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those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 won’t.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88315" indent="-336550">
              <a:lnSpc>
                <a:spcPct val="114999"/>
              </a:lnSpc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cigsperday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male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female.So,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patients is more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2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4999"/>
              </a:lnSpc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 BMI(The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 is defined as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mass  divided by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of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height, and is expressed in units of </a:t>
            </a:r>
            <a:r>
              <a:rPr sz="1500" spc="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kg/m²)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BMI.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So,female CHD patients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 CHD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817" y="390910"/>
            <a:ext cx="8303259" cy="3834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21640" indent="-33655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and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Cholesterol. 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So,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also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 patients is more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CHD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335915" indent="-336550" algn="just">
              <a:lnSpc>
                <a:spcPct val="135700"/>
              </a:lnSpc>
              <a:buChar char="●"/>
              <a:tabLst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heart disease patients has more Heart Rate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 heart disease</a:t>
            </a:r>
            <a:r>
              <a:rPr sz="1500" spc="-1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Arial"/>
              <a:buChar char="●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45770" indent="-336550">
              <a:lnSpc>
                <a:spcPct val="135700"/>
              </a:lnSpc>
              <a:spcBef>
                <a:spcPts val="5"/>
              </a:spcBef>
              <a:buChar char="●"/>
              <a:tabLst>
                <a:tab pos="347980" algn="l"/>
                <a:tab pos="349250" algn="l"/>
              </a:tabLst>
            </a:pP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observe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heart disease patients has more glucose level as compared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female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229870" indent="-336550">
              <a:lnSpc>
                <a:spcPct val="100000"/>
              </a:lnSpc>
              <a:spcBef>
                <a:spcPts val="115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sz="15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Table(Testing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set) our auc-roc score is more 0.80 except Logistic  regression and Decision 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Tree.So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say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predicted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 </a:t>
            </a:r>
            <a:r>
              <a:rPr sz="1500" spc="-1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 are performing well which has </a:t>
            </a:r>
            <a:r>
              <a:rPr sz="15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Recall,Precision,F1-Score and Accuracy  Score.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9EBC5-BAD3-4935-8948-A23779F12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6" b="7146"/>
          <a:stretch/>
        </p:blipFill>
        <p:spPr>
          <a:xfrm>
            <a:off x="1796902" y="180896"/>
            <a:ext cx="5565787" cy="47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441F-EB82-4CE1-8DC6-CFB88500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6" y="0"/>
            <a:ext cx="8520600" cy="5727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5673-0F95-4C64-9AE3-6DCCC461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5635" y="666109"/>
            <a:ext cx="6081765" cy="4351565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The dataset is from an ongoing cardiovascular study on residents of the town of Framingham, Massachusetts.</a:t>
            </a:r>
          </a:p>
          <a:p>
            <a:pPr marL="114300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The classification goal is to predict whether the patient has a 10-year risk of future coronary heart disease(CHD). </a:t>
            </a:r>
          </a:p>
          <a:p>
            <a:pPr marL="114300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The dataset provides the patients’ information. It includes over 4,000 records and 15 attributes. Variable Each attribute is a potential risk factor. There are both demographic, behavioral, and medical risk factors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734F8-B6FB-48CE-B3F3-82A0689B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30" y="763311"/>
            <a:ext cx="3117870" cy="2078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8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8FF4-D4E3-496D-91A7-081E32C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67" y="176084"/>
            <a:ext cx="8520600" cy="572700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and Attributes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4C90E-9C01-4911-B777-4CC33B193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9" y="883533"/>
            <a:ext cx="8520600" cy="399102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Sex: male or female("M" or "F")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Age: Age of the patient;(Continuous - Although the recorded ages have been truncated to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numbers, the concept of age is continuous)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is_smoking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whether or not the patient is a current smoker ("YES" or "NO")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Cigs Per Day: the number of cigarettes that the person smoked on average in one day.(can be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continuous as one can have any number of cigarettes, even half a cigarette.)</a:t>
            </a:r>
          </a:p>
        </p:txBody>
      </p:sp>
    </p:spTree>
    <p:extLst>
      <p:ext uri="{BB962C8B-B14F-4D97-AF65-F5344CB8AC3E}">
        <p14:creationId xmlns:p14="http://schemas.microsoft.com/office/powerpoint/2010/main" val="343160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EE9A-2013-4CBC-B1ED-7DBF50A3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611"/>
            <a:ext cx="8520600" cy="572700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and Attributes 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4AF4B-6A85-42CA-AA52-E901FC6A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19" y="799010"/>
            <a:ext cx="8520600" cy="4344490"/>
          </a:xfrm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Medical( history)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BP Meds: whether or not the patient was on blood pressure medication (Nominal)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Prevalent Stroke: whether or not the patient had previously had a stroke (Nominal)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Prevalent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whether or not the patient was hypertensive (Nominal)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Diabetes: whether or not the patient had diabetes (Nominal)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Medical(current)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Tot Chol: total cholesterol level (Continuous)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Sys BP: systolic blood pressure (Continuous)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BP: diastolic blood pressure (Continuous)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BMI: Body Mass Index (Continuous)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Heart Rate: heart rate (Continuous - In medical research, variables such as heart rate though in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discrete, yet are considered continuous because of large number of possible values.)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Glucose: glucose level (Continuous)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variable (desired target)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3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48" y="374774"/>
            <a:ext cx="249174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b="0" spc="-8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18" y="1209280"/>
            <a:ext cx="392193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5019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contains 3390 rows and 16  columns.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B"/>
              </a:buClr>
              <a:buFont typeface="Arial"/>
              <a:buChar char="●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B"/>
              </a:buClr>
              <a:buFont typeface="Arial"/>
              <a:buChar char="●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categorical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 sex and  is_smoking,BPMeds,prevalentStroke,prevalent  Hyp,diabetes.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B"/>
              </a:buClr>
              <a:buFont typeface="Arial"/>
              <a:buChar char="●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B"/>
              </a:buClr>
              <a:buFont typeface="Arial"/>
              <a:buChar char="●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95934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also contain missing values  around 510 of seven</a:t>
            </a:r>
            <a:r>
              <a:rPr sz="1600" spc="-2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63" y="374774"/>
            <a:ext cx="3784971" cy="4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24" y="0"/>
            <a:ext cx="367157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  <a:r>
              <a:rPr sz="2800" b="0" spc="-9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</p:txBody>
      </p:sp>
      <p:sp>
        <p:nvSpPr>
          <p:cNvPr id="3" name="object 3"/>
          <p:cNvSpPr/>
          <p:nvPr/>
        </p:nvSpPr>
        <p:spPr>
          <a:xfrm>
            <a:off x="115980" y="694228"/>
            <a:ext cx="6210213" cy="2108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8193" y="2877717"/>
            <a:ext cx="5806357" cy="2157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817" y="3399008"/>
            <a:ext cx="2442845" cy="646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357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Capping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sz="1600" spc="-9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 with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1034" y="1110383"/>
            <a:ext cx="19488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has no</a:t>
            </a:r>
            <a:r>
              <a:rPr sz="1600" spc="-7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1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660" y="728666"/>
            <a:ext cx="675830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Age for each Target</a:t>
            </a:r>
            <a:r>
              <a:rPr lang="en-US" sz="2800" b="0" spc="-8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endParaRPr sz="2800" b="0" spc="-5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745" y="4486912"/>
            <a:ext cx="6217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disease(CHD) increases after age</a:t>
            </a:r>
            <a:r>
              <a:rPr sz="1600" spc="-2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 &lt;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51) are at lower risk of cardiovascular</a:t>
            </a:r>
            <a:r>
              <a:rPr sz="1600" spc="-10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  <a:endParaRPr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BJIAAAJeCAYAAADvFy/qAAAABHNCSVQICAgIfAhkiAAAAAlwSFlzAAALEgAACxIB0t1+/AAAADh0RVh0U29mdHdhcmUAbWF0cGxvdGxpYiB2ZXJzaW9uMy4yLjIsIGh0dHA6Ly9tYXRwbG90bGliLm9yZy+WH4yJAAAgAElEQVR4nOzdeZiWZd0//vcAA7jhgA5QbikKKiCYjxqJGigqooaolbmbmuK+5ZJALimmpOL2uKZYj1/LrW/ijvuTS6ZmbvWU2aMYi8CIgAww3L8//Do/J7ZrgFlwXq/j8Di8r+u8z/NznnNP4LvrPO+yUqlUCgAAAAAsQ6umLgAAAACAVYMgCQAAAIBCBEkAAAAAFCJIAgAAAKAQQRIAAAAAhQiSAAAAAChEkAQAy+nYY4/N3nvvvcT7F1xwQf7jP/4j8+bNW6FxevTokV/+8pf1es9zzz2X2267bZHrZ599doYNG7ZC9TSEX//61xk4cGC23HLLHHLIIctsf/bZZ6dHjx75zW9+0wjVLaq+9TZnH3zwQXr06JEnn3yy3u+966678vjjjzdAVSvHyqxv4MCBufTSS1dKXwCwKmvT1AUAwKpqyJAhOeOMM/K3v/0tm266aZ17NTU1eeSRRzJo0KC0bdt2hca56667sv7669frPf/93/+dRx55JIcffnid68OHD8/cuXNXqJ6VberUqfnJT36Sgw46KHvssUfWXnvtpbavrq7OY489liR54IEHcsABBzRGmbXqW++X2V133ZXu3btn1113bepSFqu51wcAqyJPJAHActpll12y2mqr5YEHHljk3osvvpiPPvooe+2113L3/3ng07dv36y77rrL3c8XbbjhhunevftK6Wtl+ec//5mamprst99+2WabbRYJ5f7d008/nVmzZqVfv3556aWXMmXKlEaq9DP1rXdpmluo15RqampW+Ok9AKDhCZIAYDmtvvrqGTBgQB566KFF7o0fPz7rrLNOvvGNb+Tvf/97Tj311Oy8887p06dPhgwZkttuuy0LFy6sbf/iiy+mR48eefbZZ3Psscdm6623zgUXXJBk0a1tTz31VI444oj069cvX//61/Od73wnzz33XO39q6++OrfeemsmTpyYHj16pEePHjn77LOTLH5r29tvv53DDjssffr0ybbbbpvTTz89H330Ue39z7c+Pfjggxk5cmS22Wab7LTTThk7dmydOSzJL3/5y+y2227p1atXBg0aVGfL3dVXX52DDjooSfLtb387PXr0yL333rvU/h544IF06dIlI0aMyMKFCxe7/h9++GGOOuqobLXVVhk4cGDuvffenHTSSYtsQ/vrX/+aY445JltvvXW23nrrnHTSSZk6deoSx15avdOnT89ZZ52V7bffPn369MkhhxySP//5z3XeP3DgwIwePTrXXnttdtppp2yzzTZLnetvfvObDBkyJL169cqAAQNy00031bn/6quv5thjj03//v3Tt2/ffPvb387//b//d5F+Jk6cmNNOO622tr333ju/+93v6rT59NNP6/XzPeSQQ/Lmm2/mvvvuq/2cfb4W999/fw488MBst9122XbbbRe7Fp9/Fh9//PEMGTIkW221VV5//fUkn31mdt555/Tt2zfDhw/P888/nx49euTFF1+sff/ChQtz4403ZtCgQenVq1d233333HfffYXqW5y5c+fmZz/7WQYMGJBevXpl4MCBGTNmzBLbF1n7mTNn5sc//nH69++f3r1751vf+lbOO++82vuTJk3KySefnH79+mWrrbbKrrvumiuvvHKJYwJAc2BrGwCsgCFDhuTBBx/MG2+8kV69eiVJ5s+fn8ceeyx77713WrdunSlTpmTjjTfO3nvvnTXWWCNvv/12rr766lRXV+eHP/xhnf5+/OMfZ9iwYTnssMPSrl27xY75wQcfZMCAATnyyCPTqlWrPPPMMzn66KPzy1/+Mttss00OOOCAvPfee3nxxRdzzTXXJEk6deq02L6mT5+eQw45JN26dcuYMWMye/bsjBkzJkcccUTuueeeOtvyLr/88uy2224ZO3Zsnn/++Vx77bXZdNNNs+eeey5xfX7961/nwgsvzBFHHJH+/fvnxRdfzOjRozNv3rwcc8wxOeCAA9KpU6dccMEFufzyy7PBBhtkww03XGJ/s2bNytNPP53vfe976datW3r27Jnx48fnsMMOq21TKpVy3HHH5ZNPPsnFF1+cdu3a5brrrsv06dPr9P3Pf/4zBx54YHr16pXLLrssNTU1ueqqq3Lsscfm7rvvTllZ2SLjL63e448/Pv/7v/+bH/3oR+nYsWNuueWWHHroobn//vuz0UYb1fbxwAMPZNNNN82oUaNSU1OzxLnefPPNueKKK3LUUUdlu+22y5tvvpmrrroqq622Wg4++OAknwVmX//613PggQembdu2eeWVV3LuueemVatWtU/DTZs2Ld/97nez2mqr5ayzzspXvvKV/PWvf82//vWvOuPV9+c7atSonHjiidlggw0yfPjwJKldiw8++CBDhw7NhhtumHnz5mX8+PE56KCDMn78+GywwQa1fUycODGXXXZZhg8fnsrKyqy//vp57LHHcuGFF+b73/9+dtlll/zxj3/Mj3/840XGv/DCC3P//fdn+PDh6dmzZ/77v/875557bioqKjJgwICl1vfvSqVShg8fnldffTXDhw9Pr169Mnny5Lz88stL/PkUWftLLrkkr776as4999ysu+66+de//lWnzx/96Eeprq7OhRdemLXWWivvv/9+3n333SWOCQDNQgkAWG7V1dWl//iP/yiNHj269toTTzxR6t69e+mPf/zjIu0XLlxYmj9/fun6668vDRw4sPb6Cy+8UOrevXvppz/96SLv6d69e+mOO+5Y7Pg1NTWl+fPnl4488sjS2WefXXt99OjRpQEDBizS/qyzzirtu+++ta8vu+yy0jbbbFP65JNPaq+99tprpe7du5d+97vflUqlUun9998vde/evXTmmWfW6WufffYpnXLKKYut6/Pa+vfvX6euUqlUGjVqVOnrX/96ae7cuXXm/pe//GWJfX3uvvvuK3Xv3r30pz/9qVQqlUo333xzqXv37qX//d//rW3z5JNP1mlTKpVKkyZNKm255Zalgw8+uPbaGWecUdptt91K1dXVtdf+8Y9/lDbffPPSk08+ucQaFlfv008/XerevXvpxRdfrL02e/bs0vbbb18aMWJE7bUBAwaUdthhh9q5L8knn3xS6tu3b+nqq6+uc/3KK68sffOb3ywtWLBgkfd8/tkaMWJE6ZBDDqm9fvnll5f69OlTmjx58mLHWt6fb6lUKu27776ls846a6ltPv+M7r777nXmc9ZZZ5W6d+9eeuutt+q0HzZsWOnoo4+uc23UqFGl7t27l1544YVSqVQqvffee6UePXqU7r333jrtzjzzzNKwYcPqVV+pVCo988wzpe7du5cef/zxJbYZMGBAnd/zL1rS2g8ZMqQ0bty4JfbZt2/f0oQJE5ZZHwA0J7a2AcAKaNu2bQYNGpSHH344pVIpSfLggw9mvfXWy9Zbb53ks8Ohx44dm0GDBqV3797p2bNnrrjiinzwwQdZsGBBnf6+9a1vLXPMSZMm5ayzzsqOO+6YLbfcMj179sxzzz2X9957r971v/7669lhhx2y5ppr1l7r06dP1ltvvfzxj3+s03aHHXao83rTTTfNpEmTllrnlClTsscee9S5vueee2bWrFn5y1/+Uu96P3+iZauttqrtq6ysLOPHj69t8+c//zmVlZW1bZKkS5cu6dmzZ52+nn/++QwaNCitWrXKggULsmDBgqy//vpZb7318sYbb9Srrtdffz3rrLNOtttuu9prn299/Pd1/MY3vrHEp80+9+qrr2bOnDnZY489amtbsGBBvvGNb+Sjjz6qXfePP/44F110UQYMGJCePXumZ8+eueuuu+p8Fl544YXsuOOO6dy581LHrO/Pd2n+/ve/5/jjj883v/nNbLHFFunZs2f+8Y9/LPIZ7dKlS7bYYova1wsWLMjbb7+dgQMH1mn376+ff/75tGrVKoMGDaqzPv369cs777yz1Ce9FueFF15IRUVFdtlll8LvKbL2m2++eW655Zb86le/yj/+8Y9F+th8883z85//PPfee28+/PDDetUMAE3F1jYAWEF77bVX7rnnnrz66qvp2bNnJkyYkO9///u1W6Muu+yy3H333Tn++OPTs2fPrLXWWpkwYUKuv/76VFdXp02b//+P43XWWWepYy1cuDDHHXdcZs+enZNOOikbbbRRVltttYwdOzbTpk2rd+1Tp07NZptttsj1ddddNx9//HGdax06dKjzury8PNXV1UvtO1l0Tp+//vf+l2X69On5/e9/n+9///uZOXNmkmSNNdZI7969M378+Bx77LG143bs2HGR93fq1CmzZ8+ufT1jxozcdNNNi5w7lGSRbV/LMnXq1MX+7NZZZ51F5lnk4PQZM2Yk+Wzr5OL861//ynrrrZezzz47f/rTnzJ8+PB069Yta665Zu68885MmDChtm1VVVV69+69zDHr+/NdklmzZuXII4/MOuusk7PPPjtf/epX065du5x33nmLHKb972sxY8aM1NTULLIV899ff95uSWdMTZ06NV27di1cc1VVVSorKwu3T1Jo7UeOHJmxY8fmuuuuywUXXJCNNtooJ598cu3P9corr8wVV1yRSy65JDNnzszmm2+es88+O/369atXLQDQmARJALCCtt9++6y77rp58MEHM3Xq1MyePbvOt7U9/PDDOfjgg3P00UfXXnv66acX29fizuX5on/+85956623ctNNN2WnnXaqvb683/5VWVm52ADqo48+WuQJnuXpO8ki/X/+eu21165Xf4888kgWLFiQcePGZdy4cYvc/+tf/5ru3bunsrKyNoj5ounTp9d5EmjttdfOrrvumgMOOGCRtosLopZmSes4bdq0Rea5rJ/x57UlyQ033LDYgGrjjTdOdXV1nnrqqYwcOTIHHnhg7b3/+q//qtO2oqJiqQeIr2yvvfZaJk2alFtvvTXdunWrvf7JJ58s870dO3ZM69atM3369DrX//312muvnTZt2uTOO+9c7Hou6UywJanvGhVd+w4dOuS8887Leeedl3feeSc333xzzjjjjPTo0SObbrppunTpktGjR2fhwoV5/fXXc/XVV+e4447Lk08+We/PIAA0FlvbAGAFtW7dOoMHD87DDz+cBx54IN26dcvmm29ee7+6urrOodU1NTV1tmLVx+dPiHyxv4kTJ+bVV1+t067o0yR9+vTJc889l1mzZtVee/311zNx4sRlfqPYsnTt2jWdO3fOww8/XOf6Qw89lDXXXDM9evSoV3/jx49Pt27daoOkz/+5+eabU15eXrumvXv3ztSpU2u/ASxJJk+enDfffLNOf/369cvf/va39OrVK717967zz/rrr1+v2vr06ZNp06blD3/4Q+21Tz/9NE899dRyrePWW2+d9u3bZ8qUKYvU1rt376y55pqZN29eFi5cWOezMGvWrDzxxBOLzPO5556r8018K0vbtm0X+Zx9Hmp+sa5XXnklEydOXGZ/bdq0yRZbbFHnqZ4ki8zpG9/4RmpqavLJJ58sdn0+H3tx9S1Ov379UlVVlSeffHKZbZMUXvsv2nzzzfOjH/0oCxcuXORA7VatWqVv37454YQT8umnn9rmBkCz5okkAFgJhgwZkjvuuCOPPfZYTjzxxDr3vvnNb+ZXv/pVNtxww1RUVORXv/rVIlt8itpkk03StWvXXHrppTn55JMze/bsjB07dpHzbzbZZJN89NFHuffee7PZZpulY8eOiw1HjjjiiNx555056qijctRRR2XOnDkZM2ZMunfvnt122225avxcq1atcuKJJ2bkyJGpqKjIDjvskD/84Q+58847c9pppy3znKAvmjRpUl5++eXar7D/d/3798/48eNz6qmnZuedd87mm2+eU045Jaeddlrat2+fa665Juuss06dp1dOOOGEHHDAATnmmGOy3377pWPHjpk8eXJ+//vfZ999913sOEuy4447Zuutt86pp56a008/PRUVFbn11lszd+7c/OAHPyjcz+c6dOiQE044IT/96U8zceLEbLvttlm4cGHtt/Fde+21WWuttdK7d+9ce+21WXPNNdOqVavceOONWXPNNesEg4cffnjuv//+HHTQQTn22GPTtWvXvPvuu5kzZ06dp+SWx8Ybb5znnnsuzz77bCoqKrL++uunb9++WX311TNixIgcddRRmTRpUq655pp06dKlUJ8//OEPc+KJJ+aCCy7IwIED88orr9Q+wdeq1Wf/H+gmm2yS733veznttNPygx/8IL179051dXX+53/+J++9915++tOfLrG+xT3ps8MOO6R///45/fTTc/zxx2fLLbfM1KlT8/LLL+eCCy5YpH3RtT/wwAMzaNCgbLbZZikrK8uvf/3rrL766tlqq63yySef5Ac/+EG+/e1vZ+ONN868efNy6623prKyss6TXADQ3AiSAGAl2HrrrbPeeutl4sSJdba1JcmIESMyatSoXHDBBWnfvn2GDh2aQYMGZcSIEfUep23btrn66qtzwQUX5KSTTkrXrl1z7LHH5qWXXspf//rX2naDBw/Oiy++mMsuuyzTp0/Pvvvum9GjRy/SX6dOnTJu3LiMHj06p59+esrLy7PzzjvnnHPOqfO0xfL6zne+k+rq6owbNy533HFHunTpkrPPPjuHH354vfp58MEHU1ZWln322Wex9/fZZ5+ceuqp+dOf/pQ+ffrkuuuuy8iRI3POOedk3XXXzbHHHptHHnkk7du3r33PxhtvnLvuuitXXXVVRo4cmblz56ZLly7p169fNtpoo3rP9brrrsvo0aNz8cUXp7q6OltttVVuv/325eorSY4++uh07tw5t99+e37xi1+kXbt2+drXvpY999yzts2YMWMycuTInHXWWamoqMhBBx2UuXPn5pe//GVtm06dOuXOO+/MZZddlosvvjjz5s3LRhttlB/+8IfLVdcXDR8+PP/6179yyimnZNasWbnkkksybNiwXHXVVfnZz36W4cOHZ6ONNsr555+fm2++uVCfu+22W84777zcdNNNueeee7LddtvlRz/6UU455ZQ6h8KPGjUqX/va1/Kb3/wmY8eOzZprrplNN900+++//zLr+3dlZWW59tprc9VVV+X222/P9OnT07lz5+y9995LrLPI2vft2zf33XdfPvjgg7Ru3TpbbLFFbrrppnTt2jXz5s1L9+7dM27cuEyaNCnt27dP3759c8stt9T5nAJAc1NW+vwrZgAAvqQ++eST7LrrrjnooINy0kknNXU51NN1112X//zP/8xLL70kZAGAJuaJJADgS+fOO+9Mq1atstFGG2X69Om57bbbMm/evOy3335NXRrLMH369Nxwww3Zfvvts9pqq+Xll1/OTTfdlP3331+IBADNgCAJAPjSadeuXW666aZ8+OGHKSsrS+/evfOLX/wi6623XlOXxjKUl5fn3Xffzf33359Zs2alsrIyhx56aE4++eSmLg0AiK1tAAAAABTUqqkLAAAAAGDVsEpvbVu4cGFqajxQBQAAALCylJe3XuK9VTpIqqkppapqTlOXAQAAAPClUVm51hLv2doGAAAAQCGCJAAAAAAKESQBAAAAUMgqfUYSAMCy1NQsyIwZU7NgwbymLqXJtWnTNh07VqZ1a38FBACWj79FAABfajNmTE379qtnjTW6pqysrKnLaTKlUimzZ8/MjBlTs+66X2nqcgCAVZStbQDAl9qCBfOyxhodWnSIlCRlZWVZY40OnswCAFaIIAkA+NJr6SHS56wDALCiBEkAAAAAFOKMJACgRfn446qcfPLwJMn06dPSqlWrVFR0TJLcdNPtKS8vX+r7Z8yYnqOPPiw33PCLrLPOukmSMWMuTefOnXPIIUesUG1vvfVGrr32qkyfPi3t27dPjx5b5JRTzswTTzyWd955K6eddlZt2xNOOCYnnHBKNt98y+y//95ZffXVkyQLFy7MTjsNyGGH/SDt2rVboXoAAP6dIAkAaFHWXrsit932X0mSW265Iauttnq+//1DCr+/Y8dOOfjgw3LttVdl5MgL85e/vJPXX381t9zyy+WuacGCBZk58+OMGHF2zj//4vTqtVWS5MknH8+cObML9TF27A2pqKjInDlz8rOf/TSXXXZxzjvv/OWuCQBgcQRJAECL9847b+eaa67InDlzUlFRkXPP/UnWXXfdnHDCMdlyy1559dWX88kns3LOOSPSp8/W2WefYXnoofF55ZWXc8MN1+bUU3+UyZMnZcyYS1NVNSPt27fPWWedl402+lqee+6Z3H77LVmwYH46dKjIqFEXplOndXLLLTfkww8/yIcfTkznzl2zwQYbZvDgvWpDpCQZMGDXes9l9dVXz5lnnpNhw4Zk5syP06HD2itzqQCAFk6QBAC0cKVceeVlueSSMenYsWMmTHg0N954bc49d1SSpKamJjfdNC7PP/9cbr31plx11XVp1apVzjjj7Jx00nHp33+n9O379Zx88nE544xzssEGG+bNN9/ImDGjM3bsf2arrfrmxhtvS1lZWX73u/vzq1+Ny4knnpok+cc//pHrr7857dq1z7nnnpnBg4cssconnngsr7/+p9rXEye+v8S2a6yxZr7ylfXy/vvvp2dPQRIAsPIIkgCAFm3evHl5992/59RTj0+SLFxYU3v2UZLsvPOAJEmPHltk0qQPa69vtlmPbLJJt+y77/6ZM2dO/vzn1zNixNm19+fPn5ckmTp1SkaNOifTpn2U+fPn5ytfWa+2Tf/+O6Vdu/aF6hw4cNAiZyQtTalUKtQvAEB9CJIAgBZv4403yQ03/GKx99q2bZskadWqdWpqaurcKysrS6tWrVIqLcxaa61Ze/bSF11xxc/yve8dlP79d84rr7ycW2+9sfZe+/ar1anhL395Jzvu+K0Vns+cObMzadKH2WCDDVe4LwCAL2rV1AUAADSl8vLyVFXNyBtvvJ7ks4Ov33337/Xq4/OtZE888XiSz54G+p//+WuSZPbsWVl33c5JkocfHr/EPvbb7zt56KEH8uabb9Ree/rpJzJ9+rR61TJnzpyMGTM6O+74rXTo0KFe7wUAWBZPJAEALVpZWatcdNGlufLKyzNr1qzU1NTkO985MJts0q1e/YwceWEuv3x0br/9ltTULMguu+yWzTbrniOPPCYjRpydtdZaK9tss20+/HDiYt/fqdM6Of/8i3PttVdmxozpadWqVfr02Trbb//NQuOfdNIPUyqVUiqVsuOO38rhhx9Vr/oBAIooK63CG+jnz69JVdWcpi4DAGjGJk36Z7p23aipy2g2rAcAsCyVlWst8Z6tbQAAAAAUIkgCAAAAoBBBEgAAAACFCJIAAAAAKESQBAAAAEAhgiQAAAAACmnT1AUAADR3HSrap115+Urrr3r+/MysmrvMdi+88PtcddXlWbhwYfbaa2gOOeTwlVYDAMDyECQBDaI+/9FV9D+oAJpKu/LynP7QuJXW35jBhyZZ+v/u1dTU5Oc/vzRXXHFtOnfukqOOOjT9+++UjTfeZKXVAQBQX4IkoEHU5z+6ivwHFUBL8/bbb2b99TfIeuutnyTZddfd8txzTwuSAIAm5YwkAIBmaOrUKencuUvt68rKzpk6dUoTVgQAIEgCAAAAoCBb26AFqO8hsc4sKsa6fnk404vmqLKyc6ZMmVz7eurUKams7NyEFQEACJKgRajvIbHOLCrGun55ONOL5mjzzbfM+++/nw8/nJjKys55/PFHM2rURU1dFgDQwgmSAACWoXr+/P8XIq68/palTZs2Oe20M3PaaSdm4cKaDBmyTzbZpNtKqwEAYHkIkgAAluGz7YyN/yRav379069f/0YfFwBgSQRJwJeGc24AAAAaliAJ+NJwzg0AAEDDatXUBQAAAACwahAkAQAAAFCIIAkAAACAQgRJAAAAABTisG0AgGXotHa7tG7bdqX1VzNvXqZ/XL3UNhdffH5+//vn0rFjx9xxx69X2tgAACtCkAQAsAyt27bNlOt/tNL663zcz5IsPUjac8+9s99+381FF41caeMCAKwoW9sAAJqhvn2/ng4dOjR1GQAAdQiSAAAAAChEkAQAAABAIYIkAAAAAAoRJAEAAABQiG9tAwBYhpp58/7fN62tvP6WZdSoc/Paa39MVVVV9t13z/zgB8dkr72GrrQaAACWhyAJAGAZpn9cnaS6Ucc8//yLG3U8AIAibG0DAAAAoBBBEgAAAACFCJIAgC+9UqnU1CU0C9YBAFhRgiQA4EutTZu2mT17ZosPUUqlUmbPnpk2bdo2dSkAwCrMYdsAwJdax46VmTFjambNqmrqUppcmzZt07FjZVOXAQCswgRJAMCXWuvWbbLuul9p6jIAAL4UbG0DAAAAoBBBEgAAAACFCJIAAAAAKESQBAAAAEAhgiQAAAAAChEkAQAAAFCIIAkAAACAQgRJAAAAABTSYEHSOeeck379+mWvvfaqvXbppZdmjz32yN57753jjz8+M2fOrL13ww03ZNCgQdl9993z7LPPNlRZAAAAACynBguShg0blptvvrnOtR122CEPPPBAfve73+VrX/tabrjhhiTJ3/72t4wfPz7jx4/PzTffnPPPPz81NTUNVRoAAAAAy6HBgqRtt902a6+9dp1r/fv3T5s2bZIkffv2zaRJk5IkEyZMyJAhQ9K2bdtssMEG2WijjfL66683VGkAAAAALIc2TTXwPffck8GDBydJJk+enD59+tTe69KlSyZPnrzMPlq3LktFxeoNViO0ZI39u9UUv8stZUxWPj9HAABaqiYJkq6//vq0bt06++yzzwr1U1NTSlXVnJVUFXx5VVauVe/3rOjvVn3HXBm/y409ZlOsKw2jKT6vAADQXC3t78eNHiTde++9eeqpp3LbbbelrKwsyWdPIH2+zS357AmlLl26NHZpAAAAACxFg52RtDjPPPNMbr755lx//fVZbbXVaq8PHDgw48ePz7x58/L+++/nvffey+EMYRUAACAASURBVFZbbdWYpQEAAACwDA32RNJpp52Wl156KTNmzMhOO+2UE088MTfeeGPmzZuXI444IknSp0+fXHDBBdlss80yePDg7LnnnmndunVGjhyZ1q1bN1RpABTUoaJ92pWXF25fPX9+ZlbNbcCKAACAptRgQdLPf/7zRa4dcMABS2x/3HHH5bjjjmuocgBYDu3Ky3P6Q+MKtx8z+NAkgiQAAPiyatStbQAAAACsugRJAAAAABQiSAIAAACgEEESAAAAAIUIkgAAAAAoRJAEAAAAQCFtmroAAPiiDhXt0668vHD76vnzM7NqbgNWBAAAfE6QBECz0q68PKc/NK5w+zGDD00iSAIAgMZgaxsAAAAAhQiSAAAAACjE1jaAVUh9zg9ydhBf5LMDAMDKIEgCWIXU5/wgZwfxRT47AACsDLa2AQAAAFCIIAkAAACAQgRJAAAAABQiSAIAAACgEEESAAAAAIUIkgAAAAAoRJAEAAAAQCGCJAAAAAAKESQBAAAAUIggCQAAAIBCBEkAAAAAFCJIAgAAAKAQQRIAAAAAhQiSAAAAAChEkAQAAABAIYIkAAAAAAoRJAEAAABQiCAJAAAAgEIESQAAAAAUIkgCAAAAoBBBEgAAAACFCJIAAAAAKKRNUxcALVGHivZpV15eqG31/PmZWTW3gSsCAACAZRMkQRNoV16e0x8aV6jtmMGHJhEkAQAA0PRsbQMAAACgEEESAAAAAIUIkgAAAAAoRJAEAAAAQCGCJAAAAAAKESQBAAAAUIggCQAAAIBCBEkAAAAAFCJIAgAAAKAQQRIAAAAAhQiSAAAAAChEkAQAAABAIYIkAAAAAAoRJAEAAABQiCAJAAAAgEIESQAAAAAUIkgCAAAAoBBBEgAAAACFCJIAAAAAKESQBAAAAEAhgiQAAAAAChEkAQAAAFCIIAkAAACAQgRJAAAAABQiSAIAAACgEEESAAAAAIUIkgAAAAAoRJAEAAAAQCGCJAAAAAAKESQBAAAAUIggCQAAAIBCBEkAAAAAFCJIAgAAAKAQQRIAAAAAhQiSAAAAACikwYKkc845J/369ctee+1Ve62qqipHHHFEdttttxxxxBH5+OOPkySlUikXXXRRBg0alL333jtvvvlmQ5UFAAAAwHJqsCBp2LBhufnmm+tcu/HGG9OvX788+uij6devX2688cYkyTPPPJP33nsvjz76aC688ML85Cc/aaiyAAAAAFhODRYkbbvttll77bXrXJswYUKGDh2aJBk6dGgef/zxOtfLysrSt2/fzJw5M1OmTGmo0gAAAABYDm0ac7Bp06alc+fOSZLKyspMmzYtSTJ58uR07dq1tl3Xrl0zefLk2rZL0rp1WSoqVm+4gqGZaIrPeWOP2RLm2BRjtoQ5NsWYLeHPnpYwRwAA6q9Rg6QvKisrS1lZ2Qr1UVNTSlXVnJVUETSeysq16tV+RT/n9R2vKcZcGb/L1rXpx2spY66Kf/a0hDkCALByLO3vjo36rW3rrLNO7Za1KVOmpFOnTkmSLl26ZNKkSbXtJk2alC5dujRmaQAAAAAsQ6MGSQMHDsz999+fJLn//vuzyy671LleKpXy2muvZa211lrmtjYAAAAAGleDbW077bTT8tJLL2XGjBnZaaedcuKJJ+aYY47JKaeckrvvvjtf/epXc+WVVyZJdt555zz99NMZNGhQVltttVx88cUNVRYAAAAAy6nBgqSf//zni71+++23L3KtrKwso0aNaqhSAAAAAFgJGnVrGwAAAACrLkESAAAAAIU02NY2AIDG1KGifdqVlxduXz1/fmZWzW3AigAAvnwESQDAl0K78vKc/tC4wu3HDD40iSAJAKA+bG0DAAAAoBBBEgAAAACFCJIAAAAAKESQBAAAAEAhgiQAAAAAChEkAQAAAFCIIAkAAACAQgRJAAAAABQiSAIAAACgkDZNXQAAADSlDhXt0668vHD76vnzM7NqbgNWBADNlyAJAIAWrV15eU5/aFzh9mMGH5pEkARAy2RrGwAAAACFCJIAAAAAKESQBAAAAEAhgiQAAAAAChEkAQAAAFCIIAkAAACAQto0dQEAADRfHSrap115eaG21fPnZ2bV3AauCABoSoIkAACWqF15eU5/aFyhtmMGH5pEkAQAX2a2tgEAAABQiCAJAAAAgEIESQAAAAAUIkgCAAAAoBBBEgAAAACFCJIAAAAAKESQBAAAAEAhgiQAAAAAChEkAQAAAFCIIAkAAACAQto0dQEAAKuqDhXt0668vFDb6vnzM7NqbgNX9OVgXQGg+RIkAQAsp3bl5Tn9oXGF2o4ZfGgSgUcR1hUAmi9b2wAAAAAoRJAEAAAAQCG2tgEArCLqc3ZQ4vwgAGDlEyQBAKwi6nN2UOL8IABg5bO1DQAAAIBCBEkAAAAAFCJIAgAAAKAQQRIAAAAAhQiSAAAAAChEkAQAAABAIYIkAAAAAAoRJAEAAABQiCAJAAAAgEIESQAAAAAUIkgCAAAAoBBBEgAAAACFCJIAAAAAKESQBAAAAEAhbZq6AABoaTpUtE+78vLC7avnz8/MqrkNWBEAABQjSAKARtauvDynPzSucPsxgw9NIkgCAKDp2doGAAAAQCGCJAAAAAAKESQBAAAAUIggCQAAAIBCBEkAAAAAFCJIAgAAAKAQQRIAAAAAhQiSAAAAAChEkAQAAABAIYIkAAAAAApp09QFAABfTh0q2qddeXmhttXz52dm1dwGrggAgBUlSAIAGkS78vKc/tC4Qm3HDD40iSAJAKC5s7UNAAAAgEIESQAAAAAUIkgCAAAAoJAmOSPptttuy29+85uUlZWle/fuueSSSzJlypScdtppqaqqSs+ePfOzn/0sbdu2bYryAAAAAFiMRn8iafLkyRk3blzuueeePPDAA6mpqcn48eNz+eWX5/DDD89jjz2WDh065O67727s0gAAAABYiibZ2lZTU5O5c+dmwYIFmTt3biorK/PCCy9k9913T5Lsu+++mTBhQlOUBgAAAMASNPrWti5duuTII4/MgAED0q5du+ywww7p2bNnOnTokDZtPiuna9eumTx58jL7at26LBUVqzd0ydDkmuJz3thjtoQ5NsWYLWGOTTGmORpzVRmvKcZsCXNsqjEBoDlo9CDp448/zoQJEzJhwoSstdZaOfnkk/Pss88uV181NaVUVc1ZyRVCw6usXKte7Vf0c17f8ZpizJXxu2xdm368ljKmOTbPMVvCuraEOTbFmE2xrgDQnC3tz8ZGD5J+//vfZ/3110+nTp2SJLvttlteeeWVzJw5MwsWLEibNm0yadKkdOnSpbFLAwAAAGApGv2MpK9+9av505/+lE8//TSlUinPP/98Nt1002y//fZ55JFHkiT33XdfBg4c2NilAQAAALAUjf5EUp8+fbL77rtn3333TZs2bbLFFlvku9/9br71rW/l1FNPzZVXXpktttgiBxxwQGOXBgAAAMBSNHqQlCQnnXRSTjrppDrXNthgg9x9991NUQ4AAAAABTT61jYAAAAAVk2CJAAAAAAKESQBAAAAUIggCQAAAIBCBEkAAAAAFCJIAgAAAKAQQRIAAAAAhQiSAAAAAChEkAQAAABAIYIkAAAAAAoRJAEAAABQiCAJAAAAgEIESQAAAAAUIkgCAAAAoBBBEgAAAACFCJIAAAAAKESQBAAAAEAhgiQAAAAAChEkAQAAAFCIIAkAAACAQgRJAAAAABQiSAIAAACgEEESAAAAAIUIkgAAAAAoRJAEAAAAQCGCJAAAAAAKESQBAAAAUIggCQAAAIBCBEkAAAAAFCJIAgAAAKCQQkHSYYcdVugarAwdKtqnsnKtQv90qGjf1OUCAABAi9FmaTerq6vz6aefZsaMGfn4449TKpWSJLNmzcrkyZMbpUBannbl5Tn9oXGF2o4ZfGiSuQ1bEAAAAJBkGUHS//k//ye33357pkyZkmHDhtUGSWuuuWYOPvjgRikQAAAAgOZhqUHSYYcdlsMOOyx33HFHDjnkkMaqCQAAAIBmaKlB0ucOOeSQvPLKK5k4cWJqampqrw8dOrTBCgMAgC+rDhXt0668vFDb6vnzM7Nqxbby12e8lTVmU2jsdQVoiQoFSWeeeWbef//9bL755mndunWSpKysTJAEAADLobHPhKzPeCtrzKbgrE2AhlcoSHrjjTfy4IMPpqysrKHrAQAAAKCZalWk0WabbZapU6c2dC0AAAAANGOFnkiaMWNGhgwZkq222irlX9hz/J//+Z8NVhg0lpZyZgAAAACsqEJB0oknntjQdUCTaSlnBgAAAMCKKhQkbbfddg1dBwAAAADNXKEgaeutt649aHv+/PlZsGBBVltttbzyyisNWhwAAAAAzUehIOnVV1+t/fdSqZQJEybktddea7CiAAAAmjtnbQItUaEg6YvKysqy66675pprrskZZ5zREDUBAAA0e87aBFqiQkHSo48+WvvvCxcuzBtvvJF27do1WFEAAAAAND+FgqQnn3yy9t9bt26d9dZbL9ddd12DFQUAAABA81MoSLrkkksaug4AAAAAmrlWRRpNmjQpxx9/fPr165d+/frlxBNPzKRJkxq6NgAAAACakUJB0jnnnJOBAwfm2WefzbPPPpsBAwbknHPOaejaAAAAAGhGCgVJ06dPz3777Zc2bdqkTZs2GTZsWKZPn97QtQEAAADQjBQKkioqKvLb3/42NTU1qampyW9/+9tUVFQ0dG0AAAAANCOFgqSLL744Dz30UHbYYYf0798/jzzySEaPHt3QtQEAAADQjBT61raxY8fm0ksvzdprr50kqaqqyqWXXurb3AAAAABakEJPJP3lL3+pDZGSz7a6vf322w1WFAAAAADNT6EgaeHChfn4449rX1dVVaWmpqbBigIAAACg+Sm0te3II4/Md7/73eyxxx5JkocffjjHHntsgxYGAAAAQPNSKEgaOnRoevXqlRdeeCFJcs0112TTTTdt0MIAAAAAaF4KBUlJsummmwqPAAAAAFqwwkESAAAANLQOFe3Trry8cPvq+fMzs2puA1YEfJEgCQAAgGajXXl5Tn9oXOH2YwYfmkSQBI2l0Le2AQAAAIAgCQAAAIBCbG0DAABWOufcAHw5CZIAAICVzjk3AF9OtrYBAAAAUIggCQAAAIBCbG0DAABYRdTn7CnnTgENQZAEAACwiqjP2VPOnQIagq1tAAAAABQiSAIAAACgEEESAAAAAIU0SZA0c+bMnHTSSdljjz0yePDgvPrqq6mqqsoRRxyR3XbbLUcccUQ+/vjjpigNAAAAgCVokiDppz/9aXbcccc8/PDD+e1vf5tu3brlxhtvTL9+/fLoo4+mX79+ufHGG5uiNAAAAACWoNGDpE8++SR/+MMfsv/++ydJ2rZtmw4dOmTChAkZOnRokmTo0KF5/PHHG7s0AAAAAJaiTWMP+MEHH6RTp04555xz8s4776Rnz5758Y9/nGnTpqVz585JksrKykybNm2ZfbVuXZaKitUbumSauab4DDT2mOZozFVlvJYypjkac1UZrynGbAlzbIoxW8Icm2JMc/zyaCnzhOag0YOkBQsW5K233sqIESPSp0+fXHTRRYtsYysrK0tZWdky+6qpKaWqak5DlUoTqaxcq17tV/QzUN/xmmJMc2yeY7aEdV0V5tgUY5pj8xyzJaxrS5hjU4zZEtZ1VZhjU4xpjs1TU6wrUNfSfg8bfWtb165d07Vr1/Tp0ydJsscee+Stt97KOuuskylTpiRJpkyZkk6dOjV2aQAAAAAsRaMHSZWVlenatWvefffdJMnzzz+fbt26ZeDAgbn//vuTJPfff3922WWXxi4NAAAAgKVo9K1tSTJixIicccYZmT9/fjbYYINccsklWbhwYU455ZTcfffd+epXv5orr7yyKUoDAAAAYAmaJEjaYostcu+99y5y/fbbb2+CagAAAAAootG3tgEAAACwahIkAQAAAFCIIAkAAACAQgRJAAAAABQiSAIAAACgEEESAAAAAIW0aeoCAAAAaL46VLRPu/LyQm2r58/PzKq5DVzRytcS5ggriyAJAACAJWpXXp7THxpXqO2YwYcmWfVClpYwR1hZbG0DAAAAoBBBEgAAAACFCJIAAAAAKESQBAAAAEAhgiQAAAAAChEkAQAAAFCIIAkAAACAQgRJAAAAABQiSAIAAACgEEESAAAAAIUIkgAAAAAoRJAEAAAAQCGCJAAAAAAKESQBAAAAUIggCQAAAIBCBEkAAAAAFCJIAgAAAKAQQRIAAAAAhQiSAAAAAChEkAQAAABAIYIkAAAAAAoRJAEAAABQiCAJAAAAgEIESQAAAAAUIkgCAAAAoBBBEgAAAACFCJIAAAAAKESQBAAAAEAhgiQAAAAAChEkAQAAAFCIIAkAAACAQgRJAAAAABQiSAIAAACgEEESAAAAAIUIkgAAAAAoRJAEAAAAQCGCJAAAAAAKESQBAAAAUIggCQAAAIBCBEkAAAAAFCJIAgAAAKAQQRIAAAAAhQiSAAAAAChEkAQAAABAIYIkAAAAAAoRJAEAAABQiCAJAAAAgEIESQAAAAAUIkgCAAAAoBBBEgAAAACFCJIAAAAAKESQBAAAAEAhgiQAAAAAChEkAQAAAFCIIAkAAACAQgRJAAAAABQiSAIAAACgEEESAAAAAIUIkgAAAAAoRJAEAAAAQCGCJAAAAAAKESQBAAAAUIggCQAAAIBCmixIqqmpydChQ/PDH/4wSfL+++/ngAMOyKBBg3LKKadk3rx5TVUaAAAAAIvRZEHSuHHj0q1bt9rXl19+eQ4//PA89thj6dChQ+6+++6mKg0AAACAxWiSIGnSpEl56qmnsv/++ydJSqVSXnjhhey+++5Jkn333TcTJkxoitIAAAAAWII2TTHoxRdfnDPPPDOzZ89OksyYMSMdOnRImzafldO1a9dMnjx5mf20bl2WiorVG7RWmr+m+Aw09pjmaMxVZbyWMqY5GnNVGa8pxmwJc2yKMVvCHJtiTHM05qoyHjQnjR4kPfnkk+nUqVN69eqVF198cYX6qqkppapqzkqqjOaisnKterVf0c9AfcdrijHNsXmO2RLWdVWYY1OMaY7Nc8yWsK4tYY5NMWZLWNdVYY5NMaY5Ns8xW8q6QnO2tN+JRg+SXnnllTzxxBN55plnUv3/tXfvQVrV9xnAnwUWRAWNBGSkNhXG1kvVZKJjNFYUxWjUSFGT2hodm5ROEksFBQWjNlZAqRemOmE0xBav4w1hqoIXiGK8J02HpNFYLzTekATkokT2wukfDFub7rsc9D27LHw+/zi4B55z9j377L7ffX+/d/36vP/++5kyZUrWrFmTlpaW9OrVK8uWLcvuu+/e2acGAAAAQAc6fY+k888/P4sXL86iRYty7bXX5gtf+EKuueaaHHrooXn44YeTJPfff39GjBjR2acGAAAAQAe67F3bft+ECRPyL//yLxk5cmRWrVqV008/vatPCQAAAICP6JLNtjc59NBDc+ihhyZJ9txzz9x7771deToAAAAAdGCreUUSAAAAAFs3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AUgyQAAAAASjFIAgAAAKCUXl19Amzd+u+6Q/o0NpY6dn1zc9as+rDiMwIAAPhfRUtzBg7sV+rY1qamrFy9vuIzgm2bQRId6tPYmPPn31Lq2GtOOCuJQRIAANB5Gno1ZvnMiaWOHfSt6UkMkuCTsLQNAAAAgFIMkgAAAAAoxdI2AAAA6ERbshdtYj9ati4GSQAAANCJtmQv2sR+tGxdLG0DAAAAoBSDJAAAAABKMUgCAAAAoBSDJAAAAABKMUgCAAAAoBSDJAAAAABK6dXVJwAAALA9KFqaM3Bgv1LHtjY1ZeXq9RWfEcCWM0gCAADoBA29GrN85sRSxw761vQkBknA1sfSNgAAAABKMUgCAAAAoBRL2wAAOsGW7I2S1Gd/FPux0J24XwG6B4MkAIBOsCV7oyT12R/Ffix0J+5XgO7B0jYAAAAASjFIAgAAAKAUgyQAAAAASjFIAgAAAKAUgyQAAAAASjFIAgAAAKCUXl19AgAAwNalaGnOwIH9Sh3b2tSUlavXV3xGAGwtOn2Q9M4772TixIlZsWJFGhoa8tWvfjVnn312Vq1alXHjxuWtt97KkCFDMmPGjOyyyy6dfXoAALDda+jVmOUzJ5Y6dtC3picxSALYXnT60raePXvmoosuykMPPZS77rord9xxR1555ZXcdNNNOeyww/LII4/ksMMOy0033dTZpwYAAABABzp9kDRo0KDsv//+SZKdd945Q4cOzbvvvpuFCxdm1KhRSZJRo0blscce6+xTAwAAAKADXbpH0ptvvpkXX3wxBx10UFasWJFBgwYlSQYOHJgVK1Zs9u/37NmQXXfdserTZAt0xeOxPWS6RpndJW97yXSNMjtLd3zct5fHsTMzt2S/oiTZ0NKc1qJzf1/cXR+Dbb0DuuLe2ZLMrrhXk+5772zt9yvbjy4bJH3wwQcZO3ZsJk+enJ133vn/fKyhoSENDQ2b/TdaW4usWrWuqlMk2aJvPEnq8nh0duaW5nVFpmvcOjO3h89rd7jGrsh0jVtnZnf4vG6p3z+/zs77OJnunfpnbsl+RcnGPYtW/Gbtx877OOpx73RFZnfrgC3NrMe9U2VmPfI+ju5673juS2fq6B7t/PFvkubm5owdOzYnn3xyjjvuuCTJgAEDsnz58iTJ8uXLs9tuu3XFqQEAAABQQ6cPkoqiyMUXX5yhQ4fmnHPOafv/I0aMyNy5c5Mkc+fOzTHHHNPZpwYAAABABzp9adtPf/rTzJs3L3/8x3+cU045JUkyfvz4jBkzJuedd17uvffe7LHHHpkxY0ZnnxoAAJ/Alu7H0trUlJWrvW08XcP9CvDxdPog6eCDD86vfvWrdj82e/bsTj4bAADq5ePsx5J4Yk7XcL8CfDxdskcSAAAAAN2PQRIAAAAApXT60jYAgN+3JXuV2KcEALqH/rvukD6NjaWOXd/cnDWrPqz4jKgHgyQAoMttyV4l9ikBgO6hT2Njzp9/S6ljrznhrCQGSd2BpW0AAAAAlGKQBAAAAEAplrYBAMAWsKcXANszgyQAANgC9vQCYHtmaRsAAAAApRgkAQAAAFCKpW3dSP9dd0ifxsbSx69vbs6aVd4+EaC7sx8LAABbC4OkbqRPY2POn39L6eOvOeGsJAZJAN2d/VgAANhaWNoGAAAAQCkGSQAAAACUYmkbAAAAbOO2ZM9d++3SEYMkAAAA2MZtyZ679tulI5a2AQAAAFCKQRIAAAAApVjaBtBJipbmDBzYr9SxrU1NWbm6+72F+/ZwjduDLXkck+77WLpftw0eR6CzbS/fJ6EWgySATtLQqzHLZ04sdeygb01P0v1+4NgernF7sCWPY9J9H0v367bB4wh0tu3l+yTUYmkbAAAAAKUYJAEAAABQiqVtAAAAsBXr7P3g7ANFRwySAAAAYCvW2fvB2QeKjljaBgAAAEApBkkAAAAAlGKQBAAAAEApBkkAAAAAlGKQBAAAAEApBkkAAAAAlNKrq08AoGhpzsCB/Uof39rUlJWrP9nbi25JZj3y2HZ0xf0KALCt8/N592GQBHS5hl6NWT5zYunjB31repJP9o1jSzLrkce2oyvuVwCAbZ2fz7sPS9sAAAAAKMUgCQAAAIBSDJIAAAAAKMUgCQAAAIBSDJIAAAAAKMUgCQAAAIBSenX1CQDAJ1G0NGfgwH6ljm1tasrK1d4qFgAAPi6DJAC6tYZejVk+c2KpYwd9a3oSgyQAAPi4LG0DAAAAoBSDJAAAAABKsbQNYBu1JXsHJfYPAgAANs8gCWAbtSV7ByX2DwIAADbP0jYAAAAASjFIAgAAAKAUS9tgK2efGwAAgPrbbZc+6dm7d6ljPc/6XwZJsJWzzw0AAED99ezdu/RzLc+z/pelbQAAAACUYpAEAAAAQCmWtgEAAADdXv9dd0ifxsauPo1tnkESAAAA0O31aWzM+fNvKX38NSecVeHZbLssbQMAAACgFIMkAAAAAEqxtA34f4qW5gwc2K/Usa1NTVm52ttgAgAAbA8MkoD/p6FXY5bPnFjq2EHfmp7EIAkAAGB7YGkbAAAAAKUYJAEAAABQiqVtn0D/XXdIn8bGUseub27OmlUfVnxGAAAAQGfZHucCBkmfQJ/Gxpw//5ZSx15zwllJuv8NAwAAAGy0Pc4FLG0DAAAAoBSDJAAAAABKsbSNbq1oac7Agf1KHdva1JSVq71NPQAAAHxcBkl0aw29GrN85sRSxw761vQkBkkAAADwcVnaBgAAAEApBkkAAAAAlGJpG3WzJfsVJd13zyL7MgEAALC9MkiibrZkv6Kk++5ZZF8mAAAAtleWtgEAAABQikESAAAAAKVsM0vb+u+6Q/o0NpY+fn1zc9as+rDCMwIAAADYqB77Cm8Ns4+tbpC0ePHiTJkyJRs2bMjpp5+eMWPGlPp7fRobc/78W0rnXHPCWUkMkgAAAIDq1WNf4a1h9rFVLW1rbW3N5ZdfnlmzZuXBBx/MWqeVQAAAFHpJREFUAw88kFdeeaWrTwsAAACAbGWDpCVLluQzn/lM9txzz/Tu3TsnnnhiFi5c2NWnBQAAAECShqIoiq4+iU0WLFiQJ598MlOmTEmSzJ07N0uWLMmll17axWcGAAAAwFb1iiQAAAAAtl5b1SBp9913z7Jly9r+/O6772b33XfvwjMCAAAAYJOtapB0wAEHZOnSpXnjjTfS1NSUBx98MCNGjOjq0wIAAAAgSa+uPoGP6tWrVy699NJ885vfTGtra0499dTsvffeXX1aAAAAAGQr22wbAAAAgK3XVrW0DQAAAICtl0ESAAAAAKVsVXskVWH9+vX5q7/6qzQ1NaW1tTVf+tKXMnbs2Jx//vn5xS9+kcbGxhxwwAG5/PLL09jYWGnm5MmT84tf/CJFUWSvvfbKtGnTstNOO1WWt8kVV1yR++67Lz/72c8+cdbmMi+66KI8//zz6devX5LkyiuvzL777ltZXlEUmTFjRhYsWJAePXrkjDPOyFlnnfWJ8zrK/Mu//Mt88MEHSZIVK1bkwAMPzPe///1KM5955plMnz49GzZsyI477pgrr7wyn/nMZyrPa25uzv77758pU6akV6/61sWmfdB233333HjjjXnjjTcyfvz4rFq1Kvvvv3+mT5+e3r17V5Z32223Zfbs2fn1r3+dZ555JrvttlvdsmplVtk77eVV1TkdZW5SRe/Uyqyqd2rlVdk7tTKr7J1amVX1zubyquqdESNGZKeddkqPHj3Ss2fPzJkzJ6tWrcq4cePy1ltvZciQIZkxY0Z22WWXSjPnz5+fG264Ia+++mruueeeHHDAAZXmXXXVVfnRj36UxsbG/OEf/mGmTZuW/v37V5o5Y8aMLFy4MD169MiAAQMybdq0ur4Lb3uZm9x888256qqr6trr7eVdf/31ufvuu9syxo8fn+HDh9clr1Zmktx66625/fbb07NnzwwfPjwTJ06sLO+8887L66+/niRZu3Zt+vXrl3nz5tUlr1bmiy++mMsuuyzr169Pz5498w//8A858MADK8186aWXctlll2XdunUZMmRIrr766uy88851yVuzZk2++93v5uWXX05DQ0OmTp2avfbaq9LeaS9z2bJllfVOe3mPPPJIpb3TXuYTTzxRae+0l/m5z30uSTW9017ej3/840p7p9Y1VtU77eXNnj270t5pL3OHHXaotHfay+zbt28lvfPaa69l3LhxbX9+4403Mnbs2IwaNar+vVNs4zZs2FC8//77RVEURVNTU3HaaacVP/vZz4rHH3+82LBhQ7Fhw4Zi3Lhxxe2331555tq1a9uOmTp1anHjjTdWmlcURbFkyZLiggsuKD772c/WJWtzmRdeeGExf/78umZ1lHfvvfcWEyZMKFpbW4uiKIrf/va3lWd+1Lnnnlvcf//9lWced9xxxSuvvFIURVHcdtttxYUXXlhZ3k9/+tPiyCOPLF577bWiKIpixowZxd13312XvI+6+eabi/HjxxdjxowpiqIoxo4dWzzwwANFURTFJZdcUtevyfby/vM//7N44403iqOPPrpYsWJFXbNqZVbZO+3lVdU5HWUWRXW9Uyuzqt6plVdl79TK/Kh6906tzKp6p7281tbWynunva/1q666qu3r4sYbbyymT59eeeYrr7xSvPrqq8WZZ55ZLFmypPK8J598smhubi6KoiimT5/eKdf40e6ZPXt2cckll1SeWRRF8fbbbxd//dd/XRx11FF17fX28v75n/+5mDVrVt0yymQ+88wzxdlnn12sX7++KIr6ds/mvhdOmzatuP766+uWVyvznHPOKR5//PGiKDZ+zzzzzDMrzxw9enTx3HPPFUVRFPfcc09x3XXX1S1v4sSJbV22fv36YvXq1ZX3TnuZVfZOe3lV9057mVX3TnuZRVFd77SXV3XvtJdZZe/U+pxuUkXvtJdZde+0l1ll72zS0tJSHH744cWbb75ZSe9s80vbGhoa2n4D39LSkpaWljQ0NGT48OFpaGhIQ0NDDjzwwLz77ruVZ26aMhZFkQ8//LDyvNbW1kyfPj0TJkyoW9bmMqtSK+/OO+/Md77znfTosfFWHjBgQOWZm7z//vt59tlnc+yxx3ZK5vvvv9/230GDBlWW17NnzzQ2NmavvfZKknzxi1/MI488Upe8TZYtW5bHH388p512WpKNXxPPPvtsvvSlLyVJ/vzP/zwLFy6sLC9J9ttvv/zBH/xB3TLKZFbZO+3lVdU5HWVW2Tu1MqvUXl6VvVMrc5MqeqejzCp6p728VatWVd477Vm4cGFGjRqVJBk1alQee+yxyjOHDRuWoUOHVp6zyRFHHNH2yq7PfvazWbZsWeWZH/2t6u9+97tKfz74qGnTpmXChAmdltfZ7rzzzowZM6bt1br17p5aiqLI/Pnzc9JJJ1We1dDQ0Pbqy7Vr19a1d2pZunRpDjnkkCT17Z61a9fmhRdeaOu53r17p3///pX2Tq3MqnqnVl6VvVMrs8reqZWZVNM7HeVVpVZmVb2zuWusondqZVbZO7Uyq+qdj3rmmWey5557ZsiQIZX0zjY/SEo2PrE55ZRTcvjhh+fwww/PQQcd1Pax5ubmzJs3L3/2Z3/WKZmTJk3KF7/4xbz22mv5+te/XmnebbfdlmOOOaayb8K1rvG6667LySefnKlTp6apqanSvDfeeCMPPfRQRo8enW9+85tZunRp3fJqZW7y2GOP5bDDDqvby587ypwyZUrGjBmTI488MvPmzcuYMWMqyzvwwAPT2tqan//850mSBQsW1P2Jx9SpUzNhwoS2J+Lvvfde+vfv3/ZDx+DBg+s6ZPn9vM7QUWYVvVMrr6rOqZVZde/Uus6qeqe9vKp7p6N7p6reaS+zyt75/bxPfepTlfdOknzjG9/I6NGjc9dddyXZuExw0706cODArFixovLMqnWUd9999+XII4/slMzrrrsuw4cPz7/927/l7//+7yvPfOyxxzJo0KDss88+dc9qLy9Jbr/99px88smZNGlSVq9eXXnm0qVL85Of/CSnn356zjzzzCxZsqTSvE1+8pOfZMCAAfmjP/qjuua1lzl58uRMnz49w4cPz1VXXZXx48dXnrn33nu3/fJqwYIFeeedd+qS8+abb2a33XbLpEmTMmrUqFx88cVZt25dpb1TK7MqZfLq3TsdZVbVO7Uyq+qdjq6xqt6plVlV72zu3qmid2plVtk7tTKr6p2PevDBB9sGcVX0znYxSOrZs2fmzZuXJ554IkuWLMnLL7/c9rHvfe97Ofjgg3PwwQd3Sua0adPy5JNPZtiwYXnooYcqy3vhhReyYMGCnHnmmXXL2Fzmyy+/nPHjx2fBggW57777snr16tx0002V5jU1NaVPnz6ZM2dOvvrVr2by5Ml1y6uVuckDDzyQE088sa55tTL/9V//NTfddFMWL16c0aNHZ9q0aZXl/dd//VeuvfbaTJs2LaeddlrbXgL18qMf/Si77bZb/vRP/7Ru/+bWlFcms96901FeVZ3TXua7775bae/Uus6qeqdWXpW9s7l7p4reqZVZVe+0l9fQ0FBp7yQbX81x//335wc/+EFuv/32vPDCC//n45teLdiZmfXWUd7MmTPTs2fPfOUrX+mUzHHjxuWJJ57IySefnNtuu63yzBtvvLGSgVWtvDPOOCOPPvpo5s2bl0GDBuXKK6+sPLO1tTWrV6/O3XffnYkTJ+a8885LURSV5W3ywAMPVPJqpPYy77zzzkyaNClPPPFEJk2alIsvvrjyzClTpuSOO+7I6NGj88EHH9Rtf8aWlpb88pe/zBlnnJG5c+emb9++/+/7U717p0xmPW0ur4re6Sizqt5pL/P666+vrHdqXWOVvVMrs6re2dy9U0Xv1MqssndqZVbVO5s0NTVl0aJFOf744//fx+rVO9vFIGmT/v3759BDD82TTz6ZJLnhhhuycuXKTJo0qdMyk41P3E888cRKXsK2Ke+5557Lr3/96xx33HEZMWJEfve732XkyJF1z/to5pNPPplBgwaloaEhvXv3zujRo9t+u1xV3u677952XSNHjsyvfvWruuf9fmaSrFy5Mj//+c9z1FFHVZL30czFixfnpZdeans11Je//OVKNjD+6DV+7nOfyx133JF77703hxxySF1/G/Dv//7vWbRoUUaMGJHx48fn2WefzZQpU7JmzZq0tLQk2bjspV4bJLaXd8EFF9Tl3/44mVX0zuausYrOaS/zpJNOqrR3al1nVb1TK6/K3unosayqd9rLHDNmTGW9U+saq+ydJG2dMmDAgIwcOTJLlizJgAEDsnz58iTJ8uXL677pfnuZVaqVN2fOnDz++OO5+uqr6z4s29w1nnzyyXX/eef3M59//vm8+eabOeWUUzJixIgsW7Yso0ePzm9+85tK8pYsWZJPf/rT6dmzZ3r06JHTTz+97j/vtJe5qXs2LY/u0aNH3nvvvcryko1Pgh599NF8+ctfrkvO5jLvv//+HHfccUmSE044oe5fM+1lDhs2LDfffHPmzJmTE088MXvuuWddsgYPHpzBgwe39ejxxx+fX/7yl5X2Tq3MqnSUV1XvlLnGevdOrcyqeqdWXpW9Uyuzqt7p6HGsqndqZVbZO7Uyq+qdTRYvXpz9998/n/70p5Okkt7Z5gdJK1euzJo1a5IkH374YZ5++ukMHTo099xzT3784x/n2muvrftvPdvL3GuvvfLf//3fSTau+Vy0aFHd1iq3l7f//vvnqaeeyqJFi7Jo0aL07ds3jz76aF3yamUOHTq07QYtiiKPPfZY9t5770rzjj322Dz33HNJkueff76uTzxqZSbJww8/nKOOOip9+vSpW16tzGHDhmXt2rVt72Dw1FNPZdiwYZXlDR06tO3ljk1NTfnBD36Qv/iLv6hLXpKcf/75Wbx4cRYtWpRrr702X/jCF3LNNdfk0EMPzcMPP5wkuf/++zNixIjK8q6++uq6/NtbmllV77SX90//9E+VdU6tzBdeeKHS3qn1ea2qd2rlVdk7Hd2vVfVOe5nf//73K+udWtdYZe+sW7eubb+ndevW5amnnsree++dESNGZO7cuUmSuXPn5phjjqk8syq18hYvXpxZs2Zl5syZ6du3b6dkfnS558KFC+vaPe1lHnDAAXnmmWfaumfw4MGZM2dOBg4cWEne3nvv3dY7SeraOx1lfrR7Xn/99TQ3N+dTn/pUZXlJ2n4uGDx48CfOKZM5aNCgPP/880mSZ599tq79WitzU/ds2LAhM2fOrFv3DBw4MIMHD85rr72WZON+JcOGDau0d2plVqVWXpW9Uyuzyt5pL3O//farrHdqXWOVvVMrs6re6eherap3amVW2Tu1MqvqnU0efPDB//MK9ip6p77v570VWr58eS666KK0tramKIocf/zxOfroo7Pffvtljz32yNe+9rUkG3+rfO6551aWedRRR7W9fXNRFPmTP/mTfO9736ss7+ijj67Lv72lmWeddVbee++9FEWRffbZp/Jr/PznP58LLrggs2fPzo477pgpU6bUJa+jzCR56KGH8jd/8zd1y9pc5hVXXJGxY8emoaEhu+yyS6ZOnVpp3lVXXZXHH388GzZsyBlnnJHDDjusLnkdmTBhQsaNG5cZM2Zk3333zemnn15p3i233JJZs2blt7/9bb7yla9k+PDhdb1/2nPZZZdV1ju/ryiKXHjhhZV0ztbmggsuqKR3ahkzZkxlvdORqnqnPb169aqsd2qZNWtWZb2zYsWKfOc730mycV+4k046KUceeWQOOOCAnHfeebn33nuzxx57ZMaMGZVnPvroo/nHf/zHrFy5Mn/7t3+bfffdNz/84Q8ryxs5cmSamppyzjnnJEkOOuigXH755Z84r6PMv/u7v8vrr7+ehoaGDBkypK5fk7Uyq1Irb8KECXnppZeSJEOGDKnb57SjzKampkyePDknnXRSGhsbc+WVV9bllR4dfU4feuihSpbx18rccccdM3Xq1LS0tKRPnz6d8nmdPXt27rjjjiQbvy+feuqpdcu85JJLcsEFF6S5uTl77rlnpk2blg0bNlTWO7Uyq+qdWnmnnXZaZb1TK/O73/1uZb1TK7NK7eVdccUVlfVOrcy+fftW0ju18pLqeqdW5jHHHFNZ79TKnDt3bmW9s27dujz99NP/5zrGjBlT995pKOq1uBoAAACAbdo2v7QNAAAAgPowSAIAAACgFIMkAAAAAEoxSAIAAACgFIMkAAAAAEoxSAIAAACgFIMkAAAAAErp1dUnAACwrfj2t7+dZcuWZf369TnrrLPyta99Lffcc09mzZqVfv36ZZ999knv3r1z6aWXZuXKlbnsssvy9ttvJ0kmT56cz3/+8118BQAAHTNIAgCok6lTp2bXXXfNhx9+mNNOOy1HHXVUZs6cmTlz5mSnnXbK2WefnX322SdJMmXKlJx99tk5+OCD8/bbb+cb3/hG5s+f38VXAADQMYMkAIA6ufXWW/Poo48mSd55553MmzcvhxxySHbdddckyfHHH5+lS5cmSZ5++um88sorbX/3/fffzwcffJCddtqp088bAKAsgyQAgDp47rnn8vTTT+euu+5K37598/Wvfz1Dhw7Nq6++2u7xGzZsyN13350+ffp08pkCAHx8NtsGAKiDtWvXZpdddknfvn3z6quv5j/+4z+ybt26vPDCC1m9enVaWlryyCOPtB1/xBFH5NZbb23784svvtgVpw0AsEUaiqIouvokAAC6u6ampnz729/OW2+9lb322itr167Nueeem6VLl+aHP/xhdtlllwwdOjSDBw/OuHHjsnLlylx++eV59dVX09ramoMPPjiXX355V18GAECHDJIAACq0ad+jlpaWnHvuuTn11FMzcuTIrj4tAICPxR5JAAAVuuGGG/L0009n/fr1OeKII3Lsscd29SkBAHxsXpEEAAAAQCk22wYAAACgFIMkAAAAAEoxSAIAAACgFIMkAAAAAEoxSAIAAACglP8BUWdaC7wmcBoAAAAASUVORK5CYII="/>
          <p:cNvSpPr>
            <a:spLocks noChangeAspect="1" noChangeArrowheads="1"/>
          </p:cNvSpPr>
          <p:nvPr/>
        </p:nvSpPr>
        <p:spPr bwMode="auto">
          <a:xfrm>
            <a:off x="155575" y="-144464"/>
            <a:ext cx="304800" cy="9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ttps://lh4.googleusercontent.com/PKD8bJRwS_DnVYplpuzZJn89Pwj0ozbd8lS1jkVYUtGm_OWxr9cL_xClH_3vD1fN_0aWeLaaz_EuDxA322cqelyBS5J4I_K57eK399tbGzsY0J0P0nEghfJZe__Q7b76qTjvml9CTif-NXnc_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0" y="1283234"/>
            <a:ext cx="6131600" cy="31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B064E-F632-4598-8AC6-3C6C3178F202}"/>
              </a:ext>
            </a:extLst>
          </p:cNvPr>
          <p:cNvSpPr txBox="1"/>
          <p:nvPr/>
        </p:nvSpPr>
        <p:spPr>
          <a:xfrm>
            <a:off x="814507" y="20780"/>
            <a:ext cx="4287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48699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5" y="154825"/>
            <a:ext cx="746008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Age vs Sex with</a:t>
            </a:r>
            <a:r>
              <a:rPr sz="2800" b="0" spc="-8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800" b="0" spc="-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0" spc="-5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5863" y="3638550"/>
            <a:ext cx="3188873" cy="9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IN"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can see</a:t>
            </a:r>
            <a:r>
              <a:rPr lang="en-IN"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get early CHD as  compared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1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85862" y="1389978"/>
            <a:ext cx="3188873" cy="9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IN"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can see </a:t>
            </a:r>
            <a:r>
              <a:rPr lang="en-IN"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800" spc="-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male heart  patient more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800" spc="-25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female.</a:t>
            </a:r>
          </a:p>
        </p:txBody>
      </p:sp>
      <p:pic>
        <p:nvPicPr>
          <p:cNvPr id="1026" name="Picture 2" descr="https://lh3.googleusercontent.com/PnRE5f0Uf71fN2illFPB7ogoKg5wKl4Y-dh7I8P4XLKwEdWSR3EcHHNzPtMt3ZQLrjzKZIX-JZMM--BrVEYIqAMTXn5AzkmX747622NhoRE1LA9JeDMmUFu_lcFxQtDw7lPd4myyCyOf8rfj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2351"/>
            <a:ext cx="6019328" cy="42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034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1530</Words>
  <Application>Microsoft Office PowerPoint</Application>
  <PresentationFormat>On-screen Show (16:9)</PresentationFormat>
  <Paragraphs>149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Montserrat</vt:lpstr>
      <vt:lpstr>Times New Roman</vt:lpstr>
      <vt:lpstr>Verdana</vt:lpstr>
      <vt:lpstr>Arial Rounded MT Bold</vt:lpstr>
      <vt:lpstr>Simple Light</vt:lpstr>
      <vt:lpstr>Supervised ML classification Capstone Project  Cardiovascular Risk Prediction   </vt:lpstr>
      <vt:lpstr>   </vt:lpstr>
      <vt:lpstr>Problem Statement </vt:lpstr>
      <vt:lpstr>Data Description and Attributes </vt:lpstr>
      <vt:lpstr>Data Description and Attributes </vt:lpstr>
      <vt:lpstr>Data Inspection:</vt:lpstr>
      <vt:lpstr>Analysis Of Outliers:</vt:lpstr>
      <vt:lpstr>Analysis Of Age for each Target class:</vt:lpstr>
      <vt:lpstr>Analysis Of Age vs Sex with Target class : </vt:lpstr>
      <vt:lpstr>Analysis Of Age vs Smoking with Target class : </vt:lpstr>
      <vt:lpstr>Analysis Of Cigs per day vs Sex with  Target class :</vt:lpstr>
      <vt:lpstr>Analysis Of BMI vs Sex with Target  class :</vt:lpstr>
      <vt:lpstr>Analysis Of Cholesterol vs Sex withTarget class : </vt:lpstr>
      <vt:lpstr>Analysis Of Heart Rate vs Sex with  Target class :</vt:lpstr>
      <vt:lpstr>Analysis Of Glucose vs Sex with Target class :</vt:lpstr>
      <vt:lpstr>Analysis Of Systolic and Diastolic vs Sex with Target class : </vt:lpstr>
      <vt:lpstr>Analysis Of BP Meds | PrevalentStroke | PrevalentHyp |  Diabetes vs Sex with Target class :</vt:lpstr>
      <vt:lpstr>Correlation matrix:</vt:lpstr>
      <vt:lpstr>Label Encoding:</vt:lpstr>
      <vt:lpstr>Feature Selection:</vt:lpstr>
      <vt:lpstr>Handling Imbalanced Data:</vt:lpstr>
      <vt:lpstr>Model Building:</vt:lpstr>
      <vt:lpstr>Evaluating models:</vt:lpstr>
      <vt:lpstr>Comparing different ML Models:</vt:lpstr>
      <vt:lpstr>Challenges: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   </dc:title>
  <dc:creator>Admin</dc:creator>
  <cp:lastModifiedBy>Admin</cp:lastModifiedBy>
  <cp:revision>23</cp:revision>
  <dcterms:modified xsi:type="dcterms:W3CDTF">2022-10-13T09:48:56Z</dcterms:modified>
</cp:coreProperties>
</file>