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3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360585" y="1219670"/>
            <a:ext cx="3648075" cy="3148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4923" y="1985206"/>
            <a:ext cx="2534153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9025" y="1180796"/>
            <a:ext cx="8145949" cy="3110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13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2240035"/>
            <a:ext cx="8077200" cy="31162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1390" marR="5080" indent="-949325" algn="ctr">
              <a:lnSpc>
                <a:spcPct val="100000"/>
              </a:lnSpc>
              <a:spcBef>
                <a:spcPts val="100"/>
              </a:spcBef>
            </a:pPr>
            <a:r>
              <a:rPr sz="4000" b="1" spc="-80" dirty="0">
                <a:solidFill>
                  <a:srgbClr val="134F5C"/>
                </a:solidFill>
                <a:latin typeface="Arial Rounded MT Bold" panose="020F0704030504030204" pitchFamily="34" charset="0"/>
                <a:cs typeface="Verdana"/>
              </a:rPr>
              <a:t>Zomato</a:t>
            </a:r>
            <a:r>
              <a:rPr sz="4000" b="1" spc="-145" dirty="0">
                <a:solidFill>
                  <a:srgbClr val="134F5C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b="1" spc="-110" dirty="0">
                <a:solidFill>
                  <a:srgbClr val="134F5C"/>
                </a:solidFill>
                <a:latin typeface="Arial Rounded MT Bold" panose="020F0704030504030204" pitchFamily="34" charset="0"/>
                <a:cs typeface="Verdana"/>
              </a:rPr>
              <a:t>Restaurant</a:t>
            </a:r>
            <a:r>
              <a:rPr sz="4000" b="1" spc="-140" dirty="0">
                <a:solidFill>
                  <a:srgbClr val="134F5C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b="1" spc="-80" dirty="0">
                <a:solidFill>
                  <a:srgbClr val="134F5C"/>
                </a:solidFill>
                <a:latin typeface="Arial Rounded MT Bold" panose="020F0704030504030204" pitchFamily="34" charset="0"/>
                <a:cs typeface="Verdana"/>
              </a:rPr>
              <a:t>Clustering</a:t>
            </a:r>
            <a:r>
              <a:rPr sz="4000" b="1" spc="-140" dirty="0">
                <a:solidFill>
                  <a:srgbClr val="134F5C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b="1" spc="-65" dirty="0">
                <a:solidFill>
                  <a:srgbClr val="134F5C"/>
                </a:solidFill>
                <a:latin typeface="Arial Rounded MT Bold" panose="020F0704030504030204" pitchFamily="34" charset="0"/>
                <a:cs typeface="Verdana"/>
              </a:rPr>
              <a:t>and </a:t>
            </a:r>
            <a:r>
              <a:rPr sz="4000" b="1" spc="-805" dirty="0">
                <a:solidFill>
                  <a:srgbClr val="134F5C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b="1" spc="-70" dirty="0">
                <a:solidFill>
                  <a:srgbClr val="134F5C"/>
                </a:solidFill>
                <a:latin typeface="Arial Rounded MT Bold" panose="020F0704030504030204" pitchFamily="34" charset="0"/>
                <a:cs typeface="Verdana"/>
              </a:rPr>
              <a:t>Senti</a:t>
            </a:r>
            <a:r>
              <a:rPr sz="4000" b="1" spc="-125" dirty="0">
                <a:solidFill>
                  <a:srgbClr val="134F5C"/>
                </a:solidFill>
                <a:latin typeface="Arial Rounded MT Bold" panose="020F0704030504030204" pitchFamily="34" charset="0"/>
                <a:cs typeface="Verdana"/>
              </a:rPr>
              <a:t>m</a:t>
            </a:r>
            <a:r>
              <a:rPr sz="4000" b="1" spc="-60" dirty="0">
                <a:solidFill>
                  <a:srgbClr val="134F5C"/>
                </a:solidFill>
                <a:latin typeface="Arial Rounded MT Bold" panose="020F0704030504030204" pitchFamily="34" charset="0"/>
                <a:cs typeface="Verdana"/>
              </a:rPr>
              <a:t>ent</a:t>
            </a:r>
            <a:r>
              <a:rPr sz="4000" b="1" spc="-145" dirty="0">
                <a:solidFill>
                  <a:srgbClr val="134F5C"/>
                </a:solidFill>
                <a:latin typeface="Arial Rounded MT Bold" panose="020F0704030504030204" pitchFamily="34" charset="0"/>
                <a:cs typeface="Verdana"/>
              </a:rPr>
              <a:t> </a:t>
            </a:r>
            <a:r>
              <a:rPr sz="4000" b="1" spc="-85" dirty="0">
                <a:solidFill>
                  <a:srgbClr val="134F5C"/>
                </a:solidFill>
                <a:latin typeface="Arial Rounded MT Bold" panose="020F0704030504030204" pitchFamily="34" charset="0"/>
                <a:cs typeface="Verdana"/>
              </a:rPr>
              <a:t>Anal</a:t>
            </a:r>
            <a:r>
              <a:rPr sz="4000" b="1" spc="-110" dirty="0">
                <a:solidFill>
                  <a:srgbClr val="134F5C"/>
                </a:solidFill>
                <a:latin typeface="Arial Rounded MT Bold" panose="020F0704030504030204" pitchFamily="34" charset="0"/>
                <a:cs typeface="Verdana"/>
              </a:rPr>
              <a:t>y</a:t>
            </a:r>
            <a:r>
              <a:rPr sz="4000" b="1" spc="-135" dirty="0">
                <a:solidFill>
                  <a:srgbClr val="134F5C"/>
                </a:solidFill>
                <a:latin typeface="Arial Rounded MT Bold" panose="020F0704030504030204" pitchFamily="34" charset="0"/>
                <a:cs typeface="Verdana"/>
              </a:rPr>
              <a:t>sis</a:t>
            </a:r>
            <a:endParaRPr lang="en-IN" sz="4000" b="1" spc="-135" dirty="0">
              <a:solidFill>
                <a:srgbClr val="134F5C"/>
              </a:solidFill>
              <a:latin typeface="Arial Rounded MT Bold" panose="020F0704030504030204" pitchFamily="34" charset="0"/>
              <a:cs typeface="Verdana"/>
            </a:endParaRPr>
          </a:p>
          <a:p>
            <a:pPr marL="961390" marR="5080" indent="-949325" algn="ctr">
              <a:lnSpc>
                <a:spcPct val="100000"/>
              </a:lnSpc>
              <a:spcBef>
                <a:spcPts val="100"/>
              </a:spcBef>
            </a:pPr>
            <a:endParaRPr lang="en-IN" sz="4000" b="1" spc="-135" dirty="0">
              <a:solidFill>
                <a:srgbClr val="134F5C"/>
              </a:solidFill>
              <a:latin typeface="Arial Rounded MT Bold" panose="020F0704030504030204" pitchFamily="34" charset="0"/>
              <a:cs typeface="Verdana"/>
            </a:endParaRPr>
          </a:p>
          <a:p>
            <a:pPr marL="961390" marR="5080" indent="-949325" algn="ctr">
              <a:lnSpc>
                <a:spcPct val="100000"/>
              </a:lnSpc>
              <a:spcBef>
                <a:spcPts val="100"/>
              </a:spcBef>
            </a:pPr>
            <a:br>
              <a:rPr lang="en-US" sz="4000" b="1" dirty="0">
                <a:solidFill>
                  <a:schemeClr val="tx1"/>
                </a:solidFill>
                <a:latin typeface="Arial Rounded MT Bold" panose="020F0704030504030204" pitchFamily="34" charset="0"/>
                <a:ea typeface="Times New Roman"/>
                <a:cs typeface="Times New Roman"/>
                <a:sym typeface="Times New Roman"/>
              </a:rPr>
            </a:br>
            <a:endParaRPr sz="4000" dirty="0">
              <a:latin typeface="Arial Rounded MT Bold" panose="020F0704030504030204" pitchFamily="34" charset="0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6600" y="3499354"/>
            <a:ext cx="241046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 algn="ctr">
              <a:lnSpc>
                <a:spcPct val="100000"/>
              </a:lnSpc>
              <a:spcBef>
                <a:spcPts val="100"/>
              </a:spcBef>
            </a:pPr>
            <a:r>
              <a:rPr sz="2000" b="1" spc="-50" dirty="0">
                <a:solidFill>
                  <a:srgbClr val="134F5C"/>
                </a:solidFill>
                <a:latin typeface="Verdana"/>
                <a:cs typeface="Verdana"/>
              </a:rPr>
              <a:t>By</a:t>
            </a:r>
            <a:endParaRPr sz="2000" dirty="0">
              <a:latin typeface="Verdana"/>
              <a:cs typeface="Verdana"/>
            </a:endParaRPr>
          </a:p>
          <a:p>
            <a:pPr marL="12700" algn="ctr">
              <a:lnSpc>
                <a:spcPct val="100000"/>
              </a:lnSpc>
              <a:spcBef>
                <a:spcPts val="5"/>
              </a:spcBef>
            </a:pPr>
            <a:r>
              <a:rPr lang="en-IN" b="1" spc="-75" dirty="0">
                <a:solidFill>
                  <a:srgbClr val="134F5C"/>
                </a:solidFill>
                <a:latin typeface="Verdana"/>
                <a:cs typeface="Verdana"/>
              </a:rPr>
              <a:t>Sarthak Arora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D581A5-4967-40C3-98EB-B9F81F69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14350"/>
            <a:ext cx="6344040" cy="1354217"/>
          </a:xfrm>
        </p:spPr>
        <p:txBody>
          <a:bodyPr/>
          <a:lstStyle/>
          <a:p>
            <a:pPr algn="ctr"/>
            <a:r>
              <a:rPr lang="en-IN" sz="4400" dirty="0">
                <a:latin typeface="Arial Rounded MT Bold" panose="020F0704030504030204" pitchFamily="34" charset="0"/>
              </a:rPr>
              <a:t>Unsupervised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6233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</a:t>
            </a:r>
            <a:r>
              <a:rPr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1440" y="1195706"/>
            <a:ext cx="5189219" cy="204279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6432" y="1443228"/>
            <a:ext cx="3054968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marR="5080" indent="-25907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pc="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</a:t>
            </a:r>
            <a:r>
              <a:rPr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completing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pc="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spc="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</a:t>
            </a:r>
            <a:r>
              <a:rPr spc="-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xt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pc="-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essing  </a:t>
            </a:r>
            <a:r>
              <a:rPr spc="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pc="-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2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</a:t>
            </a:r>
            <a:r>
              <a:rPr spc="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ontained  </a:t>
            </a:r>
            <a:r>
              <a:rPr spc="-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ving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</a:t>
            </a:r>
            <a:r>
              <a:rPr spc="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tuation,  </a:t>
            </a:r>
            <a:r>
              <a:rPr spc="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</a:t>
            </a:r>
            <a:r>
              <a:rPr spc="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ving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pc="-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 </a:t>
            </a:r>
            <a:r>
              <a:rPr spc="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emmatization,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pc="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9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pc="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9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pc="-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</a:t>
            </a:r>
            <a:r>
              <a:rPr spc="-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432" y="3721734"/>
            <a:ext cx="74656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marR="5080" indent="-25907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subjectivity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spc="-1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pc="-1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showcases</a:t>
            </a:r>
            <a:r>
              <a:rPr spc="-1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r>
              <a:rPr spc="-1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1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visualized</a:t>
            </a:r>
            <a:r>
              <a:rPr spc="-1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above,</a:t>
            </a:r>
            <a:r>
              <a:rPr spc="-1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pc="-47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pc="-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spc="-1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1" spc="-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spc="-2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spc="-1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spc="-105" dirty="0" err="1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</a:t>
            </a:r>
            <a:r>
              <a:rPr lang="en-IN" b="1" i="1" spc="-105" dirty="0" err="1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b="1" i="1" spc="-125" dirty="0" err="1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b="1" i="1" spc="-55" dirty="0" err="1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i="1" spc="-9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een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spc="-1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1" spc="-165" dirty="0" err="1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neautral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45312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912" y="1525015"/>
            <a:ext cx="3266440" cy="35214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2400" b="1" spc="-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</a:t>
            </a:r>
            <a:r>
              <a:rPr sz="2400" b="1" spc="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b="1" spc="-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400" b="1"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b="1" spc="-6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omial</a:t>
            </a:r>
            <a:r>
              <a:rPr sz="2400" b="1" spc="-1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8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</a:t>
            </a:r>
            <a:r>
              <a:rPr sz="2400" b="1" spc="-1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b="1" spc="-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b="1" spc="-1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b="1" spc="-6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b="1" spc="-9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4160" indent="-25209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2400" b="1" spc="-9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b="1" spc="-6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b="1" spc="-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sz="2400" b="1" spc="-1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b="1" spc="-10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b="1" spc="-9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b="1"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2400" b="1" spc="-1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8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Classiﬁer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4160" indent="-25209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2400" b="1" spc="-1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b="1"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sz="2400" b="1" spc="-1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8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Classiﬁer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4160" indent="-25209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2400" b="1"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</a:t>
            </a:r>
            <a:r>
              <a:rPr sz="2400" b="1" spc="-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b="1" spc="-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spc="-1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b="1" spc="-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b="1"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b="1" spc="-7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spc="-9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b="1" spc="-1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8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Classiﬁer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0" y="1362551"/>
            <a:ext cx="4899510" cy="28093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8798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4832" y="1204272"/>
            <a:ext cx="26587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</a:t>
            </a:r>
            <a:r>
              <a:rPr sz="2000" b="1"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1" spc="-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  <a:r>
              <a:rPr sz="2000" b="1" spc="-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omial</a:t>
            </a:r>
            <a:r>
              <a:rPr sz="2000" b="1" spc="-9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7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</a:t>
            </a:r>
            <a:r>
              <a:rPr sz="2000" b="1" spc="-10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000" b="1" spc="-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1" spc="-9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000" b="1" spc="-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1" spc="-1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b="1" spc="-8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726" y="1703890"/>
            <a:ext cx="3827372" cy="189581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1481" y="4136199"/>
            <a:ext cx="32171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latin typeface="Times New Roman"/>
                <a:cs typeface="Times New Roman"/>
              </a:rPr>
              <a:t>Train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accuracy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is: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0.8365706630944407 </a:t>
            </a:r>
            <a:r>
              <a:rPr sz="1500" spc="-335" dirty="0">
                <a:latin typeface="Times New Roman"/>
                <a:cs typeface="Times New Roman"/>
              </a:rPr>
              <a:t> </a:t>
            </a:r>
            <a:r>
              <a:rPr sz="1500" spc="-30" dirty="0">
                <a:latin typeface="Times New Roman"/>
                <a:cs typeface="Times New Roman"/>
              </a:rPr>
              <a:t>Test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accuracy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is: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0.823222177581358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13242" y="1190097"/>
            <a:ext cx="268287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9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1" spc="-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b="1" spc="-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sz="2000" b="1" spc="-9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b="1" spc="-9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1" spc="-8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1" spc="-6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2000" b="1" spc="-9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Classiﬁer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4400" y="1703890"/>
            <a:ext cx="3962400" cy="18958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62900" y="4136198"/>
            <a:ext cx="3119099" cy="47448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8798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0" dirty="0"/>
              <a:t>Models</a:t>
            </a:r>
            <a:r>
              <a:rPr sz="2800" spc="-165" dirty="0"/>
              <a:t> </a:t>
            </a:r>
            <a:r>
              <a:rPr sz="2800" spc="-110" dirty="0"/>
              <a:t>per</a:t>
            </a:r>
            <a:r>
              <a:rPr sz="2800" spc="-95" dirty="0"/>
              <a:t>f</a:t>
            </a:r>
            <a:r>
              <a:rPr sz="2800" spc="-160" dirty="0"/>
              <a:t>o</a:t>
            </a:r>
            <a:r>
              <a:rPr sz="2800" spc="-125" dirty="0"/>
              <a:t>r</a:t>
            </a:r>
            <a:r>
              <a:rPr sz="2800" spc="-85" dirty="0"/>
              <a:t>ma</a:t>
            </a:r>
            <a:r>
              <a:rPr sz="2800" spc="-65" dirty="0"/>
              <a:t>n</a:t>
            </a:r>
            <a:r>
              <a:rPr sz="2800" spc="-15" dirty="0"/>
              <a:t>c</a:t>
            </a:r>
            <a:r>
              <a:rPr sz="2800" spc="-95" dirty="0"/>
              <a:t>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40875" y="1109408"/>
            <a:ext cx="15049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20" dirty="0">
                <a:solidFill>
                  <a:srgbClr val="134F5C"/>
                </a:solidFill>
                <a:latin typeface="Verdana"/>
                <a:cs typeface="Verdana"/>
              </a:rPr>
              <a:t>X</a:t>
            </a:r>
            <a:r>
              <a:rPr sz="1600" b="1" spc="-30" dirty="0">
                <a:solidFill>
                  <a:srgbClr val="134F5C"/>
                </a:solidFill>
                <a:latin typeface="Verdana"/>
                <a:cs typeface="Verdana"/>
              </a:rPr>
              <a:t>GB</a:t>
            </a:r>
            <a:r>
              <a:rPr sz="1600" b="1" spc="-9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134F5C"/>
                </a:solidFill>
                <a:latin typeface="Verdana"/>
                <a:cs typeface="Verdana"/>
              </a:rPr>
              <a:t>Classiﬁer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804958"/>
            <a:ext cx="3560884" cy="153358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547089" y="1109408"/>
            <a:ext cx="26682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solidFill>
                  <a:srgbClr val="134F5C"/>
                </a:solidFill>
                <a:latin typeface="Verdana"/>
                <a:cs typeface="Verdana"/>
              </a:rPr>
              <a:t>Suppo</a:t>
            </a:r>
            <a:r>
              <a:rPr sz="1600" b="1" spc="-25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600" b="1" spc="-35" dirty="0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sz="1600" b="1" spc="-9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600" b="1" spc="-120" dirty="0">
                <a:solidFill>
                  <a:srgbClr val="134F5C"/>
                </a:solidFill>
                <a:latin typeface="Verdana"/>
                <a:cs typeface="Verdana"/>
              </a:rPr>
              <a:t>V</a:t>
            </a:r>
            <a:r>
              <a:rPr sz="1600" b="1" spc="-30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600" b="1" spc="-15" dirty="0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sz="1600" b="1" spc="-65" dirty="0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sz="1600" b="1" spc="-80" dirty="0">
                <a:solidFill>
                  <a:srgbClr val="134F5C"/>
                </a:solidFill>
                <a:latin typeface="Verdana"/>
                <a:cs typeface="Verdana"/>
              </a:rPr>
              <a:t>or</a:t>
            </a:r>
            <a:r>
              <a:rPr sz="1600" b="1" spc="-9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134F5C"/>
                </a:solidFill>
                <a:latin typeface="Verdana"/>
                <a:cs typeface="Verdana"/>
              </a:rPr>
              <a:t>Classiﬁer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4920" y="1884234"/>
            <a:ext cx="3456777" cy="15780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28F2F4-B143-47D1-BE1E-DB05A24E942D}"/>
              </a:ext>
            </a:extLst>
          </p:cNvPr>
          <p:cNvSpPr/>
          <p:nvPr/>
        </p:nvSpPr>
        <p:spPr>
          <a:xfrm>
            <a:off x="259825" y="3572427"/>
            <a:ext cx="4004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accuracy is: 0.9880776959142665</a:t>
            </a:r>
          </a:p>
          <a:p>
            <a:r>
              <a:rPr lang="en-US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 is: 0.9369224588188028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05BBAA-FBE6-4070-8BB0-A4481D830774}"/>
              </a:ext>
            </a:extLst>
          </p:cNvPr>
          <p:cNvSpPr/>
          <p:nvPr/>
        </p:nvSpPr>
        <p:spPr>
          <a:xfrm>
            <a:off x="4879427" y="3572426"/>
            <a:ext cx="4129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accuracy is: 0.9961152042866711 </a:t>
            </a:r>
          </a:p>
          <a:p>
            <a:r>
              <a:rPr lang="en-US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 is: 0.9188429087987143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196324"/>
            <a:ext cx="25108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866340"/>
            <a:ext cx="2359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K</a:t>
            </a:r>
            <a:r>
              <a:rPr sz="1800" b="1" spc="-170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-</a:t>
            </a:r>
            <a:r>
              <a:rPr sz="1800" b="1" spc="-30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M</a:t>
            </a:r>
            <a:r>
              <a:rPr sz="1800" b="1" spc="-50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e</a:t>
            </a:r>
            <a:r>
              <a:rPr sz="1800" b="1" spc="-85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ans</a:t>
            </a:r>
            <a:r>
              <a:rPr sz="1800" b="1" spc="-110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Clus</a:t>
            </a:r>
            <a:r>
              <a:rPr sz="1800" b="1" spc="-80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t</a:t>
            </a:r>
            <a:r>
              <a:rPr sz="1800" b="1" spc="-105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e</a:t>
            </a:r>
            <a:r>
              <a:rPr sz="1800" b="1" spc="-90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r</a:t>
            </a:r>
            <a:r>
              <a:rPr sz="1800" b="1" spc="-40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i</a:t>
            </a:r>
            <a:r>
              <a:rPr sz="1800" b="1" spc="-75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g</a:t>
            </a:r>
            <a:endParaRPr sz="1800" dirty="0">
              <a:solidFill>
                <a:schemeClr val="tx2">
                  <a:lumMod val="75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532572"/>
            <a:ext cx="4260299" cy="22583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600" y="1486445"/>
            <a:ext cx="4031700" cy="225837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0532" y="3991350"/>
            <a:ext cx="43338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marR="5080" indent="-259079"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pc="30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spc="-130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125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25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elbow</a:t>
            </a:r>
            <a:r>
              <a:rPr spc="-125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r>
              <a:rPr spc="-125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125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n-IN" spc="25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pc="-475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0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pc="-130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clusters</a:t>
            </a:r>
            <a:r>
              <a:rPr spc="-130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130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30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spc="-130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3353" y="4012091"/>
            <a:ext cx="34601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marR="5080" indent="-25907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pc="-100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pc="-130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lus</a:t>
            </a:r>
            <a:r>
              <a:rPr spc="-30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5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20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50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130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130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30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90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pc="-15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85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25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spc="-130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0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25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ating</a:t>
            </a:r>
            <a:r>
              <a:rPr spc="-130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pc="25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30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5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962" y="296688"/>
            <a:ext cx="32899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Clustering(contd)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034996"/>
            <a:ext cx="386905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P</a:t>
            </a:r>
            <a:r>
              <a:rPr sz="1600" b="1" spc="-20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CA</a:t>
            </a:r>
            <a:r>
              <a:rPr sz="1600" b="1" spc="-95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sz="1600" b="1" spc="-155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-</a:t>
            </a:r>
            <a:r>
              <a:rPr sz="1600" b="1" spc="-95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sz="1600" b="1" spc="-20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P</a:t>
            </a:r>
            <a:r>
              <a:rPr sz="1600" b="1" spc="-114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r</a:t>
            </a:r>
            <a:r>
              <a:rPr sz="1600" b="1" spc="-50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in</a:t>
            </a:r>
            <a:r>
              <a:rPr sz="1600" b="1" spc="-5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c</a:t>
            </a:r>
            <a:r>
              <a:rPr sz="1600" b="1" spc="-30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i</a:t>
            </a:r>
            <a:r>
              <a:rPr sz="1600" b="1" spc="-70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p</a:t>
            </a:r>
            <a:r>
              <a:rPr sz="1600" b="1" spc="-75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al</a:t>
            </a:r>
            <a:r>
              <a:rPr sz="1600" b="1" spc="-95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sz="1600" b="1" spc="-20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C</a:t>
            </a:r>
            <a:r>
              <a:rPr sz="1600" b="1" spc="-35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ompon</a:t>
            </a:r>
            <a:r>
              <a:rPr sz="1600" b="1" spc="-40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ent</a:t>
            </a:r>
            <a:r>
              <a:rPr sz="1600" b="1" spc="-95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Anal</a:t>
            </a:r>
            <a:r>
              <a:rPr sz="1600" b="1" spc="-75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y</a:t>
            </a:r>
            <a:r>
              <a:rPr sz="1600" b="1" spc="-90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sis</a:t>
            </a:r>
            <a:endParaRPr sz="1600" dirty="0">
              <a:solidFill>
                <a:schemeClr val="tx2">
                  <a:lumMod val="75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504950"/>
            <a:ext cx="4267199" cy="22428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5287" y="1504950"/>
            <a:ext cx="4014263" cy="2282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1412" y="4116598"/>
            <a:ext cx="433387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marR="5080" indent="-25907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pc="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elbow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pc="-47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clusters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3412" y="4116598"/>
            <a:ext cx="38068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marR="5080" indent="-25907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pc="-10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lus</a:t>
            </a:r>
            <a:r>
              <a:rPr spc="-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9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8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ating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pc="7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85750"/>
            <a:ext cx="7467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Cuisines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1" y="1123950"/>
            <a:ext cx="2650788" cy="36028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9200" y="1123950"/>
            <a:ext cx="2468469" cy="270862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141" y="285750"/>
            <a:ext cx="420685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alidation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3800" y="971550"/>
            <a:ext cx="5257800" cy="25877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7200" y="1276351"/>
            <a:ext cx="2839737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marR="143510" indent="-25907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pc="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pc="-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1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pc="-9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pc="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alidation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 </a:t>
            </a:r>
            <a:r>
              <a:rPr spc="-8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pc="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pc="1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(Classiﬁe</a:t>
            </a:r>
            <a:r>
              <a:rPr spc="-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1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spc="-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pc="-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king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114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eptionally  </a:t>
            </a:r>
            <a:r>
              <a:rPr spc="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pc="-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145" marR="5080" indent="-259079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pc="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hoose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pc="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pc="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een  a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pc="-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pc="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5750"/>
            <a:ext cx="20942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lusion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852572"/>
            <a:ext cx="7698121" cy="40600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marR="9525" indent="-259079" algn="just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71780" algn="l"/>
              </a:tabLst>
            </a:pP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 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cuisines </a:t>
            </a:r>
            <a:r>
              <a:rPr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cuisines </a:t>
            </a:r>
            <a:r>
              <a:rPr spc="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pc="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restaurants </a:t>
            </a:r>
            <a:r>
              <a:rPr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willing 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-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provide. 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 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cuisines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pc="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Hyderabad </a:t>
            </a:r>
            <a:r>
              <a:rPr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pc="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 </a:t>
            </a:r>
            <a:r>
              <a:rPr spc="-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Indian, </a:t>
            </a:r>
            <a:r>
              <a:rPr spc="-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Chinese,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ontinental,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pc="-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pc="-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145" marR="5080" indent="-259079" algn="just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271780" algn="l"/>
              </a:tabLst>
            </a:pP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7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cheapest</a:t>
            </a:r>
            <a:r>
              <a:rPr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</a:t>
            </a:r>
            <a:r>
              <a:rPr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</a:t>
            </a:r>
            <a:r>
              <a:rPr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Mohammedia</a:t>
            </a:r>
            <a:r>
              <a:rPr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Shawarma</a:t>
            </a:r>
            <a:r>
              <a:rPr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costliest </a:t>
            </a:r>
            <a:r>
              <a:rPr spc="-48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estau</a:t>
            </a:r>
            <a:r>
              <a:rPr spc="-7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ollage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9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pc="-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pc="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spc="-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</a:t>
            </a:r>
            <a:r>
              <a:rPr spc="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wli.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145" marR="17145" indent="-259079" algn="just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271780" algn="l"/>
              </a:tabLst>
            </a:pPr>
            <a:r>
              <a:rPr spc="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r>
              <a:rPr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spc="-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r>
              <a:rPr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spc="-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</a:t>
            </a:r>
            <a:r>
              <a:rPr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spc="-48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145" indent="-259079" algn="just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Font typeface="Arial MT"/>
              <a:buChar char="•"/>
              <a:tabLst>
                <a:tab pos="271780" algn="l"/>
              </a:tabLst>
            </a:pPr>
            <a:r>
              <a:rPr spc="-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pc="1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pc="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pc="-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pc="-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pc="-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pc="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hoose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145" indent="-259079" algn="just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Font typeface="Arial MT"/>
              <a:buChar char="•"/>
              <a:tabLst>
                <a:tab pos="271780" algn="l"/>
              </a:tabLst>
            </a:pPr>
            <a:r>
              <a:rPr spc="-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pc="1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pc="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ving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pc="-18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.9</a:t>
            </a:r>
            <a:r>
              <a:rPr lang="en-IN" spc="-18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188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pc="-1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.9</a:t>
            </a:r>
            <a:r>
              <a:rPr lang="en-IN" spc="-1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369 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esting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spc="-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pc="-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pc="-8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-2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145" indent="-259079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pc="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</a:t>
            </a:r>
            <a:r>
              <a:rPr spc="-1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spc="-1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pc="-1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1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1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spc="-1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Analysis(PCA).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2113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276350"/>
            <a:ext cx="3479165" cy="35234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95"/>
              </a:spcBef>
              <a:buClr>
                <a:srgbClr val="F4FCFF"/>
              </a:buClr>
              <a:buSzPct val="112500"/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-3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spc="-1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1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spc="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hine</a:t>
            </a:r>
            <a:r>
              <a:rPr spc="-1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spc="-1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</a:t>
            </a:r>
            <a:r>
              <a:rPr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8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095" indent="-367030">
              <a:lnSpc>
                <a:spcPct val="100000"/>
              </a:lnSpc>
              <a:spcBef>
                <a:spcPts val="1320"/>
              </a:spcBef>
              <a:buClr>
                <a:srgbClr val="F4FCFF"/>
              </a:buClr>
              <a:buSzPct val="112500"/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-10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pc="-2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pc="-1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Gee</a:t>
            </a:r>
            <a:r>
              <a:rPr spc="-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pc="-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spc="-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Gee</a:t>
            </a:r>
            <a:r>
              <a:rPr spc="-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pc="-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095" indent="-367030">
              <a:lnSpc>
                <a:spcPct val="100000"/>
              </a:lnSpc>
              <a:spcBef>
                <a:spcPts val="1320"/>
              </a:spcBef>
              <a:buClr>
                <a:srgbClr val="F4FCFF"/>
              </a:buClr>
              <a:buSzPct val="112500"/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-18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spc="-1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</a:t>
            </a:r>
            <a:r>
              <a:rPr spc="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tics</a:t>
            </a:r>
            <a:r>
              <a:rPr spc="-1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spc="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pc="-1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Blogs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095" indent="-367030">
              <a:lnSpc>
                <a:spcPct val="100000"/>
              </a:lnSpc>
              <a:spcBef>
                <a:spcPts val="1320"/>
              </a:spcBef>
              <a:buClr>
                <a:srgbClr val="F4FCFF"/>
              </a:buClr>
              <a:buSzPct val="112500"/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pc="-2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pc="-1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6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spc="-1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1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ien</a:t>
            </a:r>
            <a:r>
              <a:rPr spc="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1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Blogs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095" indent="-367030">
              <a:lnSpc>
                <a:spcPct val="100000"/>
              </a:lnSpc>
              <a:spcBef>
                <a:spcPts val="1320"/>
              </a:spcBef>
              <a:buClr>
                <a:srgbClr val="F4FCFF"/>
              </a:buClr>
              <a:buSzPct val="112500"/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-18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spc="-1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</a:t>
            </a:r>
            <a:r>
              <a:rPr spc="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1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1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ien</a:t>
            </a:r>
            <a:r>
              <a:rPr spc="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1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Blogs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095" indent="-367030">
              <a:lnSpc>
                <a:spcPct val="100000"/>
              </a:lnSpc>
              <a:spcBef>
                <a:spcPts val="1320"/>
              </a:spcBef>
              <a:buClr>
                <a:srgbClr val="F4FCFF"/>
              </a:buClr>
              <a:buSzPct val="112500"/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pc="-2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pc="-1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iki</a:t>
            </a:r>
            <a:r>
              <a:rPr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pc="-1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6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-1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9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IN" spc="95" dirty="0">
              <a:solidFill>
                <a:srgbClr val="134F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095" indent="-367030">
              <a:lnSpc>
                <a:spcPct val="100000"/>
              </a:lnSpc>
              <a:spcBef>
                <a:spcPts val="1320"/>
              </a:spcBef>
              <a:buClr>
                <a:srgbClr val="F4FCFF"/>
              </a:buClr>
              <a:buSzPct val="112500"/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IN" spc="9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7.Jovian.ai</a:t>
            </a:r>
          </a:p>
          <a:p>
            <a:pPr marL="379095" indent="-367030">
              <a:lnSpc>
                <a:spcPct val="100000"/>
              </a:lnSpc>
              <a:spcBef>
                <a:spcPts val="1320"/>
              </a:spcBef>
              <a:buClr>
                <a:srgbClr val="F4FCFF"/>
              </a:buClr>
              <a:buSzPct val="112500"/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IN" spc="9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8.Youtube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115" y="15720"/>
            <a:ext cx="172021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115" y="523720"/>
            <a:ext cx="3311525" cy="41402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291465" algn="l"/>
                <a:tab pos="292100" algn="l"/>
              </a:tabLst>
            </a:pPr>
            <a:r>
              <a:rPr sz="1800" b="1" spc="-25" dirty="0">
                <a:solidFill>
                  <a:srgbClr val="134F5C"/>
                </a:solidFill>
                <a:latin typeface="Verdana"/>
                <a:cs typeface="Verdana"/>
              </a:rPr>
              <a:t>P</a:t>
            </a:r>
            <a:r>
              <a:rPr sz="1800" b="1" spc="-140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800" b="1" spc="-45" dirty="0">
                <a:solidFill>
                  <a:srgbClr val="134F5C"/>
                </a:solidFill>
                <a:latin typeface="Verdana"/>
                <a:cs typeface="Verdana"/>
              </a:rPr>
              <a:t>oblem</a:t>
            </a:r>
            <a:r>
              <a:rPr sz="1800" b="1" spc="-11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34F5C"/>
                </a:solidFill>
                <a:latin typeface="Verdana"/>
                <a:cs typeface="Verdana"/>
              </a:rPr>
              <a:t>sta</a:t>
            </a:r>
            <a:r>
              <a:rPr sz="1800" b="1" spc="-95" dirty="0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sz="1800" b="1" spc="-30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800" b="1" spc="-45" dirty="0">
                <a:solidFill>
                  <a:srgbClr val="134F5C"/>
                </a:solidFill>
                <a:latin typeface="Verdana"/>
                <a:cs typeface="Verdana"/>
              </a:rPr>
              <a:t>ment</a:t>
            </a:r>
            <a:endParaRPr sz="1800">
              <a:latin typeface="Verdana"/>
              <a:cs typeface="Verdana"/>
            </a:endParaRPr>
          </a:p>
          <a:p>
            <a:pPr marL="274320" indent="-26225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74955" algn="l"/>
              </a:tabLst>
            </a:pPr>
            <a:r>
              <a:rPr sz="1800" b="1" spc="-60" dirty="0">
                <a:solidFill>
                  <a:srgbClr val="134F5C"/>
                </a:solidFill>
                <a:latin typeface="Verdana"/>
                <a:cs typeface="Verdana"/>
              </a:rPr>
              <a:t>Data</a:t>
            </a:r>
            <a:r>
              <a:rPr sz="1800" b="1" spc="-11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34F5C"/>
                </a:solidFill>
                <a:latin typeface="Verdana"/>
                <a:cs typeface="Verdana"/>
              </a:rPr>
              <a:t>summa</a:t>
            </a:r>
            <a:r>
              <a:rPr sz="1800" b="1" spc="-20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800" b="1" spc="-100" dirty="0">
                <a:solidFill>
                  <a:srgbClr val="134F5C"/>
                </a:solidFill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  <a:p>
            <a:pPr marL="272415" indent="-26035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73050" algn="l"/>
              </a:tabLst>
            </a:pPr>
            <a:r>
              <a:rPr sz="1800" b="1" spc="-25" dirty="0">
                <a:solidFill>
                  <a:srgbClr val="134F5C"/>
                </a:solidFill>
                <a:latin typeface="Verdana"/>
                <a:cs typeface="Verdana"/>
              </a:rPr>
              <a:t>EDA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99720" algn="l"/>
              </a:tabLst>
            </a:pPr>
            <a:r>
              <a:rPr sz="1800" b="1" spc="-50" dirty="0">
                <a:solidFill>
                  <a:srgbClr val="134F5C"/>
                </a:solidFill>
                <a:latin typeface="Verdana"/>
                <a:cs typeface="Verdana"/>
              </a:rPr>
              <a:t>F</a:t>
            </a:r>
            <a:r>
              <a:rPr sz="1800" b="1" spc="-90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800" b="1" spc="-80" dirty="0">
                <a:solidFill>
                  <a:srgbClr val="134F5C"/>
                </a:solidFill>
                <a:latin typeface="Verdana"/>
                <a:cs typeface="Verdana"/>
              </a:rPr>
              <a:t>atu</a:t>
            </a:r>
            <a:r>
              <a:rPr sz="1800" b="1" spc="-85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800" b="1" spc="-60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800" b="1" spc="-11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34F5C"/>
                </a:solidFill>
                <a:latin typeface="Verdana"/>
                <a:cs typeface="Verdana"/>
              </a:rPr>
              <a:t>en</a:t>
            </a:r>
            <a:r>
              <a:rPr sz="1800" b="1" spc="-35" dirty="0">
                <a:solidFill>
                  <a:srgbClr val="134F5C"/>
                </a:solidFill>
                <a:latin typeface="Verdana"/>
                <a:cs typeface="Verdana"/>
              </a:rPr>
              <a:t>gi</a:t>
            </a:r>
            <a:r>
              <a:rPr sz="1800" b="1" spc="-40" dirty="0">
                <a:solidFill>
                  <a:srgbClr val="134F5C"/>
                </a:solidFill>
                <a:latin typeface="Verdana"/>
                <a:cs typeface="Verdana"/>
              </a:rPr>
              <a:t>n</a:t>
            </a:r>
            <a:r>
              <a:rPr sz="1800" b="1" spc="-90" dirty="0">
                <a:solidFill>
                  <a:srgbClr val="134F5C"/>
                </a:solidFill>
                <a:latin typeface="Verdana"/>
                <a:cs typeface="Verdana"/>
              </a:rPr>
              <a:t>ee</a:t>
            </a:r>
            <a:r>
              <a:rPr sz="1800" b="1" spc="-75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800" b="1" spc="-40" dirty="0">
                <a:solidFill>
                  <a:srgbClr val="134F5C"/>
                </a:solidFill>
                <a:latin typeface="Verdana"/>
                <a:cs typeface="Verdana"/>
              </a:rPr>
              <a:t>i</a:t>
            </a:r>
            <a:r>
              <a:rPr sz="1800" b="1" spc="-75" dirty="0">
                <a:solidFill>
                  <a:srgbClr val="134F5C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134F5C"/>
                </a:solidFill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  <a:p>
            <a:pPr marL="273050" indent="-26098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73685" algn="l"/>
              </a:tabLst>
            </a:pPr>
            <a:r>
              <a:rPr sz="1800" b="1" spc="-45" dirty="0">
                <a:solidFill>
                  <a:srgbClr val="134F5C"/>
                </a:solidFill>
                <a:latin typeface="Verdana"/>
                <a:cs typeface="Verdana"/>
              </a:rPr>
              <a:t>NLP</a:t>
            </a:r>
            <a:r>
              <a:rPr sz="1800" b="1" spc="-11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34F5C"/>
                </a:solidFill>
                <a:latin typeface="Verdana"/>
                <a:cs typeface="Verdana"/>
              </a:rPr>
              <a:t>ope</a:t>
            </a:r>
            <a:r>
              <a:rPr sz="1800" b="1" spc="-125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800" b="1" spc="-70" dirty="0">
                <a:solidFill>
                  <a:srgbClr val="134F5C"/>
                </a:solidFill>
                <a:latin typeface="Verdana"/>
                <a:cs typeface="Verdana"/>
              </a:rPr>
              <a:t>ations</a:t>
            </a:r>
            <a:endParaRPr sz="1800">
              <a:latin typeface="Verdana"/>
              <a:cs typeface="Verdana"/>
            </a:endParaRPr>
          </a:p>
          <a:p>
            <a:pPr marL="285115" indent="-27305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85750" algn="l"/>
              </a:tabLst>
            </a:pPr>
            <a:r>
              <a:rPr sz="1800" b="1" spc="-55" dirty="0">
                <a:solidFill>
                  <a:srgbClr val="134F5C"/>
                </a:solidFill>
                <a:latin typeface="Verdana"/>
                <a:cs typeface="Verdana"/>
              </a:rPr>
              <a:t>Senti</a:t>
            </a:r>
            <a:r>
              <a:rPr sz="1800" b="1" spc="-95" dirty="0">
                <a:solidFill>
                  <a:srgbClr val="134F5C"/>
                </a:solidFill>
                <a:latin typeface="Verdana"/>
                <a:cs typeface="Verdana"/>
              </a:rPr>
              <a:t>m</a:t>
            </a:r>
            <a:r>
              <a:rPr sz="1800" b="1" spc="-45" dirty="0">
                <a:solidFill>
                  <a:srgbClr val="134F5C"/>
                </a:solidFill>
                <a:latin typeface="Verdana"/>
                <a:cs typeface="Verdana"/>
              </a:rPr>
              <a:t>ent</a:t>
            </a:r>
            <a:r>
              <a:rPr sz="1800" b="1" spc="-11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34F5C"/>
                </a:solidFill>
                <a:latin typeface="Verdana"/>
                <a:cs typeface="Verdana"/>
              </a:rPr>
              <a:t>Anal</a:t>
            </a:r>
            <a:r>
              <a:rPr sz="1800" b="1" spc="-85" dirty="0">
                <a:solidFill>
                  <a:srgbClr val="134F5C"/>
                </a:solidFill>
                <a:latin typeface="Verdana"/>
                <a:cs typeface="Verdana"/>
              </a:rPr>
              <a:t>y</a:t>
            </a:r>
            <a:r>
              <a:rPr sz="1800" b="1" spc="-100" dirty="0">
                <a:solidFill>
                  <a:srgbClr val="134F5C"/>
                </a:solidFill>
                <a:latin typeface="Verdana"/>
                <a:cs typeface="Verdana"/>
              </a:rPr>
              <a:t>sis</a:t>
            </a:r>
            <a:endParaRPr sz="1800">
              <a:latin typeface="Verdana"/>
              <a:cs typeface="Verdana"/>
            </a:endParaRPr>
          </a:p>
          <a:p>
            <a:pPr marL="267970" indent="-255904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8605" algn="l"/>
              </a:tabLst>
            </a:pPr>
            <a:r>
              <a:rPr sz="1800" b="1" spc="-50" dirty="0">
                <a:solidFill>
                  <a:srgbClr val="134F5C"/>
                </a:solidFill>
                <a:latin typeface="Verdana"/>
                <a:cs typeface="Verdana"/>
              </a:rPr>
              <a:t>M</a:t>
            </a:r>
            <a:r>
              <a:rPr sz="1800" b="1" spc="-30" dirty="0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sz="1800" b="1" spc="-10" dirty="0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sz="1800" b="1" spc="-45" dirty="0">
                <a:solidFill>
                  <a:srgbClr val="134F5C"/>
                </a:solidFill>
                <a:latin typeface="Verdana"/>
                <a:cs typeface="Verdana"/>
              </a:rPr>
              <a:t>hi</a:t>
            </a:r>
            <a:r>
              <a:rPr sz="1800" b="1" spc="-60" dirty="0">
                <a:solidFill>
                  <a:srgbClr val="134F5C"/>
                </a:solidFill>
                <a:latin typeface="Verdana"/>
                <a:cs typeface="Verdana"/>
              </a:rPr>
              <a:t>ne</a:t>
            </a:r>
            <a:r>
              <a:rPr sz="1800" b="1" spc="-11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34F5C"/>
                </a:solidFill>
                <a:latin typeface="Verdana"/>
                <a:cs typeface="Verdana"/>
              </a:rPr>
              <a:t>l</a:t>
            </a:r>
            <a:r>
              <a:rPr sz="1800" b="1" spc="-120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1800" b="1" spc="-125" dirty="0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sz="1800" b="1" spc="-100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1800" b="1" spc="-45" dirty="0">
                <a:solidFill>
                  <a:srgbClr val="134F5C"/>
                </a:solidFill>
                <a:latin typeface="Verdana"/>
                <a:cs typeface="Verdana"/>
              </a:rPr>
              <a:t>ni</a:t>
            </a:r>
            <a:r>
              <a:rPr sz="1800" b="1" spc="-60" dirty="0">
                <a:solidFill>
                  <a:srgbClr val="134F5C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134F5C"/>
                </a:solidFill>
                <a:latin typeface="Verdana"/>
                <a:cs typeface="Verdana"/>
              </a:rPr>
              <a:t>g</a:t>
            </a:r>
            <a:r>
              <a:rPr sz="1800" b="1" spc="-11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800" b="1" spc="-15" dirty="0">
                <a:solidFill>
                  <a:srgbClr val="134F5C"/>
                </a:solidFill>
                <a:latin typeface="Verdana"/>
                <a:cs typeface="Verdana"/>
              </a:rPr>
              <a:t>m</a:t>
            </a:r>
            <a:r>
              <a:rPr sz="1800" b="1" spc="-65" dirty="0">
                <a:solidFill>
                  <a:srgbClr val="134F5C"/>
                </a:solidFill>
                <a:latin typeface="Verdana"/>
                <a:cs typeface="Verdana"/>
              </a:rPr>
              <a:t>odels</a:t>
            </a:r>
            <a:endParaRPr sz="1800">
              <a:latin typeface="Verdana"/>
              <a:cs typeface="Verdana"/>
            </a:endParaRPr>
          </a:p>
          <a:p>
            <a:pPr marL="290195" indent="-27813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90830" algn="l"/>
              </a:tabLst>
            </a:pPr>
            <a:r>
              <a:rPr sz="1800" b="1" spc="-60" dirty="0">
                <a:solidFill>
                  <a:srgbClr val="134F5C"/>
                </a:solidFill>
                <a:latin typeface="Verdana"/>
                <a:cs typeface="Verdana"/>
              </a:rPr>
              <a:t>Clustering</a:t>
            </a:r>
            <a:endParaRPr sz="1800">
              <a:latin typeface="Verdana"/>
              <a:cs typeface="Verdana"/>
            </a:endParaRPr>
          </a:p>
          <a:p>
            <a:pPr marL="280035" indent="-26797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80670" algn="l"/>
              </a:tabLst>
            </a:pPr>
            <a:r>
              <a:rPr sz="1800" b="1" spc="-40" dirty="0">
                <a:solidFill>
                  <a:srgbClr val="134F5C"/>
                </a:solidFill>
                <a:latin typeface="Verdana"/>
                <a:cs typeface="Verdana"/>
              </a:rPr>
              <a:t>Model</a:t>
            </a:r>
            <a:r>
              <a:rPr sz="1800" b="1" spc="-11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1800" b="1" spc="-130" dirty="0">
                <a:solidFill>
                  <a:srgbClr val="134F5C"/>
                </a:solidFill>
                <a:latin typeface="Verdana"/>
                <a:cs typeface="Verdana"/>
              </a:rPr>
              <a:t>v</a:t>
            </a:r>
            <a:r>
              <a:rPr sz="1800" b="1" spc="-65" dirty="0">
                <a:solidFill>
                  <a:srgbClr val="134F5C"/>
                </a:solidFill>
                <a:latin typeface="Verdana"/>
                <a:cs typeface="Verdana"/>
              </a:rPr>
              <a:t>alidation</a:t>
            </a:r>
            <a:endParaRPr sz="1800">
              <a:latin typeface="Verdana"/>
              <a:cs typeface="Verdana"/>
            </a:endParaRPr>
          </a:p>
          <a:p>
            <a:pPr marL="379095" indent="-36703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79730" algn="l"/>
              </a:tabLst>
            </a:pPr>
            <a:r>
              <a:rPr sz="1800" b="1" spc="-55" dirty="0">
                <a:solidFill>
                  <a:srgbClr val="134F5C"/>
                </a:solidFill>
                <a:latin typeface="Verdana"/>
                <a:cs typeface="Verdana"/>
              </a:rPr>
              <a:t>Conclusion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CCCA86-61B8-401E-BF22-358322BC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4986B-F48C-497E-AFF7-75384AD98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857250"/>
            <a:ext cx="805815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6512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oblem</a:t>
            </a:r>
            <a:r>
              <a:rPr sz="2800" spc="-165" dirty="0"/>
              <a:t> </a:t>
            </a:r>
            <a:r>
              <a:rPr lang="en-IN"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11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spc="-1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6075">
              <a:lnSpc>
                <a:spcPct val="114999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15" dirty="0"/>
              <a:t>Project </a:t>
            </a:r>
            <a:r>
              <a:rPr dirty="0"/>
              <a:t>focuses </a:t>
            </a:r>
            <a:r>
              <a:rPr spc="50" dirty="0"/>
              <a:t>on </a:t>
            </a:r>
            <a:r>
              <a:rPr spc="5" dirty="0"/>
              <a:t>analyzing </a:t>
            </a:r>
            <a:r>
              <a:rPr spc="30" dirty="0"/>
              <a:t>the </a:t>
            </a:r>
            <a:r>
              <a:rPr spc="15" dirty="0"/>
              <a:t>Zomato </a:t>
            </a:r>
            <a:r>
              <a:rPr spc="-10" dirty="0"/>
              <a:t>restaurant </a:t>
            </a:r>
            <a:r>
              <a:rPr spc="-35" dirty="0"/>
              <a:t>data. </a:t>
            </a:r>
            <a:r>
              <a:rPr spc="10" dirty="0"/>
              <a:t>You </a:t>
            </a:r>
            <a:r>
              <a:rPr spc="-15" dirty="0"/>
              <a:t>have </a:t>
            </a:r>
            <a:r>
              <a:rPr spc="5" dirty="0"/>
              <a:t>to </a:t>
            </a:r>
            <a:r>
              <a:rPr spc="10" dirty="0"/>
              <a:t> </a:t>
            </a:r>
            <a:r>
              <a:rPr spc="-15" dirty="0"/>
              <a:t>analyze</a:t>
            </a:r>
            <a:r>
              <a:rPr spc="-145" dirty="0"/>
              <a:t> </a:t>
            </a:r>
            <a:r>
              <a:rPr spc="30" dirty="0"/>
              <a:t>the</a:t>
            </a:r>
            <a:r>
              <a:rPr spc="-140" dirty="0"/>
              <a:t> </a:t>
            </a:r>
            <a:r>
              <a:rPr spc="20" dirty="0"/>
              <a:t>sentiments</a:t>
            </a:r>
            <a:r>
              <a:rPr spc="-145" dirty="0"/>
              <a:t> </a:t>
            </a:r>
            <a:r>
              <a:rPr spc="5" dirty="0"/>
              <a:t>of</a:t>
            </a:r>
            <a:r>
              <a:rPr spc="-140" dirty="0"/>
              <a:t> </a:t>
            </a:r>
            <a:r>
              <a:rPr spc="30" dirty="0"/>
              <a:t>the</a:t>
            </a:r>
            <a:r>
              <a:rPr spc="-140" dirty="0"/>
              <a:t> </a:t>
            </a:r>
            <a:r>
              <a:rPr spc="-20" dirty="0"/>
              <a:t>reviews</a:t>
            </a:r>
            <a:r>
              <a:rPr spc="-145" dirty="0"/>
              <a:t> </a:t>
            </a:r>
            <a:r>
              <a:rPr spc="10" dirty="0"/>
              <a:t>given</a:t>
            </a:r>
            <a:r>
              <a:rPr spc="-140" dirty="0"/>
              <a:t> </a:t>
            </a:r>
            <a:r>
              <a:rPr spc="-10" dirty="0"/>
              <a:t>by</a:t>
            </a:r>
            <a:r>
              <a:rPr spc="-140" dirty="0"/>
              <a:t> </a:t>
            </a:r>
            <a:r>
              <a:rPr spc="30" dirty="0"/>
              <a:t>the</a:t>
            </a:r>
            <a:r>
              <a:rPr spc="-145" dirty="0"/>
              <a:t> </a:t>
            </a:r>
            <a:r>
              <a:rPr spc="25" dirty="0"/>
              <a:t>customer</a:t>
            </a:r>
            <a:r>
              <a:rPr spc="-140" dirty="0"/>
              <a:t> </a:t>
            </a:r>
            <a:r>
              <a:rPr spc="30" dirty="0"/>
              <a:t>in</a:t>
            </a:r>
            <a:r>
              <a:rPr spc="-140" dirty="0"/>
              <a:t> </a:t>
            </a:r>
            <a:r>
              <a:rPr spc="30" dirty="0"/>
              <a:t>the</a:t>
            </a:r>
            <a:r>
              <a:rPr spc="-145" dirty="0"/>
              <a:t> </a:t>
            </a:r>
            <a:r>
              <a:rPr spc="15" dirty="0"/>
              <a:t>data</a:t>
            </a:r>
            <a:r>
              <a:rPr spc="-140" dirty="0"/>
              <a:t> </a:t>
            </a:r>
            <a:r>
              <a:rPr spc="45" dirty="0"/>
              <a:t>and </a:t>
            </a:r>
            <a:r>
              <a:rPr spc="-545" dirty="0"/>
              <a:t> </a:t>
            </a:r>
            <a:r>
              <a:rPr spc="55" dirty="0"/>
              <a:t>made</a:t>
            </a:r>
            <a:r>
              <a:rPr spc="-140" dirty="0"/>
              <a:t> </a:t>
            </a:r>
            <a:r>
              <a:rPr spc="30" dirty="0"/>
              <a:t>some</a:t>
            </a:r>
            <a:r>
              <a:rPr spc="-140" dirty="0"/>
              <a:t> </a:t>
            </a:r>
            <a:r>
              <a:rPr spc="5" dirty="0"/>
              <a:t>useful</a:t>
            </a:r>
            <a:r>
              <a:rPr spc="-140" dirty="0"/>
              <a:t> </a:t>
            </a:r>
            <a:r>
              <a:rPr spc="25" dirty="0"/>
              <a:t>conclusion</a:t>
            </a:r>
            <a:r>
              <a:rPr spc="-140" dirty="0"/>
              <a:t> </a:t>
            </a:r>
            <a:r>
              <a:rPr spc="30" dirty="0"/>
              <a:t>in</a:t>
            </a:r>
            <a:r>
              <a:rPr spc="-140" dirty="0"/>
              <a:t> </a:t>
            </a:r>
            <a:r>
              <a:rPr spc="30" dirty="0"/>
              <a:t>the</a:t>
            </a:r>
            <a:r>
              <a:rPr spc="-140" dirty="0"/>
              <a:t> </a:t>
            </a:r>
            <a:r>
              <a:rPr spc="20" dirty="0"/>
              <a:t>form</a:t>
            </a:r>
            <a:r>
              <a:rPr spc="-140" dirty="0"/>
              <a:t> </a:t>
            </a:r>
            <a:r>
              <a:rPr spc="5" dirty="0"/>
              <a:t>of</a:t>
            </a:r>
            <a:r>
              <a:rPr spc="-140" dirty="0"/>
              <a:t> </a:t>
            </a:r>
            <a:r>
              <a:rPr spc="-20" dirty="0"/>
              <a:t>Visualizations.</a:t>
            </a:r>
            <a:r>
              <a:rPr spc="-140" dirty="0"/>
              <a:t> </a:t>
            </a:r>
            <a:r>
              <a:rPr spc="-50" dirty="0"/>
              <a:t>Also,</a:t>
            </a:r>
            <a:r>
              <a:rPr spc="-140" dirty="0"/>
              <a:t> </a:t>
            </a:r>
            <a:r>
              <a:rPr dirty="0"/>
              <a:t>cluster</a:t>
            </a:r>
            <a:r>
              <a:rPr spc="-140" dirty="0"/>
              <a:t> </a:t>
            </a:r>
            <a:r>
              <a:rPr spc="30" dirty="0"/>
              <a:t>the </a:t>
            </a:r>
            <a:r>
              <a:rPr spc="35" dirty="0"/>
              <a:t> </a:t>
            </a:r>
            <a:r>
              <a:rPr spc="-80" dirty="0"/>
              <a:t>Z</a:t>
            </a:r>
            <a:r>
              <a:rPr spc="45" dirty="0"/>
              <a:t>oma</a:t>
            </a:r>
            <a:r>
              <a:rPr spc="-10" dirty="0"/>
              <a:t>t</a:t>
            </a:r>
            <a:r>
              <a:rPr spc="30" dirty="0"/>
              <a:t>o</a:t>
            </a:r>
            <a:r>
              <a:rPr spc="-145" dirty="0"/>
              <a:t> </a:t>
            </a:r>
            <a:r>
              <a:rPr spc="-65" dirty="0"/>
              <a:t>r</a:t>
            </a:r>
            <a:r>
              <a:rPr spc="-5" dirty="0"/>
              <a:t>estau</a:t>
            </a:r>
            <a:r>
              <a:rPr spc="-85" dirty="0"/>
              <a:t>r</a:t>
            </a:r>
            <a:r>
              <a:rPr dirty="0"/>
              <a:t>ants</a:t>
            </a:r>
            <a:r>
              <a:rPr spc="-145" dirty="0"/>
              <a:t> </a:t>
            </a:r>
            <a:r>
              <a:rPr spc="25" dirty="0"/>
              <a:t>in</a:t>
            </a:r>
            <a:r>
              <a:rPr spc="-15" dirty="0"/>
              <a:t>t</a:t>
            </a:r>
            <a:r>
              <a:rPr spc="30" dirty="0"/>
              <a:t>o</a:t>
            </a:r>
            <a:r>
              <a:rPr spc="-145" dirty="0"/>
              <a:t> </a:t>
            </a:r>
            <a:r>
              <a:rPr spc="15" dirty="0"/>
              <a:t>dif</a:t>
            </a:r>
            <a:r>
              <a:rPr spc="-40" dirty="0"/>
              <a:t>f</a:t>
            </a:r>
            <a:r>
              <a:rPr spc="-20" dirty="0"/>
              <a:t>e</a:t>
            </a:r>
            <a:r>
              <a:rPr spc="-35" dirty="0"/>
              <a:t>r</a:t>
            </a:r>
            <a:r>
              <a:rPr spc="30" dirty="0"/>
              <a:t>ent</a:t>
            </a:r>
            <a:r>
              <a:rPr spc="-145" dirty="0"/>
              <a:t> </a:t>
            </a:r>
            <a:r>
              <a:rPr dirty="0"/>
              <a:t>segments.</a:t>
            </a:r>
          </a:p>
          <a:p>
            <a:pPr marL="12700" marR="253365">
              <a:lnSpc>
                <a:spcPct val="114999"/>
              </a:lnSpc>
            </a:pPr>
            <a:r>
              <a:rPr dirty="0"/>
              <a:t>The</a:t>
            </a:r>
            <a:r>
              <a:rPr spc="-140" dirty="0"/>
              <a:t> </a:t>
            </a:r>
            <a:r>
              <a:rPr spc="-15" dirty="0"/>
              <a:t>Analysis</a:t>
            </a:r>
            <a:r>
              <a:rPr spc="-140" dirty="0"/>
              <a:t> </a:t>
            </a:r>
            <a:r>
              <a:rPr spc="-15" dirty="0"/>
              <a:t>also</a:t>
            </a:r>
            <a:r>
              <a:rPr spc="-140" dirty="0"/>
              <a:t> </a:t>
            </a:r>
            <a:r>
              <a:rPr spc="-30" dirty="0"/>
              <a:t>solves</a:t>
            </a:r>
            <a:r>
              <a:rPr spc="-140" dirty="0"/>
              <a:t> </a:t>
            </a:r>
            <a:r>
              <a:rPr spc="30" dirty="0"/>
              <a:t>some</a:t>
            </a:r>
            <a:r>
              <a:rPr spc="-140" dirty="0"/>
              <a:t> </a:t>
            </a:r>
            <a:r>
              <a:rPr spc="5" dirty="0"/>
              <a:t>of</a:t>
            </a:r>
            <a:r>
              <a:rPr spc="-140" dirty="0"/>
              <a:t> </a:t>
            </a:r>
            <a:r>
              <a:rPr spc="30" dirty="0"/>
              <a:t>the</a:t>
            </a:r>
            <a:r>
              <a:rPr spc="-140" dirty="0"/>
              <a:t> </a:t>
            </a:r>
            <a:r>
              <a:rPr spc="5" dirty="0"/>
              <a:t>business</a:t>
            </a:r>
            <a:r>
              <a:rPr spc="-140" dirty="0"/>
              <a:t> </a:t>
            </a:r>
            <a:r>
              <a:rPr spc="-10" dirty="0"/>
              <a:t>cases</a:t>
            </a:r>
            <a:r>
              <a:rPr spc="-140" dirty="0"/>
              <a:t> </a:t>
            </a:r>
            <a:r>
              <a:rPr spc="20" dirty="0"/>
              <a:t>that</a:t>
            </a:r>
            <a:r>
              <a:rPr spc="-140" dirty="0"/>
              <a:t> </a:t>
            </a:r>
            <a:r>
              <a:rPr spc="35" dirty="0"/>
              <a:t>can</a:t>
            </a:r>
            <a:r>
              <a:rPr spc="-140" dirty="0"/>
              <a:t> </a:t>
            </a:r>
            <a:r>
              <a:rPr dirty="0"/>
              <a:t>directly</a:t>
            </a:r>
            <a:r>
              <a:rPr spc="-140" dirty="0"/>
              <a:t> </a:t>
            </a:r>
            <a:r>
              <a:rPr spc="40" dirty="0"/>
              <a:t>help</a:t>
            </a:r>
            <a:r>
              <a:rPr spc="-140" dirty="0"/>
              <a:t> </a:t>
            </a:r>
            <a:r>
              <a:rPr spc="30" dirty="0"/>
              <a:t>the </a:t>
            </a:r>
            <a:r>
              <a:rPr spc="35" dirty="0"/>
              <a:t> </a:t>
            </a:r>
            <a:r>
              <a:rPr spc="15" dirty="0"/>
              <a:t>customers</a:t>
            </a:r>
            <a:r>
              <a:rPr spc="-145" dirty="0"/>
              <a:t> </a:t>
            </a:r>
            <a:r>
              <a:rPr spc="45" dirty="0"/>
              <a:t>ﬁnding</a:t>
            </a:r>
            <a:r>
              <a:rPr spc="-140" dirty="0"/>
              <a:t> </a:t>
            </a:r>
            <a:r>
              <a:rPr spc="30" dirty="0"/>
              <a:t>the</a:t>
            </a:r>
            <a:r>
              <a:rPr spc="-145" dirty="0"/>
              <a:t> </a:t>
            </a:r>
            <a:r>
              <a:rPr spc="20" dirty="0"/>
              <a:t>Best</a:t>
            </a:r>
            <a:r>
              <a:rPr spc="-140" dirty="0"/>
              <a:t> </a:t>
            </a:r>
            <a:r>
              <a:rPr spc="-10" dirty="0"/>
              <a:t>restaurant</a:t>
            </a:r>
            <a:r>
              <a:rPr spc="-145" dirty="0"/>
              <a:t> </a:t>
            </a:r>
            <a:r>
              <a:rPr spc="30" dirty="0"/>
              <a:t>in</a:t>
            </a:r>
            <a:r>
              <a:rPr spc="-140" dirty="0"/>
              <a:t> </a:t>
            </a:r>
            <a:r>
              <a:rPr spc="10" dirty="0"/>
              <a:t>their</a:t>
            </a:r>
            <a:r>
              <a:rPr spc="-145" dirty="0"/>
              <a:t> </a:t>
            </a:r>
            <a:r>
              <a:rPr spc="-5" dirty="0"/>
              <a:t>locality</a:t>
            </a:r>
            <a:r>
              <a:rPr spc="-140" dirty="0"/>
              <a:t> </a:t>
            </a:r>
            <a:r>
              <a:rPr spc="45" dirty="0"/>
              <a:t>and</a:t>
            </a:r>
            <a:r>
              <a:rPr spc="-145" dirty="0"/>
              <a:t> </a:t>
            </a:r>
            <a:r>
              <a:rPr spc="-15" dirty="0"/>
              <a:t>for</a:t>
            </a:r>
            <a:r>
              <a:rPr spc="-140" dirty="0"/>
              <a:t> </a:t>
            </a:r>
            <a:r>
              <a:rPr spc="30" dirty="0"/>
              <a:t>the</a:t>
            </a:r>
            <a:r>
              <a:rPr spc="-145" dirty="0"/>
              <a:t> </a:t>
            </a:r>
            <a:r>
              <a:rPr spc="35" dirty="0"/>
              <a:t>company</a:t>
            </a:r>
            <a:r>
              <a:rPr spc="-140" dirty="0"/>
              <a:t> </a:t>
            </a:r>
            <a:r>
              <a:rPr spc="5" dirty="0"/>
              <a:t>to </a:t>
            </a:r>
            <a:r>
              <a:rPr spc="-550" dirty="0"/>
              <a:t> </a:t>
            </a:r>
            <a:r>
              <a:rPr spc="35" dirty="0"/>
              <a:t>grow</a:t>
            </a:r>
            <a:r>
              <a:rPr spc="-145" dirty="0"/>
              <a:t> </a:t>
            </a:r>
            <a:r>
              <a:rPr spc="75" dirty="0"/>
              <a:t>up</a:t>
            </a:r>
            <a:r>
              <a:rPr spc="-145" dirty="0"/>
              <a:t> </a:t>
            </a:r>
            <a:r>
              <a:rPr spc="45" dirty="0"/>
              <a:t>and</a:t>
            </a:r>
            <a:r>
              <a:rPr spc="-145" dirty="0"/>
              <a:t> </a:t>
            </a:r>
            <a:r>
              <a:rPr spc="15" dirty="0"/>
              <a:t>work</a:t>
            </a:r>
            <a:r>
              <a:rPr spc="-145" dirty="0"/>
              <a:t> </a:t>
            </a:r>
            <a:r>
              <a:rPr spc="50" dirty="0"/>
              <a:t>on</a:t>
            </a:r>
            <a:r>
              <a:rPr spc="-145" dirty="0"/>
              <a:t> </a:t>
            </a:r>
            <a:r>
              <a:rPr spc="30" dirty="0"/>
              <a:t>the</a:t>
            </a:r>
            <a:r>
              <a:rPr spc="-145" dirty="0"/>
              <a:t> </a:t>
            </a:r>
            <a:r>
              <a:rPr dirty="0"/>
              <a:t>ﬁelds</a:t>
            </a:r>
            <a:r>
              <a:rPr spc="-145" dirty="0"/>
              <a:t> </a:t>
            </a:r>
            <a:r>
              <a:rPr dirty="0"/>
              <a:t>they</a:t>
            </a:r>
            <a:r>
              <a:rPr spc="-145" dirty="0"/>
              <a:t> </a:t>
            </a:r>
            <a:r>
              <a:rPr spc="-25" dirty="0"/>
              <a:t>are</a:t>
            </a:r>
            <a:r>
              <a:rPr spc="-145" dirty="0"/>
              <a:t> </a:t>
            </a:r>
            <a:r>
              <a:rPr dirty="0"/>
              <a:t>currently</a:t>
            </a:r>
            <a:r>
              <a:rPr spc="-145" dirty="0"/>
              <a:t> </a:t>
            </a:r>
            <a:r>
              <a:rPr spc="45" dirty="0"/>
              <a:t>lagging</a:t>
            </a:r>
            <a:r>
              <a:rPr spc="-145" dirty="0"/>
              <a:t> </a:t>
            </a:r>
            <a:r>
              <a:rPr spc="-65" dirty="0"/>
              <a:t>in.</a:t>
            </a:r>
          </a:p>
          <a:p>
            <a:pPr marL="12700" marR="5080">
              <a:lnSpc>
                <a:spcPct val="114999"/>
              </a:lnSpc>
            </a:pPr>
            <a:r>
              <a:rPr spc="-15" dirty="0"/>
              <a:t>This </a:t>
            </a:r>
            <a:r>
              <a:rPr spc="45" dirty="0"/>
              <a:t>could </a:t>
            </a:r>
            <a:r>
              <a:rPr spc="40" dirty="0"/>
              <a:t>help </a:t>
            </a:r>
            <a:r>
              <a:rPr spc="30" dirty="0"/>
              <a:t>in </a:t>
            </a:r>
            <a:r>
              <a:rPr spc="15" dirty="0"/>
              <a:t>clustering </a:t>
            </a:r>
            <a:r>
              <a:rPr spc="30" dirty="0"/>
              <a:t>the </a:t>
            </a:r>
            <a:r>
              <a:rPr spc="-15" dirty="0"/>
              <a:t>restaurants </a:t>
            </a:r>
            <a:r>
              <a:rPr spc="15" dirty="0"/>
              <a:t>into </a:t>
            </a:r>
            <a:r>
              <a:rPr dirty="0"/>
              <a:t>segments. </a:t>
            </a:r>
            <a:r>
              <a:rPr spc="5" dirty="0"/>
              <a:t>Also </a:t>
            </a:r>
            <a:r>
              <a:rPr spc="30" dirty="0"/>
              <a:t>the </a:t>
            </a:r>
            <a:r>
              <a:rPr spc="15" dirty="0"/>
              <a:t>data </a:t>
            </a:r>
            <a:r>
              <a:rPr spc="-5" dirty="0"/>
              <a:t>has </a:t>
            </a:r>
            <a:r>
              <a:rPr spc="-550" dirty="0"/>
              <a:t> </a:t>
            </a:r>
            <a:r>
              <a:rPr spc="-110" dirty="0"/>
              <a:t>v</a:t>
            </a:r>
            <a:r>
              <a:rPr spc="15" dirty="0"/>
              <a:t>aluable</a:t>
            </a:r>
            <a:r>
              <a:rPr spc="-145" dirty="0"/>
              <a:t> </a:t>
            </a:r>
            <a:r>
              <a:rPr spc="10" dirty="0"/>
              <a:t>in</a:t>
            </a:r>
            <a:r>
              <a:rPr spc="-5" dirty="0"/>
              <a:t>f</a:t>
            </a:r>
            <a:r>
              <a:rPr spc="-10" dirty="0"/>
              <a:t>o</a:t>
            </a:r>
            <a:r>
              <a:rPr spc="-20" dirty="0"/>
              <a:t>r</a:t>
            </a:r>
            <a:r>
              <a:rPr spc="35" dirty="0"/>
              <a:t>mation</a:t>
            </a:r>
            <a:r>
              <a:rPr spc="-145" dirty="0"/>
              <a:t> </a:t>
            </a:r>
            <a:r>
              <a:rPr spc="-35" dirty="0"/>
              <a:t>a</a:t>
            </a:r>
            <a:r>
              <a:rPr spc="-45" dirty="0"/>
              <a:t>r</a:t>
            </a:r>
            <a:r>
              <a:rPr spc="60" dirty="0"/>
              <a:t>ound</a:t>
            </a:r>
            <a:r>
              <a:rPr spc="-145" dirty="0"/>
              <a:t> </a:t>
            </a:r>
            <a:r>
              <a:rPr spc="20" dirty="0"/>
              <a:t>cuisine</a:t>
            </a:r>
            <a:r>
              <a:rPr spc="-145" dirty="0"/>
              <a:t> </a:t>
            </a:r>
            <a:r>
              <a:rPr spc="45" dirty="0"/>
              <a:t>and</a:t>
            </a:r>
            <a:r>
              <a:rPr spc="-145" dirty="0"/>
              <a:t> </a:t>
            </a:r>
            <a:r>
              <a:rPr spc="50" dirty="0"/>
              <a:t>c</a:t>
            </a:r>
            <a:r>
              <a:rPr spc="25" dirty="0"/>
              <a:t>osting</a:t>
            </a:r>
            <a:r>
              <a:rPr spc="-145" dirty="0"/>
              <a:t> </a:t>
            </a:r>
            <a:r>
              <a:rPr spc="55" dirty="0"/>
              <a:t>whi</a:t>
            </a:r>
            <a:r>
              <a:rPr spc="35" dirty="0"/>
              <a:t>c</a:t>
            </a:r>
            <a:r>
              <a:rPr spc="65" dirty="0"/>
              <a:t>h</a:t>
            </a:r>
            <a:r>
              <a:rPr spc="-145" dirty="0"/>
              <a:t> </a:t>
            </a:r>
            <a:r>
              <a:rPr spc="35" dirty="0"/>
              <a:t>can</a:t>
            </a:r>
            <a:r>
              <a:rPr spc="-145" dirty="0"/>
              <a:t> </a:t>
            </a:r>
            <a:r>
              <a:rPr spc="50" dirty="0"/>
              <a:t>be</a:t>
            </a:r>
            <a:r>
              <a:rPr spc="-145" dirty="0"/>
              <a:t> </a:t>
            </a:r>
            <a:r>
              <a:rPr spc="25" dirty="0"/>
              <a:t>used</a:t>
            </a:r>
            <a:r>
              <a:rPr spc="-145" dirty="0"/>
              <a:t> </a:t>
            </a:r>
            <a:r>
              <a:rPr spc="30" dirty="0"/>
              <a:t>in</a:t>
            </a:r>
            <a:r>
              <a:rPr spc="-145" dirty="0"/>
              <a:t> </a:t>
            </a:r>
            <a:r>
              <a:rPr spc="50" dirty="0"/>
              <a:t>c</a:t>
            </a:r>
            <a:r>
              <a:rPr spc="-5" dirty="0"/>
              <a:t>ost</a:t>
            </a:r>
            <a:r>
              <a:rPr spc="-145" dirty="0"/>
              <a:t> </a:t>
            </a:r>
            <a:r>
              <a:rPr spc="-90" dirty="0"/>
              <a:t>v</a:t>
            </a:r>
            <a:r>
              <a:rPr spc="-135" dirty="0"/>
              <a:t>s.  </a:t>
            </a:r>
            <a:r>
              <a:rPr spc="25" dirty="0"/>
              <a:t>beneﬁt</a:t>
            </a:r>
            <a:r>
              <a:rPr spc="-140" dirty="0"/>
              <a:t> </a:t>
            </a:r>
            <a:r>
              <a:rPr spc="-25" dirty="0"/>
              <a:t>analysis</a:t>
            </a:r>
            <a:r>
              <a:rPr spc="-140" dirty="0"/>
              <a:t> </a:t>
            </a:r>
            <a:r>
              <a:rPr spc="15" dirty="0"/>
              <a:t>Data</a:t>
            </a:r>
            <a:r>
              <a:rPr spc="-140" dirty="0"/>
              <a:t> </a:t>
            </a:r>
            <a:r>
              <a:rPr spc="45" dirty="0"/>
              <a:t>could</a:t>
            </a:r>
            <a:r>
              <a:rPr spc="-140" dirty="0"/>
              <a:t> </a:t>
            </a:r>
            <a:r>
              <a:rPr spc="50" dirty="0"/>
              <a:t>be</a:t>
            </a:r>
            <a:r>
              <a:rPr spc="-140" dirty="0"/>
              <a:t> </a:t>
            </a:r>
            <a:r>
              <a:rPr spc="25" dirty="0"/>
              <a:t>used</a:t>
            </a:r>
            <a:r>
              <a:rPr spc="-140" dirty="0"/>
              <a:t> </a:t>
            </a:r>
            <a:r>
              <a:rPr spc="-15" dirty="0"/>
              <a:t>for</a:t>
            </a:r>
            <a:r>
              <a:rPr spc="-140" dirty="0"/>
              <a:t> </a:t>
            </a:r>
            <a:r>
              <a:rPr spc="30" dirty="0"/>
              <a:t>sentiment</a:t>
            </a:r>
            <a:r>
              <a:rPr spc="-135" dirty="0"/>
              <a:t> </a:t>
            </a:r>
            <a:r>
              <a:rPr spc="-50" dirty="0"/>
              <a:t>analysis.</a:t>
            </a:r>
            <a:r>
              <a:rPr spc="-140" dirty="0"/>
              <a:t> </a:t>
            </a:r>
            <a:r>
              <a:rPr spc="5" dirty="0"/>
              <a:t>Also</a:t>
            </a:r>
            <a:r>
              <a:rPr spc="-140" dirty="0"/>
              <a:t> </a:t>
            </a:r>
            <a:r>
              <a:rPr spc="30" dirty="0"/>
              <a:t>the</a:t>
            </a:r>
            <a:r>
              <a:rPr spc="-140" dirty="0"/>
              <a:t> </a:t>
            </a:r>
            <a:r>
              <a:rPr spc="25" dirty="0"/>
              <a:t>metadata</a:t>
            </a:r>
            <a:r>
              <a:rPr spc="-140" dirty="0"/>
              <a:t> </a:t>
            </a:r>
            <a:r>
              <a:rPr spc="5" dirty="0"/>
              <a:t>of </a:t>
            </a:r>
            <a:r>
              <a:rPr spc="-545" dirty="0"/>
              <a:t> </a:t>
            </a:r>
            <a:r>
              <a:rPr spc="-20" dirty="0"/>
              <a:t>reviewers</a:t>
            </a:r>
            <a:r>
              <a:rPr spc="-145" dirty="0"/>
              <a:t> </a:t>
            </a:r>
            <a:r>
              <a:rPr spc="35" dirty="0"/>
              <a:t>can</a:t>
            </a:r>
            <a:r>
              <a:rPr spc="-145" dirty="0"/>
              <a:t> </a:t>
            </a:r>
            <a:r>
              <a:rPr spc="50" dirty="0"/>
              <a:t>be</a:t>
            </a:r>
            <a:r>
              <a:rPr spc="-145" dirty="0"/>
              <a:t> </a:t>
            </a:r>
            <a:r>
              <a:rPr spc="25" dirty="0"/>
              <a:t>used</a:t>
            </a:r>
            <a:r>
              <a:rPr spc="-145" dirty="0"/>
              <a:t> </a:t>
            </a:r>
            <a:r>
              <a:rPr spc="-15" dirty="0"/>
              <a:t>for</a:t>
            </a:r>
            <a:r>
              <a:rPr spc="-145" dirty="0"/>
              <a:t> </a:t>
            </a:r>
            <a:r>
              <a:rPr spc="20" dirty="0"/>
              <a:t>identifying</a:t>
            </a:r>
            <a:r>
              <a:rPr spc="-145" dirty="0"/>
              <a:t> </a:t>
            </a:r>
            <a:r>
              <a:rPr spc="30" dirty="0"/>
              <a:t>the</a:t>
            </a:r>
            <a:r>
              <a:rPr spc="-145" dirty="0"/>
              <a:t> </a:t>
            </a:r>
            <a:r>
              <a:rPr dirty="0"/>
              <a:t>critics</a:t>
            </a:r>
            <a:r>
              <a:rPr spc="-145" dirty="0"/>
              <a:t> </a:t>
            </a:r>
            <a:r>
              <a:rPr spc="30" dirty="0"/>
              <a:t>in</a:t>
            </a:r>
            <a:r>
              <a:rPr spc="-145" dirty="0"/>
              <a:t> </a:t>
            </a:r>
            <a:r>
              <a:rPr spc="30" dirty="0"/>
              <a:t>the</a:t>
            </a:r>
            <a:r>
              <a:rPr spc="-145" dirty="0"/>
              <a:t> </a:t>
            </a:r>
            <a:r>
              <a:rPr spc="-25" dirty="0"/>
              <a:t>industry.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09550"/>
            <a:ext cx="27832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218388"/>
            <a:ext cx="3963035" cy="3262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b="1" spc="-4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b="1" spc="-45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oma</a:t>
            </a:r>
            <a:r>
              <a:rPr b="1" spc="-5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spc="-45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spc="-85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65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</a:t>
            </a:r>
            <a:r>
              <a:rPr b="1" spc="-105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spc="-45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b="1" spc="-85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4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b="1" spc="-7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b="1" spc="-85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5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b="1" spc="-15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spc="-85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35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b="1" spc="-5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655" indent="-148590">
              <a:lnSpc>
                <a:spcPct val="100000"/>
              </a:lnSpc>
              <a:spcBef>
                <a:spcPts val="1085"/>
              </a:spcBef>
              <a:buFont typeface="Verdana"/>
              <a:buAutoNum type="arabicPeriod"/>
              <a:tabLst>
                <a:tab pos="161290" algn="l"/>
              </a:tabLst>
            </a:pPr>
            <a:r>
              <a:rPr b="1" spc="-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b="1" spc="-8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</a:t>
            </a:r>
            <a:r>
              <a:rPr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9390" indent="-187325">
              <a:lnSpc>
                <a:spcPct val="100000"/>
              </a:lnSpc>
              <a:spcBef>
                <a:spcPts val="840"/>
              </a:spcBef>
              <a:buFont typeface="Verdana"/>
              <a:buAutoNum type="arabicPeriod"/>
              <a:tabLst>
                <a:tab pos="200025" algn="l"/>
              </a:tabLst>
            </a:pPr>
            <a:r>
              <a:rPr b="1" spc="-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</a:t>
            </a:r>
            <a:r>
              <a:rPr b="1"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b="1" spc="-9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spc="-3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pc="-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</a:t>
            </a:r>
            <a:r>
              <a:rPr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6850" indent="-184785">
              <a:lnSpc>
                <a:spcPct val="100000"/>
              </a:lnSpc>
              <a:spcBef>
                <a:spcPts val="840"/>
              </a:spcBef>
              <a:buFont typeface="Verdana"/>
              <a:buAutoNum type="arabicPeriod"/>
              <a:tabLst>
                <a:tab pos="197485" algn="l"/>
              </a:tabLst>
            </a:pPr>
            <a:r>
              <a:rPr b="1"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spc="-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</a:t>
            </a:r>
            <a:r>
              <a:rPr b="1" spc="-9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</a:t>
            </a:r>
            <a:r>
              <a:rPr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804" indent="-205740">
              <a:lnSpc>
                <a:spcPct val="100000"/>
              </a:lnSpc>
              <a:spcBef>
                <a:spcPts val="840"/>
              </a:spcBef>
              <a:buFont typeface="Verdana"/>
              <a:buAutoNum type="arabicPeriod"/>
              <a:tabLst>
                <a:tab pos="218440" algn="l"/>
              </a:tabLst>
            </a:pPr>
            <a:r>
              <a:rPr b="1" spc="-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b="1" spc="-9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28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Tagging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Restaurants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w.r.t.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ctr">
              <a:lnSpc>
                <a:spcPct val="100000"/>
              </a:lnSpc>
              <a:spcBef>
                <a:spcPts val="840"/>
              </a:spcBef>
            </a:pPr>
            <a:r>
              <a:rPr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oma</a:t>
            </a:r>
            <a:r>
              <a:rPr spc="-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ego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7485" indent="-185420">
              <a:lnSpc>
                <a:spcPct val="100000"/>
              </a:lnSpc>
              <a:spcBef>
                <a:spcPts val="840"/>
              </a:spcBef>
              <a:buFont typeface="Verdana"/>
              <a:buAutoNum type="arabicPeriod" startAt="5"/>
              <a:tabLst>
                <a:tab pos="198120" algn="l"/>
              </a:tabLst>
            </a:pPr>
            <a:r>
              <a:rPr b="1" spc="-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spc="-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uisin</a:t>
            </a:r>
            <a:r>
              <a:rPr b="1"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b="1" spc="-8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Cuisines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pc="-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9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</a:t>
            </a:r>
            <a:r>
              <a:rPr spc="-6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6375" indent="-194310">
              <a:lnSpc>
                <a:spcPct val="100000"/>
              </a:lnSpc>
              <a:spcBef>
                <a:spcPts val="840"/>
              </a:spcBef>
              <a:buFont typeface="Verdana"/>
              <a:buAutoNum type="arabicPeriod" startAt="5"/>
              <a:tabLst>
                <a:tab pos="207010" algn="l"/>
              </a:tabLst>
            </a:pPr>
            <a:r>
              <a:rPr b="1" spc="-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Timin</a:t>
            </a:r>
            <a:r>
              <a:rPr b="1" spc="-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b="1" spc="-8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</a:t>
            </a:r>
            <a:r>
              <a:rPr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Timings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xfrm>
            <a:off x="5360585" y="1219670"/>
            <a:ext cx="3648075" cy="383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oma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</a:t>
            </a:r>
            <a:r>
              <a:rPr sz="1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sz="1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sz="1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marL="160655" indent="-148590">
              <a:lnSpc>
                <a:spcPct val="100000"/>
              </a:lnSpc>
              <a:spcBef>
                <a:spcPts val="1075"/>
              </a:spcBef>
              <a:buFont typeface="Verdana"/>
              <a:buAutoNum type="arabicPeriod"/>
              <a:tabLst>
                <a:tab pos="161290" algn="l"/>
              </a:tabLst>
            </a:pPr>
            <a:r>
              <a:rPr sz="1800" spc="-6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</a:t>
            </a:r>
            <a:r>
              <a:rPr sz="1800" spc="-10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800" spc="-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sz="1800" spc="-9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-3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800" b="0"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1800" b="0"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b="0"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b="0"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</a:t>
            </a:r>
            <a:r>
              <a:rPr sz="1800" b="0"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800" b="0" spc="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</a:p>
          <a:p>
            <a:pPr marL="199390" indent="-187325">
              <a:lnSpc>
                <a:spcPct val="100000"/>
              </a:lnSpc>
              <a:spcBef>
                <a:spcPts val="840"/>
              </a:spcBef>
              <a:buFont typeface="Verdana"/>
              <a:buAutoNum type="arabicPeriod"/>
              <a:tabLst>
                <a:tab pos="200025" algn="l"/>
              </a:tabLst>
            </a:pPr>
            <a:r>
              <a:rPr sz="1800" spc="-6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800"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spc="-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sz="1800" spc="-9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spc="-8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800"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sz="1800" spc="-9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-3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800" b="0"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1800" b="0"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b="0"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b="0"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800" b="0"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b="0"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sz="1800" b="0" spc="-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b="0" spc="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800" b="0"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</a:p>
          <a:p>
            <a:pPr marL="196850" indent="-184785">
              <a:lnSpc>
                <a:spcPct val="100000"/>
              </a:lnSpc>
              <a:spcBef>
                <a:spcPts val="840"/>
              </a:spcBef>
              <a:buFont typeface="Verdana"/>
              <a:buAutoNum type="arabicPeriod"/>
              <a:tabLst>
                <a:tab pos="197485" algn="l"/>
              </a:tabLst>
            </a:pPr>
            <a:r>
              <a:rPr sz="1800" spc="-6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800"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spc="-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sz="1800" spc="-9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spc="-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800" spc="-9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-3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800" b="0"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800" b="0"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b="0"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sz="1800" b="0" spc="-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b="0" spc="8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800" b="0"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-1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800" b="0" spc="-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b="0"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xt</a:t>
            </a:r>
          </a:p>
          <a:p>
            <a:pPr marL="217804" indent="-205740">
              <a:lnSpc>
                <a:spcPct val="100000"/>
              </a:lnSpc>
              <a:spcBef>
                <a:spcPts val="840"/>
              </a:spcBef>
              <a:buFont typeface="Verdana"/>
              <a:buAutoNum type="arabicPeriod"/>
              <a:tabLst>
                <a:tab pos="218440" algn="l"/>
              </a:tabLst>
            </a:pPr>
            <a:r>
              <a:rPr sz="1800" spc="-8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800" spc="-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atin</a:t>
            </a:r>
            <a:r>
              <a:rPr sz="180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800" spc="-8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-3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800" b="0"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sz="1800" b="0"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800" b="0" spc="-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800" b="0"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800" b="0" spc="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vided</a:t>
            </a:r>
            <a:r>
              <a:rPr sz="1800" b="0"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800" b="0"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800" b="0"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800" b="0"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b="0"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sz="1800" b="0" spc="-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b="0" spc="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800" b="0"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</a:p>
          <a:p>
            <a:pPr marL="12700" marR="5080">
              <a:lnSpc>
                <a:spcPct val="150000"/>
              </a:lnSpc>
              <a:buFont typeface="Verdana"/>
              <a:buAutoNum type="arabicPeriod"/>
              <a:tabLst>
                <a:tab pos="198120" algn="l"/>
              </a:tabLst>
            </a:pPr>
            <a:r>
              <a:rPr sz="1800" spc="-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sz="1800" spc="-9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-3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800" b="0"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800" b="0"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b="0"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sz="1800" b="0" spc="-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b="0" spc="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800" b="0"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sz="1800" b="0"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sz="1800" b="0"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-10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800" b="0"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6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800" b="0" spc="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800" b="0" spc="-2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800" b="0"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1800" b="0"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800" b="0"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b="0"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sz="1800" b="0" spc="-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b="0" spc="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800" b="0" spc="-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800" b="0"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b="0"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800" b="0"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oll</a:t>
            </a:r>
            <a:r>
              <a:rPr sz="1800" b="0" spc="-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800" b="0" spc="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800" b="0"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b="0"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800" b="0" spc="-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marL="206375" indent="-194310">
              <a:lnSpc>
                <a:spcPct val="100000"/>
              </a:lnSpc>
              <a:spcBef>
                <a:spcPts val="840"/>
              </a:spcBef>
              <a:buFont typeface="Verdana"/>
              <a:buAutoNum type="arabicPeriod"/>
              <a:tabLst>
                <a:tab pos="207010" algn="l"/>
              </a:tabLst>
            </a:pPr>
            <a:r>
              <a:rPr sz="1800" spc="-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1800" b="0" spc="-3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800" b="0"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sz="1800" b="0"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800" b="0" spc="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b="0"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b="0"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1800" b="0"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b="0"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800" b="0"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b="0"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sz="1800" b="0" spc="-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b="0" spc="8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pPr marL="12700" marR="156210">
              <a:lnSpc>
                <a:spcPct val="150000"/>
              </a:lnSpc>
              <a:buFont typeface="Verdana"/>
              <a:buAutoNum type="arabicPeriod"/>
              <a:tabLst>
                <a:tab pos="192405" algn="l"/>
              </a:tabLst>
            </a:pPr>
            <a:r>
              <a:rPr sz="1800"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sz="1800" spc="-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800" spc="-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sz="1800" spc="-6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800"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1800" spc="-9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-3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800" b="0"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6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800" b="0" spc="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800" b="0" spc="-2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800" b="0"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b="0"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sz="1800" b="0" spc="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800" b="0" spc="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sz="1800" b="0" spc="-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800" b="0"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1800" b="0"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sz="1800" b="0"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800" b="0"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sz="1800" b="0"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0" spc="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1800" b="0" spc="-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b="0" spc="-10" dirty="0">
              <a:solidFill>
                <a:srgbClr val="134F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85750"/>
            <a:ext cx="62446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xplo</a:t>
            </a:r>
            <a:r>
              <a:rPr lang="en-IN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</a:t>
            </a:r>
            <a:r>
              <a:rPr lang="en-IN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354682"/>
            <a:ext cx="8962390" cy="2387600"/>
            <a:chOff x="0" y="1354682"/>
            <a:chExt cx="8962390" cy="2387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354682"/>
              <a:ext cx="4687019" cy="23870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7020" y="1434935"/>
              <a:ext cx="4274819" cy="230012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85800" y="4056888"/>
            <a:ext cx="7772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marR="5080" indent="-25907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pc="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affordable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restaurants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48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ding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</a:t>
            </a:r>
            <a:r>
              <a:rPr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spc="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pc="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pc="-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932" y="285750"/>
            <a:ext cx="64732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xplo</a:t>
            </a:r>
            <a:r>
              <a:rPr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" y="1123951"/>
            <a:ext cx="3230880" cy="29432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6512" y="1123951"/>
            <a:ext cx="3042285" cy="30240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2605" y="4335579"/>
            <a:ext cx="3439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600" b="1"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b="1" spc="-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b="1" spc="-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600" b="1" spc="-7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600" b="1"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loud</a:t>
            </a:r>
            <a:r>
              <a:rPr sz="1600" b="1" spc="-7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600" b="1" spc="-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b="1" spc="-7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b="1" spc="-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xpensi</a:t>
            </a:r>
            <a:r>
              <a:rPr sz="1600" b="1" spc="-7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600" b="1" spc="-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b="1" spc="-7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9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b="1" spc="-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estau</a:t>
            </a:r>
            <a:r>
              <a:rPr sz="1600" b="1" spc="-9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b="1" spc="-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2226" y="4335509"/>
            <a:ext cx="327977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600" b="1"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b="1" spc="-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b="1" spc="-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600" b="1" spc="-7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600" b="1"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loud</a:t>
            </a:r>
            <a:r>
              <a:rPr sz="1600" b="1" spc="-7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600" b="1" spc="-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b="1" spc="-7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6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-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600" b="1" spc="-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600" b="1"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b="1" spc="-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b="1"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dable</a:t>
            </a:r>
            <a:r>
              <a:rPr sz="1600" b="1" spc="-7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9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b="1" spc="-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estau</a:t>
            </a:r>
            <a:r>
              <a:rPr sz="1600" b="1" spc="-9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b="1" spc="-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42" y="212756"/>
            <a:ext cx="61334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xplo</a:t>
            </a:r>
            <a:r>
              <a:rPr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sis(</a:t>
            </a:r>
            <a:r>
              <a:rPr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942" y="1581150"/>
            <a:ext cx="4987897" cy="2590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6920" y="1662500"/>
            <a:ext cx="2506979" cy="22465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4725" y="1198379"/>
            <a:ext cx="82416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87315" algn="l"/>
              </a:tabLst>
            </a:pPr>
            <a:r>
              <a:rPr b="1" spc="-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b="1" spc="-8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cuisin</a:t>
            </a:r>
            <a:r>
              <a:rPr b="1"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b="1" spc="-8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</a:t>
            </a:r>
            <a:r>
              <a:rPr b="1" spc="-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spc="-9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b="1" spc="-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b="1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b="1" spc="-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b="1" spc="-8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cuisin</a:t>
            </a:r>
            <a:r>
              <a:rPr b="1"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b="1" spc="-8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</a:t>
            </a:r>
            <a:r>
              <a:rPr b="1" spc="-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spc="-9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b="1" spc="-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b="1" spc="-8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8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</a:t>
            </a:r>
            <a:r>
              <a:rPr b="1" spc="-7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spc="-8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spc="-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loud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5512" y="4209288"/>
            <a:ext cx="755838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indent="-25907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North-Indian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served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cuisines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followed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</a:t>
            </a:r>
            <a:r>
              <a:rPr spc="-1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81664"/>
            <a:ext cx="61334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xplo</a:t>
            </a:r>
            <a:r>
              <a:rPr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sis(</a:t>
            </a:r>
            <a:r>
              <a:rPr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123950"/>
            <a:ext cx="3597308" cy="2647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0" y="1352551"/>
            <a:ext cx="4495800" cy="2209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72202" y="3952517"/>
            <a:ext cx="5276198" cy="98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indent="-25907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atings</a:t>
            </a:r>
            <a:r>
              <a:rPr spc="2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9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pc="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145" indent="-259079">
              <a:lnSpc>
                <a:spcPct val="100000"/>
              </a:lnSpc>
              <a:spcBef>
                <a:spcPts val="1090"/>
              </a:spcBef>
              <a:buClr>
                <a:srgbClr val="000000"/>
              </a:buClr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pc="1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Ankita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reviewed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when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09927"/>
            <a:ext cx="61334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xplo</a:t>
            </a:r>
            <a:r>
              <a:rPr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sis(</a:t>
            </a:r>
            <a:r>
              <a:rPr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721" y="1799933"/>
            <a:ext cx="4134445" cy="20935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0130" y="1753434"/>
            <a:ext cx="3989070" cy="20935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4725" y="1249979"/>
            <a:ext cx="70199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84800" algn="l"/>
              </a:tabLst>
            </a:pPr>
            <a:r>
              <a:rPr lang="en-IN" b="1" spc="-157" baseline="3968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b="1" spc="-157" baseline="3968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spc="-7" baseline="3968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b="1" spc="-127" baseline="3968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35" baseline="3968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-142" baseline="3968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b="1" spc="-120" baseline="3968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spc="-172" baseline="3968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spc="-112" baseline="3968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-37" baseline="3968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b="1" spc="-127" baseline="3968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25" baseline="3968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spc="-75" baseline="3968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atin</a:t>
            </a:r>
            <a:r>
              <a:rPr b="1" baseline="3968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spc="-127" baseline="3968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2" baseline="3968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b="1" spc="-112" baseline="3968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b="1" spc="-127" baseline="3968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44" baseline="3968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b="1" spc="-75" baseline="3968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spc="-127" baseline="3968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65" baseline="3968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spc="-97" baseline="3968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spc="-82" baseline="3968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b="1" spc="-135" baseline="3968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spc="-120" baseline="3968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wers</a:t>
            </a:r>
            <a:r>
              <a:rPr b="1" baseline="3968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b="1" spc="-6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spc="-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spc="-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b="1" spc="-9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spc="-7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b="1" spc="-9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spc="-8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b="1" spc="-8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1" spc="-6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137" y="4216632"/>
            <a:ext cx="7567295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indent="-25907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pc="-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Kiran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satisﬁed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seems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nearly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spc="-1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145" indent="-259079">
              <a:lnSpc>
                <a:spcPct val="100000"/>
              </a:lnSpc>
              <a:spcBef>
                <a:spcPts val="1215"/>
              </a:spcBef>
              <a:buClr>
                <a:srgbClr val="000000"/>
              </a:buClr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2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spc="-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7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pc="-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4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pc="-8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pc="-229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pc="35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spc="-13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5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773</Words>
  <Application>Microsoft Office PowerPoint</Application>
  <PresentationFormat>On-screen Show (16:9)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MT</vt:lpstr>
      <vt:lpstr>Arial Rounded MT Bold</vt:lpstr>
      <vt:lpstr>Calibri</vt:lpstr>
      <vt:lpstr>Times New Roman</vt:lpstr>
      <vt:lpstr>Verdana</vt:lpstr>
      <vt:lpstr>Office Theme</vt:lpstr>
      <vt:lpstr>Unsupervised Machine Learning</vt:lpstr>
      <vt:lpstr>Contents</vt:lpstr>
      <vt:lpstr>Problem Statement</vt:lpstr>
      <vt:lpstr>Data summary</vt:lpstr>
      <vt:lpstr>Exploratory Data Analysis</vt:lpstr>
      <vt:lpstr>Exploratory Data Analysis(contd)</vt:lpstr>
      <vt:lpstr>Exploratory Data Analysis(contd)</vt:lpstr>
      <vt:lpstr>Exploratory Data Analysis(contd)</vt:lpstr>
      <vt:lpstr>Exploratory Data Analysis(contd)</vt:lpstr>
      <vt:lpstr>Sentiment Analysis</vt:lpstr>
      <vt:lpstr>Models performed</vt:lpstr>
      <vt:lpstr>Models performance</vt:lpstr>
      <vt:lpstr>Models performance</vt:lpstr>
      <vt:lpstr>Clustering</vt:lpstr>
      <vt:lpstr>Clustering(contd)</vt:lpstr>
      <vt:lpstr>Top 3 Cuisines in 5 clusters K-Means</vt:lpstr>
      <vt:lpstr>Model Validation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Zomoto Clustering.pptx</dc:title>
  <dc:creator>Admin</dc:creator>
  <cp:lastModifiedBy>Admin</cp:lastModifiedBy>
  <cp:revision>15</cp:revision>
  <dcterms:created xsi:type="dcterms:W3CDTF">2022-10-10T08:08:04Z</dcterms:created>
  <dcterms:modified xsi:type="dcterms:W3CDTF">2022-10-10T18:38:05Z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