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7854e1d6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7854e1d6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7854e1d6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7854e1d6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7854e1d6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7854e1d6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7854e1d6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7854e1d6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7854e1d6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7854e1d6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7854e1d6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7854e1d6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cl.us/new_york_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71625" y="8994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the optimum location to set up a gym in Manhattan</a:t>
            </a:r>
            <a:endParaRPr/>
          </a:p>
        </p:txBody>
      </p:sp>
      <p:sp>
        <p:nvSpPr>
          <p:cNvPr id="278" name="Google Shape;278;p13"/>
          <p:cNvSpPr txBox="1"/>
          <p:nvPr>
            <p:ph idx="1" type="subTitle"/>
          </p:nvPr>
        </p:nvSpPr>
        <p:spPr>
          <a:xfrm>
            <a:off x="921900" y="3908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IBM Capstone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291900" y="503325"/>
            <a:ext cx="7173600" cy="10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GRAPH OF POTENTIAL VS NEIGHBOURHOOD</a:t>
            </a:r>
            <a:endParaRPr/>
          </a:p>
        </p:txBody>
      </p:sp>
      <p:pic>
        <p:nvPicPr>
          <p:cNvPr id="331" name="Google Shape;331;p22"/>
          <p:cNvPicPr preferRelativeResize="0"/>
          <p:nvPr/>
        </p:nvPicPr>
        <p:blipFill>
          <a:blip r:embed="rId3">
            <a:alphaModFix/>
          </a:blip>
          <a:stretch>
            <a:fillRect/>
          </a:stretch>
        </p:blipFill>
        <p:spPr>
          <a:xfrm>
            <a:off x="738200" y="1678875"/>
            <a:ext cx="7905750" cy="346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729550"/>
            <a:ext cx="69114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337" name="Google Shape;337;p23"/>
          <p:cNvSpPr txBox="1"/>
          <p:nvPr>
            <p:ph idx="1" type="body"/>
          </p:nvPr>
        </p:nvSpPr>
        <p:spPr>
          <a:xfrm>
            <a:off x="59525" y="1357325"/>
            <a:ext cx="8775000" cy="3726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purpose of this project was to identify a suitable location for stakeholders looking to set up a gym. Through the application of clustering and Foursquare API, I have identified the best neighbourhoods for this project. They are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Manhattan Valley</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Upper East Side</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Manhattanville</a:t>
            </a:r>
            <a:endParaRPr sz="14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sz="10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Turtle Bay</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Manhattan Valley would require higher capital but would generate the maximum revenue. It is the closest to the centre and has complementary businesses. Upper East Side is a good prospect as well but will be even more expensive. Manhattanville and Turtle Bay are ideal prospects for stakeholders who would not wish to play the excessive charges of location. The competition in this region is higher as most gym owners would prefer this region.</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60950" y="1404950"/>
            <a:ext cx="8222100" cy="3060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2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The </a:t>
            </a:r>
            <a:r>
              <a:rPr lang="en" sz="1400">
                <a:solidFill>
                  <a:srgbClr val="FFFFFF"/>
                </a:solidFill>
                <a:latin typeface="Times New Roman"/>
                <a:ea typeface="Times New Roman"/>
                <a:cs typeface="Times New Roman"/>
                <a:sym typeface="Times New Roman"/>
              </a:rPr>
              <a:t>problem I have chosen to analyse involves the decision regarding where to open a gym in Manhattan, New York City , USA. There are several factors which will play a role in determining this optimal location. The gym needs to be centrally located and needs to be easily accessible from all parts of the city.</a:t>
            </a:r>
            <a:endParaRPr sz="14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The gym should also have complementary venues near it. For example, the presence of a spa nearby will encourage customers to purchase gym membership of said gym. The gym should also not exist in a place where several gyms already exist which would generate unnecessary competition. Clusters will be generated to assess each neighbourhood.</a:t>
            </a:r>
            <a:endParaRPr sz="14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400">
                <a:solidFill>
                  <a:srgbClr val="FFFFFF"/>
                </a:solidFill>
                <a:latin typeface="Times New Roman"/>
                <a:ea typeface="Times New Roman"/>
                <a:cs typeface="Times New Roman"/>
                <a:sym typeface="Times New Roman"/>
              </a:rPr>
              <a:t>I will attempt to generate a list of neighbourhoods most suitable which will result in maximum revenue for the stakeholder wishing to set up the gym.</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4" name="Google Shape;284;p14"/>
          <p:cNvSpPr txBox="1"/>
          <p:nvPr/>
        </p:nvSpPr>
        <p:spPr>
          <a:xfrm>
            <a:off x="464350" y="535775"/>
            <a:ext cx="6286500" cy="5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200">
                <a:solidFill>
                  <a:srgbClr val="FFFFFF"/>
                </a:solidFill>
                <a:latin typeface="Times New Roman"/>
                <a:ea typeface="Times New Roman"/>
                <a:cs typeface="Times New Roman"/>
                <a:sym typeface="Times New Roman"/>
              </a:rPr>
              <a:t>Business Problem</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a:t>
            </a:r>
            <a:endParaRPr sz="3000"/>
          </a:p>
        </p:txBody>
      </p:sp>
      <p:sp>
        <p:nvSpPr>
          <p:cNvPr id="290" name="Google Shape;290;p15"/>
          <p:cNvSpPr txBox="1"/>
          <p:nvPr>
            <p:ph idx="1" type="body"/>
          </p:nvPr>
        </p:nvSpPr>
        <p:spPr>
          <a:xfrm>
            <a:off x="1029900" y="1300950"/>
            <a:ext cx="7352100" cy="329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Based on the factors I discussed above, the following data will be required:</a:t>
            </a:r>
            <a:endParaRPr sz="17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 </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distance of each neighbourhood from the centre of the city.</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venues nearby which are complementary to the gym.</a:t>
            </a:r>
            <a:endParaRPr sz="1700">
              <a:solidFill>
                <a:srgbClr val="000000"/>
              </a:solidFill>
              <a:highlight>
                <a:srgbClr val="FFFFFF"/>
              </a:highlight>
              <a:latin typeface="Times New Roman"/>
              <a:ea typeface="Times New Roman"/>
              <a:cs typeface="Times New Roman"/>
              <a:sym typeface="Times New Roman"/>
            </a:endParaRPr>
          </a:p>
          <a:p>
            <a:pPr indent="-311150" lvl="0" marL="457200" marR="304800" rtl="0" algn="l">
              <a:lnSpc>
                <a:spcPct val="136363"/>
              </a:lnSpc>
              <a:spcBef>
                <a:spcPts val="0"/>
              </a:spcBef>
              <a:spcAft>
                <a:spcPts val="0"/>
              </a:spcAft>
              <a:buClr>
                <a:srgbClr val="000000"/>
              </a:buClr>
              <a:buSzPts val="1300"/>
              <a:buChar char="●"/>
            </a:pPr>
            <a:r>
              <a:rPr lang="en">
                <a:solidFill>
                  <a:srgbClr val="000000"/>
                </a:solidFill>
                <a:highlight>
                  <a:srgbClr val="FFFFFF"/>
                </a:highlight>
                <a:latin typeface="Times New Roman"/>
                <a:ea typeface="Times New Roman"/>
                <a:cs typeface="Times New Roman"/>
                <a:sym typeface="Times New Roman"/>
              </a:rPr>
              <a:t>·</a:t>
            </a:r>
            <a:r>
              <a:rPr lang="en" sz="1000">
                <a:solidFill>
                  <a:srgbClr val="000000"/>
                </a:solidFill>
                <a:highlight>
                  <a:srgbClr val="FFFFFF"/>
                </a:highlight>
                <a:latin typeface="Times New Roman"/>
                <a:ea typeface="Times New Roman"/>
                <a:cs typeface="Times New Roman"/>
                <a:sym typeface="Times New Roman"/>
              </a:rPr>
              <a:t>        </a:t>
            </a:r>
            <a:r>
              <a:rPr lang="en" sz="1700">
                <a:solidFill>
                  <a:srgbClr val="000000"/>
                </a:solidFill>
                <a:highlight>
                  <a:srgbClr val="FFFFFF"/>
                </a:highlight>
                <a:latin typeface="Times New Roman"/>
                <a:ea typeface="Times New Roman"/>
                <a:cs typeface="Times New Roman"/>
                <a:sym typeface="Times New Roman"/>
              </a:rPr>
              <a:t>The number of gyms that exist in each neighbourhood.</a:t>
            </a:r>
            <a:endParaRPr sz="1700">
              <a:solidFill>
                <a:srgbClr val="000000"/>
              </a:solidFill>
              <a:highlight>
                <a:srgbClr val="FFFFFF"/>
              </a:highlight>
              <a:latin typeface="Times New Roman"/>
              <a:ea typeface="Times New Roman"/>
              <a:cs typeface="Times New Roman"/>
              <a:sym typeface="Times New Roman"/>
            </a:endParaRPr>
          </a:p>
          <a:p>
            <a:pPr indent="0" lvl="0" marL="304800" marR="304800" rtl="0" algn="l">
              <a:lnSpc>
                <a:spcPct val="136363"/>
              </a:lnSpc>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 </a:t>
            </a:r>
            <a:endParaRPr sz="17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700">
                <a:solidFill>
                  <a:srgbClr val="000000"/>
                </a:solidFill>
                <a:highlight>
                  <a:srgbClr val="FFFFFF"/>
                </a:highlight>
                <a:latin typeface="Times New Roman"/>
                <a:ea typeface="Times New Roman"/>
                <a:cs typeface="Times New Roman"/>
                <a:sym typeface="Times New Roman"/>
              </a:rPr>
              <a:t>The neighbourhoods have been identified from the source: </a:t>
            </a:r>
            <a:r>
              <a:rPr lang="en" sz="1700" u="sng">
                <a:solidFill>
                  <a:srgbClr val="0088CC"/>
                </a:solidFill>
                <a:highlight>
                  <a:srgbClr val="FFFFFF"/>
                </a:highlight>
                <a:latin typeface="Times New Roman"/>
                <a:ea typeface="Times New Roman"/>
                <a:cs typeface="Times New Roman"/>
                <a:sym typeface="Times New Roman"/>
                <a:hlinkClick r:id="rId3"/>
              </a:rPr>
              <a:t>https://cocl.us/new_york_dataset</a:t>
            </a:r>
            <a:r>
              <a:rPr lang="en" sz="1700">
                <a:solidFill>
                  <a:srgbClr val="000000"/>
                </a:solidFill>
                <a:highlight>
                  <a:srgbClr val="FFFFFF"/>
                </a:highlight>
                <a:latin typeface="Times New Roman"/>
                <a:ea typeface="Times New Roman"/>
                <a:cs typeface="Times New Roman"/>
                <a:sym typeface="Times New Roman"/>
              </a:rPr>
              <a:t>. All the features will be extracted from this data source. The other data will be extracted using the Foursquare API. The location of each neighbourhood will be obtained from the GeoPy GeoCoder package in Python.</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frame</a:t>
            </a:r>
            <a:endParaRPr/>
          </a:p>
        </p:txBody>
      </p:sp>
      <p:pic>
        <p:nvPicPr>
          <p:cNvPr id="296" name="Google Shape;296;p16"/>
          <p:cNvPicPr preferRelativeResize="0"/>
          <p:nvPr/>
        </p:nvPicPr>
        <p:blipFill>
          <a:blip r:embed="rId3">
            <a:alphaModFix/>
          </a:blip>
          <a:stretch>
            <a:fillRect/>
          </a:stretch>
        </p:blipFill>
        <p:spPr>
          <a:xfrm>
            <a:off x="1223400" y="1178775"/>
            <a:ext cx="7191300" cy="386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41250" y="229475"/>
            <a:ext cx="73194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Manhattan containing the relevant neighborhoods</a:t>
            </a:r>
            <a:endParaRPr/>
          </a:p>
        </p:txBody>
      </p:sp>
      <p:pic>
        <p:nvPicPr>
          <p:cNvPr id="302" name="Google Shape;302;p17"/>
          <p:cNvPicPr preferRelativeResize="0"/>
          <p:nvPr/>
        </p:nvPicPr>
        <p:blipFill>
          <a:blip r:embed="rId3">
            <a:alphaModFix/>
          </a:blip>
          <a:stretch>
            <a:fillRect/>
          </a:stretch>
        </p:blipFill>
        <p:spPr>
          <a:xfrm>
            <a:off x="2645425" y="1514925"/>
            <a:ext cx="3853159" cy="36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209300" cy="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using FOURSQUARE API</a:t>
            </a:r>
            <a:endParaRPr/>
          </a:p>
        </p:txBody>
      </p:sp>
      <p:pic>
        <p:nvPicPr>
          <p:cNvPr id="308" name="Google Shape;308;p18"/>
          <p:cNvPicPr preferRelativeResize="0"/>
          <p:nvPr/>
        </p:nvPicPr>
        <p:blipFill>
          <a:blip r:embed="rId3">
            <a:alphaModFix/>
          </a:blip>
          <a:stretch>
            <a:fillRect/>
          </a:stretch>
        </p:blipFill>
        <p:spPr>
          <a:xfrm>
            <a:off x="1110288" y="1321575"/>
            <a:ext cx="6923426" cy="382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545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CLUSTERS ON THE MAP OF MANHATTAN</a:t>
            </a:r>
            <a:endParaRPr/>
          </a:p>
        </p:txBody>
      </p:sp>
      <p:pic>
        <p:nvPicPr>
          <p:cNvPr id="314" name="Google Shape;314;p19"/>
          <p:cNvPicPr preferRelativeResize="0"/>
          <p:nvPr/>
        </p:nvPicPr>
        <p:blipFill>
          <a:blip r:embed="rId3">
            <a:alphaModFix/>
          </a:blip>
          <a:stretch>
            <a:fillRect/>
          </a:stretch>
        </p:blipFill>
        <p:spPr>
          <a:xfrm>
            <a:off x="1404950" y="1840900"/>
            <a:ext cx="6750825" cy="330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221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ABOUT THE CLUSTERS</a:t>
            </a:r>
            <a:endParaRPr/>
          </a:p>
        </p:txBody>
      </p:sp>
      <p:sp>
        <p:nvSpPr>
          <p:cNvPr id="320" name="Google Shape;320;p20"/>
          <p:cNvSpPr txBox="1"/>
          <p:nvPr>
            <p:ph idx="1" type="body"/>
          </p:nvPr>
        </p:nvSpPr>
        <p:spPr>
          <a:xfrm>
            <a:off x="238125" y="1166825"/>
            <a:ext cx="8477100" cy="397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1</a:t>
            </a:r>
            <a:r>
              <a:rPr lang="en" sz="1600">
                <a:solidFill>
                  <a:srgbClr val="000000"/>
                </a:solidFill>
                <a:latin typeface="Times New Roman"/>
                <a:ea typeface="Times New Roman"/>
                <a:cs typeface="Times New Roman"/>
                <a:sym typeface="Times New Roman"/>
              </a:rPr>
              <a:t>- It represents the neighbourhoods that are at a greater distance from the centre of Manhattan. Each neighbourhood as at least 1 gym. I would not recommend setting up a gym here as it is far from Central Park. These neighbourhoods are marked in </a:t>
            </a:r>
            <a:r>
              <a:rPr b="1" lang="en" sz="1600">
                <a:solidFill>
                  <a:srgbClr val="FF0000"/>
                </a:solidFill>
                <a:latin typeface="Times New Roman"/>
                <a:ea typeface="Times New Roman"/>
                <a:cs typeface="Times New Roman"/>
                <a:sym typeface="Times New Roman"/>
              </a:rPr>
              <a:t>red</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2</a:t>
            </a:r>
            <a:r>
              <a:rPr lang="en" sz="1600">
                <a:solidFill>
                  <a:srgbClr val="000000"/>
                </a:solidFill>
                <a:latin typeface="Times New Roman"/>
                <a:ea typeface="Times New Roman"/>
                <a:cs typeface="Times New Roman"/>
                <a:sym typeface="Times New Roman"/>
              </a:rPr>
              <a:t> - These are neighbourhoods with plenty of gyms already. There will be fierce competition here and that may impact revenue. These points are marked in </a:t>
            </a:r>
            <a:r>
              <a:rPr b="1" lang="en" sz="1600">
                <a:solidFill>
                  <a:srgbClr val="7030A0"/>
                </a:solidFill>
                <a:latin typeface="Times New Roman"/>
                <a:ea typeface="Times New Roman"/>
                <a:cs typeface="Times New Roman"/>
                <a:sym typeface="Times New Roman"/>
              </a:rPr>
              <a:t>purple</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Cluster 3</a:t>
            </a:r>
            <a:r>
              <a:rPr lang="en" sz="1600">
                <a:solidFill>
                  <a:srgbClr val="000000"/>
                </a:solidFill>
                <a:latin typeface="Times New Roman"/>
                <a:ea typeface="Times New Roman"/>
                <a:cs typeface="Times New Roman"/>
                <a:sym typeface="Times New Roman"/>
              </a:rPr>
              <a:t> - These are the points closest to Central Park and are greatly untapped. These neighbourhoods offer great potential. I would recommend these neighbourhoods. However, one must keep in mind that these neighbourhoods are expensive and there will be significant overhead costs to setting up a gym here. These points are marked in </a:t>
            </a:r>
            <a:r>
              <a:rPr lang="en" sz="1600">
                <a:solidFill>
                  <a:srgbClr val="00B0F0"/>
                </a:solidFill>
                <a:latin typeface="Times New Roman"/>
                <a:ea typeface="Times New Roman"/>
                <a:cs typeface="Times New Roman"/>
                <a:sym typeface="Times New Roman"/>
              </a:rPr>
              <a:t>light blue</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428625" y="1393025"/>
            <a:ext cx="8441400" cy="3583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Cluster 4</a:t>
            </a:r>
            <a:r>
              <a:rPr lang="en" sz="1400">
                <a:solidFill>
                  <a:srgbClr val="000000"/>
                </a:solidFill>
                <a:latin typeface="Times New Roman"/>
                <a:ea typeface="Times New Roman"/>
                <a:cs typeface="Times New Roman"/>
                <a:sym typeface="Times New Roman"/>
              </a:rPr>
              <a:t> - These are points that are slightly further away from the centre. However, no gym exists in the neighbourhood of these vicinities so it may result in high revenue. The cost of setting up the gym might also be much lower than cluster 2. They are marked in </a:t>
            </a:r>
            <a:r>
              <a:rPr lang="en" sz="1400">
                <a:solidFill>
                  <a:srgbClr val="66FFFF"/>
                </a:solidFill>
                <a:latin typeface="Times New Roman"/>
                <a:ea typeface="Times New Roman"/>
                <a:cs typeface="Times New Roman"/>
                <a:sym typeface="Times New Roman"/>
              </a:rPr>
              <a:t>light green</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Cluster 5</a:t>
            </a:r>
            <a:r>
              <a:rPr lang="en" sz="1400">
                <a:solidFill>
                  <a:srgbClr val="000000"/>
                </a:solidFill>
                <a:latin typeface="Times New Roman"/>
                <a:ea typeface="Times New Roman"/>
                <a:cs typeface="Times New Roman"/>
                <a:sym typeface="Times New Roman"/>
              </a:rPr>
              <a:t>- This cluster shows points that are somewhat between the outskirts and centre of Manhattan. There exist gyms already which may offer some competition. However, that number is far lesser than that of cluster 1. They can also be promising as prices will be lower. These are shown in  </a:t>
            </a:r>
            <a:r>
              <a:rPr lang="en" sz="1400">
                <a:solidFill>
                  <a:srgbClr val="FFC000"/>
                </a:solidFill>
                <a:latin typeface="Times New Roman"/>
                <a:ea typeface="Times New Roman"/>
                <a:cs typeface="Times New Roman"/>
                <a:sym typeface="Times New Roman"/>
              </a:rPr>
              <a:t>orange</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