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4" r:id="rId4"/>
    <p:sldId id="285" r:id="rId5"/>
    <p:sldId id="287" r:id="rId6"/>
    <p:sldId id="288" r:id="rId7"/>
    <p:sldId id="289" r:id="rId8"/>
    <p:sldId id="300" r:id="rId9"/>
    <p:sldId id="290" r:id="rId10"/>
    <p:sldId id="291" r:id="rId11"/>
    <p:sldId id="292" r:id="rId12"/>
    <p:sldId id="293" r:id="rId13"/>
    <p:sldId id="302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8737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A9B6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3.png" descr="Circuit Board Lines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3332" y="0"/>
            <a:ext cx="534066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67887" y="1020665"/>
            <a:ext cx="5851915" cy="147002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67887" y="2766223"/>
            <a:ext cx="5851915" cy="1752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4B52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pic>
        <p:nvPicPr>
          <p:cNvPr id="1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55" y="178401"/>
            <a:ext cx="2381481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5400000">
            <a:off x="4732339" y="2171701"/>
            <a:ext cx="5851522" cy="2057402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pic>
        <p:nvPicPr>
          <p:cNvPr id="131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5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59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57200" y="1698587"/>
            <a:ext cx="4040188" cy="6397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4645025" y="1698587"/>
            <a:ext cx="4041775" cy="6397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72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83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57198" y="292100"/>
            <a:ext cx="3008316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96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792287" y="4795837"/>
            <a:ext cx="5486403" cy="571502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pic>
        <p:nvPicPr>
          <p:cNvPr id="108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17" name="image1.png" descr="Circuit Board Lines 4.png"/>
          <p:cNvPicPr>
            <a:picLocks noChangeAspect="1"/>
          </p:cNvPicPr>
          <p:nvPr/>
        </p:nvPicPr>
        <p:blipFill>
          <a:blip r:embed="rId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9144" y="457200"/>
            <a:ext cx="9144001" cy="1143000"/>
          </a:xfrm>
          <a:prstGeom prst="rect">
            <a:avLst/>
          </a:prstGeom>
          <a:solidFill>
            <a:srgbClr val="464B52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" name="image1.png" descr="Circuit Board Lines 4.png"/>
          <p:cNvPicPr>
            <a:picLocks noChangeAspect="1"/>
          </p:cNvPicPr>
          <p:nvPr/>
        </p:nvPicPr>
        <p:blipFill>
          <a:blip r:embed="rId12">
            <a:extLst/>
          </a:blip>
          <a:srcRect l="3140" r="104" b="28938"/>
          <a:stretch>
            <a:fillRect/>
          </a:stretch>
        </p:blipFill>
        <p:spPr>
          <a:xfrm rot="10800000" flipH="1">
            <a:off x="6855303" y="-4"/>
            <a:ext cx="2288698" cy="2285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305322" y="6262489"/>
            <a:ext cx="2381480" cy="55284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289220" y="6221731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all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5771D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In Time Tec – Company Confidential</a:t>
            </a:r>
          </a:p>
        </p:txBody>
      </p:sp>
      <p:sp>
        <p:nvSpPr>
          <p:cNvPr id="154" name="Shape 154"/>
          <p:cNvSpPr>
            <a:spLocks noGrp="1"/>
          </p:cNvSpPr>
          <p:nvPr>
            <p:ph type="ctrTitle"/>
          </p:nvPr>
        </p:nvSpPr>
        <p:spPr>
          <a:xfrm>
            <a:off x="0" y="1572621"/>
            <a:ext cx="8305800" cy="1470028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br>
              <a:rPr dirty="0"/>
            </a:br>
            <a:endParaRPr dirty="0"/>
          </a:p>
        </p:txBody>
      </p:sp>
      <p:sp>
        <p:nvSpPr>
          <p:cNvPr id="155" name="Shape 155"/>
          <p:cNvSpPr/>
          <p:nvPr/>
        </p:nvSpPr>
        <p:spPr>
          <a:xfrm>
            <a:off x="2081958" y="-8002"/>
            <a:ext cx="745072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Grow Revenue	Build Competency	      Establish Infrastructure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438" y="1509284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(Week-1)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Prepared by- Sarthak Jain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2" y="457200"/>
            <a:ext cx="8347587" cy="1143000"/>
          </a:xfrm>
        </p:spPr>
        <p:txBody>
          <a:bodyPr>
            <a:normAutofit/>
          </a:bodyPr>
          <a:lstStyle/>
          <a:p>
            <a:r>
              <a:rPr lang="en-US" sz="2800" dirty="0"/>
              <a:t>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30" y="1760561"/>
            <a:ext cx="8563970" cy="5097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 user-defined prototype for an object </a:t>
            </a:r>
            <a:r>
              <a:rPr lang="en-IN" sz="2000" dirty="0"/>
              <a:t>that defines a set of attributes that characterize any object of the class</a:t>
            </a:r>
            <a:r>
              <a:rPr lang="en-US" sz="2000" dirty="0"/>
              <a:t> .</a:t>
            </a:r>
          </a:p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1800" dirty="0"/>
              <a:t>             Class </a:t>
            </a:r>
            <a:r>
              <a:rPr lang="en-US" sz="1800" dirty="0" err="1"/>
              <a:t>Name_of_class</a:t>
            </a:r>
            <a:r>
              <a:rPr lang="en-US" sz="1800" dirty="0"/>
              <a:t>( ):</a:t>
            </a:r>
          </a:p>
          <a:p>
            <a:pPr marL="0" indent="0">
              <a:buNone/>
            </a:pPr>
            <a:r>
              <a:rPr lang="en-US" sz="1800" dirty="0"/>
              <a:t>                  def __init__(self):</a:t>
            </a:r>
          </a:p>
          <a:p>
            <a:pPr marL="0" indent="0">
              <a:buNone/>
            </a:pPr>
            <a:r>
              <a:rPr lang="en-US" sz="1800" dirty="0"/>
              <a:t>                 class variables or methods 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__init__() </a:t>
            </a:r>
            <a:r>
              <a:rPr lang="en-US" sz="1800" dirty="0">
                <a:sym typeface="Wingdings" panose="05000000000000000000" pitchFamily="2" charset="2"/>
              </a:rPr>
              <a:t> It is</a:t>
            </a:r>
            <a:r>
              <a:rPr lang="en-US" sz="1800" dirty="0"/>
              <a:t> the special method , which is class constructor or initialization method that python calls when you create the new instance of the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Class variables and methods include all the variable and functions that are define inside the class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17270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File input/output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974" y="1976284"/>
            <a:ext cx="8450826" cy="44245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Python provides basic functions and methods necessary to manipulate files by default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open() function :</a:t>
            </a:r>
            <a:r>
              <a:rPr lang="en-IN" dirty="0"/>
              <a:t> </a:t>
            </a:r>
            <a:r>
              <a:rPr lang="en-IN" sz="2000" dirty="0"/>
              <a:t>This function creates a file object, which would be utilized to call other support methods associated with it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400" b="1" dirty="0"/>
              <a:t>    Syntax: </a:t>
            </a:r>
            <a:r>
              <a:rPr lang="en-IN" sz="2000" dirty="0"/>
              <a:t>f=open(“ filename ”, ” mode ”, ” buffering ”)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read(): This function is use to read data from file.</a:t>
            </a:r>
          </a:p>
          <a:p>
            <a:r>
              <a:rPr lang="en-US" sz="2000" dirty="0"/>
              <a:t>write() : Use to write data to file.</a:t>
            </a:r>
          </a:p>
          <a:p>
            <a:r>
              <a:rPr lang="en-US" sz="2000" dirty="0"/>
              <a:t>close() : close the file after proper operation</a:t>
            </a:r>
          </a:p>
          <a:p>
            <a:r>
              <a:rPr lang="en-US" sz="2000" dirty="0"/>
              <a:t>readline(): this function read data line by line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u="sng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308098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438" y="457200"/>
            <a:ext cx="8126361" cy="1143000"/>
          </a:xfrm>
        </p:spPr>
        <p:txBody>
          <a:bodyPr>
            <a:normAutofit/>
          </a:bodyPr>
          <a:lstStyle/>
          <a:p>
            <a:r>
              <a:rPr lang="en-US" sz="2800" dirty="0"/>
              <a:t>Assignments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476" y="1746913"/>
            <a:ext cx="8828341" cy="51110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Apply sorting algorithm in one program: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Bubble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Merge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Quick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Selection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Insertion sort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dirty="0"/>
              <a:t>Use </a:t>
            </a:r>
            <a:r>
              <a:rPr lang="en-IN" sz="1800" dirty="0" err="1"/>
              <a:t>urlib</a:t>
            </a:r>
            <a:r>
              <a:rPr lang="en-IN" sz="1800" dirty="0"/>
              <a:t> to download any Html page and store that in user readable  format in a file. File location will be given from console.</a:t>
            </a:r>
            <a:r>
              <a:rPr lang="en-US" sz="1800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150533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124200" y="6404292"/>
            <a:ext cx="28956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In Time Tec – Company Confidential</a:t>
            </a:r>
          </a:p>
        </p:txBody>
      </p:sp>
      <p:sp>
        <p:nvSpPr>
          <p:cNvPr id="154" name="Shape 154"/>
          <p:cNvSpPr>
            <a:spLocks noGrp="1"/>
          </p:cNvSpPr>
          <p:nvPr>
            <p:ph type="ctrTitle"/>
          </p:nvPr>
        </p:nvSpPr>
        <p:spPr>
          <a:xfrm>
            <a:off x="0" y="1572621"/>
            <a:ext cx="8305800" cy="1470028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br>
              <a:rPr dirty="0"/>
            </a:br>
            <a:endParaRPr dirty="0"/>
          </a:p>
        </p:txBody>
      </p:sp>
      <p:sp>
        <p:nvSpPr>
          <p:cNvPr id="155" name="Shape 155"/>
          <p:cNvSpPr/>
          <p:nvPr/>
        </p:nvSpPr>
        <p:spPr>
          <a:xfrm>
            <a:off x="2081958" y="-8002"/>
            <a:ext cx="7450722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Grow Revenue	Build Competency	      Establish Infrastructure</a:t>
            </a:r>
          </a:p>
        </p:txBody>
      </p:sp>
      <p:sp>
        <p:nvSpPr>
          <p:cNvPr id="2" name="Rectangle 1"/>
          <p:cNvSpPr/>
          <p:nvPr/>
        </p:nvSpPr>
        <p:spPr>
          <a:xfrm rot="21122733">
            <a:off x="595438" y="1509283"/>
            <a:ext cx="32833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                    </a:t>
            </a:r>
          </a:p>
          <a:p>
            <a:endParaRPr lang="en-US" sz="6000" b="1" i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6000" b="1" i="1" dirty="0">
                <a:solidFill>
                  <a:srgbClr val="C00000"/>
                </a:solidFill>
                <a:latin typeface="Comic Sans MS" panose="030F0702030302020204" pitchFamily="66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959397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8" y="457200"/>
            <a:ext cx="8303342" cy="11430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 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84" y="1787857"/>
            <a:ext cx="8539316" cy="4776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interpreted, object-oriented, high-level programming language with dynamic semantics. Its high-level built in data structures, combined with dynamic typing and dynamic binding.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Advantages –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&amp; easy to learn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modules and packages</a:t>
            </a:r>
          </a:p>
          <a:p>
            <a:pPr marL="457200" indent="-457200">
              <a:buAutoNum type="arabicParenR" startAt="3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extensive standard library</a:t>
            </a:r>
          </a:p>
          <a:p>
            <a:pPr marL="457200" indent="-457200">
              <a:buAutoNum type="arabicParenR" startAt="3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programmer productivity</a:t>
            </a:r>
          </a:p>
          <a:p>
            <a:pPr marL="457200" indent="-457200">
              <a:buAutoNum type="arabicParenR" startAt="3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Data Structures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 startAt="2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 startAt="2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4733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60" y="457200"/>
            <a:ext cx="8332839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Python v/s other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39" y="1787857"/>
            <a:ext cx="8834283" cy="4384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Python &amp; php both can be used for web development but python in comparison is versatile that’s why it  can also be used for other developments.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Java is more complicated then python. Java  can be used to develop network-based applications while python can’t boast of 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Century Gothic" panose="020B0502020202020204" pitchFamily="34" charset="0"/>
                <a:cs typeface="Times New Roman" panose="02020603050405020304" pitchFamily="18" charset="0"/>
              </a:rPr>
              <a:t>Python is easier to learn, it has many more open source libraries compared to C#. Yet, the standard library of C# is better than Python's, C# has more features, its performance is higher and it evolves really fast</a:t>
            </a:r>
            <a:r>
              <a:rPr lang="en-IN" sz="2000" dirty="0">
                <a:latin typeface="Century Gothic" panose="020B0502020202020204" pitchFamily="34" charset="0"/>
              </a:rPr>
              <a:t>.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88590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54" y="457200"/>
            <a:ext cx="8273845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Python </a:t>
            </a:r>
            <a:r>
              <a:rPr lang="en-US" sz="3200" dirty="0" err="1"/>
              <a:t>SyntAx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729" y="1843548"/>
            <a:ext cx="8495070" cy="43286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Print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Data Structure-[Lists, Tuple, Dictionary]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Strings, Strings methods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Variables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Comments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Arithmetic operators, Bitwise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Date and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Indentations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Classes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86145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457200"/>
            <a:ext cx="8214852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731" y="1644134"/>
            <a:ext cx="8841282" cy="4869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Strings Method-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len() : Calculate length of the string</a:t>
            </a:r>
          </a:p>
          <a:p>
            <a:pPr marL="0" indent="0">
              <a:buNone/>
            </a:pPr>
            <a:r>
              <a:rPr lang="en-US" sz="2000" dirty="0"/>
              <a:t>                   example: len(“python”)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6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.lower():Converts string into lower-case</a:t>
            </a:r>
          </a:p>
          <a:p>
            <a:pPr marL="0" indent="0">
              <a:buNone/>
            </a:pPr>
            <a:r>
              <a:rPr lang="en-US" sz="2000" dirty="0"/>
              <a:t>                   example: (“PYTHON”).lower() </a:t>
            </a:r>
            <a:r>
              <a:rPr lang="en-US" sz="2000" dirty="0">
                <a:sym typeface="Wingdings" panose="05000000000000000000" pitchFamily="2" charset="2"/>
              </a:rPr>
              <a:t> python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.upper():Converts string into upper-case</a:t>
            </a:r>
          </a:p>
          <a:p>
            <a:pPr marL="0" indent="0">
              <a:buNone/>
            </a:pPr>
            <a:r>
              <a:rPr lang="en-US" sz="2000" dirty="0"/>
              <a:t>                    example: (“learning”).upper() </a:t>
            </a:r>
            <a:r>
              <a:rPr lang="en-US" sz="2000" dirty="0">
                <a:sym typeface="Wingdings" panose="05000000000000000000" pitchFamily="2" charset="2"/>
              </a:rPr>
              <a:t> LEARNING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Str(): Convert non-strings into strings</a:t>
            </a:r>
          </a:p>
          <a:p>
            <a:pPr marL="0" indent="0">
              <a:buNone/>
            </a:pPr>
            <a:r>
              <a:rPr lang="en-US" sz="2000" dirty="0"/>
              <a:t>                    example: str(126) </a:t>
            </a:r>
            <a:r>
              <a:rPr lang="en-US" sz="2000" dirty="0">
                <a:sym typeface="Wingdings" panose="05000000000000000000" pitchFamily="2" charset="2"/>
              </a:rPr>
              <a:t> “126”</a:t>
            </a: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358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2" y="457200"/>
            <a:ext cx="8347587" cy="1143000"/>
          </a:xfrm>
        </p:spPr>
        <p:txBody>
          <a:bodyPr>
            <a:normAutofit/>
          </a:bodyPr>
          <a:lstStyle/>
          <a:p>
            <a:r>
              <a:rPr lang="en-US" sz="3200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226" y="1787857"/>
            <a:ext cx="8465573" cy="488589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Function is a block of code organized, reusable code that is used to perform single, related 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def keyword is use to define the function block.</a:t>
            </a:r>
          </a:p>
          <a:p>
            <a:pPr marL="0" indent="0">
              <a:buNone/>
            </a:pPr>
            <a:r>
              <a:rPr lang="en-US" sz="2400" b="1" u="sng" dirty="0"/>
              <a:t>Syntax-</a:t>
            </a:r>
          </a:p>
          <a:p>
            <a:pPr marL="0" indent="0">
              <a:buNone/>
            </a:pPr>
            <a:r>
              <a:rPr lang="en-US" sz="2000" dirty="0"/>
              <a:t>                  def function_name (parameters):</a:t>
            </a:r>
          </a:p>
          <a:p>
            <a:pPr marL="0" indent="0">
              <a:buNone/>
            </a:pPr>
            <a:r>
              <a:rPr lang="en-US" sz="2000" dirty="0"/>
              <a:t>                         function doc_string(optional)</a:t>
            </a:r>
          </a:p>
          <a:p>
            <a:pPr marL="0" indent="0">
              <a:buNone/>
            </a:pPr>
            <a:r>
              <a:rPr lang="en-US" sz="2000" dirty="0"/>
              <a:t>                         function_body</a:t>
            </a:r>
          </a:p>
          <a:p>
            <a:pPr marL="0" indent="0">
              <a:buNone/>
            </a:pPr>
            <a:r>
              <a:rPr lang="en-US" sz="2000" dirty="0"/>
              <a:t>                         return [expression]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Example-  def printme(str):</a:t>
            </a:r>
          </a:p>
          <a:p>
            <a:pPr marL="0" indent="0">
              <a:buNone/>
            </a:pPr>
            <a:r>
              <a:rPr lang="en-US" sz="2000" dirty="0"/>
              <a:t>                        print(str)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Calling functions</a:t>
            </a:r>
            <a:r>
              <a:rPr lang="en-US" sz="2000" dirty="0">
                <a:sym typeface="Wingdings" panose="05000000000000000000" pitchFamily="2" charset="2"/>
              </a:rPr>
              <a:t> printme(“ I am a Function”)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9337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457200"/>
            <a:ext cx="828859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32" y="1932039"/>
            <a:ext cx="8804786" cy="46871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List are the datatypes use to store the collection of different piece of information as a sequence under a single variable name.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Enclosed in square brackets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400" b="1" u="sng" dirty="0"/>
              <a:t>Syntax </a:t>
            </a:r>
            <a:r>
              <a:rPr lang="en-US" sz="2400" b="1" u="sng" dirty="0">
                <a:sym typeface="Wingdings" panose="05000000000000000000" pitchFamily="2" charset="2"/>
              </a:rPr>
              <a:t>-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List_name =[ “item1”, ”item2” ]</a:t>
            </a:r>
          </a:p>
          <a:p>
            <a:pPr marL="0" indent="0">
              <a:buNone/>
            </a:pPr>
            <a:r>
              <a:rPr lang="en-US" sz="2000" dirty="0"/>
              <a:t>                        List_name = [ ] </a:t>
            </a:r>
            <a:r>
              <a:rPr lang="en-US" sz="2000" dirty="0">
                <a:sym typeface="Wingdings" panose="05000000000000000000" pitchFamily="2" charset="2"/>
              </a:rPr>
              <a:t> Empty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Adding to list </a:t>
            </a:r>
            <a:r>
              <a:rPr lang="en-US" sz="2000" dirty="0">
                <a:sym typeface="Wingdings" panose="05000000000000000000" pitchFamily="2" charset="2"/>
              </a:rPr>
              <a:t> .append( ) method is use to add item in the  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Remove from list  we have methods  to remove any item from list.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list.pop(index)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ym typeface="Wingdings" panose="05000000000000000000" pitchFamily="2" charset="2"/>
              </a:rPr>
              <a:t>list.remove</a:t>
            </a:r>
            <a:r>
              <a:rPr lang="en-US" sz="2000" dirty="0">
                <a:sym typeface="Wingdings" panose="05000000000000000000" pitchFamily="2" charset="2"/>
              </a:rPr>
              <a:t>(item)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del(list[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4485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4DBB-1CD4-4A59-A759-1E121D33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457200"/>
            <a:ext cx="8450826" cy="1143000"/>
          </a:xfrm>
        </p:spPr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61AE8-A23C-44DC-88BB-E54DC160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973" y="2057400"/>
            <a:ext cx="8627807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List comprehension provide concise way to create a list.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/>
              <a:t>Syntax: </a:t>
            </a:r>
          </a:p>
          <a:p>
            <a:pPr marL="0" indent="0">
              <a:buNone/>
            </a:pPr>
            <a:r>
              <a:rPr lang="en-IN" sz="2400" b="1" dirty="0"/>
              <a:t>             </a:t>
            </a:r>
            <a:r>
              <a:rPr lang="en-IN" sz="2000" dirty="0" err="1"/>
              <a:t>list_name</a:t>
            </a:r>
            <a:r>
              <a:rPr lang="en-IN" sz="2000" dirty="0"/>
              <a:t> = [ </a:t>
            </a:r>
            <a:r>
              <a:rPr lang="en-IN" sz="2000" dirty="0" err="1"/>
              <a:t>i</a:t>
            </a:r>
            <a:r>
              <a:rPr lang="en-IN" sz="2000" dirty="0"/>
              <a:t> for </a:t>
            </a:r>
            <a:r>
              <a:rPr lang="en-IN" sz="2000" dirty="0" err="1"/>
              <a:t>i</a:t>
            </a:r>
            <a:r>
              <a:rPr lang="en-IN" sz="2000" dirty="0"/>
              <a:t> in range(10) if </a:t>
            </a:r>
            <a:r>
              <a:rPr lang="en-IN" sz="2000" dirty="0" err="1"/>
              <a:t>i</a:t>
            </a:r>
            <a:r>
              <a:rPr lang="en-IN" sz="2000" dirty="0"/>
              <a:t> % 2 == 0]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2000" dirty="0">
                <a:sym typeface="Wingdings" panose="05000000000000000000" pitchFamily="2" charset="2"/>
              </a:rPr>
              <a:t>Above code will create a list of all even numbers between 0 &amp; 10</a:t>
            </a:r>
          </a:p>
          <a:p>
            <a:pPr marL="0" indent="0">
              <a:buNone/>
            </a:pPr>
            <a:endParaRPr lang="en-I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b="1" u="sng" dirty="0">
                <a:sym typeface="Wingdings" panose="05000000000000000000" pitchFamily="2" charset="2"/>
              </a:rPr>
              <a:t>List Slicing: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ym typeface="Wingdings" panose="05000000000000000000" pitchFamily="2" charset="2"/>
              </a:rPr>
              <a:t>List slicing is use to get a slice of a list.</a:t>
            </a:r>
          </a:p>
          <a:p>
            <a:pPr marL="0" indent="0">
              <a:buNone/>
            </a:pPr>
            <a:r>
              <a:rPr lang="en-IN" sz="2400" b="1" dirty="0">
                <a:sym typeface="Wingdings" panose="05000000000000000000" pitchFamily="2" charset="2"/>
              </a:rPr>
              <a:t>     Syntax</a:t>
            </a:r>
            <a:r>
              <a:rPr lang="en-IN" sz="2000" dirty="0">
                <a:sym typeface="Wingdings" panose="05000000000000000000" pitchFamily="2" charset="2"/>
              </a:rPr>
              <a:t>:   </a:t>
            </a:r>
            <a:r>
              <a:rPr lang="en-IN" sz="2000" dirty="0" err="1">
                <a:sym typeface="Wingdings" panose="05000000000000000000" pitchFamily="2" charset="2"/>
              </a:rPr>
              <a:t>list_name</a:t>
            </a:r>
            <a:r>
              <a:rPr lang="en-IN" sz="2000" dirty="0">
                <a:sym typeface="Wingdings" panose="05000000000000000000" pitchFamily="2" charset="2"/>
              </a:rPr>
              <a:t> [ Start : end : stride ]</a:t>
            </a:r>
          </a:p>
        </p:txBody>
      </p:sp>
    </p:spTree>
    <p:extLst>
      <p:ext uri="{BB962C8B-B14F-4D97-AF65-F5344CB8AC3E}">
        <p14:creationId xmlns:p14="http://schemas.microsoft.com/office/powerpoint/2010/main" val="20328823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8" y="457200"/>
            <a:ext cx="8303342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dictionary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728" y="1946786"/>
            <a:ext cx="8686800" cy="49112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 dictionary you can access value by looking up the key instead of the index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 key can be any string or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Enclosed in curly braces.</a:t>
            </a:r>
          </a:p>
          <a:p>
            <a:pPr marL="0" indent="0">
              <a:buNone/>
            </a:pPr>
            <a:r>
              <a:rPr lang="en-US" sz="2400" b="1" u="sng" dirty="0"/>
              <a:t>Syntax</a:t>
            </a:r>
            <a:r>
              <a:rPr lang="en-US" sz="2400" b="1" dirty="0"/>
              <a:t>-  </a:t>
            </a:r>
            <a:r>
              <a:rPr lang="en-US" sz="2000" dirty="0" err="1"/>
              <a:t>dict_name</a:t>
            </a:r>
            <a:r>
              <a:rPr lang="en-US" sz="2000" dirty="0"/>
              <a:t>={“key1”: value1, “key2”: value2}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we can remove items from dictionary using del command-</a:t>
            </a:r>
          </a:p>
          <a:p>
            <a:pPr marL="0" indent="0">
              <a:buNone/>
            </a:pPr>
            <a:r>
              <a:rPr lang="en-US" sz="2000" dirty="0"/>
              <a:t>                                    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 del(key)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We can add item to dictionary like-</a:t>
            </a:r>
          </a:p>
          <a:p>
            <a:pPr marL="0" indent="0">
              <a:buNone/>
            </a:pPr>
            <a:r>
              <a:rPr lang="en-US" sz="2000" dirty="0"/>
              <a:t>                                       </a:t>
            </a:r>
            <a:r>
              <a:rPr lang="en-US" sz="2000" dirty="0">
                <a:sym typeface="Wingdings" panose="05000000000000000000" pitchFamily="2" charset="2"/>
              </a:rPr>
              <a:t>  </a:t>
            </a:r>
            <a:r>
              <a:rPr lang="en-US" sz="2000" dirty="0" err="1"/>
              <a:t>dict_name</a:t>
            </a:r>
            <a:r>
              <a:rPr lang="en-US" sz="2000" dirty="0"/>
              <a:t>[“key”]=value</a:t>
            </a:r>
          </a:p>
          <a:p>
            <a:pPr marL="0" indent="0">
              <a:buNone/>
            </a:pPr>
            <a:r>
              <a:rPr lang="en-US" sz="2400" b="1" u="sng" dirty="0"/>
              <a:t>Iterators for dictionary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dict.items</a:t>
            </a:r>
            <a:r>
              <a:rPr lang="en-US" sz="2000" dirty="0"/>
              <a:t>() </a:t>
            </a:r>
            <a:r>
              <a:rPr lang="en-US" sz="2000" dirty="0">
                <a:sym typeface="Wingdings" panose="05000000000000000000" pitchFamily="2" charset="2"/>
              </a:rPr>
              <a:t> return key/value pain in unordered form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2. </a:t>
            </a:r>
            <a:r>
              <a:rPr lang="en-US" sz="2000" dirty="0" err="1">
                <a:sym typeface="Wingdings" panose="05000000000000000000" pitchFamily="2" charset="2"/>
              </a:rPr>
              <a:t>dict.keys</a:t>
            </a:r>
            <a:r>
              <a:rPr lang="en-US" sz="2000" dirty="0">
                <a:sym typeface="Wingdings" panose="05000000000000000000" pitchFamily="2" charset="2"/>
              </a:rPr>
              <a:t>()  return dictionary’s keys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3. </a:t>
            </a:r>
            <a:r>
              <a:rPr lang="en-US" sz="2000" dirty="0" err="1">
                <a:sym typeface="Wingdings" panose="05000000000000000000" pitchFamily="2" charset="2"/>
              </a:rPr>
              <a:t>dict.values</a:t>
            </a:r>
            <a:r>
              <a:rPr lang="en-US" sz="2000" dirty="0">
                <a:sym typeface="Wingdings" panose="05000000000000000000" pitchFamily="2" charset="2"/>
              </a:rPr>
              <a:t>()  return dictionary’s values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4382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811</Words>
  <Application>Microsoft Office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Comic Sans MS</vt:lpstr>
      <vt:lpstr>Helvetica</vt:lpstr>
      <vt:lpstr>Times New Roman</vt:lpstr>
      <vt:lpstr>Wingdings</vt:lpstr>
      <vt:lpstr>Office Theme</vt:lpstr>
      <vt:lpstr> </vt:lpstr>
      <vt:lpstr>What is Python ??</vt:lpstr>
      <vt:lpstr>Python v/s other languages</vt:lpstr>
      <vt:lpstr>Python SyntAx</vt:lpstr>
      <vt:lpstr>strings</vt:lpstr>
      <vt:lpstr>Functions</vt:lpstr>
      <vt:lpstr> list</vt:lpstr>
      <vt:lpstr>List comprehension</vt:lpstr>
      <vt:lpstr>dictionary</vt:lpstr>
      <vt:lpstr> classes</vt:lpstr>
      <vt:lpstr>  File input/output </vt:lpstr>
      <vt:lpstr>Assignments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Time Tec –  Lab Meeting August - 2016</dc:title>
  <dc:creator>Kritika Gupta</dc:creator>
  <cp:lastModifiedBy>Rishabh Gupta</cp:lastModifiedBy>
  <cp:revision>101</cp:revision>
  <dcterms:modified xsi:type="dcterms:W3CDTF">2018-06-21T12:10:14Z</dcterms:modified>
</cp:coreProperties>
</file>