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168b0f1ae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168b0f1a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1689243c5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2a1689243c5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1689243c5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2a1689243c5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1689243c5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2a1689243c5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1689243c5_1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2a1689243c5_1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1689243c5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2a1689243c5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1689243c5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2a1689243c5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1689243c5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2a1689243c5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1689243c5_1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2a1689243c5_1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a1689243c5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a1689243c5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1689243c5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2a1689243c5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1600"/>
              </a:spcBef>
              <a:spcAft>
                <a:spcPts val="0"/>
              </a:spcAft>
              <a:buSzPts val="1800"/>
              <a:buChar char="○"/>
              <a:defRPr/>
            </a:lvl2pPr>
            <a:lvl3pPr indent="-342900" lvl="2" marL="1371600" rtl="0" algn="l">
              <a:lnSpc>
                <a:spcPct val="120000"/>
              </a:lnSpc>
              <a:spcBef>
                <a:spcPts val="1600"/>
              </a:spcBef>
              <a:spcAft>
                <a:spcPts val="0"/>
              </a:spcAft>
              <a:buSzPts val="1800"/>
              <a:buChar char="■"/>
              <a:defRPr/>
            </a:lvl3pPr>
            <a:lvl4pPr indent="-342900" lvl="3" marL="1828800" rtl="0" algn="l">
              <a:lnSpc>
                <a:spcPct val="120000"/>
              </a:lnSpc>
              <a:spcBef>
                <a:spcPts val="1600"/>
              </a:spcBef>
              <a:spcAft>
                <a:spcPts val="0"/>
              </a:spcAft>
              <a:buSzPts val="1800"/>
              <a:buChar char="●"/>
              <a:defRPr/>
            </a:lvl4pPr>
            <a:lvl5pPr indent="-342900" lvl="4" marL="2286000" rtl="0" algn="l">
              <a:lnSpc>
                <a:spcPct val="120000"/>
              </a:lnSpc>
              <a:spcBef>
                <a:spcPts val="1600"/>
              </a:spcBef>
              <a:spcAft>
                <a:spcPts val="0"/>
              </a:spcAft>
              <a:buSzPts val="1800"/>
              <a:buChar char="○"/>
              <a:defRPr/>
            </a:lvl5pPr>
            <a:lvl6pPr indent="-342900" lvl="5" marL="2743200" rtl="0" algn="l">
              <a:lnSpc>
                <a:spcPct val="120000"/>
              </a:lnSpc>
              <a:spcBef>
                <a:spcPts val="1600"/>
              </a:spcBef>
              <a:spcAft>
                <a:spcPts val="0"/>
              </a:spcAft>
              <a:buSzPts val="1800"/>
              <a:buChar char="■"/>
              <a:defRPr/>
            </a:lvl6pPr>
            <a:lvl7pPr indent="-342900" lvl="6" marL="3200400" rtl="0" algn="l">
              <a:lnSpc>
                <a:spcPct val="120000"/>
              </a:lnSpc>
              <a:spcBef>
                <a:spcPts val="1600"/>
              </a:spcBef>
              <a:spcAft>
                <a:spcPts val="0"/>
              </a:spcAft>
              <a:buSzPts val="1800"/>
              <a:buChar char="●"/>
              <a:defRPr/>
            </a:lvl7pPr>
            <a:lvl8pPr indent="-342900" lvl="7" marL="3657600" rtl="0" algn="l">
              <a:lnSpc>
                <a:spcPct val="120000"/>
              </a:lnSpc>
              <a:spcBef>
                <a:spcPts val="1600"/>
              </a:spcBef>
              <a:spcAft>
                <a:spcPts val="0"/>
              </a:spcAft>
              <a:buSzPts val="1800"/>
              <a:buChar char="○"/>
              <a:defRPr/>
            </a:lvl8pPr>
            <a:lvl9pPr indent="-342900" lvl="8" marL="4114800" rtl="0" algn="l">
              <a:lnSpc>
                <a:spcPct val="120000"/>
              </a:lnSpc>
              <a:spcBef>
                <a:spcPts val="1600"/>
              </a:spcBef>
              <a:spcAft>
                <a:spcPts val="1600"/>
              </a:spcAft>
              <a:buSzPts val="1800"/>
              <a:buChar char="■"/>
              <a:defRPr/>
            </a:lvl9pPr>
          </a:lstStyle>
          <a:p/>
        </p:txBody>
      </p:sp>
      <p:sp>
        <p:nvSpPr>
          <p:cNvPr id="53" name="Google Shape;53;p13"/>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rmAutofit/>
          </a:bodyPr>
          <a:lstStyle>
            <a:lvl1pPr indent="0" lvl="0" marL="0" rtl="0" algn="r">
              <a:spcBef>
                <a:spcPts val="0"/>
              </a:spcBef>
              <a:spcAft>
                <a:spcPts val="0"/>
              </a:spcAft>
              <a:buClr>
                <a:schemeClr val="accent1"/>
              </a:buClr>
              <a:buSzPts val="2800"/>
              <a:buFont typeface="Gill Sans"/>
              <a:buNone/>
              <a:defRPr/>
            </a:lvl1pPr>
            <a:lvl2pPr indent="0" lvl="1" marL="0" rtl="0" algn="r">
              <a:spcBef>
                <a:spcPts val="0"/>
              </a:spcBef>
              <a:spcAft>
                <a:spcPts val="0"/>
              </a:spcAft>
              <a:buClr>
                <a:schemeClr val="accent1"/>
              </a:buClr>
              <a:buSzPts val="2800"/>
              <a:buFont typeface="Gill Sans"/>
              <a:buNone/>
              <a:defRPr/>
            </a:lvl2pPr>
            <a:lvl3pPr indent="0" lvl="2" marL="0" rtl="0" algn="r">
              <a:spcBef>
                <a:spcPts val="0"/>
              </a:spcBef>
              <a:spcAft>
                <a:spcPts val="0"/>
              </a:spcAft>
              <a:buClr>
                <a:schemeClr val="accent1"/>
              </a:buClr>
              <a:buSzPts val="2800"/>
              <a:buFont typeface="Gill Sans"/>
              <a:buNone/>
              <a:defRPr/>
            </a:lvl3pPr>
            <a:lvl4pPr indent="0" lvl="3" marL="0" rtl="0" algn="r">
              <a:spcBef>
                <a:spcPts val="0"/>
              </a:spcBef>
              <a:spcAft>
                <a:spcPts val="0"/>
              </a:spcAft>
              <a:buClr>
                <a:schemeClr val="accent1"/>
              </a:buClr>
              <a:buSzPts val="2800"/>
              <a:buFont typeface="Gill Sans"/>
              <a:buNone/>
              <a:defRPr/>
            </a:lvl4pPr>
            <a:lvl5pPr indent="0" lvl="4" marL="0" rtl="0" algn="r">
              <a:spcBef>
                <a:spcPts val="0"/>
              </a:spcBef>
              <a:spcAft>
                <a:spcPts val="0"/>
              </a:spcAft>
              <a:buClr>
                <a:schemeClr val="accent1"/>
              </a:buClr>
              <a:buSzPts val="2800"/>
              <a:buFont typeface="Gill Sans"/>
              <a:buNone/>
              <a:defRPr/>
            </a:lvl5pPr>
            <a:lvl6pPr indent="0" lvl="5" marL="0" rtl="0" algn="r">
              <a:spcBef>
                <a:spcPts val="0"/>
              </a:spcBef>
              <a:spcAft>
                <a:spcPts val="0"/>
              </a:spcAft>
              <a:buClr>
                <a:schemeClr val="accent1"/>
              </a:buClr>
              <a:buSzPts val="2800"/>
              <a:buFont typeface="Gill Sans"/>
              <a:buNone/>
              <a:defRPr/>
            </a:lvl6pPr>
            <a:lvl7pPr indent="0" lvl="6" marL="0" rtl="0" algn="r">
              <a:spcBef>
                <a:spcPts val="0"/>
              </a:spcBef>
              <a:spcAft>
                <a:spcPts val="0"/>
              </a:spcAft>
              <a:buClr>
                <a:schemeClr val="accent1"/>
              </a:buClr>
              <a:buSzPts val="2800"/>
              <a:buFont typeface="Gill Sans"/>
              <a:buNone/>
              <a:defRPr/>
            </a:lvl7pPr>
            <a:lvl8pPr indent="0" lvl="7" marL="0" rtl="0" algn="r">
              <a:spcBef>
                <a:spcPts val="0"/>
              </a:spcBef>
              <a:spcAft>
                <a:spcPts val="0"/>
              </a:spcAft>
              <a:buClr>
                <a:schemeClr val="accent1"/>
              </a:buClr>
              <a:buSzPts val="2800"/>
              <a:buFont typeface="Gill Sans"/>
              <a:buNone/>
              <a:defRPr/>
            </a:lvl8pPr>
            <a:lvl9pPr indent="0" lvl="8" marL="0" rtl="0" algn="r">
              <a:spcBef>
                <a:spcPts val="0"/>
              </a:spcBef>
              <a:spcAft>
                <a:spcPts val="0"/>
              </a:spcAft>
              <a:buClr>
                <a:schemeClr val="accent1"/>
              </a:buClr>
              <a:buSzPts val="28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13"/>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7" name="Shape 57"/>
        <p:cNvGrpSpPr/>
        <p:nvPr/>
      </p:nvGrpSpPr>
      <p:grpSpPr>
        <a:xfrm>
          <a:off x="0" y="0"/>
          <a:ext cx="0" cy="0"/>
          <a:chOff x="0" y="0"/>
          <a:chExt cx="0" cy="0"/>
        </a:xfrm>
      </p:grpSpPr>
      <p:sp>
        <p:nvSpPr>
          <p:cNvPr id="58" name="Google Shape;58;p14"/>
          <p:cNvSpPr txBox="1"/>
          <p:nvPr>
            <p:ph type="title"/>
          </p:nvPr>
        </p:nvSpPr>
        <p:spPr>
          <a:xfrm>
            <a:off x="1454239" y="1756130"/>
            <a:ext cx="8643300" cy="1887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600"/>
              <a:buFont typeface="Gill Sans"/>
              <a:buNone/>
              <a:defRPr sz="36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9" name="Google Shape;59;p14"/>
          <p:cNvSpPr txBox="1"/>
          <p:nvPr>
            <p:ph idx="1" type="body"/>
          </p:nvPr>
        </p:nvSpPr>
        <p:spPr>
          <a:xfrm>
            <a:off x="1454239" y="3806195"/>
            <a:ext cx="8630400" cy="1012800"/>
          </a:xfrm>
          <a:prstGeom prst="rect">
            <a:avLst/>
          </a:prstGeom>
          <a:noFill/>
          <a:ln>
            <a:noFill/>
          </a:ln>
        </p:spPr>
        <p:txBody>
          <a:bodyPr anchorCtr="0" anchor="t" bIns="45700" lIns="91425" spcFirstLastPara="1" rIns="91425" wrap="square" tIns="91425">
            <a:normAutofit/>
          </a:bodyPr>
          <a:lstStyle>
            <a:lvl1pPr indent="-228600" lvl="0" marL="457200" rtl="0" algn="l">
              <a:lnSpc>
                <a:spcPct val="120000"/>
              </a:lnSpc>
              <a:spcBef>
                <a:spcPts val="1000"/>
              </a:spcBef>
              <a:spcAft>
                <a:spcPts val="0"/>
              </a:spcAft>
              <a:buSzPts val="1800"/>
              <a:buNone/>
              <a:defRPr sz="1800">
                <a:solidFill>
                  <a:schemeClr val="dk1"/>
                </a:solidFill>
              </a:defRPr>
            </a:lvl1pPr>
            <a:lvl2pPr indent="-228600" lvl="1" marL="914400" rtl="0" algn="l">
              <a:lnSpc>
                <a:spcPct val="120000"/>
              </a:lnSpc>
              <a:spcBef>
                <a:spcPts val="1600"/>
              </a:spcBef>
              <a:spcAft>
                <a:spcPts val="0"/>
              </a:spcAft>
              <a:buSzPts val="1800"/>
              <a:buNone/>
              <a:defRPr sz="1800">
                <a:solidFill>
                  <a:srgbClr val="888888"/>
                </a:solidFill>
              </a:defRPr>
            </a:lvl2pPr>
            <a:lvl3pPr indent="-228600" lvl="2" marL="1371600" rtl="0" algn="l">
              <a:lnSpc>
                <a:spcPct val="120000"/>
              </a:lnSpc>
              <a:spcBef>
                <a:spcPts val="1600"/>
              </a:spcBef>
              <a:spcAft>
                <a:spcPts val="0"/>
              </a:spcAft>
              <a:buSzPts val="1800"/>
              <a:buNone/>
              <a:defRPr sz="1800">
                <a:solidFill>
                  <a:srgbClr val="888888"/>
                </a:solidFill>
              </a:defRPr>
            </a:lvl3pPr>
            <a:lvl4pPr indent="-228600" lvl="3" marL="1828800" rtl="0" algn="l">
              <a:lnSpc>
                <a:spcPct val="120000"/>
              </a:lnSpc>
              <a:spcBef>
                <a:spcPts val="1600"/>
              </a:spcBef>
              <a:spcAft>
                <a:spcPts val="0"/>
              </a:spcAft>
              <a:buSzPts val="1600"/>
              <a:buNone/>
              <a:defRPr sz="1600">
                <a:solidFill>
                  <a:srgbClr val="888888"/>
                </a:solidFill>
              </a:defRPr>
            </a:lvl4pPr>
            <a:lvl5pPr indent="-228600" lvl="4" marL="2286000" rtl="0" algn="l">
              <a:lnSpc>
                <a:spcPct val="120000"/>
              </a:lnSpc>
              <a:spcBef>
                <a:spcPts val="1600"/>
              </a:spcBef>
              <a:spcAft>
                <a:spcPts val="0"/>
              </a:spcAft>
              <a:buSzPts val="1600"/>
              <a:buNone/>
              <a:defRPr sz="1600">
                <a:solidFill>
                  <a:srgbClr val="888888"/>
                </a:solidFill>
              </a:defRPr>
            </a:lvl5pPr>
            <a:lvl6pPr indent="-228600" lvl="5" marL="2743200" rtl="0" algn="l">
              <a:lnSpc>
                <a:spcPct val="120000"/>
              </a:lnSpc>
              <a:spcBef>
                <a:spcPts val="1600"/>
              </a:spcBef>
              <a:spcAft>
                <a:spcPts val="0"/>
              </a:spcAft>
              <a:buSzPts val="1600"/>
              <a:buNone/>
              <a:defRPr sz="1600">
                <a:solidFill>
                  <a:srgbClr val="888888"/>
                </a:solidFill>
              </a:defRPr>
            </a:lvl6pPr>
            <a:lvl7pPr indent="-228600" lvl="6" marL="3200400" rtl="0" algn="l">
              <a:lnSpc>
                <a:spcPct val="120000"/>
              </a:lnSpc>
              <a:spcBef>
                <a:spcPts val="1600"/>
              </a:spcBef>
              <a:spcAft>
                <a:spcPts val="0"/>
              </a:spcAft>
              <a:buSzPts val="1600"/>
              <a:buNone/>
              <a:defRPr sz="1600">
                <a:solidFill>
                  <a:srgbClr val="888888"/>
                </a:solidFill>
              </a:defRPr>
            </a:lvl7pPr>
            <a:lvl8pPr indent="-228600" lvl="7" marL="3657600" rtl="0" algn="l">
              <a:lnSpc>
                <a:spcPct val="120000"/>
              </a:lnSpc>
              <a:spcBef>
                <a:spcPts val="1600"/>
              </a:spcBef>
              <a:spcAft>
                <a:spcPts val="0"/>
              </a:spcAft>
              <a:buSzPts val="1600"/>
              <a:buNone/>
              <a:defRPr sz="1600">
                <a:solidFill>
                  <a:srgbClr val="888888"/>
                </a:solidFill>
              </a:defRPr>
            </a:lvl8pPr>
            <a:lvl9pPr indent="-228600" lvl="8" marL="4114800" rtl="0" algn="l">
              <a:lnSpc>
                <a:spcPct val="120000"/>
              </a:lnSpc>
              <a:spcBef>
                <a:spcPts val="1600"/>
              </a:spcBef>
              <a:spcAft>
                <a:spcPts val="1600"/>
              </a:spcAft>
              <a:buSzPts val="1600"/>
              <a:buNone/>
              <a:defRPr sz="1600">
                <a:solidFill>
                  <a:srgbClr val="888888"/>
                </a:solidFill>
              </a:defRPr>
            </a:lvl9pPr>
          </a:lstStyle>
          <a:p/>
        </p:txBody>
      </p:sp>
      <p:sp>
        <p:nvSpPr>
          <p:cNvPr id="60" name="Google Shape;60;p14"/>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rmAutofit/>
          </a:bodyPr>
          <a:lstStyle>
            <a:lvl1pPr indent="0" lvl="0" marL="0" rtl="0" algn="r">
              <a:spcBef>
                <a:spcPts val="0"/>
              </a:spcBef>
              <a:spcAft>
                <a:spcPts val="0"/>
              </a:spcAft>
              <a:buClr>
                <a:schemeClr val="accent1"/>
              </a:buClr>
              <a:buSzPts val="2800"/>
              <a:buFont typeface="Gill Sans"/>
              <a:buNone/>
              <a:defRPr/>
            </a:lvl1pPr>
            <a:lvl2pPr indent="0" lvl="1" marL="0" rtl="0" algn="r">
              <a:spcBef>
                <a:spcPts val="0"/>
              </a:spcBef>
              <a:spcAft>
                <a:spcPts val="0"/>
              </a:spcAft>
              <a:buClr>
                <a:schemeClr val="accent1"/>
              </a:buClr>
              <a:buSzPts val="2800"/>
              <a:buFont typeface="Gill Sans"/>
              <a:buNone/>
              <a:defRPr/>
            </a:lvl2pPr>
            <a:lvl3pPr indent="0" lvl="2" marL="0" rtl="0" algn="r">
              <a:spcBef>
                <a:spcPts val="0"/>
              </a:spcBef>
              <a:spcAft>
                <a:spcPts val="0"/>
              </a:spcAft>
              <a:buClr>
                <a:schemeClr val="accent1"/>
              </a:buClr>
              <a:buSzPts val="2800"/>
              <a:buFont typeface="Gill Sans"/>
              <a:buNone/>
              <a:defRPr/>
            </a:lvl3pPr>
            <a:lvl4pPr indent="0" lvl="3" marL="0" rtl="0" algn="r">
              <a:spcBef>
                <a:spcPts val="0"/>
              </a:spcBef>
              <a:spcAft>
                <a:spcPts val="0"/>
              </a:spcAft>
              <a:buClr>
                <a:schemeClr val="accent1"/>
              </a:buClr>
              <a:buSzPts val="2800"/>
              <a:buFont typeface="Gill Sans"/>
              <a:buNone/>
              <a:defRPr/>
            </a:lvl4pPr>
            <a:lvl5pPr indent="0" lvl="4" marL="0" rtl="0" algn="r">
              <a:spcBef>
                <a:spcPts val="0"/>
              </a:spcBef>
              <a:spcAft>
                <a:spcPts val="0"/>
              </a:spcAft>
              <a:buClr>
                <a:schemeClr val="accent1"/>
              </a:buClr>
              <a:buSzPts val="2800"/>
              <a:buFont typeface="Gill Sans"/>
              <a:buNone/>
              <a:defRPr/>
            </a:lvl5pPr>
            <a:lvl6pPr indent="0" lvl="5" marL="0" rtl="0" algn="r">
              <a:spcBef>
                <a:spcPts val="0"/>
              </a:spcBef>
              <a:spcAft>
                <a:spcPts val="0"/>
              </a:spcAft>
              <a:buClr>
                <a:schemeClr val="accent1"/>
              </a:buClr>
              <a:buSzPts val="2800"/>
              <a:buFont typeface="Gill Sans"/>
              <a:buNone/>
              <a:defRPr/>
            </a:lvl6pPr>
            <a:lvl7pPr indent="0" lvl="6" marL="0" rtl="0" algn="r">
              <a:spcBef>
                <a:spcPts val="0"/>
              </a:spcBef>
              <a:spcAft>
                <a:spcPts val="0"/>
              </a:spcAft>
              <a:buClr>
                <a:schemeClr val="accent1"/>
              </a:buClr>
              <a:buSzPts val="2800"/>
              <a:buFont typeface="Gill Sans"/>
              <a:buNone/>
              <a:defRPr/>
            </a:lvl7pPr>
            <a:lvl8pPr indent="0" lvl="7" marL="0" rtl="0" algn="r">
              <a:spcBef>
                <a:spcPts val="0"/>
              </a:spcBef>
              <a:spcAft>
                <a:spcPts val="0"/>
              </a:spcAft>
              <a:buClr>
                <a:schemeClr val="accent1"/>
              </a:buClr>
              <a:buSzPts val="2800"/>
              <a:buFont typeface="Gill Sans"/>
              <a:buNone/>
              <a:defRPr/>
            </a:lvl8pPr>
            <a:lvl9pPr indent="0" lvl="8" marL="0" rtl="0" algn="r">
              <a:spcBef>
                <a:spcPts val="0"/>
              </a:spcBef>
              <a:spcAft>
                <a:spcPts val="0"/>
              </a:spcAft>
              <a:buClr>
                <a:schemeClr val="accent1"/>
              </a:buClr>
              <a:buSzPts val="2800"/>
              <a:buFont typeface="Gill Sans"/>
              <a:buNone/>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14"/>
          <p:cNvCxnSpPr/>
          <p:nvPr/>
        </p:nvCxnSpPr>
        <p:spPr>
          <a:xfrm>
            <a:off x="1454239" y="3804985"/>
            <a:ext cx="86304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0"/>
              </a:spcBef>
              <a:spcAft>
                <a:spcPts val="0"/>
              </a:spcAft>
              <a:buClr>
                <a:schemeClr val="dk2"/>
              </a:buClr>
              <a:buSzPts val="1900"/>
              <a:buChar char="○"/>
              <a:defRPr sz="1900">
                <a:solidFill>
                  <a:schemeClr val="dk2"/>
                </a:solidFill>
              </a:defRPr>
            </a:lvl2pPr>
            <a:lvl3pPr indent="-349250" lvl="2" marL="1371600" rtl="0">
              <a:lnSpc>
                <a:spcPct val="115000"/>
              </a:lnSpc>
              <a:spcBef>
                <a:spcPts val="0"/>
              </a:spcBef>
              <a:spcAft>
                <a:spcPts val="0"/>
              </a:spcAft>
              <a:buClr>
                <a:schemeClr val="dk2"/>
              </a:buClr>
              <a:buSzPts val="1900"/>
              <a:buChar char="■"/>
              <a:defRPr sz="1900">
                <a:solidFill>
                  <a:schemeClr val="dk2"/>
                </a:solidFill>
              </a:defRPr>
            </a:lvl3pPr>
            <a:lvl4pPr indent="-349250" lvl="3" marL="1828800" rtl="0">
              <a:lnSpc>
                <a:spcPct val="115000"/>
              </a:lnSpc>
              <a:spcBef>
                <a:spcPts val="0"/>
              </a:spcBef>
              <a:spcAft>
                <a:spcPts val="0"/>
              </a:spcAft>
              <a:buClr>
                <a:schemeClr val="dk2"/>
              </a:buClr>
              <a:buSzPts val="1900"/>
              <a:buChar char="●"/>
              <a:defRPr sz="1900">
                <a:solidFill>
                  <a:schemeClr val="dk2"/>
                </a:solidFill>
              </a:defRPr>
            </a:lvl4pPr>
            <a:lvl5pPr indent="-349250" lvl="4" marL="2286000" rtl="0">
              <a:lnSpc>
                <a:spcPct val="115000"/>
              </a:lnSpc>
              <a:spcBef>
                <a:spcPts val="0"/>
              </a:spcBef>
              <a:spcAft>
                <a:spcPts val="0"/>
              </a:spcAft>
              <a:buClr>
                <a:schemeClr val="dk2"/>
              </a:buClr>
              <a:buSzPts val="1900"/>
              <a:buChar char="○"/>
              <a:defRPr sz="1900">
                <a:solidFill>
                  <a:schemeClr val="dk2"/>
                </a:solidFill>
              </a:defRPr>
            </a:lvl5pPr>
            <a:lvl6pPr indent="-349250" lvl="5" marL="2743200" rtl="0">
              <a:lnSpc>
                <a:spcPct val="115000"/>
              </a:lnSpc>
              <a:spcBef>
                <a:spcPts val="0"/>
              </a:spcBef>
              <a:spcAft>
                <a:spcPts val="0"/>
              </a:spcAft>
              <a:buClr>
                <a:schemeClr val="dk2"/>
              </a:buClr>
              <a:buSzPts val="1900"/>
              <a:buChar char="■"/>
              <a:defRPr sz="1900">
                <a:solidFill>
                  <a:schemeClr val="dk2"/>
                </a:solidFill>
              </a:defRPr>
            </a:lvl6pPr>
            <a:lvl7pPr indent="-349250" lvl="6" marL="3200400" rtl="0">
              <a:lnSpc>
                <a:spcPct val="115000"/>
              </a:lnSpc>
              <a:spcBef>
                <a:spcPts val="0"/>
              </a:spcBef>
              <a:spcAft>
                <a:spcPts val="0"/>
              </a:spcAft>
              <a:buClr>
                <a:schemeClr val="dk2"/>
              </a:buClr>
              <a:buSzPts val="1900"/>
              <a:buChar char="●"/>
              <a:defRPr sz="1900">
                <a:solidFill>
                  <a:schemeClr val="dk2"/>
                </a:solidFill>
              </a:defRPr>
            </a:lvl7pPr>
            <a:lvl8pPr indent="-349250" lvl="7" marL="3657600" rtl="0">
              <a:lnSpc>
                <a:spcPct val="115000"/>
              </a:lnSpc>
              <a:spcBef>
                <a:spcPts val="0"/>
              </a:spcBef>
              <a:spcAft>
                <a:spcPts val="0"/>
              </a:spcAft>
              <a:buClr>
                <a:schemeClr val="dk2"/>
              </a:buClr>
              <a:buSzPts val="1900"/>
              <a:buChar char="○"/>
              <a:defRPr sz="1900">
                <a:solidFill>
                  <a:schemeClr val="dk2"/>
                </a:solidFill>
              </a:defRPr>
            </a:lvl8pPr>
            <a:lvl9pPr indent="-349250" lvl="8" marL="4114800" rtl="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6.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jp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2.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 name="Shape 67"/>
        <p:cNvGrpSpPr/>
        <p:nvPr/>
      </p:nvGrpSpPr>
      <p:grpSpPr>
        <a:xfrm>
          <a:off x="0" y="0"/>
          <a:ext cx="0" cy="0"/>
          <a:chOff x="0" y="0"/>
          <a:chExt cx="0" cy="0"/>
        </a:xfrm>
      </p:grpSpPr>
      <p:sp>
        <p:nvSpPr>
          <p:cNvPr id="68" name="Google Shape;68;p15"/>
          <p:cNvSpPr txBox="1"/>
          <p:nvPr/>
        </p:nvSpPr>
        <p:spPr>
          <a:xfrm>
            <a:off x="1184250" y="385277"/>
            <a:ext cx="9823500" cy="2318100"/>
          </a:xfrm>
          <a:prstGeom prst="rect">
            <a:avLst/>
          </a:prstGeom>
          <a:noFill/>
          <a:ln cap="sq" cmpd="sng" w="38100">
            <a:solidFill>
              <a:schemeClr val="lt1"/>
            </a:solidFill>
            <a:prstDash val="solid"/>
            <a:miter lim="800000"/>
            <a:headEnd len="sm" w="sm" type="none"/>
            <a:tailEnd len="sm" w="sm" type="none"/>
          </a:ln>
        </p:spPr>
        <p:txBody>
          <a:bodyPr anchorCtr="1" anchor="ctr" bIns="182875" lIns="274300" spcFirstLastPara="1" rIns="274300" wrap="square" tIns="182875">
            <a:normAutofit fontScale="92500" lnSpcReduction="20000"/>
          </a:bodyPr>
          <a:lstStyle/>
          <a:p>
            <a:pPr indent="0" lvl="0" marL="0" marR="0" rtl="0" algn="ctr">
              <a:lnSpc>
                <a:spcPct val="90000"/>
              </a:lnSpc>
              <a:spcBef>
                <a:spcPts val="0"/>
              </a:spcBef>
              <a:spcAft>
                <a:spcPts val="0"/>
              </a:spcAft>
              <a:buClr>
                <a:schemeClr val="lt1"/>
              </a:buClr>
              <a:buSzPct val="100000"/>
              <a:buFont typeface="Gill Sans"/>
              <a:buNone/>
            </a:pPr>
            <a:r>
              <a:rPr b="0" i="0" lang="en-US" sz="2900" u="none" cap="none" strike="noStrike">
                <a:solidFill>
                  <a:schemeClr val="dk1"/>
                </a:solidFill>
                <a:latin typeface="Gill Sans"/>
                <a:ea typeface="Gill Sans"/>
                <a:cs typeface="Gill Sans"/>
                <a:sym typeface="Gill Sans"/>
              </a:rPr>
              <a:t>RAIN PREDICTION IN AUSTRALIA: A MACHINE LEARNING </a:t>
            </a:r>
            <a:endParaRPr>
              <a:solidFill>
                <a:schemeClr val="dk1"/>
              </a:solidFill>
            </a:endParaRPr>
          </a:p>
          <a:p>
            <a:pPr indent="0" lvl="0" marL="0" marR="0" rtl="0" algn="ctr">
              <a:lnSpc>
                <a:spcPct val="90000"/>
              </a:lnSpc>
              <a:spcBef>
                <a:spcPts val="0"/>
              </a:spcBef>
              <a:spcAft>
                <a:spcPts val="0"/>
              </a:spcAft>
              <a:buClr>
                <a:schemeClr val="lt1"/>
              </a:buClr>
              <a:buSzPct val="100000"/>
              <a:buFont typeface="Gill Sans"/>
              <a:buNone/>
            </a:pPr>
            <a:r>
              <a:rPr b="0" i="0" lang="en-US" sz="2900" u="none" cap="none" strike="noStrike">
                <a:solidFill>
                  <a:schemeClr val="dk1"/>
                </a:solidFill>
                <a:latin typeface="Gill Sans"/>
                <a:ea typeface="Gill Sans"/>
                <a:cs typeface="Gill Sans"/>
                <a:sym typeface="Gill Sans"/>
              </a:rPr>
              <a:t>APPROACH</a:t>
            </a:r>
            <a:endParaRPr>
              <a:solidFill>
                <a:schemeClr val="dk1"/>
              </a:solidFill>
            </a:endParaRPr>
          </a:p>
          <a:p>
            <a:pPr indent="0" lvl="0" marL="0" marR="0" rtl="0" algn="ctr">
              <a:lnSpc>
                <a:spcPct val="90000"/>
              </a:lnSpc>
              <a:spcBef>
                <a:spcPts val="600"/>
              </a:spcBef>
              <a:spcAft>
                <a:spcPts val="0"/>
              </a:spcAft>
              <a:buClr>
                <a:schemeClr val="lt1"/>
              </a:buClr>
              <a:buSzPct val="207142"/>
              <a:buFont typeface="Gill Sans"/>
              <a:buNone/>
            </a:pPr>
            <a:r>
              <a:t/>
            </a:r>
            <a:endParaRPr>
              <a:solidFill>
                <a:schemeClr val="dk1"/>
              </a:solidFill>
            </a:endParaRPr>
          </a:p>
          <a:p>
            <a:pPr indent="0" lvl="0" marL="0" marR="0" rtl="0" algn="ctr">
              <a:lnSpc>
                <a:spcPct val="90000"/>
              </a:lnSpc>
              <a:spcBef>
                <a:spcPts val="600"/>
              </a:spcBef>
              <a:spcAft>
                <a:spcPts val="0"/>
              </a:spcAft>
              <a:buClr>
                <a:schemeClr val="lt1"/>
              </a:buClr>
              <a:buSzPct val="100000"/>
              <a:buFont typeface="Gill Sans"/>
              <a:buNone/>
            </a:pPr>
            <a:r>
              <a:rPr lang="en-US" sz="2900">
                <a:solidFill>
                  <a:schemeClr val="dk1"/>
                </a:solidFill>
                <a:latin typeface="Gill Sans"/>
                <a:ea typeface="Gill Sans"/>
                <a:cs typeface="Gill Sans"/>
                <a:sym typeface="Gill Sans"/>
              </a:rPr>
              <a:t>C</a:t>
            </a:r>
            <a:r>
              <a:rPr b="0" i="0" lang="en-US" sz="2900" u="none" cap="none" strike="noStrike">
                <a:solidFill>
                  <a:schemeClr val="dk1"/>
                </a:solidFill>
                <a:latin typeface="Gill Sans"/>
                <a:ea typeface="Gill Sans"/>
                <a:cs typeface="Gill Sans"/>
                <a:sym typeface="Gill Sans"/>
              </a:rPr>
              <a:t>S – 513 A</a:t>
            </a:r>
            <a:endParaRPr b="0" i="0" sz="2900" u="none" cap="none" strike="noStrike">
              <a:solidFill>
                <a:schemeClr val="dk1"/>
              </a:solidFill>
              <a:latin typeface="Gill Sans"/>
              <a:ea typeface="Gill Sans"/>
              <a:cs typeface="Gill Sans"/>
              <a:sym typeface="Gill Sans"/>
            </a:endParaRPr>
          </a:p>
          <a:p>
            <a:pPr indent="0" lvl="0" marL="0" marR="0" rtl="0" algn="ctr">
              <a:lnSpc>
                <a:spcPct val="90000"/>
              </a:lnSpc>
              <a:spcBef>
                <a:spcPts val="600"/>
              </a:spcBef>
              <a:spcAft>
                <a:spcPts val="0"/>
              </a:spcAft>
              <a:buClr>
                <a:schemeClr val="lt1"/>
              </a:buClr>
              <a:buSzPct val="100000"/>
              <a:buFont typeface="Gill Sans"/>
              <a:buNone/>
            </a:pPr>
            <a:r>
              <a:t/>
            </a:r>
            <a:endParaRPr sz="2900">
              <a:solidFill>
                <a:schemeClr val="dk1"/>
              </a:solidFill>
              <a:latin typeface="Gill Sans"/>
              <a:ea typeface="Gill Sans"/>
              <a:cs typeface="Gill Sans"/>
              <a:sym typeface="Gill Sans"/>
            </a:endParaRPr>
          </a:p>
          <a:p>
            <a:pPr indent="0" lvl="0" marL="0" marR="0" rtl="0" algn="ctr">
              <a:lnSpc>
                <a:spcPct val="90000"/>
              </a:lnSpc>
              <a:spcBef>
                <a:spcPts val="600"/>
              </a:spcBef>
              <a:spcAft>
                <a:spcPts val="0"/>
              </a:spcAft>
              <a:buClr>
                <a:schemeClr val="lt1"/>
              </a:buClr>
              <a:buSzPct val="100000"/>
              <a:buFont typeface="Gill Sans"/>
              <a:buNone/>
            </a:pPr>
            <a:r>
              <a:rPr lang="en-US" sz="2900">
                <a:solidFill>
                  <a:schemeClr val="dk1"/>
                </a:solidFill>
                <a:latin typeface="Gill Sans"/>
                <a:ea typeface="Gill Sans"/>
                <a:cs typeface="Gill Sans"/>
                <a:sym typeface="Gill Sans"/>
              </a:rPr>
              <a:t>Group No. 7</a:t>
            </a:r>
            <a:endParaRPr sz="2900">
              <a:solidFill>
                <a:schemeClr val="dk1"/>
              </a:solidFill>
              <a:latin typeface="Gill Sans"/>
              <a:ea typeface="Gill Sans"/>
              <a:cs typeface="Gill Sans"/>
              <a:sym typeface="Gill Sans"/>
            </a:endParaRPr>
          </a:p>
        </p:txBody>
      </p:sp>
      <p:grpSp>
        <p:nvGrpSpPr>
          <p:cNvPr id="69" name="Google Shape;69;p15"/>
          <p:cNvGrpSpPr/>
          <p:nvPr/>
        </p:nvGrpSpPr>
        <p:grpSpPr>
          <a:xfrm>
            <a:off x="1147114" y="2930817"/>
            <a:ext cx="2883256" cy="3282820"/>
            <a:chOff x="5150713" y="2006150"/>
            <a:chExt cx="3239250" cy="3944275"/>
          </a:xfrm>
        </p:grpSpPr>
        <p:pic>
          <p:nvPicPr>
            <p:cNvPr id="70" name="Google Shape;70;p15"/>
            <p:cNvPicPr preferRelativeResize="0"/>
            <p:nvPr/>
          </p:nvPicPr>
          <p:blipFill>
            <a:blip r:embed="rId3">
              <a:alphaModFix/>
            </a:blip>
            <a:stretch>
              <a:fillRect/>
            </a:stretch>
          </p:blipFill>
          <p:spPr>
            <a:xfrm>
              <a:off x="5150713" y="2006150"/>
              <a:ext cx="3239250" cy="3239250"/>
            </a:xfrm>
            <a:prstGeom prst="rect">
              <a:avLst/>
            </a:prstGeom>
            <a:noFill/>
            <a:ln>
              <a:noFill/>
            </a:ln>
          </p:spPr>
        </p:pic>
        <p:sp>
          <p:nvSpPr>
            <p:cNvPr id="71" name="Google Shape;71;p15"/>
            <p:cNvSpPr txBox="1"/>
            <p:nvPr/>
          </p:nvSpPr>
          <p:spPr>
            <a:xfrm>
              <a:off x="5199100" y="5339025"/>
              <a:ext cx="3131700" cy="61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Gill Sans"/>
                  <a:ea typeface="Gill Sans"/>
                  <a:cs typeface="Gill Sans"/>
                  <a:sym typeface="Gill Sans"/>
                </a:rPr>
                <a:t>Sarthak Achyut Vaidya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n-US" sz="2000">
                  <a:solidFill>
                    <a:schemeClr val="dk1"/>
                  </a:solidFill>
                  <a:latin typeface="Gill Sans"/>
                  <a:ea typeface="Gill Sans"/>
                  <a:cs typeface="Gill Sans"/>
                  <a:sym typeface="Gill Sans"/>
                </a:rPr>
                <a:t>20016184</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p:txBody>
        </p:sp>
      </p:grpSp>
      <p:grpSp>
        <p:nvGrpSpPr>
          <p:cNvPr id="72" name="Google Shape;72;p15"/>
          <p:cNvGrpSpPr/>
          <p:nvPr/>
        </p:nvGrpSpPr>
        <p:grpSpPr>
          <a:xfrm>
            <a:off x="8085931" y="2930817"/>
            <a:ext cx="2958959" cy="3667321"/>
            <a:chOff x="8598025" y="2006151"/>
            <a:chExt cx="3324300" cy="4406249"/>
          </a:xfrm>
        </p:grpSpPr>
        <p:pic>
          <p:nvPicPr>
            <p:cNvPr id="73" name="Google Shape;73;p15"/>
            <p:cNvPicPr preferRelativeResize="0"/>
            <p:nvPr/>
          </p:nvPicPr>
          <p:blipFill>
            <a:blip r:embed="rId4">
              <a:alphaModFix/>
            </a:blip>
            <a:stretch>
              <a:fillRect/>
            </a:stretch>
          </p:blipFill>
          <p:spPr>
            <a:xfrm>
              <a:off x="9130886" y="2006151"/>
              <a:ext cx="2258611" cy="3239250"/>
            </a:xfrm>
            <a:prstGeom prst="rect">
              <a:avLst/>
            </a:prstGeom>
            <a:noFill/>
            <a:ln>
              <a:noFill/>
            </a:ln>
          </p:spPr>
        </p:pic>
        <p:sp>
          <p:nvSpPr>
            <p:cNvPr id="74" name="Google Shape;74;p15"/>
            <p:cNvSpPr txBox="1"/>
            <p:nvPr/>
          </p:nvSpPr>
          <p:spPr>
            <a:xfrm>
              <a:off x="8598025" y="5397800"/>
              <a:ext cx="3324300" cy="101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Gill Sans"/>
                  <a:ea typeface="Gill Sans"/>
                  <a:cs typeface="Gill Sans"/>
                  <a:sym typeface="Gill Sans"/>
                </a:rPr>
                <a:t>Sai Venkata Subbaraya Akhil Pulipaka</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n-US" sz="2000">
                  <a:solidFill>
                    <a:schemeClr val="dk1"/>
                  </a:solidFill>
                  <a:latin typeface="Gill Sans"/>
                  <a:ea typeface="Gill Sans"/>
                  <a:cs typeface="Gill Sans"/>
                  <a:sym typeface="Gill Sans"/>
                </a:rPr>
                <a:t>20012406</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p:txBody>
        </p:sp>
      </p:grpSp>
      <p:grpSp>
        <p:nvGrpSpPr>
          <p:cNvPr id="75" name="Google Shape;75;p15"/>
          <p:cNvGrpSpPr/>
          <p:nvPr/>
        </p:nvGrpSpPr>
        <p:grpSpPr>
          <a:xfrm>
            <a:off x="4555338" y="2930816"/>
            <a:ext cx="3479935" cy="3310744"/>
            <a:chOff x="4631513" y="2006150"/>
            <a:chExt cx="3909600" cy="3977825"/>
          </a:xfrm>
        </p:grpSpPr>
        <p:pic>
          <p:nvPicPr>
            <p:cNvPr id="76" name="Google Shape;76;p15"/>
            <p:cNvPicPr preferRelativeResize="0"/>
            <p:nvPr/>
          </p:nvPicPr>
          <p:blipFill>
            <a:blip r:embed="rId5">
              <a:alphaModFix/>
            </a:blip>
            <a:stretch>
              <a:fillRect/>
            </a:stretch>
          </p:blipFill>
          <p:spPr>
            <a:xfrm>
              <a:off x="4720300" y="2006150"/>
              <a:ext cx="3732025" cy="3239251"/>
            </a:xfrm>
            <a:prstGeom prst="rect">
              <a:avLst/>
            </a:prstGeom>
            <a:noFill/>
            <a:ln>
              <a:noFill/>
            </a:ln>
          </p:spPr>
        </p:pic>
        <p:sp>
          <p:nvSpPr>
            <p:cNvPr id="77" name="Google Shape;77;p15"/>
            <p:cNvSpPr txBox="1"/>
            <p:nvPr/>
          </p:nvSpPr>
          <p:spPr>
            <a:xfrm>
              <a:off x="4631513" y="5364175"/>
              <a:ext cx="3909600" cy="6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Gill Sans"/>
                  <a:ea typeface="Gill Sans"/>
                  <a:cs typeface="Gill Sans"/>
                  <a:sym typeface="Gill Sans"/>
                </a:rPr>
                <a:t>Piyush Devendra Kataktalware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n-US" sz="2000">
                  <a:solidFill>
                    <a:schemeClr val="dk1"/>
                  </a:solidFill>
                  <a:latin typeface="Gill Sans"/>
                  <a:ea typeface="Gill Sans"/>
                  <a:cs typeface="Gill Sans"/>
                  <a:sym typeface="Gill Sans"/>
                </a:rPr>
                <a:t>20022156</a:t>
              </a:r>
              <a:endParaRPr sz="2000">
                <a:solidFill>
                  <a:schemeClr val="dk1"/>
                </a:solidFill>
                <a:latin typeface="Gill Sans"/>
                <a:ea typeface="Gill Sans"/>
                <a:cs typeface="Gill Sans"/>
                <a:sym typeface="Gill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8"/>
                                        </p:tgtEl>
                                        <p:attrNameLst>
                                          <p:attrName>style.visibility</p:attrName>
                                        </p:attrNameLst>
                                      </p:cBhvr>
                                      <p:to>
                                        <p:strVal val="visible"/>
                                      </p:to>
                                    </p:set>
                                    <p:animEffect filter="fade" transition="in">
                                      <p:cBhvr>
                                        <p:cTn dur="4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nvPicPr>
        <p:blipFill>
          <a:blip r:embed="rId3">
            <a:alphaModFix/>
          </a:blip>
          <a:stretch>
            <a:fillRect/>
          </a:stretch>
        </p:blipFill>
        <p:spPr>
          <a:xfrm>
            <a:off x="152400" y="152400"/>
            <a:ext cx="6052825" cy="3174800"/>
          </a:xfrm>
          <a:prstGeom prst="rect">
            <a:avLst/>
          </a:prstGeom>
          <a:noFill/>
          <a:ln>
            <a:noFill/>
          </a:ln>
        </p:spPr>
      </p:pic>
      <p:pic>
        <p:nvPicPr>
          <p:cNvPr id="173" name="Google Shape;173;p24"/>
          <p:cNvPicPr preferRelativeResize="0"/>
          <p:nvPr/>
        </p:nvPicPr>
        <p:blipFill>
          <a:blip r:embed="rId4">
            <a:alphaModFix/>
          </a:blip>
          <a:stretch>
            <a:fillRect/>
          </a:stretch>
        </p:blipFill>
        <p:spPr>
          <a:xfrm>
            <a:off x="6571350" y="72025"/>
            <a:ext cx="5488175" cy="3210525"/>
          </a:xfrm>
          <a:prstGeom prst="rect">
            <a:avLst/>
          </a:prstGeom>
          <a:noFill/>
          <a:ln>
            <a:noFill/>
          </a:ln>
        </p:spPr>
      </p:pic>
      <p:pic>
        <p:nvPicPr>
          <p:cNvPr id="174" name="Google Shape;174;p24"/>
          <p:cNvPicPr preferRelativeResize="0"/>
          <p:nvPr/>
        </p:nvPicPr>
        <p:blipFill>
          <a:blip r:embed="rId5">
            <a:alphaModFix/>
          </a:blip>
          <a:stretch>
            <a:fillRect/>
          </a:stretch>
        </p:blipFill>
        <p:spPr>
          <a:xfrm>
            <a:off x="2347600" y="3595100"/>
            <a:ext cx="6947300" cy="295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5"/>
          <p:cNvSpPr/>
          <p:nvPr/>
        </p:nvSpPr>
        <p:spPr>
          <a:xfrm>
            <a:off x="683850" y="67425"/>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180" name="Google Shape;180;p25"/>
          <p:cNvSpPr txBox="1"/>
          <p:nvPr>
            <p:ph type="title"/>
          </p:nvPr>
        </p:nvSpPr>
        <p:spPr>
          <a:xfrm>
            <a:off x="269700" y="1919349"/>
            <a:ext cx="5438700" cy="267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US" sz="5000"/>
              <a:t>CLASSIFICATION MODELS</a:t>
            </a:r>
            <a:endParaRPr/>
          </a:p>
        </p:txBody>
      </p:sp>
      <p:grpSp>
        <p:nvGrpSpPr>
          <p:cNvPr id="181" name="Google Shape;181;p25"/>
          <p:cNvGrpSpPr/>
          <p:nvPr/>
        </p:nvGrpSpPr>
        <p:grpSpPr>
          <a:xfrm>
            <a:off x="6207296" y="859396"/>
            <a:ext cx="4698278" cy="4797675"/>
            <a:chOff x="763028" y="316930"/>
            <a:chExt cx="4698278" cy="4797675"/>
          </a:xfrm>
        </p:grpSpPr>
        <p:sp>
          <p:nvSpPr>
            <p:cNvPr id="182" name="Google Shape;182;p25"/>
            <p:cNvSpPr/>
            <p:nvPr/>
          </p:nvSpPr>
          <p:spPr>
            <a:xfrm>
              <a:off x="898816" y="316930"/>
              <a:ext cx="4562490" cy="4562490"/>
            </a:xfrm>
            <a:prstGeom prst="pie">
              <a:avLst>
                <a:gd fmla="val 16200000" name="adj1"/>
                <a:gd fmla="val 19800000" name="adj2"/>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txBox="1"/>
            <p:nvPr/>
          </p:nvSpPr>
          <p:spPr>
            <a:xfrm>
              <a:off x="3228945" y="805768"/>
              <a:ext cx="1330726" cy="977676"/>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Logistic Regression</a:t>
              </a:r>
              <a:endParaRPr/>
            </a:p>
          </p:txBody>
        </p:sp>
        <p:sp>
          <p:nvSpPr>
            <p:cNvPr id="184" name="Google Shape;184;p25"/>
            <p:cNvSpPr/>
            <p:nvPr/>
          </p:nvSpPr>
          <p:spPr>
            <a:xfrm>
              <a:off x="763028" y="552115"/>
              <a:ext cx="4562490" cy="4562490"/>
            </a:xfrm>
            <a:prstGeom prst="pie">
              <a:avLst>
                <a:gd fmla="val 19800000" name="adj1"/>
                <a:gd fmla="val 1800000" name="adj2"/>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nvSpPr>
          <p:spPr>
            <a:xfrm>
              <a:off x="3886161" y="2371680"/>
              <a:ext cx="1379610" cy="923361"/>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Gill Sans"/>
                <a:buNone/>
              </a:pPr>
              <a:r>
                <a:rPr b="0" i="0" lang="en-US" sz="2200" u="none" cap="none" strike="noStrike">
                  <a:solidFill>
                    <a:schemeClr val="lt1"/>
                  </a:solidFill>
                  <a:latin typeface="Gill Sans"/>
                  <a:ea typeface="Gill Sans"/>
                  <a:cs typeface="Gill Sans"/>
                  <a:sym typeface="Gill Sans"/>
                </a:rPr>
                <a:t>KNN</a:t>
              </a:r>
              <a:endParaRPr/>
            </a:p>
          </p:txBody>
        </p:sp>
        <p:sp>
          <p:nvSpPr>
            <p:cNvPr id="186" name="Google Shape;186;p25"/>
            <p:cNvSpPr/>
            <p:nvPr/>
          </p:nvSpPr>
          <p:spPr>
            <a:xfrm>
              <a:off x="763028" y="552115"/>
              <a:ext cx="4562490" cy="4562490"/>
            </a:xfrm>
            <a:prstGeom prst="pie">
              <a:avLst>
                <a:gd fmla="val 1800000" name="adj1"/>
                <a:gd fmla="val 5400000" name="adj2"/>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5"/>
            <p:cNvSpPr txBox="1"/>
            <p:nvPr/>
          </p:nvSpPr>
          <p:spPr>
            <a:xfrm>
              <a:off x="3093157" y="3648091"/>
              <a:ext cx="1330726" cy="977676"/>
            </a:xfrm>
            <a:prstGeom prst="rect">
              <a:avLst/>
            </a:prstGeom>
            <a:noFill/>
            <a:ln>
              <a:noFill/>
            </a:ln>
          </p:spPr>
          <p:txBody>
            <a:bodyPr anchorCtr="0" anchor="ctr" bIns="27925" lIns="27925" spcFirstLastPara="1" rIns="27925" wrap="square" tIns="27925">
              <a:noAutofit/>
            </a:bodyPr>
            <a:lstStyle/>
            <a:p>
              <a:pPr indent="0" lvl="0" marL="0" rtl="0" algn="ctr">
                <a:lnSpc>
                  <a:spcPct val="90000"/>
                </a:lnSpc>
                <a:spcBef>
                  <a:spcPts val="0"/>
                </a:spcBef>
                <a:spcAft>
                  <a:spcPts val="0"/>
                </a:spcAft>
                <a:buClr>
                  <a:schemeClr val="lt1"/>
                </a:buClr>
                <a:buSzPts val="2200"/>
                <a:buFont typeface="Gill Sans"/>
                <a:buNone/>
              </a:pPr>
              <a:r>
                <a:rPr lang="en-US" sz="2200">
                  <a:solidFill>
                    <a:schemeClr val="lt1"/>
                  </a:solidFill>
                  <a:latin typeface="Gill Sans"/>
                  <a:ea typeface="Gill Sans"/>
                  <a:cs typeface="Gill Sans"/>
                  <a:sym typeface="Gill Sans"/>
                </a:rPr>
                <a:t>Naive Bayes</a:t>
              </a:r>
              <a:endParaRPr>
                <a:solidFill>
                  <a:schemeClr val="dk1"/>
                </a:solidFill>
              </a:endParaRPr>
            </a:p>
            <a:p>
              <a:pPr indent="0" lvl="0" marL="0" marR="0" rtl="0" algn="ctr">
                <a:lnSpc>
                  <a:spcPct val="90000"/>
                </a:lnSpc>
                <a:spcBef>
                  <a:spcPts val="0"/>
                </a:spcBef>
                <a:spcAft>
                  <a:spcPts val="0"/>
                </a:spcAft>
                <a:buClr>
                  <a:schemeClr val="lt1"/>
                </a:buClr>
                <a:buSzPts val="2200"/>
                <a:buFont typeface="Gill Sans"/>
                <a:buNone/>
              </a:pPr>
              <a:r>
                <a:t/>
              </a:r>
              <a:endParaRPr sz="2200">
                <a:solidFill>
                  <a:schemeClr val="lt1"/>
                </a:solidFill>
                <a:latin typeface="Gill Sans"/>
                <a:ea typeface="Gill Sans"/>
                <a:cs typeface="Gill Sans"/>
                <a:sym typeface="Gill Sans"/>
              </a:endParaRPr>
            </a:p>
          </p:txBody>
        </p:sp>
        <p:sp>
          <p:nvSpPr>
            <p:cNvPr id="188" name="Google Shape;188;p25"/>
            <p:cNvSpPr/>
            <p:nvPr/>
          </p:nvSpPr>
          <p:spPr>
            <a:xfrm>
              <a:off x="763028" y="552115"/>
              <a:ext cx="4562490" cy="4562490"/>
            </a:xfrm>
            <a:prstGeom prst="pie">
              <a:avLst>
                <a:gd fmla="val 5400000" name="adj1"/>
                <a:gd fmla="val 9000000" name="adj2"/>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5"/>
            <p:cNvSpPr txBox="1"/>
            <p:nvPr/>
          </p:nvSpPr>
          <p:spPr>
            <a:xfrm>
              <a:off x="1664663" y="3648091"/>
              <a:ext cx="1330726" cy="977676"/>
            </a:xfrm>
            <a:prstGeom prst="rect">
              <a:avLst/>
            </a:prstGeom>
            <a:noFill/>
            <a:ln>
              <a:noFill/>
            </a:ln>
          </p:spPr>
          <p:txBody>
            <a:bodyPr anchorCtr="0" anchor="ctr" bIns="27925" lIns="27925" spcFirstLastPara="1" rIns="27925" wrap="square" tIns="27925">
              <a:noAutofit/>
            </a:bodyPr>
            <a:lstStyle/>
            <a:p>
              <a:pPr indent="0" lvl="0" marL="0" rtl="0" algn="ctr">
                <a:lnSpc>
                  <a:spcPct val="90000"/>
                </a:lnSpc>
                <a:spcBef>
                  <a:spcPts val="0"/>
                </a:spcBef>
                <a:spcAft>
                  <a:spcPts val="0"/>
                </a:spcAft>
                <a:buClr>
                  <a:schemeClr val="lt1"/>
                </a:buClr>
                <a:buSzPts val="2200"/>
                <a:buFont typeface="Gill Sans"/>
                <a:buNone/>
              </a:pPr>
              <a:r>
                <a:rPr lang="en-US" sz="2200">
                  <a:solidFill>
                    <a:schemeClr val="lt1"/>
                  </a:solidFill>
                  <a:latin typeface="Gill Sans"/>
                  <a:ea typeface="Gill Sans"/>
                  <a:cs typeface="Gill Sans"/>
                  <a:sym typeface="Gill Sans"/>
                </a:rPr>
                <a:t>Random Forest</a:t>
              </a:r>
              <a:endParaRPr/>
            </a:p>
          </p:txBody>
        </p:sp>
        <p:sp>
          <p:nvSpPr>
            <p:cNvPr id="190" name="Google Shape;190;p25"/>
            <p:cNvSpPr/>
            <p:nvPr/>
          </p:nvSpPr>
          <p:spPr>
            <a:xfrm>
              <a:off x="763028" y="552115"/>
              <a:ext cx="4562490" cy="4562490"/>
            </a:xfrm>
            <a:prstGeom prst="pie">
              <a:avLst>
                <a:gd fmla="val 9000000" name="adj1"/>
                <a:gd fmla="val 12600000" name="adj2"/>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txBox="1"/>
            <p:nvPr/>
          </p:nvSpPr>
          <p:spPr>
            <a:xfrm>
              <a:off x="833638" y="2371680"/>
              <a:ext cx="1379610" cy="923361"/>
            </a:xfrm>
            <a:prstGeom prst="rect">
              <a:avLst/>
            </a:prstGeom>
            <a:noFill/>
            <a:ln>
              <a:noFill/>
            </a:ln>
          </p:spPr>
          <p:txBody>
            <a:bodyPr anchorCtr="0" anchor="ctr" bIns="27925" lIns="27925" spcFirstLastPara="1" rIns="27925" wrap="square" tIns="27925">
              <a:noAutofit/>
            </a:bodyPr>
            <a:lstStyle/>
            <a:p>
              <a:pPr indent="0" lvl="0" marL="0" rtl="0" algn="ctr">
                <a:lnSpc>
                  <a:spcPct val="90000"/>
                </a:lnSpc>
                <a:spcBef>
                  <a:spcPts val="0"/>
                </a:spcBef>
                <a:spcAft>
                  <a:spcPts val="0"/>
                </a:spcAft>
                <a:buClr>
                  <a:schemeClr val="lt1"/>
                </a:buClr>
                <a:buSzPts val="2200"/>
                <a:buFont typeface="Gill Sans"/>
                <a:buNone/>
              </a:pPr>
              <a:r>
                <a:rPr lang="en-US" sz="2200">
                  <a:solidFill>
                    <a:schemeClr val="lt1"/>
                  </a:solidFill>
                  <a:latin typeface="Gill Sans"/>
                  <a:ea typeface="Gill Sans"/>
                  <a:cs typeface="Gill Sans"/>
                  <a:sym typeface="Gill Sans"/>
                </a:rPr>
                <a:t>Decision Tree</a:t>
              </a:r>
              <a:endParaRPr>
                <a:solidFill>
                  <a:schemeClr val="dk1"/>
                </a:solidFill>
              </a:endParaRPr>
            </a:p>
            <a:p>
              <a:pPr indent="0" lvl="0" marL="0" marR="0" rtl="0" algn="ctr">
                <a:lnSpc>
                  <a:spcPct val="90000"/>
                </a:lnSpc>
                <a:spcBef>
                  <a:spcPts val="0"/>
                </a:spcBef>
                <a:spcAft>
                  <a:spcPts val="0"/>
                </a:spcAft>
                <a:buClr>
                  <a:schemeClr val="lt1"/>
                </a:buClr>
                <a:buSzPts val="2200"/>
                <a:buFont typeface="Gill Sans"/>
                <a:buNone/>
              </a:pPr>
              <a:r>
                <a:t/>
              </a:r>
              <a:endParaRPr sz="2200">
                <a:solidFill>
                  <a:schemeClr val="lt1"/>
                </a:solidFill>
                <a:latin typeface="Gill Sans"/>
                <a:ea typeface="Gill Sans"/>
                <a:cs typeface="Gill Sans"/>
                <a:sym typeface="Gill Sans"/>
              </a:endParaRPr>
            </a:p>
          </p:txBody>
        </p:sp>
        <p:sp>
          <p:nvSpPr>
            <p:cNvPr id="192" name="Google Shape;192;p25"/>
            <p:cNvSpPr/>
            <p:nvPr/>
          </p:nvSpPr>
          <p:spPr>
            <a:xfrm>
              <a:off x="763028" y="552115"/>
              <a:ext cx="4562490" cy="4562490"/>
            </a:xfrm>
            <a:prstGeom prst="pie">
              <a:avLst>
                <a:gd fmla="val 12600000" name="adj1"/>
                <a:gd fmla="val 16200000" name="adj2"/>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txBox="1"/>
            <p:nvPr/>
          </p:nvSpPr>
          <p:spPr>
            <a:xfrm>
              <a:off x="1664663" y="1040953"/>
              <a:ext cx="1330726" cy="977676"/>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Gill Sans"/>
                <a:buNone/>
              </a:pPr>
              <a:r>
                <a:rPr lang="en-US" sz="2200">
                  <a:solidFill>
                    <a:schemeClr val="lt1"/>
                  </a:solidFill>
                  <a:latin typeface="Gill Sans"/>
                  <a:ea typeface="Gill Sans"/>
                  <a:cs typeface="Gill Sans"/>
                  <a:sym typeface="Gill Sans"/>
                </a:rPr>
                <a:t>xgBoost</a:t>
              </a:r>
              <a:endParaRPr/>
            </a:p>
          </p:txBody>
        </p:sp>
      </p:grpSp>
      <p:sp>
        <p:nvSpPr>
          <p:cNvPr id="194" name="Google Shape;194;p25"/>
          <p:cNvSpPr/>
          <p:nvPr/>
        </p:nvSpPr>
        <p:spPr>
          <a:xfrm rot="5400000">
            <a:off x="3717571" y="3249090"/>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26"/>
          <p:cNvSpPr txBox="1"/>
          <p:nvPr>
            <p:ph type="title"/>
          </p:nvPr>
        </p:nvSpPr>
        <p:spPr>
          <a:xfrm>
            <a:off x="944250" y="1193800"/>
            <a:ext cx="3378900" cy="469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Gill Sans"/>
              <a:buNone/>
            </a:pPr>
            <a:r>
              <a:rPr lang="en-US"/>
              <a:t>LOGISTIC REGRESSION</a:t>
            </a:r>
            <a:endParaRPr/>
          </a:p>
        </p:txBody>
      </p:sp>
      <p:sp>
        <p:nvSpPr>
          <p:cNvPr id="200" name="Google Shape;200;p26"/>
          <p:cNvSpPr txBox="1"/>
          <p:nvPr/>
        </p:nvSpPr>
        <p:spPr>
          <a:xfrm>
            <a:off x="4976636" y="1193800"/>
            <a:ext cx="6085200" cy="4698900"/>
          </a:xfrm>
          <a:prstGeom prst="rect">
            <a:avLst/>
          </a:prstGeom>
          <a:noFill/>
          <a:ln>
            <a:noFill/>
          </a:ln>
        </p:spPr>
        <p:txBody>
          <a:bodyPr anchorCtr="0" anchor="ctr" bIns="45700" lIns="91425" spcFirstLastPara="1" rIns="91425" wrap="square" tIns="45700">
            <a:normAutofit/>
          </a:bodyPr>
          <a:lstStyle/>
          <a:p>
            <a:pPr indent="-228600" lvl="0" marL="228600" marR="0" rtl="0" algn="l">
              <a:lnSpc>
                <a:spcPct val="12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Logistic Regression is a statistical method used for binary classification. In rain prediction, it helps in determining the probability of rain occurrence on a specific day, based on historical weather data. This model is valued for its simplicity and effectiveness in binary outcome predictions.</a:t>
            </a:r>
            <a:endParaRPr>
              <a:solidFill>
                <a:schemeClr val="dk1"/>
              </a:solidFill>
            </a:endParaRPr>
          </a:p>
          <a:p>
            <a:pPr indent="-228600" lvl="0" marL="228600" marR="0" rtl="0" algn="l">
              <a:lnSpc>
                <a:spcPct val="120000"/>
              </a:lnSpc>
              <a:spcBef>
                <a:spcPts val="100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LR Accuracy: 0.8089555631321741</a:t>
            </a:r>
            <a:endParaRPr>
              <a:solidFill>
                <a:schemeClr val="dk1"/>
              </a:solidFill>
            </a:endParaRPr>
          </a:p>
        </p:txBody>
      </p:sp>
      <p:sp>
        <p:nvSpPr>
          <p:cNvPr id="201" name="Google Shape;201;p26"/>
          <p:cNvSpPr/>
          <p:nvPr/>
        </p:nvSpPr>
        <p:spPr>
          <a:xfrm rot="5400000">
            <a:off x="2932200" y="3701208"/>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LOGISTIC REGRESSION</a:t>
            </a:r>
            <a:endParaRPr/>
          </a:p>
        </p:txBody>
      </p:sp>
      <p:pic>
        <p:nvPicPr>
          <p:cNvPr id="207" name="Google Shape;207;p27"/>
          <p:cNvPicPr preferRelativeResize="0"/>
          <p:nvPr/>
        </p:nvPicPr>
        <p:blipFill>
          <a:blip r:embed="rId3">
            <a:alphaModFix/>
          </a:blip>
          <a:stretch>
            <a:fillRect/>
          </a:stretch>
        </p:blipFill>
        <p:spPr>
          <a:xfrm>
            <a:off x="518400" y="2410696"/>
            <a:ext cx="4268646" cy="2501625"/>
          </a:xfrm>
          <a:prstGeom prst="rect">
            <a:avLst/>
          </a:prstGeom>
          <a:noFill/>
          <a:ln>
            <a:noFill/>
          </a:ln>
        </p:spPr>
      </p:pic>
      <p:pic>
        <p:nvPicPr>
          <p:cNvPr id="208" name="Google Shape;208;p27"/>
          <p:cNvPicPr preferRelativeResize="0"/>
          <p:nvPr/>
        </p:nvPicPr>
        <p:blipFill rotWithShape="1">
          <a:blip r:embed="rId4">
            <a:alphaModFix/>
          </a:blip>
          <a:srcRect b="0" l="0" r="0" t="2334"/>
          <a:stretch/>
        </p:blipFill>
        <p:spPr>
          <a:xfrm>
            <a:off x="5377125" y="2523600"/>
            <a:ext cx="6326575" cy="2331600"/>
          </a:xfrm>
          <a:prstGeom prst="rect">
            <a:avLst/>
          </a:prstGeom>
          <a:noFill/>
          <a:ln>
            <a:noFill/>
          </a:ln>
        </p:spPr>
      </p:pic>
      <p:sp>
        <p:nvSpPr>
          <p:cNvPr id="209" name="Google Shape;209;p27"/>
          <p:cNvSpPr/>
          <p:nvPr/>
        </p:nvSpPr>
        <p:spPr>
          <a:xfrm rot="5400000">
            <a:off x="3368275" y="3749358"/>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28"/>
          <p:cNvSpPr txBox="1"/>
          <p:nvPr>
            <p:ph type="title"/>
          </p:nvPr>
        </p:nvSpPr>
        <p:spPr>
          <a:xfrm>
            <a:off x="992425" y="2482225"/>
            <a:ext cx="3014400" cy="2938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Gill Sans"/>
              <a:buNone/>
            </a:pPr>
            <a:r>
              <a:rPr lang="en-US" sz="3000"/>
              <a:t>K-NEAREST NEIGHBORS (KNN)</a:t>
            </a:r>
            <a:endParaRPr/>
          </a:p>
        </p:txBody>
      </p:sp>
      <p:sp>
        <p:nvSpPr>
          <p:cNvPr id="215" name="Google Shape;215;p28"/>
          <p:cNvSpPr txBox="1"/>
          <p:nvPr/>
        </p:nvSpPr>
        <p:spPr>
          <a:xfrm>
            <a:off x="4976625" y="2099775"/>
            <a:ext cx="6504900" cy="3792900"/>
          </a:xfrm>
          <a:prstGeom prst="rect">
            <a:avLst/>
          </a:prstGeom>
          <a:noFill/>
          <a:ln>
            <a:noFill/>
          </a:ln>
        </p:spPr>
        <p:txBody>
          <a:bodyPr anchorCtr="0" anchor="ctr" bIns="45700" lIns="91425" spcFirstLastPara="1" rIns="91425" wrap="square" tIns="45700">
            <a:normAutofit/>
          </a:bodyPr>
          <a:lstStyle/>
          <a:p>
            <a:pPr indent="-311150" lvl="0" marL="457200" marR="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KNN is a non-parametric method used for classification and regression. In rain prediction, it involves analyzing weather patterns by considering the 'k' nearest data points to predict rainfall. KNN is appreciated for its adaptability and ease of implementation.</a:t>
            </a:r>
            <a:endParaRPr sz="1900">
              <a:solidFill>
                <a:schemeClr val="dk1"/>
              </a:solidFill>
              <a:latin typeface="Gill Sans"/>
              <a:ea typeface="Gill Sans"/>
              <a:cs typeface="Gill Sans"/>
              <a:sym typeface="Gill Sans"/>
            </a:endParaRPr>
          </a:p>
          <a:p>
            <a:pPr indent="0" lvl="0" marL="457200" marR="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11150" lvl="0" marL="45720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k = 3 Accuracy: 0.8446414365268781</a:t>
            </a:r>
            <a:endParaRPr sz="1900">
              <a:solidFill>
                <a:schemeClr val="dk1"/>
              </a:solidFill>
              <a:latin typeface="Gill Sans"/>
              <a:ea typeface="Gill Sans"/>
              <a:cs typeface="Gill Sans"/>
              <a:sym typeface="Gill Sans"/>
            </a:endParaRPr>
          </a:p>
          <a:p>
            <a:pPr indent="0" lvl="0" marL="45720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11150" lvl="0" marL="45720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k = 5 Accuracy: 0.8063984543698147</a:t>
            </a:r>
            <a:endParaRPr sz="1900">
              <a:solidFill>
                <a:schemeClr val="dk1"/>
              </a:solidFill>
              <a:latin typeface="Gill Sans"/>
              <a:ea typeface="Gill Sans"/>
              <a:cs typeface="Gill Sans"/>
              <a:sym typeface="Gill Sans"/>
            </a:endParaRPr>
          </a:p>
          <a:p>
            <a:pPr indent="0" lvl="0" marL="45720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11150" lvl="0" marL="45720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k = 10 Accuracy: 0.7824184566428003</a:t>
            </a:r>
            <a:endParaRPr sz="1900">
              <a:solidFill>
                <a:schemeClr val="dk1"/>
              </a:solidFill>
              <a:latin typeface="Gill Sans"/>
              <a:ea typeface="Gill Sans"/>
              <a:cs typeface="Gill Sans"/>
              <a:sym typeface="Gill Sans"/>
            </a:endParaRPr>
          </a:p>
        </p:txBody>
      </p:sp>
      <p:sp>
        <p:nvSpPr>
          <p:cNvPr id="216" name="Google Shape;216;p28"/>
          <p:cNvSpPr/>
          <p:nvPr/>
        </p:nvSpPr>
        <p:spPr>
          <a:xfrm flipH="1" rot="-5400000">
            <a:off x="2597825" y="4061595"/>
            <a:ext cx="4144518" cy="2212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29"/>
          <p:cNvSpPr txBox="1"/>
          <p:nvPr>
            <p:ph type="title"/>
          </p:nvPr>
        </p:nvSpPr>
        <p:spPr>
          <a:xfrm>
            <a:off x="1777462" y="945123"/>
            <a:ext cx="8637000" cy="5580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n-US" sz="3600"/>
              <a:t>K NEAREST NEIGHBOR</a:t>
            </a:r>
            <a:endParaRPr/>
          </a:p>
        </p:txBody>
      </p:sp>
      <p:pic>
        <p:nvPicPr>
          <p:cNvPr id="222" name="Google Shape;222;p29"/>
          <p:cNvPicPr preferRelativeResize="0"/>
          <p:nvPr/>
        </p:nvPicPr>
        <p:blipFill>
          <a:blip r:embed="rId3">
            <a:alphaModFix/>
          </a:blip>
          <a:stretch>
            <a:fillRect/>
          </a:stretch>
        </p:blipFill>
        <p:spPr>
          <a:xfrm>
            <a:off x="5088500" y="2824650"/>
            <a:ext cx="6598796" cy="2535650"/>
          </a:xfrm>
          <a:prstGeom prst="rect">
            <a:avLst/>
          </a:prstGeom>
          <a:noFill/>
          <a:ln>
            <a:noFill/>
          </a:ln>
        </p:spPr>
      </p:pic>
      <p:pic>
        <p:nvPicPr>
          <p:cNvPr id="223" name="Google Shape;223;p29"/>
          <p:cNvPicPr preferRelativeResize="0"/>
          <p:nvPr/>
        </p:nvPicPr>
        <p:blipFill>
          <a:blip r:embed="rId4">
            <a:alphaModFix/>
          </a:blip>
          <a:stretch>
            <a:fillRect/>
          </a:stretch>
        </p:blipFill>
        <p:spPr>
          <a:xfrm>
            <a:off x="378425" y="2824650"/>
            <a:ext cx="4379775" cy="2535650"/>
          </a:xfrm>
          <a:prstGeom prst="rect">
            <a:avLst/>
          </a:prstGeom>
          <a:noFill/>
          <a:ln>
            <a:noFill/>
          </a:ln>
        </p:spPr>
      </p:pic>
      <p:sp>
        <p:nvSpPr>
          <p:cNvPr id="224" name="Google Shape;224;p29"/>
          <p:cNvSpPr/>
          <p:nvPr/>
        </p:nvSpPr>
        <p:spPr>
          <a:xfrm rot="5400000">
            <a:off x="3209538" y="4079470"/>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0"/>
          <p:cNvSpPr txBox="1"/>
          <p:nvPr>
            <p:ph type="title"/>
          </p:nvPr>
        </p:nvSpPr>
        <p:spPr>
          <a:xfrm>
            <a:off x="992425" y="2482225"/>
            <a:ext cx="3014400" cy="2938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Gill Sans"/>
              <a:buNone/>
            </a:pPr>
            <a:r>
              <a:rPr lang="en-US" sz="3600"/>
              <a:t>NAÏVE BAYES</a:t>
            </a:r>
            <a:endParaRPr/>
          </a:p>
        </p:txBody>
      </p:sp>
      <p:sp>
        <p:nvSpPr>
          <p:cNvPr id="230" name="Google Shape;230;p30"/>
          <p:cNvSpPr txBox="1"/>
          <p:nvPr/>
        </p:nvSpPr>
        <p:spPr>
          <a:xfrm>
            <a:off x="4976625" y="2023575"/>
            <a:ext cx="6504900" cy="3792900"/>
          </a:xfrm>
          <a:prstGeom prst="rect">
            <a:avLst/>
          </a:prstGeom>
          <a:noFill/>
          <a:ln>
            <a:noFill/>
          </a:ln>
        </p:spPr>
        <p:txBody>
          <a:bodyPr anchorCtr="0" anchor="ctr" bIns="45700" lIns="91425" spcFirstLastPara="1" rIns="91425" wrap="square" tIns="45700">
            <a:normAutofit/>
          </a:bodyPr>
          <a:lstStyle/>
          <a:p>
            <a:pPr indent="-311150" lvl="0" marL="45720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Naive Bayes is a probabilistic classifier that applies Bayes' theorem with strong independence assumptions between the features. It is particularly effective in rain prediction when dealing with large datasets, offering fast and efficient predictions.</a:t>
            </a:r>
            <a:endParaRPr sz="1900">
              <a:solidFill>
                <a:schemeClr val="dk1"/>
              </a:solidFill>
              <a:latin typeface="Gill Sans"/>
              <a:ea typeface="Gill Sans"/>
              <a:cs typeface="Gill Sans"/>
              <a:sym typeface="Gill Sans"/>
            </a:endParaRPr>
          </a:p>
          <a:p>
            <a:pPr indent="0" lvl="0" marL="45720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11150" lvl="0" marL="45720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NB Accuracy: 0.721502443459484</a:t>
            </a:r>
            <a:endParaRPr sz="1900">
              <a:solidFill>
                <a:schemeClr val="dk1"/>
              </a:solidFill>
              <a:latin typeface="Gill Sans"/>
              <a:ea typeface="Gill Sans"/>
              <a:cs typeface="Gill Sans"/>
              <a:sym typeface="Gill Sans"/>
            </a:endParaRPr>
          </a:p>
        </p:txBody>
      </p:sp>
      <p:sp>
        <p:nvSpPr>
          <p:cNvPr id="231" name="Google Shape;231;p30"/>
          <p:cNvSpPr/>
          <p:nvPr/>
        </p:nvSpPr>
        <p:spPr>
          <a:xfrm rot="5400000">
            <a:off x="2777913" y="3938470"/>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31"/>
          <p:cNvSpPr txBox="1"/>
          <p:nvPr>
            <p:ph type="title"/>
          </p:nvPr>
        </p:nvSpPr>
        <p:spPr>
          <a:xfrm>
            <a:off x="1777462" y="945123"/>
            <a:ext cx="8637000" cy="558000"/>
          </a:xfrm>
          <a:prstGeom prst="rect">
            <a:avLst/>
          </a:prstGeom>
          <a:noFill/>
          <a:ln>
            <a:noFill/>
          </a:ln>
        </p:spPr>
        <p:txBody>
          <a:bodyPr anchorCtr="0" anchor="b" bIns="0" lIns="91425" spcFirstLastPara="1" rIns="91425" wrap="square" tIns="45700">
            <a:normAutofit/>
          </a:bodyPr>
          <a:lstStyle/>
          <a:p>
            <a:pPr indent="0" lvl="0" marL="0" rtl="0" algn="ctr">
              <a:spcBef>
                <a:spcPts val="0"/>
              </a:spcBef>
              <a:spcAft>
                <a:spcPts val="0"/>
              </a:spcAft>
              <a:buClr>
                <a:schemeClr val="dk1"/>
              </a:buClr>
              <a:buSzPts val="3600"/>
              <a:buFont typeface="Gill Sans"/>
              <a:buNone/>
            </a:pPr>
            <a:r>
              <a:rPr lang="en-US" sz="3600"/>
              <a:t>NAÏVE BAYES</a:t>
            </a:r>
            <a:endParaRPr sz="3600"/>
          </a:p>
        </p:txBody>
      </p:sp>
      <p:pic>
        <p:nvPicPr>
          <p:cNvPr id="237" name="Google Shape;237;p31"/>
          <p:cNvPicPr preferRelativeResize="0"/>
          <p:nvPr/>
        </p:nvPicPr>
        <p:blipFill>
          <a:blip r:embed="rId3">
            <a:alphaModFix/>
          </a:blip>
          <a:stretch>
            <a:fillRect/>
          </a:stretch>
        </p:blipFill>
        <p:spPr>
          <a:xfrm>
            <a:off x="479875" y="2787513"/>
            <a:ext cx="4258450" cy="2490800"/>
          </a:xfrm>
          <a:prstGeom prst="rect">
            <a:avLst/>
          </a:prstGeom>
          <a:noFill/>
          <a:ln>
            <a:noFill/>
          </a:ln>
        </p:spPr>
      </p:pic>
      <p:pic>
        <p:nvPicPr>
          <p:cNvPr id="238" name="Google Shape;238;p31"/>
          <p:cNvPicPr preferRelativeResize="0"/>
          <p:nvPr/>
        </p:nvPicPr>
        <p:blipFill>
          <a:blip r:embed="rId4">
            <a:alphaModFix/>
          </a:blip>
          <a:stretch>
            <a:fillRect/>
          </a:stretch>
        </p:blipFill>
        <p:spPr>
          <a:xfrm>
            <a:off x="5348550" y="2787519"/>
            <a:ext cx="6448575" cy="2490800"/>
          </a:xfrm>
          <a:prstGeom prst="rect">
            <a:avLst/>
          </a:prstGeom>
          <a:noFill/>
          <a:ln>
            <a:noFill/>
          </a:ln>
        </p:spPr>
      </p:pic>
      <p:sp>
        <p:nvSpPr>
          <p:cNvPr id="239" name="Google Shape;239;p31"/>
          <p:cNvSpPr/>
          <p:nvPr/>
        </p:nvSpPr>
        <p:spPr>
          <a:xfrm rot="5400000">
            <a:off x="3329625" y="4019920"/>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2"/>
          <p:cNvSpPr txBox="1"/>
          <p:nvPr>
            <p:ph type="title"/>
          </p:nvPr>
        </p:nvSpPr>
        <p:spPr>
          <a:xfrm>
            <a:off x="992425" y="2634625"/>
            <a:ext cx="3014400" cy="2938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Gill Sans"/>
              <a:buNone/>
            </a:pPr>
            <a:r>
              <a:rPr lang="en-US"/>
              <a:t>                  RANDOM FOREST</a:t>
            </a:r>
            <a:endParaRPr/>
          </a:p>
          <a:p>
            <a:pPr indent="0" lvl="0" marL="0" rtl="0" algn="l">
              <a:spcBef>
                <a:spcPts val="0"/>
              </a:spcBef>
              <a:spcAft>
                <a:spcPts val="0"/>
              </a:spcAft>
              <a:buClr>
                <a:schemeClr val="lt1"/>
              </a:buClr>
              <a:buSzPts val="3200"/>
              <a:buFont typeface="Gill Sans"/>
              <a:buNone/>
            </a:pPr>
            <a:r>
              <a:t/>
            </a:r>
            <a:endParaRPr/>
          </a:p>
        </p:txBody>
      </p:sp>
      <p:sp>
        <p:nvSpPr>
          <p:cNvPr id="245" name="Google Shape;245;p32"/>
          <p:cNvSpPr txBox="1"/>
          <p:nvPr/>
        </p:nvSpPr>
        <p:spPr>
          <a:xfrm>
            <a:off x="4976625" y="2099775"/>
            <a:ext cx="6504900" cy="4440300"/>
          </a:xfrm>
          <a:prstGeom prst="rect">
            <a:avLst/>
          </a:prstGeom>
          <a:noFill/>
          <a:ln>
            <a:noFill/>
          </a:ln>
        </p:spPr>
        <p:txBody>
          <a:bodyPr anchorCtr="0" anchor="ctr" bIns="45700" lIns="91425" spcFirstLastPara="1" rIns="91425" wrap="square" tIns="45700">
            <a:normAutofit fontScale="92500" lnSpcReduction="20000"/>
          </a:bodyPr>
          <a:lstStyle/>
          <a:p>
            <a:pPr indent="-304958" lvl="0" marL="457200" rtl="0" algn="l">
              <a:lnSpc>
                <a:spcPct val="110000"/>
              </a:lnSpc>
              <a:spcBef>
                <a:spcPts val="0"/>
              </a:spcBef>
              <a:spcAft>
                <a:spcPts val="0"/>
              </a:spcAft>
              <a:buClr>
                <a:schemeClr val="dk1"/>
              </a:buClr>
              <a:buSzPct val="68421"/>
              <a:buChar char="●"/>
            </a:pPr>
            <a:r>
              <a:rPr lang="en-US" sz="1900">
                <a:solidFill>
                  <a:schemeClr val="dk1"/>
                </a:solidFill>
                <a:latin typeface="Gill Sans"/>
                <a:ea typeface="Gill Sans"/>
                <a:cs typeface="Gill Sans"/>
                <a:sym typeface="Gill Sans"/>
              </a:rPr>
              <a:t>The Random Forest model is a powerful ensemble learning technique that builds multiple decision trees during training and predicts the outcome based on the mode of the results from individual trees. </a:t>
            </a:r>
            <a:endParaRPr sz="1900">
              <a:solidFill>
                <a:schemeClr val="dk1"/>
              </a:solidFill>
              <a:latin typeface="Gill Sans"/>
              <a:ea typeface="Gill Sans"/>
              <a:cs typeface="Gill Sans"/>
              <a:sym typeface="Gill Sans"/>
            </a:endParaRPr>
          </a:p>
          <a:p>
            <a:pPr indent="0" lvl="0" marL="45720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04958" lvl="0" marL="457200" rtl="0" algn="l">
              <a:lnSpc>
                <a:spcPct val="110000"/>
              </a:lnSpc>
              <a:spcBef>
                <a:spcPts val="0"/>
              </a:spcBef>
              <a:spcAft>
                <a:spcPts val="0"/>
              </a:spcAft>
              <a:buClr>
                <a:schemeClr val="dk1"/>
              </a:buClr>
              <a:buSzPct val="68421"/>
              <a:buChar char="●"/>
            </a:pPr>
            <a:r>
              <a:rPr lang="en-US" sz="1900">
                <a:solidFill>
                  <a:schemeClr val="dk1"/>
                </a:solidFill>
                <a:latin typeface="Gill Sans"/>
                <a:ea typeface="Gill Sans"/>
                <a:cs typeface="Gill Sans"/>
                <a:sym typeface="Gill Sans"/>
              </a:rPr>
              <a:t>This approach enhances robustness and accuracy, outperforming single decision trees, particularly with complex datasets. It's well-suited for rain prediction as it effectively handles large datasets with multiple variables and captures complex, nonlinear relationships within weather data. </a:t>
            </a:r>
            <a:endParaRPr sz="1900">
              <a:solidFill>
                <a:schemeClr val="dk1"/>
              </a:solidFill>
              <a:latin typeface="Gill Sans"/>
              <a:ea typeface="Gill Sans"/>
              <a:cs typeface="Gill Sans"/>
              <a:sym typeface="Gill Sans"/>
            </a:endParaRPr>
          </a:p>
          <a:p>
            <a:pPr indent="0" lvl="0" marL="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04958" lvl="0" marL="457200" rtl="0" algn="l">
              <a:lnSpc>
                <a:spcPct val="110000"/>
              </a:lnSpc>
              <a:spcBef>
                <a:spcPts val="0"/>
              </a:spcBef>
              <a:spcAft>
                <a:spcPts val="0"/>
              </a:spcAft>
              <a:buClr>
                <a:schemeClr val="dk1"/>
              </a:buClr>
              <a:buSzPct val="68421"/>
              <a:buChar char="●"/>
            </a:pPr>
            <a:r>
              <a:rPr lang="en-US" sz="1900">
                <a:solidFill>
                  <a:schemeClr val="dk1"/>
                </a:solidFill>
                <a:latin typeface="Gill Sans"/>
                <a:ea typeface="Gill Sans"/>
                <a:cs typeface="Gill Sans"/>
                <a:sym typeface="Gill Sans"/>
              </a:rPr>
              <a:t>Random Forests also mitigate overfitting risks, providing reliable and generalizable predictions for varied meteorological conditions</a:t>
            </a:r>
            <a:r>
              <a:rPr lang="en-US" sz="1800">
                <a:solidFill>
                  <a:schemeClr val="dk1"/>
                </a:solidFill>
                <a:latin typeface="Gill Sans"/>
                <a:ea typeface="Gill Sans"/>
                <a:cs typeface="Gill Sans"/>
                <a:sym typeface="Gill Sans"/>
              </a:rPr>
              <a:t>.</a:t>
            </a:r>
            <a:endParaRPr sz="1900">
              <a:solidFill>
                <a:schemeClr val="dk1"/>
              </a:solidFill>
            </a:endParaRPr>
          </a:p>
          <a:p>
            <a:pPr indent="0" lvl="0" marL="457200" rtl="0" algn="l">
              <a:lnSpc>
                <a:spcPct val="110000"/>
              </a:lnSpc>
              <a:spcBef>
                <a:spcPts val="0"/>
              </a:spcBef>
              <a:spcAft>
                <a:spcPts val="0"/>
              </a:spcAft>
              <a:buNone/>
            </a:pPr>
            <a:r>
              <a:t/>
            </a:r>
            <a:endParaRPr sz="1900">
              <a:solidFill>
                <a:schemeClr val="dk1"/>
              </a:solidFill>
            </a:endParaRPr>
          </a:p>
          <a:p>
            <a:pPr indent="-304958" lvl="0" marL="457200" rtl="0" algn="l">
              <a:lnSpc>
                <a:spcPct val="110000"/>
              </a:lnSpc>
              <a:spcBef>
                <a:spcPts val="0"/>
              </a:spcBef>
              <a:spcAft>
                <a:spcPts val="0"/>
              </a:spcAft>
              <a:buClr>
                <a:schemeClr val="dk1"/>
              </a:buClr>
              <a:buSzPct val="72222"/>
              <a:buChar char="●"/>
            </a:pPr>
            <a:r>
              <a:rPr lang="en-US" sz="1800">
                <a:solidFill>
                  <a:schemeClr val="dk1"/>
                </a:solidFill>
                <a:latin typeface="Gill Sans"/>
                <a:ea typeface="Gill Sans"/>
                <a:cs typeface="Gill Sans"/>
                <a:sym typeface="Gill Sans"/>
              </a:rPr>
              <a:t>RF Accuracy: 0.7923059438572565</a:t>
            </a:r>
            <a:endParaRPr sz="2500">
              <a:solidFill>
                <a:schemeClr val="dk1"/>
              </a:solidFill>
              <a:latin typeface="Calibri"/>
              <a:ea typeface="Calibri"/>
              <a:cs typeface="Calibri"/>
              <a:sym typeface="Calibri"/>
            </a:endParaRPr>
          </a:p>
        </p:txBody>
      </p:sp>
      <p:sp>
        <p:nvSpPr>
          <p:cNvPr id="246" name="Google Shape;246;p32"/>
          <p:cNvSpPr/>
          <p:nvPr/>
        </p:nvSpPr>
        <p:spPr>
          <a:xfrm rot="5400000">
            <a:off x="2144215" y="4086050"/>
            <a:ext cx="4088511" cy="35662"/>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3"/>
          <p:cNvSpPr txBox="1"/>
          <p:nvPr>
            <p:ph type="title"/>
          </p:nvPr>
        </p:nvSpPr>
        <p:spPr>
          <a:xfrm>
            <a:off x="1777462" y="945123"/>
            <a:ext cx="8637000" cy="558000"/>
          </a:xfrm>
          <a:prstGeom prst="rect">
            <a:avLst/>
          </a:prstGeom>
          <a:noFill/>
          <a:ln>
            <a:noFill/>
          </a:ln>
        </p:spPr>
        <p:txBody>
          <a:bodyPr anchorCtr="0" anchor="b" bIns="0" lIns="91425" spcFirstLastPara="1" rIns="91425" wrap="square" tIns="45700">
            <a:normAutofit/>
          </a:bodyPr>
          <a:lstStyle/>
          <a:p>
            <a:pPr indent="0" lvl="0" marL="0" rtl="0" algn="ctr">
              <a:spcBef>
                <a:spcPts val="0"/>
              </a:spcBef>
              <a:spcAft>
                <a:spcPts val="0"/>
              </a:spcAft>
              <a:buClr>
                <a:schemeClr val="lt1"/>
              </a:buClr>
              <a:buSzPts val="3200"/>
              <a:buFont typeface="Gill Sans"/>
              <a:buNone/>
            </a:pPr>
            <a:r>
              <a:rPr lang="en-US"/>
              <a:t>RANDOM FOREST</a:t>
            </a:r>
            <a:endParaRPr sz="3600"/>
          </a:p>
        </p:txBody>
      </p:sp>
      <p:pic>
        <p:nvPicPr>
          <p:cNvPr id="252" name="Google Shape;252;p33"/>
          <p:cNvPicPr preferRelativeResize="0"/>
          <p:nvPr/>
        </p:nvPicPr>
        <p:blipFill rotWithShape="1">
          <a:blip r:embed="rId3">
            <a:alphaModFix/>
          </a:blip>
          <a:srcRect b="0" l="0" r="0" t="2315"/>
          <a:stretch/>
        </p:blipFill>
        <p:spPr>
          <a:xfrm>
            <a:off x="268000" y="2639175"/>
            <a:ext cx="4225775" cy="2545075"/>
          </a:xfrm>
          <a:prstGeom prst="rect">
            <a:avLst/>
          </a:prstGeom>
          <a:noFill/>
          <a:ln>
            <a:noFill/>
          </a:ln>
        </p:spPr>
      </p:pic>
      <p:pic>
        <p:nvPicPr>
          <p:cNvPr id="253" name="Google Shape;253;p33"/>
          <p:cNvPicPr preferRelativeResize="0"/>
          <p:nvPr/>
        </p:nvPicPr>
        <p:blipFill>
          <a:blip r:embed="rId4">
            <a:alphaModFix/>
          </a:blip>
          <a:stretch>
            <a:fillRect/>
          </a:stretch>
        </p:blipFill>
        <p:spPr>
          <a:xfrm>
            <a:off x="4965762" y="2523277"/>
            <a:ext cx="6852738" cy="2716550"/>
          </a:xfrm>
          <a:prstGeom prst="rect">
            <a:avLst/>
          </a:prstGeom>
          <a:noFill/>
          <a:ln>
            <a:noFill/>
          </a:ln>
        </p:spPr>
      </p:pic>
      <p:sp>
        <p:nvSpPr>
          <p:cNvPr id="254" name="Google Shape;254;p33"/>
          <p:cNvSpPr/>
          <p:nvPr/>
        </p:nvSpPr>
        <p:spPr>
          <a:xfrm rot="5400000">
            <a:off x="3015950" y="3868545"/>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6"/>
          <p:cNvSpPr/>
          <p:nvPr/>
        </p:nvSpPr>
        <p:spPr>
          <a:xfrm>
            <a:off x="55841" y="223365"/>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83" name="Google Shape;83;p16"/>
          <p:cNvSpPr txBox="1"/>
          <p:nvPr>
            <p:ph type="title"/>
          </p:nvPr>
        </p:nvSpPr>
        <p:spPr>
          <a:xfrm>
            <a:off x="1451579" y="804519"/>
            <a:ext cx="9603275" cy="1049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          </a:t>
            </a:r>
            <a:r>
              <a:rPr lang="en-US" sz="5400"/>
              <a:t>CONTENTS</a:t>
            </a:r>
            <a:endParaRPr/>
          </a:p>
        </p:txBody>
      </p:sp>
      <p:grpSp>
        <p:nvGrpSpPr>
          <p:cNvPr id="84" name="Google Shape;84;p16"/>
          <p:cNvGrpSpPr/>
          <p:nvPr/>
        </p:nvGrpSpPr>
        <p:grpSpPr>
          <a:xfrm>
            <a:off x="838200" y="1972943"/>
            <a:ext cx="10515600" cy="4164841"/>
            <a:chOff x="0" y="43559"/>
            <a:chExt cx="10515600" cy="4164841"/>
          </a:xfrm>
        </p:grpSpPr>
        <p:sp>
          <p:nvSpPr>
            <p:cNvPr id="85" name="Google Shape;85;p16"/>
            <p:cNvSpPr/>
            <p:nvPr/>
          </p:nvSpPr>
          <p:spPr>
            <a:xfrm>
              <a:off x="0" y="43559"/>
              <a:ext cx="10515600" cy="538200"/>
            </a:xfrm>
            <a:prstGeom prst="roundRect">
              <a:avLst>
                <a:gd fmla="val 16667" name="adj"/>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26273" y="69832"/>
              <a:ext cx="10463054"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Gill Sans"/>
                <a:buNone/>
              </a:pPr>
              <a:r>
                <a:rPr b="0" i="0" lang="en-US" sz="2300" u="none" cap="none" strike="noStrike">
                  <a:solidFill>
                    <a:schemeClr val="lt1"/>
                  </a:solidFill>
                  <a:latin typeface="Gill Sans"/>
                  <a:ea typeface="Gill Sans"/>
                  <a:cs typeface="Gill Sans"/>
                  <a:sym typeface="Gill Sans"/>
                </a:rPr>
                <a:t>Problem Statement</a:t>
              </a:r>
              <a:endParaRPr/>
            </a:p>
          </p:txBody>
        </p:sp>
        <p:sp>
          <p:nvSpPr>
            <p:cNvPr id="87" name="Google Shape;87;p16"/>
            <p:cNvSpPr/>
            <p:nvPr/>
          </p:nvSpPr>
          <p:spPr>
            <a:xfrm>
              <a:off x="0" y="647999"/>
              <a:ext cx="10515600" cy="538200"/>
            </a:xfrm>
            <a:prstGeom prst="roundRect">
              <a:avLst>
                <a:gd fmla="val 16667" name="adj"/>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26273" y="674272"/>
              <a:ext cx="10463054"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Gill Sans"/>
                <a:buNone/>
              </a:pPr>
              <a:r>
                <a:rPr b="0" i="0" lang="en-US" sz="2300" u="none" cap="none" strike="noStrike">
                  <a:solidFill>
                    <a:schemeClr val="lt1"/>
                  </a:solidFill>
                  <a:latin typeface="Gill Sans"/>
                  <a:ea typeface="Gill Sans"/>
                  <a:cs typeface="Gill Sans"/>
                  <a:sym typeface="Gill Sans"/>
                </a:rPr>
                <a:t>Brief idea of the “Rain prediction in Australia” classification Model</a:t>
              </a:r>
              <a:endParaRPr/>
            </a:p>
          </p:txBody>
        </p:sp>
        <p:sp>
          <p:nvSpPr>
            <p:cNvPr id="89" name="Google Shape;89;p16"/>
            <p:cNvSpPr/>
            <p:nvPr/>
          </p:nvSpPr>
          <p:spPr>
            <a:xfrm>
              <a:off x="0" y="1252439"/>
              <a:ext cx="10515600" cy="538200"/>
            </a:xfrm>
            <a:prstGeom prst="roundRect">
              <a:avLst>
                <a:gd fmla="val 16667" name="adj"/>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26273" y="1278712"/>
              <a:ext cx="10463054"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Gill Sans"/>
                <a:buNone/>
              </a:pPr>
              <a:r>
                <a:rPr b="0" i="0" lang="en-US" sz="2300" u="none" cap="none" strike="noStrike">
                  <a:solidFill>
                    <a:schemeClr val="lt1"/>
                  </a:solidFill>
                  <a:latin typeface="Gill Sans"/>
                  <a:ea typeface="Gill Sans"/>
                  <a:cs typeface="Gill Sans"/>
                  <a:sym typeface="Gill Sans"/>
                </a:rPr>
                <a:t>About our data</a:t>
              </a:r>
              <a:endParaRPr/>
            </a:p>
          </p:txBody>
        </p:sp>
        <p:sp>
          <p:nvSpPr>
            <p:cNvPr id="91" name="Google Shape;91;p16"/>
            <p:cNvSpPr/>
            <p:nvPr/>
          </p:nvSpPr>
          <p:spPr>
            <a:xfrm>
              <a:off x="0" y="1856880"/>
              <a:ext cx="10515600" cy="538200"/>
            </a:xfrm>
            <a:prstGeom prst="roundRect">
              <a:avLst>
                <a:gd fmla="val 16667" name="adj"/>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26273" y="1883153"/>
              <a:ext cx="10463054"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Gill Sans"/>
                <a:buNone/>
              </a:pPr>
              <a:r>
                <a:rPr b="0" i="0" lang="en-US" sz="2300" u="none" cap="none" strike="noStrike">
                  <a:solidFill>
                    <a:schemeClr val="lt1"/>
                  </a:solidFill>
                  <a:latin typeface="Gill Sans"/>
                  <a:ea typeface="Gill Sans"/>
                  <a:cs typeface="Gill Sans"/>
                  <a:sym typeface="Gill Sans"/>
                </a:rPr>
                <a:t>Data pre-processing</a:t>
              </a:r>
              <a:endParaRPr/>
            </a:p>
          </p:txBody>
        </p:sp>
        <p:sp>
          <p:nvSpPr>
            <p:cNvPr id="93" name="Google Shape;93;p16"/>
            <p:cNvSpPr/>
            <p:nvPr/>
          </p:nvSpPr>
          <p:spPr>
            <a:xfrm>
              <a:off x="0" y="2461320"/>
              <a:ext cx="10515600" cy="538200"/>
            </a:xfrm>
            <a:prstGeom prst="roundRect">
              <a:avLst>
                <a:gd fmla="val 16667" name="adj"/>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26273" y="2487593"/>
              <a:ext cx="10463054"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Gill Sans"/>
                <a:buNone/>
              </a:pPr>
              <a:r>
                <a:rPr b="0" i="0" lang="en-US" sz="2300" u="none" cap="none" strike="noStrike">
                  <a:solidFill>
                    <a:schemeClr val="lt1"/>
                  </a:solidFill>
                  <a:latin typeface="Gill Sans"/>
                  <a:ea typeface="Gill Sans"/>
                  <a:cs typeface="Gill Sans"/>
                  <a:sym typeface="Gill Sans"/>
                </a:rPr>
                <a:t>Exploratory Data Analysis</a:t>
              </a:r>
              <a:endParaRPr/>
            </a:p>
          </p:txBody>
        </p:sp>
        <p:sp>
          <p:nvSpPr>
            <p:cNvPr id="95" name="Google Shape;95;p16"/>
            <p:cNvSpPr/>
            <p:nvPr/>
          </p:nvSpPr>
          <p:spPr>
            <a:xfrm>
              <a:off x="0" y="3065760"/>
              <a:ext cx="10515600" cy="538200"/>
            </a:xfrm>
            <a:prstGeom prst="roundRect">
              <a:avLst>
                <a:gd fmla="val 16667" name="adj"/>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26273" y="3092033"/>
              <a:ext cx="10463054"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Gill Sans"/>
                <a:buNone/>
              </a:pPr>
              <a:r>
                <a:rPr b="0" i="0" lang="en-US" sz="2300" u="none" cap="none" strike="noStrike">
                  <a:solidFill>
                    <a:schemeClr val="lt1"/>
                  </a:solidFill>
                  <a:latin typeface="Gill Sans"/>
                  <a:ea typeface="Gill Sans"/>
                  <a:cs typeface="Gill Sans"/>
                  <a:sym typeface="Gill Sans"/>
                </a:rPr>
                <a:t>Various Classification models used</a:t>
              </a:r>
              <a:endParaRPr/>
            </a:p>
          </p:txBody>
        </p:sp>
        <p:sp>
          <p:nvSpPr>
            <p:cNvPr id="97" name="Google Shape;97;p16"/>
            <p:cNvSpPr/>
            <p:nvPr/>
          </p:nvSpPr>
          <p:spPr>
            <a:xfrm>
              <a:off x="0" y="3670200"/>
              <a:ext cx="10515600" cy="538200"/>
            </a:xfrm>
            <a:prstGeom prst="roundRect">
              <a:avLst>
                <a:gd fmla="val 16667" name="adj"/>
              </a:avLst>
            </a:prstGeom>
            <a:solidFill>
              <a:srgbClr val="B71B42"/>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nvSpPr>
          <p:spPr>
            <a:xfrm>
              <a:off x="26273" y="3696473"/>
              <a:ext cx="10463054" cy="48565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Gill Sans"/>
                <a:buNone/>
              </a:pPr>
              <a:r>
                <a:rPr b="0" i="0" lang="en-US" sz="2300" u="none" cap="none" strike="noStrike">
                  <a:solidFill>
                    <a:schemeClr val="lt1"/>
                  </a:solidFill>
                  <a:latin typeface="Gill Sans"/>
                  <a:ea typeface="Gill Sans"/>
                  <a:cs typeface="Gill Sans"/>
                  <a:sym typeface="Gill Sans"/>
                </a:rPr>
                <a:t>Conclusion</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4"/>
          <p:cNvSpPr txBox="1"/>
          <p:nvPr>
            <p:ph type="title"/>
          </p:nvPr>
        </p:nvSpPr>
        <p:spPr>
          <a:xfrm>
            <a:off x="992425" y="2491400"/>
            <a:ext cx="3014400" cy="2938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Gill Sans"/>
              <a:buNone/>
            </a:pPr>
            <a:r>
              <a:rPr lang="en-US"/>
              <a:t>DECISION TREE</a:t>
            </a:r>
            <a:endParaRPr/>
          </a:p>
        </p:txBody>
      </p:sp>
      <p:sp>
        <p:nvSpPr>
          <p:cNvPr id="260" name="Google Shape;260;p34"/>
          <p:cNvSpPr txBox="1"/>
          <p:nvPr/>
        </p:nvSpPr>
        <p:spPr>
          <a:xfrm>
            <a:off x="4976625" y="2099775"/>
            <a:ext cx="6504900" cy="3792900"/>
          </a:xfrm>
          <a:prstGeom prst="rect">
            <a:avLst/>
          </a:prstGeom>
          <a:noFill/>
          <a:ln>
            <a:noFill/>
          </a:ln>
        </p:spPr>
        <p:txBody>
          <a:bodyPr anchorCtr="0" anchor="ctr" bIns="45700" lIns="91425" spcFirstLastPara="1" rIns="91425" wrap="square" tIns="45700">
            <a:normAutofit/>
          </a:bodyPr>
          <a:lstStyle/>
          <a:p>
            <a:pPr indent="-311150" lvl="0" marL="457200" marR="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The Decision Tree model uses a tree-like graph of decisions and their possible consequences. It is intuitive and easy to understand, making it a popular choice for rain prediction. Decision Trees are particularly useful for visualizing the decision-making process.</a:t>
            </a:r>
            <a:endParaRPr sz="1900">
              <a:solidFill>
                <a:schemeClr val="dk1"/>
              </a:solidFill>
              <a:latin typeface="Gill Sans"/>
              <a:ea typeface="Gill Sans"/>
              <a:cs typeface="Gill Sans"/>
              <a:sym typeface="Gill Sans"/>
            </a:endParaRPr>
          </a:p>
          <a:p>
            <a:pPr indent="0" lvl="0" marL="457200" marR="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11150" lvl="0" marL="457200" marR="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Decision Tree Accuracy: 0.7287759972724174</a:t>
            </a:r>
            <a:endParaRPr sz="1900">
              <a:solidFill>
                <a:schemeClr val="dk1"/>
              </a:solidFill>
              <a:latin typeface="Gill Sans"/>
              <a:ea typeface="Gill Sans"/>
              <a:cs typeface="Gill Sans"/>
              <a:sym typeface="Gill Sans"/>
            </a:endParaRPr>
          </a:p>
        </p:txBody>
      </p:sp>
      <p:sp>
        <p:nvSpPr>
          <p:cNvPr id="261" name="Google Shape;261;p34"/>
          <p:cNvSpPr/>
          <p:nvPr/>
        </p:nvSpPr>
        <p:spPr>
          <a:xfrm rot="5400000">
            <a:off x="2531485" y="3983213"/>
            <a:ext cx="3920490"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35"/>
          <p:cNvSpPr txBox="1"/>
          <p:nvPr>
            <p:ph type="title"/>
          </p:nvPr>
        </p:nvSpPr>
        <p:spPr>
          <a:xfrm>
            <a:off x="1777462" y="945123"/>
            <a:ext cx="8637000" cy="558000"/>
          </a:xfrm>
          <a:prstGeom prst="rect">
            <a:avLst/>
          </a:prstGeom>
          <a:noFill/>
          <a:ln>
            <a:noFill/>
          </a:ln>
        </p:spPr>
        <p:txBody>
          <a:bodyPr anchorCtr="0" anchor="b" bIns="0" lIns="91425" spcFirstLastPara="1" rIns="91425" wrap="square" tIns="45700">
            <a:normAutofit/>
          </a:bodyPr>
          <a:lstStyle/>
          <a:p>
            <a:pPr indent="0" lvl="0" marL="0" rtl="0" algn="ctr">
              <a:spcBef>
                <a:spcPts val="0"/>
              </a:spcBef>
              <a:spcAft>
                <a:spcPts val="0"/>
              </a:spcAft>
              <a:buClr>
                <a:schemeClr val="lt1"/>
              </a:buClr>
              <a:buSzPts val="3200"/>
              <a:buFont typeface="Gill Sans"/>
              <a:buNone/>
            </a:pPr>
            <a:r>
              <a:rPr lang="en-US"/>
              <a:t>DECISION TREE</a:t>
            </a:r>
            <a:endParaRPr/>
          </a:p>
        </p:txBody>
      </p:sp>
      <p:pic>
        <p:nvPicPr>
          <p:cNvPr id="267" name="Google Shape;267;p35"/>
          <p:cNvPicPr preferRelativeResize="0"/>
          <p:nvPr/>
        </p:nvPicPr>
        <p:blipFill>
          <a:blip r:embed="rId3">
            <a:alphaModFix/>
          </a:blip>
          <a:stretch>
            <a:fillRect/>
          </a:stretch>
        </p:blipFill>
        <p:spPr>
          <a:xfrm>
            <a:off x="5266975" y="2474225"/>
            <a:ext cx="6789743" cy="2534425"/>
          </a:xfrm>
          <a:prstGeom prst="rect">
            <a:avLst/>
          </a:prstGeom>
          <a:noFill/>
          <a:ln>
            <a:noFill/>
          </a:ln>
        </p:spPr>
      </p:pic>
      <p:pic>
        <p:nvPicPr>
          <p:cNvPr id="268" name="Google Shape;268;p35"/>
          <p:cNvPicPr preferRelativeResize="0"/>
          <p:nvPr/>
        </p:nvPicPr>
        <p:blipFill>
          <a:blip r:embed="rId4">
            <a:alphaModFix/>
          </a:blip>
          <a:stretch>
            <a:fillRect/>
          </a:stretch>
        </p:blipFill>
        <p:spPr>
          <a:xfrm>
            <a:off x="691775" y="2580402"/>
            <a:ext cx="4199675" cy="2428250"/>
          </a:xfrm>
          <a:prstGeom prst="rect">
            <a:avLst/>
          </a:prstGeom>
          <a:noFill/>
          <a:ln>
            <a:noFill/>
          </a:ln>
        </p:spPr>
      </p:pic>
      <p:sp>
        <p:nvSpPr>
          <p:cNvPr id="269" name="Google Shape;269;p35"/>
          <p:cNvSpPr/>
          <p:nvPr/>
        </p:nvSpPr>
        <p:spPr>
          <a:xfrm rot="5400000">
            <a:off x="3365400" y="3897445"/>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6"/>
          <p:cNvSpPr txBox="1"/>
          <p:nvPr/>
        </p:nvSpPr>
        <p:spPr>
          <a:xfrm>
            <a:off x="4822536" y="1598350"/>
            <a:ext cx="6085200" cy="4698900"/>
          </a:xfrm>
          <a:prstGeom prst="rect">
            <a:avLst/>
          </a:prstGeom>
          <a:noFill/>
          <a:ln>
            <a:noFill/>
          </a:ln>
        </p:spPr>
        <p:txBody>
          <a:bodyPr anchorCtr="0" anchor="ctr" bIns="45700" lIns="91425" spcFirstLastPara="1" rIns="91425" wrap="square" tIns="45700">
            <a:normAutofit/>
          </a:bodyPr>
          <a:lstStyle/>
          <a:p>
            <a:pPr indent="-311150" lvl="0" marL="457200" marR="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The xgboostClassifier is a classification algorithm based on the decision tree model. It is an implementation of the XGBoost algorithm, which is an optimized and scalable gradient boosting library that uses decision trees as base learners.</a:t>
            </a:r>
            <a:endParaRPr sz="1900">
              <a:solidFill>
                <a:schemeClr val="dk1"/>
              </a:solidFill>
              <a:latin typeface="Gill Sans"/>
              <a:ea typeface="Gill Sans"/>
              <a:cs typeface="Gill Sans"/>
              <a:sym typeface="Gill Sans"/>
            </a:endParaRPr>
          </a:p>
          <a:p>
            <a:pPr indent="0" lvl="0" marL="457200" marR="0" rtl="0" algn="l">
              <a:lnSpc>
                <a:spcPct val="110000"/>
              </a:lnSpc>
              <a:spcBef>
                <a:spcPts val="0"/>
              </a:spcBef>
              <a:spcAft>
                <a:spcPts val="0"/>
              </a:spcAft>
              <a:buNone/>
            </a:pPr>
            <a:r>
              <a:t/>
            </a:r>
            <a:endParaRPr sz="1900">
              <a:solidFill>
                <a:schemeClr val="dk1"/>
              </a:solidFill>
              <a:latin typeface="Gill Sans"/>
              <a:ea typeface="Gill Sans"/>
              <a:cs typeface="Gill Sans"/>
              <a:sym typeface="Gill Sans"/>
            </a:endParaRPr>
          </a:p>
          <a:p>
            <a:pPr indent="-311150" lvl="0" marL="457200" marR="0" rtl="0" algn="l">
              <a:lnSpc>
                <a:spcPct val="110000"/>
              </a:lnSpc>
              <a:spcBef>
                <a:spcPts val="0"/>
              </a:spcBef>
              <a:spcAft>
                <a:spcPts val="0"/>
              </a:spcAft>
              <a:buClr>
                <a:schemeClr val="dk1"/>
              </a:buClr>
              <a:buSzPts val="1300"/>
              <a:buChar char="●"/>
            </a:pPr>
            <a:r>
              <a:rPr lang="en-US" sz="1900">
                <a:solidFill>
                  <a:schemeClr val="dk1"/>
                </a:solidFill>
                <a:latin typeface="Gill Sans"/>
                <a:ea typeface="Gill Sans"/>
                <a:cs typeface="Gill Sans"/>
                <a:sym typeface="Gill Sans"/>
              </a:rPr>
              <a:t>xgBoost </a:t>
            </a:r>
            <a:r>
              <a:rPr lang="en-US" sz="1900">
                <a:solidFill>
                  <a:schemeClr val="dk1"/>
                </a:solidFill>
                <a:latin typeface="Gill Sans"/>
                <a:ea typeface="Gill Sans"/>
                <a:cs typeface="Gill Sans"/>
                <a:sym typeface="Gill Sans"/>
              </a:rPr>
              <a:t>Accuracy: 0.8031026252983293</a:t>
            </a:r>
            <a:endParaRPr sz="1900">
              <a:solidFill>
                <a:schemeClr val="dk1"/>
              </a:solidFill>
              <a:latin typeface="Gill Sans"/>
              <a:ea typeface="Gill Sans"/>
              <a:cs typeface="Gill Sans"/>
              <a:sym typeface="Gill Sans"/>
            </a:endParaRPr>
          </a:p>
        </p:txBody>
      </p:sp>
      <p:sp>
        <p:nvSpPr>
          <p:cNvPr id="275" name="Google Shape;275;p36"/>
          <p:cNvSpPr txBox="1"/>
          <p:nvPr>
            <p:ph type="title"/>
          </p:nvPr>
        </p:nvSpPr>
        <p:spPr>
          <a:xfrm>
            <a:off x="950725" y="2735200"/>
            <a:ext cx="3033900" cy="242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Gill Sans"/>
              <a:buNone/>
            </a:pPr>
            <a:r>
              <a:rPr lang="en-US"/>
              <a:t>xgBoost</a:t>
            </a:r>
            <a:endParaRPr/>
          </a:p>
          <a:p>
            <a:pPr indent="0" lvl="0" marL="0" rtl="0" algn="l">
              <a:lnSpc>
                <a:spcPct val="90000"/>
              </a:lnSpc>
              <a:spcBef>
                <a:spcPts val="0"/>
              </a:spcBef>
              <a:spcAft>
                <a:spcPts val="0"/>
              </a:spcAft>
              <a:buClr>
                <a:schemeClr val="lt1"/>
              </a:buClr>
              <a:buSzPts val="3200"/>
              <a:buFont typeface="Gill Sans"/>
              <a:buNone/>
            </a:pPr>
            <a:r>
              <a:rPr lang="en-US"/>
              <a:t>Classifier</a:t>
            </a:r>
            <a:endParaRPr/>
          </a:p>
        </p:txBody>
      </p:sp>
      <p:sp>
        <p:nvSpPr>
          <p:cNvPr id="276" name="Google Shape;276;p36"/>
          <p:cNvSpPr/>
          <p:nvPr/>
        </p:nvSpPr>
        <p:spPr>
          <a:xfrm rot="5400000">
            <a:off x="2369524" y="3992540"/>
            <a:ext cx="3942893" cy="35662"/>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7"/>
          <p:cNvSpPr txBox="1"/>
          <p:nvPr>
            <p:ph type="title"/>
          </p:nvPr>
        </p:nvSpPr>
        <p:spPr>
          <a:xfrm>
            <a:off x="1777462" y="945123"/>
            <a:ext cx="8637000" cy="558000"/>
          </a:xfrm>
          <a:prstGeom prst="rect">
            <a:avLst/>
          </a:prstGeom>
          <a:noFill/>
          <a:ln>
            <a:noFill/>
          </a:ln>
        </p:spPr>
        <p:txBody>
          <a:bodyPr anchorCtr="0" anchor="b" bIns="0" lIns="91425" spcFirstLastPara="1" rIns="91425" wrap="square" tIns="45700">
            <a:normAutofit/>
          </a:bodyPr>
          <a:lstStyle/>
          <a:p>
            <a:pPr indent="0" lvl="0" marL="0" rtl="0" algn="ctr">
              <a:spcBef>
                <a:spcPts val="0"/>
              </a:spcBef>
              <a:spcAft>
                <a:spcPts val="0"/>
              </a:spcAft>
              <a:buClr>
                <a:schemeClr val="lt1"/>
              </a:buClr>
              <a:buSzPts val="3200"/>
              <a:buFont typeface="Gill Sans"/>
              <a:buNone/>
            </a:pPr>
            <a:r>
              <a:rPr lang="en-US"/>
              <a:t>xgBoost Classifier</a:t>
            </a:r>
            <a:endParaRPr/>
          </a:p>
        </p:txBody>
      </p:sp>
      <p:pic>
        <p:nvPicPr>
          <p:cNvPr id="282" name="Google Shape;282;p37"/>
          <p:cNvPicPr preferRelativeResize="0"/>
          <p:nvPr/>
        </p:nvPicPr>
        <p:blipFill>
          <a:blip r:embed="rId3">
            <a:alphaModFix/>
          </a:blip>
          <a:stretch>
            <a:fillRect/>
          </a:stretch>
        </p:blipFill>
        <p:spPr>
          <a:xfrm>
            <a:off x="451000" y="2580202"/>
            <a:ext cx="4424813" cy="2534400"/>
          </a:xfrm>
          <a:prstGeom prst="rect">
            <a:avLst/>
          </a:prstGeom>
          <a:noFill/>
          <a:ln>
            <a:noFill/>
          </a:ln>
        </p:spPr>
      </p:pic>
      <p:pic>
        <p:nvPicPr>
          <p:cNvPr id="283" name="Google Shape;283;p37"/>
          <p:cNvPicPr preferRelativeResize="0"/>
          <p:nvPr/>
        </p:nvPicPr>
        <p:blipFill>
          <a:blip r:embed="rId4">
            <a:alphaModFix/>
          </a:blip>
          <a:stretch>
            <a:fillRect/>
          </a:stretch>
        </p:blipFill>
        <p:spPr>
          <a:xfrm>
            <a:off x="5415875" y="2580201"/>
            <a:ext cx="6549750" cy="2534400"/>
          </a:xfrm>
          <a:prstGeom prst="rect">
            <a:avLst/>
          </a:prstGeom>
          <a:noFill/>
          <a:ln>
            <a:noFill/>
          </a:ln>
        </p:spPr>
      </p:pic>
      <p:sp>
        <p:nvSpPr>
          <p:cNvPr id="284" name="Google Shape;284;p37"/>
          <p:cNvSpPr/>
          <p:nvPr/>
        </p:nvSpPr>
        <p:spPr>
          <a:xfrm rot="5400000">
            <a:off x="3432038" y="3897445"/>
            <a:ext cx="3427628" cy="26015"/>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sz="1800">
              <a:solidFill>
                <a:schemeClr val="lt1"/>
              </a:solidFill>
              <a:latin typeface="Calibri"/>
              <a:ea typeface="Calibri"/>
              <a:cs typeface="Calibri"/>
              <a:sym typeface="Calibri"/>
            </a:endParaRPr>
          </a:p>
        </p:txBody>
      </p:sp>
      <p:sp>
        <p:nvSpPr>
          <p:cNvPr id="290" name="Google Shape;290;p38"/>
          <p:cNvSpPr txBox="1"/>
          <p:nvPr>
            <p:ph type="title"/>
          </p:nvPr>
        </p:nvSpPr>
        <p:spPr>
          <a:xfrm>
            <a:off x="3507450" y="356400"/>
            <a:ext cx="5177100" cy="933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CONCLUSION</a:t>
            </a:r>
            <a:endParaRPr/>
          </a:p>
        </p:txBody>
      </p:sp>
      <p:sp>
        <p:nvSpPr>
          <p:cNvPr id="291" name="Google Shape;291;p38"/>
          <p:cNvSpPr txBox="1"/>
          <p:nvPr>
            <p:ph idx="1" type="body"/>
          </p:nvPr>
        </p:nvSpPr>
        <p:spPr>
          <a:xfrm>
            <a:off x="630896" y="2489350"/>
            <a:ext cx="4605900" cy="3410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As per the classification models used and considering the accuracy of each and every model, the best classification model is K-Nearest Neighbor (k=3) with 84.46% accuracy.</a:t>
            </a:r>
            <a:endParaRPr/>
          </a:p>
          <a:p>
            <a:pPr indent="-228600" lvl="0" marL="228600" rtl="0" algn="l">
              <a:lnSpc>
                <a:spcPct val="90000"/>
              </a:lnSpc>
              <a:spcBef>
                <a:spcPts val="1000"/>
              </a:spcBef>
              <a:spcAft>
                <a:spcPts val="0"/>
              </a:spcAft>
              <a:buClr>
                <a:schemeClr val="dk1"/>
              </a:buClr>
              <a:buSzPts val="2000"/>
              <a:buChar char="•"/>
            </a:pPr>
            <a:r>
              <a:rPr lang="en-US" sz="2000"/>
              <a:t>The following graph compares the accuracy of the models </a:t>
            </a:r>
            <a:r>
              <a:rPr lang="en-US" sz="2000"/>
              <a:t>used</a:t>
            </a:r>
            <a:endParaRPr/>
          </a:p>
        </p:txBody>
      </p:sp>
      <p:sp>
        <p:nvSpPr>
          <p:cNvPr id="292" name="Google Shape;292;p38"/>
          <p:cNvSpPr/>
          <p:nvPr/>
        </p:nvSpPr>
        <p:spPr>
          <a:xfrm flipH="1" rot="10800000">
            <a:off x="630902" y="1656708"/>
            <a:ext cx="11148700" cy="29809"/>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sz="1800">
              <a:solidFill>
                <a:schemeClr val="lt1"/>
              </a:solidFill>
              <a:latin typeface="Calibri"/>
              <a:ea typeface="Calibri"/>
              <a:cs typeface="Calibri"/>
              <a:sym typeface="Calibri"/>
            </a:endParaRPr>
          </a:p>
        </p:txBody>
      </p:sp>
      <p:pic>
        <p:nvPicPr>
          <p:cNvPr id="293" name="Google Shape;293;p38" title="Chart"/>
          <p:cNvPicPr preferRelativeResize="0"/>
          <p:nvPr/>
        </p:nvPicPr>
        <p:blipFill>
          <a:blip r:embed="rId3">
            <a:alphaModFix/>
          </a:blip>
          <a:stretch>
            <a:fillRect/>
          </a:stretch>
        </p:blipFill>
        <p:spPr>
          <a:xfrm>
            <a:off x="5352400" y="1930300"/>
            <a:ext cx="6681501" cy="41313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sz="1800">
              <a:solidFill>
                <a:schemeClr val="lt1"/>
              </a:solidFill>
              <a:latin typeface="Calibri"/>
              <a:ea typeface="Calibri"/>
              <a:cs typeface="Calibri"/>
              <a:sym typeface="Calibri"/>
            </a:endParaRPr>
          </a:p>
        </p:txBody>
      </p:sp>
      <p:pic>
        <p:nvPicPr>
          <p:cNvPr descr="Smiling Face with No Fill" id="299" name="Google Shape;299;p39"/>
          <p:cNvPicPr preferRelativeResize="0"/>
          <p:nvPr/>
        </p:nvPicPr>
        <p:blipFill rotWithShape="1">
          <a:blip r:embed="rId3">
            <a:alphaModFix/>
          </a:blip>
          <a:srcRect b="0" l="0" r="0" t="0"/>
          <a:stretch/>
        </p:blipFill>
        <p:spPr>
          <a:xfrm>
            <a:off x="0" y="503808"/>
            <a:ext cx="5850384" cy="5850384"/>
          </a:xfrm>
          <a:custGeom>
            <a:rect b="b" l="l" r="r" t="t"/>
            <a:pathLst>
              <a:path extrusionOk="0" h="6857998" w="6094252">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ln>
            <a:noFill/>
          </a:ln>
        </p:spPr>
      </p:pic>
      <p:sp>
        <p:nvSpPr>
          <p:cNvPr id="300" name="Google Shape;300;p39"/>
          <p:cNvSpPr/>
          <p:nvPr/>
        </p:nvSpPr>
        <p:spPr>
          <a:xfrm>
            <a:off x="8525836" y="775849"/>
            <a:ext cx="2987899" cy="2987899"/>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1" name="Google Shape;301;p39"/>
          <p:cNvSpPr txBox="1"/>
          <p:nvPr>
            <p:ph type="title"/>
          </p:nvPr>
        </p:nvSpPr>
        <p:spPr>
          <a:xfrm>
            <a:off x="6417732" y="957715"/>
            <a:ext cx="5130798" cy="275041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solidFill>
                  <a:schemeClr val="dk1"/>
                </a:solidFill>
                <a:latin typeface="Calibri"/>
                <a:ea typeface="Calibri"/>
                <a:cs typeface="Calibri"/>
                <a:sym typeface="Calibri"/>
              </a:rPr>
              <a:t>THANK YOU</a:t>
            </a:r>
            <a:endParaRPr/>
          </a:p>
        </p:txBody>
      </p:sp>
      <p:sp>
        <p:nvSpPr>
          <p:cNvPr id="302" name="Google Shape;302;p39"/>
          <p:cNvSpPr/>
          <p:nvPr/>
        </p:nvSpPr>
        <p:spPr>
          <a:xfrm>
            <a:off x="11097079" y="5607717"/>
            <a:ext cx="513442" cy="4995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7"/>
          <p:cNvSpPr txBox="1"/>
          <p:nvPr>
            <p:ph type="title"/>
          </p:nvPr>
        </p:nvSpPr>
        <p:spPr>
          <a:xfrm>
            <a:off x="1451579" y="804519"/>
            <a:ext cx="9603275" cy="104923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lang="en-US">
                <a:solidFill>
                  <a:schemeClr val="dk1"/>
                </a:solidFill>
              </a:rPr>
              <a:t>PROBLEM STATEMENT</a:t>
            </a:r>
            <a:endParaRPr/>
          </a:p>
        </p:txBody>
      </p:sp>
      <p:sp>
        <p:nvSpPr>
          <p:cNvPr id="104" name="Google Shape;104;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82880" lvl="0" marL="228600" rtl="0" algn="l">
              <a:lnSpc>
                <a:spcPct val="120000"/>
              </a:lnSpc>
              <a:spcBef>
                <a:spcPts val="1000"/>
              </a:spcBef>
              <a:spcAft>
                <a:spcPts val="0"/>
              </a:spcAft>
              <a:buSzPts val="1700"/>
              <a:buFont typeface="Noto Sans Symbols"/>
              <a:buChar char="▪"/>
            </a:pPr>
            <a:r>
              <a:rPr lang="en-US"/>
              <a:t>Australia's vast and varied climatic conditions present a significant challenge in predicting rainfall accurately. </a:t>
            </a:r>
            <a:endParaRPr/>
          </a:p>
          <a:p>
            <a:pPr indent="-182880" lvl="0" marL="228600" rtl="0" algn="l">
              <a:lnSpc>
                <a:spcPct val="120000"/>
              </a:lnSpc>
              <a:spcBef>
                <a:spcPts val="1000"/>
              </a:spcBef>
              <a:spcAft>
                <a:spcPts val="0"/>
              </a:spcAft>
              <a:buSzPts val="1700"/>
              <a:buFont typeface="Noto Sans Symbols"/>
              <a:buChar char="▪"/>
            </a:pPr>
            <a:r>
              <a:rPr lang="en-US"/>
              <a:t>The unpredictability of rain patterns affects agriculture, urban planning, and environmental sustainability.</a:t>
            </a:r>
            <a:endParaRPr/>
          </a:p>
          <a:p>
            <a:pPr indent="-182880" lvl="0" marL="228600" rtl="0" algn="l">
              <a:lnSpc>
                <a:spcPct val="120000"/>
              </a:lnSpc>
              <a:spcBef>
                <a:spcPts val="1000"/>
              </a:spcBef>
              <a:spcAft>
                <a:spcPts val="1600"/>
              </a:spcAft>
              <a:buSzPts val="1700"/>
              <a:buFont typeface="Noto Sans Symbols"/>
              <a:buChar char="▪"/>
            </a:pPr>
            <a:r>
              <a:rPr lang="en-US"/>
              <a:t> Our goal is to leverage machine learning models to improve the accuracy of rain predictions, aiding in effective planning and resource management across different Australian regions.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8"/>
          <p:cNvSpPr/>
          <p:nvPr/>
        </p:nvSpPr>
        <p:spPr>
          <a:xfrm>
            <a:off x="0" y="0"/>
            <a:ext cx="12192000" cy="6858000"/>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rgbClr val="FFFFFF"/>
              </a:solidFill>
              <a:latin typeface="Calibri"/>
              <a:ea typeface="Calibri"/>
              <a:cs typeface="Calibri"/>
              <a:sym typeface="Calibri"/>
            </a:endParaRPr>
          </a:p>
        </p:txBody>
      </p:sp>
      <p:grpSp>
        <p:nvGrpSpPr>
          <p:cNvPr id="110" name="Google Shape;110;p18"/>
          <p:cNvGrpSpPr/>
          <p:nvPr/>
        </p:nvGrpSpPr>
        <p:grpSpPr>
          <a:xfrm>
            <a:off x="-1" y="-1"/>
            <a:ext cx="12191999" cy="4267200"/>
            <a:chOff x="7467600" y="0"/>
            <a:chExt cx="4724400" cy="6858000"/>
          </a:xfrm>
        </p:grpSpPr>
        <p:sp>
          <p:nvSpPr>
            <p:cNvPr id="111" name="Google Shape;111;p18"/>
            <p:cNvSpPr/>
            <p:nvPr/>
          </p:nvSpPr>
          <p:spPr>
            <a:xfrm>
              <a:off x="7467600" y="0"/>
              <a:ext cx="4724400" cy="6858000"/>
            </a:xfrm>
            <a:prstGeom prst="rect">
              <a:avLst/>
            </a:prstGeom>
            <a:solidFill>
              <a:schemeClr val="accent5">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 name="Google Shape;112;p18"/>
            <p:cNvSpPr/>
            <p:nvPr/>
          </p:nvSpPr>
          <p:spPr>
            <a:xfrm>
              <a:off x="7467600" y="0"/>
              <a:ext cx="4724400" cy="6858000"/>
            </a:xfrm>
            <a:prstGeom prst="rect">
              <a:avLst/>
            </a:prstGeom>
            <a:solidFill>
              <a:srgbClr val="E1EFD8">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13" name="Google Shape;113;p18"/>
          <p:cNvSpPr/>
          <p:nvPr/>
        </p:nvSpPr>
        <p:spPr>
          <a:xfrm>
            <a:off x="0" y="0"/>
            <a:ext cx="12192000" cy="4267200"/>
          </a:xfrm>
          <a:custGeom>
            <a:rect b="b" l="l" r="r" t="t"/>
            <a:pathLst>
              <a:path extrusionOk="0" h="4267200" w="121920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rgbClr val="FFFFFF"/>
              </a:solidFill>
              <a:latin typeface="Calibri"/>
              <a:ea typeface="Calibri"/>
              <a:cs typeface="Calibri"/>
              <a:sym typeface="Calibri"/>
            </a:endParaRPr>
          </a:p>
        </p:txBody>
      </p:sp>
      <p:sp>
        <p:nvSpPr>
          <p:cNvPr id="114" name="Google Shape;114;p18"/>
          <p:cNvSpPr/>
          <p:nvPr/>
        </p:nvSpPr>
        <p:spPr>
          <a:xfrm>
            <a:off x="457200" y="457201"/>
            <a:ext cx="11277600" cy="5943598"/>
          </a:xfrm>
          <a:prstGeom prst="rect">
            <a:avLst/>
          </a:prstGeom>
          <a:solidFill>
            <a:schemeClr val="lt1"/>
          </a:solidFill>
          <a:ln>
            <a:noFill/>
          </a:ln>
          <a:effectLst>
            <a:outerShdw blurRad="317500" rotWithShape="0" algn="ctr">
              <a:schemeClr val="dk1">
                <a:alpha val="2431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rgbClr val="FFFFFF"/>
              </a:solidFill>
              <a:latin typeface="Calibri"/>
              <a:ea typeface="Calibri"/>
              <a:cs typeface="Calibri"/>
              <a:sym typeface="Calibri"/>
            </a:endParaRPr>
          </a:p>
        </p:txBody>
      </p:sp>
      <p:sp>
        <p:nvSpPr>
          <p:cNvPr id="115" name="Google Shape;115;p18"/>
          <p:cNvSpPr txBox="1"/>
          <p:nvPr>
            <p:ph type="title"/>
          </p:nvPr>
        </p:nvSpPr>
        <p:spPr>
          <a:xfrm>
            <a:off x="1143000" y="990599"/>
            <a:ext cx="9906000" cy="685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Calibri"/>
              <a:buNone/>
            </a:pPr>
            <a:r>
              <a:rPr lang="en-US" sz="3400"/>
              <a:t>BRIEF IDEA OF “RAIN PREDICTION” CLASSIFICATION MODEL</a:t>
            </a:r>
            <a:endParaRPr/>
          </a:p>
        </p:txBody>
      </p:sp>
      <p:grpSp>
        <p:nvGrpSpPr>
          <p:cNvPr id="116" name="Google Shape;116;p18"/>
          <p:cNvGrpSpPr/>
          <p:nvPr/>
        </p:nvGrpSpPr>
        <p:grpSpPr>
          <a:xfrm>
            <a:off x="685800" y="2137228"/>
            <a:ext cx="11048999" cy="4263571"/>
            <a:chOff x="0" y="0"/>
            <a:chExt cx="11048999" cy="4263571"/>
          </a:xfrm>
        </p:grpSpPr>
        <p:sp>
          <p:nvSpPr>
            <p:cNvPr id="117" name="Google Shape;117;p18"/>
            <p:cNvSpPr/>
            <p:nvPr/>
          </p:nvSpPr>
          <p:spPr>
            <a:xfrm>
              <a:off x="0" y="0"/>
              <a:ext cx="9391650" cy="1229694"/>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p:txBody>
        </p:sp>
        <p:sp>
          <p:nvSpPr>
            <p:cNvPr id="118" name="Google Shape;118;p18"/>
            <p:cNvSpPr txBox="1"/>
            <p:nvPr/>
          </p:nvSpPr>
          <p:spPr>
            <a:xfrm>
              <a:off x="36017" y="36017"/>
              <a:ext cx="8064713" cy="115766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None/>
              </a:pPr>
              <a:r>
                <a:rPr b="0" i="0" lang="en-US" sz="1800" u="none" cap="none" strike="noStrike">
                  <a:solidFill>
                    <a:schemeClr val="lt1"/>
                  </a:solidFill>
                  <a:latin typeface="Calibri"/>
                  <a:ea typeface="Calibri"/>
                  <a:cs typeface="Calibri"/>
                  <a:sym typeface="Calibri"/>
                </a:rPr>
                <a:t>This classification model, uses various features to provide accurate and timely forecasts to inform decision-making in agriculture, urban planning, and disaster management.</a:t>
              </a:r>
              <a:endParaRPr b="0" i="0" sz="1800" u="none" cap="none" strike="noStrike">
                <a:solidFill>
                  <a:schemeClr val="dk1"/>
                </a:solidFill>
                <a:latin typeface="Gill Sans"/>
                <a:ea typeface="Gill Sans"/>
                <a:cs typeface="Gill Sans"/>
                <a:sym typeface="Gill Sans"/>
              </a:endParaRPr>
            </a:p>
          </p:txBody>
        </p:sp>
        <p:sp>
          <p:nvSpPr>
            <p:cNvPr id="119" name="Google Shape;119;p18"/>
            <p:cNvSpPr/>
            <p:nvPr/>
          </p:nvSpPr>
          <p:spPr>
            <a:xfrm>
              <a:off x="828674" y="1434642"/>
              <a:ext cx="9391650" cy="1229694"/>
            </a:xfrm>
            <a:prstGeom prst="roundRect">
              <a:avLst>
                <a:gd fmla="val 10000"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p:txBody>
        </p:sp>
        <p:sp>
          <p:nvSpPr>
            <p:cNvPr id="120" name="Google Shape;120;p18"/>
            <p:cNvSpPr txBox="1"/>
            <p:nvPr/>
          </p:nvSpPr>
          <p:spPr>
            <a:xfrm>
              <a:off x="864691" y="1470659"/>
              <a:ext cx="7691639" cy="115766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This information can be used to help in crop planning</a:t>
              </a:r>
              <a:r>
                <a:rPr lang="en-US" sz="1800">
                  <a:solidFill>
                    <a:schemeClr val="lt1"/>
                  </a:solidFill>
                  <a:latin typeface="Calibri"/>
                  <a:ea typeface="Calibri"/>
                  <a:cs typeface="Calibri"/>
                  <a:sym typeface="Calibri"/>
                </a:rPr>
                <a:t> and</a:t>
              </a:r>
              <a:r>
                <a:rPr b="0" i="0" lang="en-US" sz="1800" u="none" cap="none" strike="noStrike">
                  <a:solidFill>
                    <a:schemeClr val="lt1"/>
                  </a:solidFill>
                  <a:latin typeface="Calibri"/>
                  <a:ea typeface="Calibri"/>
                  <a:cs typeface="Calibri"/>
                  <a:sym typeface="Calibri"/>
                </a:rPr>
                <a:t> irrigation scheduling</a:t>
              </a:r>
              <a:r>
                <a:rPr lang="en-US" sz="1800">
                  <a:solidFill>
                    <a:schemeClr val="lt1"/>
                  </a:solidFill>
                  <a:latin typeface="Calibri"/>
                  <a:ea typeface="Calibri"/>
                  <a:cs typeface="Calibri"/>
                  <a:sym typeface="Calibri"/>
                </a:rPr>
                <a:t> </a:t>
              </a:r>
              <a:r>
                <a:rPr b="0" i="0" lang="en-US" sz="1800" u="none" cap="none" strike="noStrike">
                  <a:solidFill>
                    <a:schemeClr val="lt1"/>
                  </a:solidFill>
                  <a:latin typeface="Calibri"/>
                  <a:ea typeface="Calibri"/>
                  <a:cs typeface="Calibri"/>
                  <a:sym typeface="Calibri"/>
                </a:rPr>
                <a:t>to optimize agricultural output.</a:t>
              </a:r>
              <a:endParaRPr b="0" i="0" sz="1800" u="none" cap="none" strike="noStrike">
                <a:solidFill>
                  <a:schemeClr val="lt1"/>
                </a:solidFill>
                <a:latin typeface="Calibri"/>
                <a:ea typeface="Calibri"/>
                <a:cs typeface="Calibri"/>
                <a:sym typeface="Calibri"/>
              </a:endParaRPr>
            </a:p>
          </p:txBody>
        </p:sp>
        <p:sp>
          <p:nvSpPr>
            <p:cNvPr id="121" name="Google Shape;121;p18"/>
            <p:cNvSpPr/>
            <p:nvPr/>
          </p:nvSpPr>
          <p:spPr>
            <a:xfrm>
              <a:off x="1657349" y="2869285"/>
              <a:ext cx="9391650" cy="1394286"/>
            </a:xfrm>
            <a:prstGeom prst="roundRect">
              <a:avLst>
                <a:gd fmla="val 10000"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p:txBody>
        </p:sp>
        <p:sp>
          <p:nvSpPr>
            <p:cNvPr id="122" name="Google Shape;122;p18"/>
            <p:cNvSpPr txBox="1"/>
            <p:nvPr/>
          </p:nvSpPr>
          <p:spPr>
            <a:xfrm>
              <a:off x="1693366" y="2833268"/>
              <a:ext cx="7691700" cy="122970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Rain prediction models aids in designing effective drainage systems, flood mitigation strategies, and water conservation measures. It </a:t>
              </a:r>
              <a:r>
                <a:rPr lang="en-US" sz="1800">
                  <a:solidFill>
                    <a:schemeClr val="lt1"/>
                  </a:solidFill>
                  <a:latin typeface="Calibri"/>
                  <a:ea typeface="Calibri"/>
                  <a:cs typeface="Calibri"/>
                  <a:sym typeface="Calibri"/>
                </a:rPr>
                <a:t>e</a:t>
              </a:r>
              <a:r>
                <a:rPr b="0" i="0" lang="en-US" sz="1800" u="none" cap="none" strike="noStrike">
                  <a:solidFill>
                    <a:schemeClr val="lt1"/>
                  </a:solidFill>
                  <a:latin typeface="Calibri"/>
                  <a:ea typeface="Calibri"/>
                  <a:cs typeface="Calibri"/>
                  <a:sym typeface="Calibri"/>
                </a:rPr>
                <a:t>nables early warnings for floods and storms, allowing for evacuation and strategic deployment of resources. It also supports the preservation of ecosystems by</a:t>
              </a:r>
              <a:r>
                <a:rPr lang="en-US"/>
                <a:t> </a:t>
              </a:r>
              <a:r>
                <a:rPr b="0" i="0" lang="en-US" sz="1800" u="none" cap="none" strike="noStrike">
                  <a:solidFill>
                    <a:schemeClr val="lt1"/>
                  </a:solidFill>
                  <a:latin typeface="Calibri"/>
                  <a:ea typeface="Calibri"/>
                  <a:cs typeface="Calibri"/>
                  <a:sym typeface="Calibri"/>
                </a:rPr>
                <a:t>anticipating and managing changes in water availability</a:t>
              </a:r>
              <a:r>
                <a:rPr b="0" i="0" lang="en-US" sz="2400" u="none" cap="none" strike="noStrike">
                  <a:solidFill>
                    <a:srgbClr val="D1D5DB"/>
                  </a:solidFill>
                  <a:latin typeface="Arial"/>
                  <a:ea typeface="Arial"/>
                  <a:cs typeface="Arial"/>
                  <a:sym typeface="Arial"/>
                </a:rPr>
                <a:t>.</a:t>
              </a:r>
              <a:endParaRPr b="0" i="0" sz="1800" u="none" cap="none" strike="noStrike">
                <a:solidFill>
                  <a:schemeClr val="lt1"/>
                </a:solidFill>
                <a:latin typeface="Calibri"/>
                <a:ea typeface="Calibri"/>
                <a:cs typeface="Calibri"/>
                <a:sym typeface="Calibri"/>
              </a:endParaRPr>
            </a:p>
          </p:txBody>
        </p:sp>
        <p:sp>
          <p:nvSpPr>
            <p:cNvPr id="123" name="Google Shape;123;p18"/>
            <p:cNvSpPr/>
            <p:nvPr/>
          </p:nvSpPr>
          <p:spPr>
            <a:xfrm>
              <a:off x="8592348" y="932517"/>
              <a:ext cx="799301" cy="799301"/>
            </a:xfrm>
            <a:prstGeom prst="downArrow">
              <a:avLst>
                <a:gd fmla="val 55000" name="adj1"/>
                <a:gd fmla="val 45000" name="adj2"/>
              </a:avLst>
            </a:prstGeom>
            <a:solidFill>
              <a:srgbClr val="F7D5CB">
                <a:alpha val="89411"/>
              </a:srgbClr>
            </a:solidFill>
            <a:ln cap="flat" cmpd="sng" w="12700">
              <a:solidFill>
                <a:srgbClr val="F7D5CB">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p:txBody>
        </p:sp>
        <p:sp>
          <p:nvSpPr>
            <p:cNvPr id="124" name="Google Shape;124;p18"/>
            <p:cNvSpPr txBox="1"/>
            <p:nvPr/>
          </p:nvSpPr>
          <p:spPr>
            <a:xfrm>
              <a:off x="8772191" y="932517"/>
              <a:ext cx="439615" cy="60147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25" name="Google Shape;125;p18"/>
            <p:cNvSpPr/>
            <p:nvPr/>
          </p:nvSpPr>
          <p:spPr>
            <a:xfrm>
              <a:off x="9421023" y="2358962"/>
              <a:ext cx="799301" cy="799301"/>
            </a:xfrm>
            <a:prstGeom prst="downArrow">
              <a:avLst>
                <a:gd fmla="val 55000" name="adj1"/>
                <a:gd fmla="val 45000" name="adj2"/>
              </a:avLst>
            </a:prstGeom>
            <a:solidFill>
              <a:srgbClr val="DFDFDF">
                <a:alpha val="89411"/>
              </a:srgbClr>
            </a:solidFill>
            <a:ln cap="flat" cmpd="sng" w="12700">
              <a:solidFill>
                <a:srgbClr val="DFDFDF">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p:txBody>
        </p:sp>
        <p:sp>
          <p:nvSpPr>
            <p:cNvPr id="126" name="Google Shape;126;p18"/>
            <p:cNvSpPr txBox="1"/>
            <p:nvPr/>
          </p:nvSpPr>
          <p:spPr>
            <a:xfrm>
              <a:off x="9600866" y="2358962"/>
              <a:ext cx="439615" cy="60147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9"/>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132" name="Google Shape;132;p19"/>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133" name="Google Shape;133;p19"/>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ABOUT OUR DATA</a:t>
            </a:r>
            <a:endParaRPr/>
          </a:p>
        </p:txBody>
      </p:sp>
      <p:sp>
        <p:nvSpPr>
          <p:cNvPr id="134" name="Google Shape;134;p19"/>
          <p:cNvSpPr txBox="1"/>
          <p:nvPr>
            <p:ph idx="1" type="body"/>
          </p:nvPr>
        </p:nvSpPr>
        <p:spPr>
          <a:xfrm>
            <a:off x="4309088" y="210321"/>
            <a:ext cx="7836000" cy="6528000"/>
          </a:xfrm>
          <a:prstGeom prst="rect">
            <a:avLst/>
          </a:prstGeom>
          <a:noFill/>
          <a:ln>
            <a:noFill/>
          </a:ln>
        </p:spPr>
        <p:txBody>
          <a:bodyPr anchorCtr="0" anchor="ctr" bIns="45700" lIns="91425" spcFirstLastPara="1" rIns="91425" wrap="square" tIns="45700">
            <a:normAutofit fontScale="47500" lnSpcReduction="20000"/>
          </a:bodyPr>
          <a:lstStyle/>
          <a:p>
            <a:pPr indent="-504825" lvl="0" marL="514350" rtl="0" algn="l">
              <a:lnSpc>
                <a:spcPct val="90000"/>
              </a:lnSpc>
              <a:spcBef>
                <a:spcPts val="0"/>
              </a:spcBef>
              <a:spcAft>
                <a:spcPts val="0"/>
              </a:spcAft>
              <a:buClr>
                <a:schemeClr val="dk1"/>
              </a:buClr>
              <a:buSzPct val="83333"/>
              <a:buFont typeface="Gill Sans"/>
              <a:buAutoNum type="arabicPeriod"/>
            </a:pPr>
            <a:r>
              <a:rPr lang="en-US"/>
              <a:t>Date</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Location</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Min Temp</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Max Temp</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Rainfall</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Evaporation</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Sunshine</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Wind Gust Dir</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Wind Gust Speed</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WindDir9am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WindDir3pm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WindSpeed9am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WindSpeed3pm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Humidity9am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Humidity3pm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Pressure9am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Pressure3pm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Cloud9am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Cloud3pm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Temp9am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Temp3pm</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Rain Today</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504825" lvl="0" marL="514350" rtl="0" algn="l">
              <a:lnSpc>
                <a:spcPct val="90000"/>
              </a:lnSpc>
              <a:spcBef>
                <a:spcPts val="0"/>
              </a:spcBef>
              <a:spcAft>
                <a:spcPts val="0"/>
              </a:spcAft>
              <a:buClr>
                <a:schemeClr val="dk1"/>
              </a:buClr>
              <a:buSzPct val="83333"/>
              <a:buFont typeface="Gill Sans"/>
              <a:buAutoNum type="arabicPeriod"/>
            </a:pPr>
            <a:r>
              <a:rPr lang="en-US"/>
              <a:t>Rain Tomorrow</a:t>
            </a:r>
            <a:endParaRPr/>
          </a:p>
          <a:p>
            <a:pPr indent="-444500" lvl="0" marL="514350" rtl="0" algn="l">
              <a:lnSpc>
                <a:spcPct val="90000"/>
              </a:lnSpc>
              <a:spcBef>
                <a:spcPts val="0"/>
              </a:spcBef>
              <a:spcAft>
                <a:spcPts val="0"/>
              </a:spcAft>
              <a:buClr>
                <a:schemeClr val="dk1"/>
              </a:buClr>
              <a:buSzPct val="83333"/>
              <a:buFont typeface="Gill Sans"/>
              <a:buNone/>
            </a:pPr>
            <a:r>
              <a:t/>
            </a:r>
            <a:endParaRPr/>
          </a:p>
          <a:p>
            <a:pPr indent="0" lvl="0" marL="0" rtl="0" algn="l">
              <a:lnSpc>
                <a:spcPct val="90000"/>
              </a:lnSpc>
              <a:spcBef>
                <a:spcPts val="0"/>
              </a:spcBef>
              <a:spcAft>
                <a:spcPts val="0"/>
              </a:spcAft>
              <a:buClr>
                <a:schemeClr val="dk1"/>
              </a:buClr>
              <a:buSzPct val="83333"/>
              <a:buNone/>
            </a:pPr>
            <a:r>
              <a:rPr lang="en-US"/>
              <a:t>Raw data was taken from:</a:t>
            </a:r>
            <a:endParaRPr/>
          </a:p>
          <a:p>
            <a:pPr indent="0" lvl="0" marL="0" rtl="0" algn="l">
              <a:lnSpc>
                <a:spcPct val="90000"/>
              </a:lnSpc>
              <a:spcBef>
                <a:spcPts val="0"/>
              </a:spcBef>
              <a:spcAft>
                <a:spcPts val="0"/>
              </a:spcAft>
              <a:buClr>
                <a:schemeClr val="dk1"/>
              </a:buClr>
              <a:buSzPct val="83333"/>
              <a:buNone/>
            </a:pPr>
            <a:r>
              <a:t/>
            </a:r>
            <a:endParaRPr/>
          </a:p>
          <a:p>
            <a:pPr indent="0" lvl="0" marL="0" rtl="0" algn="l">
              <a:lnSpc>
                <a:spcPct val="90000"/>
              </a:lnSpc>
              <a:spcBef>
                <a:spcPts val="0"/>
              </a:spcBef>
              <a:spcAft>
                <a:spcPts val="0"/>
              </a:spcAft>
              <a:buClr>
                <a:schemeClr val="dk1"/>
              </a:buClr>
              <a:buSzPct val="83333"/>
              <a:buNone/>
            </a:pPr>
            <a:r>
              <a:rPr lang="en-US"/>
              <a:t>https://www.kaggle.com/datasets/jsphyg/weather-dataset-rattle-package/data</a:t>
            </a:r>
            <a:endParaRPr/>
          </a:p>
        </p:txBody>
      </p:sp>
      <p:sp>
        <p:nvSpPr>
          <p:cNvPr id="135" name="Google Shape;135;p19"/>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descr="A screenshot of a table&#10;&#10;Description automatically generated" id="140" name="Google Shape;140;p20"/>
          <p:cNvPicPr preferRelativeResize="0"/>
          <p:nvPr/>
        </p:nvPicPr>
        <p:blipFill rotWithShape="1">
          <a:blip r:embed="rId3">
            <a:alphaModFix/>
          </a:blip>
          <a:srcRect b="37425" l="0" r="0" t="0"/>
          <a:stretch/>
        </p:blipFill>
        <p:spPr>
          <a:xfrm>
            <a:off x="418276" y="464750"/>
            <a:ext cx="11355450" cy="3568499"/>
          </a:xfrm>
          <a:prstGeom prst="rect">
            <a:avLst/>
          </a:prstGeom>
          <a:noFill/>
          <a:ln>
            <a:noFill/>
          </a:ln>
        </p:spPr>
      </p:pic>
      <p:pic>
        <p:nvPicPr>
          <p:cNvPr id="141" name="Google Shape;141;p20"/>
          <p:cNvPicPr preferRelativeResize="0"/>
          <p:nvPr/>
        </p:nvPicPr>
        <p:blipFill>
          <a:blip r:embed="rId4">
            <a:alphaModFix/>
          </a:blip>
          <a:stretch>
            <a:fillRect/>
          </a:stretch>
        </p:blipFill>
        <p:spPr>
          <a:xfrm>
            <a:off x="104150" y="4835250"/>
            <a:ext cx="11983726" cy="1876300"/>
          </a:xfrm>
          <a:prstGeom prst="rect">
            <a:avLst/>
          </a:prstGeom>
          <a:noFill/>
          <a:ln>
            <a:noFill/>
          </a:ln>
        </p:spPr>
      </p:pic>
      <p:sp>
        <p:nvSpPr>
          <p:cNvPr id="142" name="Google Shape;142;p20"/>
          <p:cNvSpPr txBox="1"/>
          <p:nvPr/>
        </p:nvSpPr>
        <p:spPr>
          <a:xfrm>
            <a:off x="192650" y="5076075"/>
            <a:ext cx="29763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2"/>
              </a:solidFill>
            </a:endParaRPr>
          </a:p>
        </p:txBody>
      </p:sp>
      <p:sp>
        <p:nvSpPr>
          <p:cNvPr id="143" name="Google Shape;143;p20"/>
          <p:cNvSpPr txBox="1"/>
          <p:nvPr/>
        </p:nvSpPr>
        <p:spPr>
          <a:xfrm>
            <a:off x="104150" y="4228475"/>
            <a:ext cx="66558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rPr>
              <a:t>Summary of the dataset</a:t>
            </a:r>
            <a:endParaRPr sz="2400">
              <a:solidFill>
                <a:schemeClr val="dk2"/>
              </a:solidFill>
            </a:endParaRPr>
          </a:p>
        </p:txBody>
      </p:sp>
      <p:sp>
        <p:nvSpPr>
          <p:cNvPr id="144" name="Google Shape;144;p20"/>
          <p:cNvSpPr txBox="1"/>
          <p:nvPr/>
        </p:nvSpPr>
        <p:spPr>
          <a:xfrm>
            <a:off x="308225" y="-51950"/>
            <a:ext cx="4517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rPr>
              <a:t>Sample of the used dataset</a:t>
            </a:r>
            <a:endParaRPr sz="24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48" name="Shape 148"/>
        <p:cNvGrpSpPr/>
        <p:nvPr/>
      </p:nvGrpSpPr>
      <p:grpSpPr>
        <a:xfrm>
          <a:off x="0" y="0"/>
          <a:ext cx="0" cy="0"/>
          <a:chOff x="0" y="0"/>
          <a:chExt cx="0" cy="0"/>
        </a:xfrm>
      </p:grpSpPr>
      <p:pic>
        <p:nvPicPr>
          <p:cNvPr id="149" name="Google Shape;149;p21"/>
          <p:cNvPicPr preferRelativeResize="0"/>
          <p:nvPr/>
        </p:nvPicPr>
        <p:blipFill rotWithShape="1">
          <a:blip r:embed="rId3">
            <a:alphaModFix/>
          </a:blip>
          <a:srcRect b="0" l="0" r="0" t="0"/>
          <a:stretch/>
        </p:blipFill>
        <p:spPr>
          <a:xfrm>
            <a:off x="1999488" y="1124712"/>
            <a:ext cx="8193024" cy="4608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2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155" name="Google Shape;155;p22"/>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156" name="Google Shape;156;p22"/>
          <p:cNvSpPr txBox="1"/>
          <p:nvPr>
            <p:ph type="title"/>
          </p:nvPr>
        </p:nvSpPr>
        <p:spPr>
          <a:xfrm>
            <a:off x="203388" y="1153513"/>
            <a:ext cx="3760500" cy="4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EXPLORATORY DATA ANALYSIS</a:t>
            </a:r>
            <a:endParaRPr/>
          </a:p>
        </p:txBody>
      </p:sp>
      <p:sp>
        <p:nvSpPr>
          <p:cNvPr id="157" name="Google Shape;157;p22"/>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We removed the date column from the dataset as it was not going to be a useful feature.</a:t>
            </a:r>
            <a:endParaRPr/>
          </a:p>
          <a:p>
            <a:pPr indent="-228600" lvl="0" marL="228600" rtl="0" algn="l">
              <a:lnSpc>
                <a:spcPct val="90000"/>
              </a:lnSpc>
              <a:spcBef>
                <a:spcPts val="1000"/>
              </a:spcBef>
              <a:spcAft>
                <a:spcPts val="0"/>
              </a:spcAft>
              <a:buClr>
                <a:schemeClr val="dk1"/>
              </a:buClr>
              <a:buSzPts val="2000"/>
              <a:buChar char="•"/>
            </a:pPr>
            <a:r>
              <a:rPr lang="en-US" sz="2000"/>
              <a:t>We converted the Rain Today, Rain Tomorrow features into binary form, where we denoted rain being there as 1 and rain not being there as 0.</a:t>
            </a:r>
            <a:endParaRPr/>
          </a:p>
          <a:p>
            <a:pPr indent="-228600" lvl="0" marL="228600" rtl="0" algn="l">
              <a:lnSpc>
                <a:spcPct val="90000"/>
              </a:lnSpc>
              <a:spcBef>
                <a:spcPts val="1000"/>
              </a:spcBef>
              <a:spcAft>
                <a:spcPts val="0"/>
              </a:spcAft>
              <a:buClr>
                <a:schemeClr val="dk1"/>
              </a:buClr>
              <a:buSzPts val="2000"/>
              <a:buChar char="•"/>
            </a:pPr>
            <a:r>
              <a:rPr lang="en-US" sz="2000"/>
              <a:t>We have removed all the unknown values(NA’s) for ease of data analysis.</a:t>
            </a:r>
            <a:endParaRPr/>
          </a:p>
          <a:p>
            <a:pPr indent="-228600" lvl="0" marL="228600" rtl="0" algn="l">
              <a:lnSpc>
                <a:spcPct val="90000"/>
              </a:lnSpc>
              <a:spcBef>
                <a:spcPts val="1000"/>
              </a:spcBef>
              <a:spcAft>
                <a:spcPts val="0"/>
              </a:spcAft>
              <a:buClr>
                <a:schemeClr val="dk1"/>
              </a:buClr>
              <a:buSzPts val="2000"/>
              <a:buChar char="•"/>
            </a:pPr>
            <a:r>
              <a:rPr lang="en-US" sz="2000"/>
              <a:t>We have added one hot encoding for the following columns</a:t>
            </a:r>
            <a:endParaRPr/>
          </a:p>
          <a:p>
            <a:pPr indent="0" lvl="0" marL="0" rtl="0" algn="l">
              <a:lnSpc>
                <a:spcPct val="90000"/>
              </a:lnSpc>
              <a:spcBef>
                <a:spcPts val="1000"/>
              </a:spcBef>
              <a:spcAft>
                <a:spcPts val="0"/>
              </a:spcAft>
              <a:buClr>
                <a:schemeClr val="dk1"/>
              </a:buClr>
              <a:buSzPts val="2000"/>
              <a:buNone/>
            </a:pPr>
            <a:r>
              <a:rPr lang="en-US" sz="2000"/>
              <a:t>    Location, WindGustDir,  WindDir9am,  WindDir3pm</a:t>
            </a:r>
            <a:endParaRPr/>
          </a:p>
          <a:p>
            <a:pPr indent="0" lvl="0" marL="0" rtl="0" algn="l">
              <a:lnSpc>
                <a:spcPct val="90000"/>
              </a:lnSpc>
              <a:spcBef>
                <a:spcPts val="1000"/>
              </a:spcBef>
              <a:spcAft>
                <a:spcPts val="0"/>
              </a:spcAft>
              <a:buClr>
                <a:schemeClr val="dk1"/>
              </a:buClr>
              <a:buSzPts val="2000"/>
              <a:buNone/>
            </a:pPr>
            <a:r>
              <a:t/>
            </a:r>
            <a:endParaRPr sz="2000"/>
          </a:p>
        </p:txBody>
      </p:sp>
      <p:sp>
        <p:nvSpPr>
          <p:cNvPr id="158" name="Google Shape;158;p22"/>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164" name="Google Shape;164;p2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lt1"/>
              </a:solidFill>
              <a:latin typeface="Calibri"/>
              <a:ea typeface="Calibri"/>
              <a:cs typeface="Calibri"/>
              <a:sym typeface="Calibri"/>
            </a:endParaRPr>
          </a:p>
        </p:txBody>
      </p:sp>
      <p:sp>
        <p:nvSpPr>
          <p:cNvPr id="165" name="Google Shape;165;p23"/>
          <p:cNvSpPr txBox="1"/>
          <p:nvPr>
            <p:ph type="title"/>
          </p:nvPr>
        </p:nvSpPr>
        <p:spPr>
          <a:xfrm>
            <a:off x="375437" y="1153575"/>
            <a:ext cx="3416400" cy="446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HANDLING THE IMBALANCED DATA</a:t>
            </a:r>
            <a:endParaRPr/>
          </a:p>
        </p:txBody>
      </p:sp>
      <p:sp>
        <p:nvSpPr>
          <p:cNvPr id="166" name="Google Shape;166;p23"/>
          <p:cNvSpPr txBox="1"/>
          <p:nvPr>
            <p:ph idx="1" type="body"/>
          </p:nvPr>
        </p:nvSpPr>
        <p:spPr>
          <a:xfrm>
            <a:off x="4553258" y="433350"/>
            <a:ext cx="6906600" cy="59913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dataset had sparse occurrences of significant rainfall compared to periods of little to no rain, leading to an imbalanced dataset. To address this imbalance, we utilized the Python package Imbalanced-learn.</a:t>
            </a:r>
            <a:endParaRPr/>
          </a:p>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To equalize the distribution of data representing different rainfall intensities, we created additional samples of the underrepresented class — in this case, significant rainfall events. </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This was achieved by employing the ‘RandomOverSampler’ function from the imbalanced-learn library, thus enhancing our model's ability to predict rain by learning from a more balanced dataset.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7" name="Google Shape;167;p2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Gill San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