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8" r:id="rId3"/>
    <p:sldId id="259" r:id="rId4"/>
    <p:sldId id="261" r:id="rId5"/>
    <p:sldId id="262" r:id="rId6"/>
    <p:sldId id="263" r:id="rId7"/>
    <p:sldId id="264" r:id="rId8"/>
    <p:sldId id="265" r:id="rId9"/>
    <p:sldId id="269" r:id="rId10"/>
    <p:sldId id="270" r:id="rId11"/>
    <p:sldId id="271" r:id="rId12"/>
    <p:sldId id="272" r:id="rId13"/>
    <p:sldId id="273" r:id="rId14"/>
    <p:sldId id="266" r:id="rId15"/>
    <p:sldId id="274" r:id="rId16"/>
    <p:sldId id="276" r:id="rId17"/>
    <p:sldId id="277" r:id="rId18"/>
    <p:sldId id="278" r:id="rId19"/>
    <p:sldId id="267" r:id="rId20"/>
    <p:sldId id="280" r:id="rId21"/>
    <p:sldId id="281" r:id="rId22"/>
    <p:sldId id="268" r:id="rId23"/>
    <p:sldId id="282" r:id="rId24"/>
    <p:sldId id="283" r:id="rId25"/>
    <p:sldId id="279"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3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01304C"/>
    <a:srgbClr val="049AAB"/>
    <a:srgbClr val="9BD7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4660"/>
  </p:normalViewPr>
  <p:slideViewPr>
    <p:cSldViewPr snapToGrid="0" showGuides="1">
      <p:cViewPr varScale="1">
        <p:scale>
          <a:sx n="90" d="100"/>
          <a:sy n="90" d="100"/>
        </p:scale>
        <p:origin x="307" y="53"/>
      </p:cViewPr>
      <p:guideLst>
        <p:guide orient="horz" pos="3838"/>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4723750872900002E-2"/>
          <c:y val="0.17316116752022601"/>
          <c:w val="0.95409979993046701"/>
          <c:h val="0.596583477242705"/>
        </c:manualLayout>
      </c:layout>
      <c:barChart>
        <c:barDir val="col"/>
        <c:grouping val="clustered"/>
        <c:varyColors val="0"/>
        <c:ser>
          <c:idx val="0"/>
          <c:order val="0"/>
          <c:tx>
            <c:strRef>
              <c:f>Sheet1!$B$1</c:f>
              <c:strCache>
                <c:ptCount val="1"/>
                <c:pt idx="0">
                  <c:v>Series 1</c:v>
                </c:pt>
              </c:strCache>
            </c:strRef>
          </c:tx>
          <c:spPr>
            <a:solidFill>
              <a:srgbClr val="00B0F0"/>
            </a:solidFill>
            <a:ln>
              <a:noFill/>
            </a:ln>
            <a:effectLst/>
          </c:spPr>
          <c:invertIfNegative val="0"/>
          <c:cat>
            <c:numRef>
              <c:f>Sheet1!$A$2:$A$5</c:f>
              <c:numCache>
                <c:formatCode>General</c:formatCode>
                <c:ptCount val="4"/>
                <c:pt idx="0">
                  <c:v>2012</c:v>
                </c:pt>
                <c:pt idx="1">
                  <c:v>2013</c:v>
                </c:pt>
                <c:pt idx="2">
                  <c:v>2014</c:v>
                </c:pt>
                <c:pt idx="3">
                  <c:v>2015</c:v>
                </c:pt>
              </c:numCache>
            </c:numRef>
          </c:cat>
          <c:val>
            <c:numRef>
              <c:f>Sheet1!$B$2:$B$5</c:f>
              <c:numCache>
                <c:formatCode>General</c:formatCode>
                <c:ptCount val="4"/>
                <c:pt idx="0">
                  <c:v>10</c:v>
                </c:pt>
                <c:pt idx="1">
                  <c:v>20</c:v>
                </c:pt>
                <c:pt idx="2">
                  <c:v>30</c:v>
                </c:pt>
                <c:pt idx="3">
                  <c:v>40</c:v>
                </c:pt>
              </c:numCache>
            </c:numRef>
          </c:val>
        </c:ser>
        <c:ser>
          <c:idx val="1"/>
          <c:order val="1"/>
          <c:tx>
            <c:strRef>
              <c:f>Sheet1!$C$1</c:f>
              <c:strCache>
                <c:ptCount val="1"/>
                <c:pt idx="0">
                  <c:v>Series 2</c:v>
                </c:pt>
              </c:strCache>
            </c:strRef>
          </c:tx>
          <c:spPr>
            <a:solidFill>
              <a:srgbClr val="9BD744"/>
            </a:solidFill>
            <a:ln>
              <a:noFill/>
            </a:ln>
            <a:effectLst/>
          </c:spPr>
          <c:invertIfNegative val="0"/>
          <c:cat>
            <c:numRef>
              <c:f>Sheet1!$A$2:$A$5</c:f>
              <c:numCache>
                <c:formatCode>General</c:formatCode>
                <c:ptCount val="4"/>
                <c:pt idx="0">
                  <c:v>2012</c:v>
                </c:pt>
                <c:pt idx="1">
                  <c:v>2013</c:v>
                </c:pt>
                <c:pt idx="2">
                  <c:v>2014</c:v>
                </c:pt>
                <c:pt idx="3">
                  <c:v>2015</c:v>
                </c:pt>
              </c:numCache>
            </c:numRef>
          </c:cat>
          <c:val>
            <c:numRef>
              <c:f>Sheet1!$C$2:$C$5</c:f>
              <c:numCache>
                <c:formatCode>General</c:formatCode>
                <c:ptCount val="4"/>
                <c:pt idx="0">
                  <c:v>20</c:v>
                </c:pt>
                <c:pt idx="1">
                  <c:v>30</c:v>
                </c:pt>
                <c:pt idx="2">
                  <c:v>40</c:v>
                </c:pt>
                <c:pt idx="3">
                  <c:v>45</c:v>
                </c:pt>
              </c:numCache>
            </c:numRef>
          </c:val>
        </c:ser>
        <c:ser>
          <c:idx val="2"/>
          <c:order val="2"/>
          <c:tx>
            <c:strRef>
              <c:f>Sheet1!$D$1</c:f>
              <c:strCache>
                <c:ptCount val="1"/>
                <c:pt idx="0">
                  <c:v>Series 3</c:v>
                </c:pt>
              </c:strCache>
            </c:strRef>
          </c:tx>
          <c:spPr>
            <a:solidFill>
              <a:srgbClr val="595959"/>
            </a:solidFill>
            <a:ln>
              <a:noFill/>
            </a:ln>
            <a:effectLst/>
          </c:spPr>
          <c:invertIfNegative val="0"/>
          <c:cat>
            <c:numRef>
              <c:f>Sheet1!$A$2:$A$5</c:f>
              <c:numCache>
                <c:formatCode>General</c:formatCode>
                <c:ptCount val="4"/>
                <c:pt idx="0">
                  <c:v>2012</c:v>
                </c:pt>
                <c:pt idx="1">
                  <c:v>2013</c:v>
                </c:pt>
                <c:pt idx="2">
                  <c:v>2014</c:v>
                </c:pt>
                <c:pt idx="3">
                  <c:v>2015</c:v>
                </c:pt>
              </c:numCache>
            </c:numRef>
          </c:cat>
          <c:val>
            <c:numRef>
              <c:f>Sheet1!$D$2:$D$5</c:f>
              <c:numCache>
                <c:formatCode>General</c:formatCode>
                <c:ptCount val="4"/>
                <c:pt idx="0">
                  <c:v>40</c:v>
                </c:pt>
                <c:pt idx="1">
                  <c:v>50</c:v>
                </c:pt>
                <c:pt idx="2">
                  <c:v>50</c:v>
                </c:pt>
                <c:pt idx="3">
                  <c:v>60</c:v>
                </c:pt>
              </c:numCache>
            </c:numRef>
          </c:val>
        </c:ser>
        <c:ser>
          <c:idx val="3"/>
          <c:order val="3"/>
          <c:tx>
            <c:strRef>
              <c:f>Sheet1!$E$1</c:f>
              <c:strCache>
                <c:ptCount val="1"/>
                <c:pt idx="0">
                  <c:v>Series 4</c:v>
                </c:pt>
              </c:strCache>
            </c:strRef>
          </c:tx>
          <c:spPr>
            <a:solidFill>
              <a:srgbClr val="049AAB"/>
            </a:solidFill>
            <a:ln>
              <a:noFill/>
            </a:ln>
            <a:effectLst/>
          </c:spPr>
          <c:invertIfNegative val="0"/>
          <c:cat>
            <c:numRef>
              <c:f>Sheet1!$A$2:$A$5</c:f>
              <c:numCache>
                <c:formatCode>General</c:formatCode>
                <c:ptCount val="4"/>
                <c:pt idx="0">
                  <c:v>2012</c:v>
                </c:pt>
                <c:pt idx="1">
                  <c:v>2013</c:v>
                </c:pt>
                <c:pt idx="2">
                  <c:v>2014</c:v>
                </c:pt>
                <c:pt idx="3">
                  <c:v>2015</c:v>
                </c:pt>
              </c:numCache>
            </c:numRef>
          </c:cat>
          <c:val>
            <c:numRef>
              <c:f>Sheet1!$E$2:$E$5</c:f>
              <c:numCache>
                <c:formatCode>General</c:formatCode>
                <c:ptCount val="4"/>
                <c:pt idx="0">
                  <c:v>40</c:v>
                </c:pt>
                <c:pt idx="1">
                  <c:v>50</c:v>
                </c:pt>
                <c:pt idx="2">
                  <c:v>90</c:v>
                </c:pt>
                <c:pt idx="3">
                  <c:v>80</c:v>
                </c:pt>
              </c:numCache>
            </c:numRef>
          </c:val>
        </c:ser>
        <c:ser>
          <c:idx val="4"/>
          <c:order val="4"/>
          <c:tx>
            <c:strRef>
              <c:f>Sheet1!$F$1</c:f>
              <c:strCache>
                <c:ptCount val="1"/>
                <c:pt idx="0">
                  <c:v>Series 5</c:v>
                </c:pt>
              </c:strCache>
            </c:strRef>
          </c:tx>
          <c:spPr>
            <a:solidFill>
              <a:srgbClr val="01304C"/>
            </a:solidFill>
            <a:ln>
              <a:noFill/>
            </a:ln>
            <a:effectLst/>
          </c:spPr>
          <c:invertIfNegative val="0"/>
          <c:cat>
            <c:numRef>
              <c:f>Sheet1!$A$2:$A$5</c:f>
              <c:numCache>
                <c:formatCode>General</c:formatCode>
                <c:ptCount val="4"/>
                <c:pt idx="0">
                  <c:v>2012</c:v>
                </c:pt>
                <c:pt idx="1">
                  <c:v>2013</c:v>
                </c:pt>
                <c:pt idx="2">
                  <c:v>2014</c:v>
                </c:pt>
                <c:pt idx="3">
                  <c:v>2015</c:v>
                </c:pt>
              </c:numCache>
            </c:numRef>
          </c:cat>
          <c:val>
            <c:numRef>
              <c:f>Sheet1!$F$2:$F$5</c:f>
              <c:numCache>
                <c:formatCode>General</c:formatCode>
                <c:ptCount val="4"/>
                <c:pt idx="0">
                  <c:v>70</c:v>
                </c:pt>
                <c:pt idx="1">
                  <c:v>75</c:v>
                </c:pt>
                <c:pt idx="2">
                  <c:v>60</c:v>
                </c:pt>
                <c:pt idx="3">
                  <c:v>90</c:v>
                </c:pt>
              </c:numCache>
            </c:numRef>
          </c:val>
        </c:ser>
        <c:dLbls>
          <c:showLegendKey val="0"/>
          <c:showVal val="0"/>
          <c:showCatName val="0"/>
          <c:showSerName val="0"/>
          <c:showPercent val="0"/>
          <c:showBubbleSize val="0"/>
        </c:dLbls>
        <c:gapWidth val="219"/>
        <c:axId val="625534200"/>
        <c:axId val="625537728"/>
      </c:barChart>
      <c:catAx>
        <c:axId val="625534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625537728"/>
        <c:crosses val="autoZero"/>
        <c:auto val="1"/>
        <c:lblAlgn val="ctr"/>
        <c:lblOffset val="100"/>
        <c:noMultiLvlLbl val="0"/>
      </c:catAx>
      <c:valAx>
        <c:axId val="625537728"/>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625534200"/>
        <c:crosses val="autoZero"/>
        <c:crossBetween val="between"/>
      </c:valAx>
      <c:spPr>
        <a:noFill/>
        <a:ln>
          <a:noFill/>
        </a:ln>
        <a:effectLst/>
      </c:spPr>
    </c:plotArea>
    <c:legend>
      <c:legendPos val="b"/>
      <c:layout>
        <c:manualLayout>
          <c:xMode val="edge"/>
          <c:yMode val="edge"/>
          <c:x val="0.25355717382283599"/>
          <c:y val="0.90242809614783503"/>
          <c:w val="0.49047595787394899"/>
          <c:h val="7.0148598685300795E-2"/>
        </c:manualLayout>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9F880-EF78-4CE5-8929-A76C5A4A6CB0}" type="datetimeFigureOut">
              <a:rPr lang="zh-CN" altLang="en-US" smtClean="0"/>
              <a:t>2020/3/10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C0F3B-3555-49D8-9B6D-84C44B282B93}" type="slidenum">
              <a:rPr lang="zh-CN" altLang="en-US" smtClean="0"/>
              <a:t>‹#›</a:t>
            </a:fld>
            <a:endParaRPr lang="zh-CN" altLang="en-US"/>
          </a:p>
        </p:txBody>
      </p:sp>
    </p:spTree>
    <p:extLst>
      <p:ext uri="{BB962C8B-B14F-4D97-AF65-F5344CB8AC3E}">
        <p14:creationId xmlns:p14="http://schemas.microsoft.com/office/powerpoint/2010/main" val="3283378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1</a:t>
            </a:fld>
            <a:endParaRPr lang="zh-CN" altLang="en-US"/>
          </a:p>
        </p:txBody>
      </p:sp>
    </p:spTree>
    <p:extLst>
      <p:ext uri="{BB962C8B-B14F-4D97-AF65-F5344CB8AC3E}">
        <p14:creationId xmlns:p14="http://schemas.microsoft.com/office/powerpoint/2010/main" val="457802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10</a:t>
            </a:fld>
            <a:endParaRPr lang="en-US">
              <a:solidFill>
                <a:prstClr val="black"/>
              </a:solidFill>
            </a:endParaRPr>
          </a:p>
        </p:txBody>
      </p:sp>
    </p:spTree>
    <p:extLst>
      <p:ext uri="{BB962C8B-B14F-4D97-AF65-F5344CB8AC3E}">
        <p14:creationId xmlns:p14="http://schemas.microsoft.com/office/powerpoint/2010/main" val="3195889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t>11</a:t>
            </a:fld>
            <a:endParaRPr lang="zh-CN" altLang="en-US"/>
          </a:p>
        </p:txBody>
      </p:sp>
    </p:spTree>
    <p:extLst>
      <p:ext uri="{BB962C8B-B14F-4D97-AF65-F5344CB8AC3E}">
        <p14:creationId xmlns:p14="http://schemas.microsoft.com/office/powerpoint/2010/main" val="219366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ChangeArrowheads="1"/>
          </p:cNvSpPr>
          <p:nvPr>
            <p:ph type="sldImg" idx="4294967295"/>
          </p:nvPr>
        </p:nvSpPr>
        <p:spPr>
          <a:ln>
            <a:miter lim="800000"/>
          </a:ln>
        </p:spPr>
      </p:sp>
      <p:sp>
        <p:nvSpPr>
          <p:cNvPr id="15362" name="备注占位符 2"/>
          <p:cNvSpPr>
            <a:spLocks noGrp="1" noChangeArrowheads="1"/>
          </p:cNvSpPr>
          <p:nvPr>
            <p:ph type="body" idx="4294967295"/>
          </p:nvPr>
        </p:nvSpPr>
        <p:spPr/>
        <p:txBody>
          <a:bodyPr/>
          <a:lstStyle/>
          <a:p>
            <a:endParaRPr lang="zh-CN" altLang="en-US"/>
          </a:p>
        </p:txBody>
      </p:sp>
      <p:sp>
        <p:nvSpPr>
          <p:cNvPr id="15363" name="灯片编号占位符 3"/>
          <p:cNvSpPr>
            <a:spLocks noGrp="1" noChangeArrowheads="1"/>
          </p:cNvSpPr>
          <p:nvPr>
            <p:ph type="sldNum" sz="quarter" idx="5"/>
          </p:nvPr>
        </p:nvSpPr>
        <p:spPr bwMode="auto">
          <a:noFill/>
          <a:ln>
            <a:miter lim="800000"/>
          </a:ln>
        </p:spPr>
        <p:txBody>
          <a:bodyPr/>
          <a:lstStyle/>
          <a:p>
            <a:fld id="{BCEFD0A4-5D1E-44F4-A3F4-33C16D9CDA60}" type="slidenum">
              <a:rPr lang="zh-CN" altLang="en-US"/>
              <a:t>12</a:t>
            </a:fld>
            <a:endParaRPr lang="zh-CN" altLang="en-US"/>
          </a:p>
        </p:txBody>
      </p:sp>
    </p:spTree>
    <p:extLst>
      <p:ext uri="{BB962C8B-B14F-4D97-AF65-F5344CB8AC3E}">
        <p14:creationId xmlns:p14="http://schemas.microsoft.com/office/powerpoint/2010/main" val="1549342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13</a:t>
            </a:fld>
            <a:endParaRPr lang="zh-CN" altLang="en-US"/>
          </a:p>
        </p:txBody>
      </p:sp>
    </p:spTree>
    <p:extLst>
      <p:ext uri="{BB962C8B-B14F-4D97-AF65-F5344CB8AC3E}">
        <p14:creationId xmlns:p14="http://schemas.microsoft.com/office/powerpoint/2010/main" val="3480215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14</a:t>
            </a:fld>
            <a:endParaRPr lang="zh-CN" altLang="en-US"/>
          </a:p>
        </p:txBody>
      </p:sp>
    </p:spTree>
    <p:extLst>
      <p:ext uri="{BB962C8B-B14F-4D97-AF65-F5344CB8AC3E}">
        <p14:creationId xmlns:p14="http://schemas.microsoft.com/office/powerpoint/2010/main" val="108753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15</a:t>
            </a:fld>
            <a:endParaRPr lang="zh-CN" altLang="en-US"/>
          </a:p>
        </p:txBody>
      </p:sp>
    </p:spTree>
    <p:extLst>
      <p:ext uri="{BB962C8B-B14F-4D97-AF65-F5344CB8AC3E}">
        <p14:creationId xmlns:p14="http://schemas.microsoft.com/office/powerpoint/2010/main" val="176657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16</a:t>
            </a:fld>
            <a:endParaRPr lang="en-US">
              <a:solidFill>
                <a:prstClr val="black"/>
              </a:solidFill>
            </a:endParaRPr>
          </a:p>
        </p:txBody>
      </p:sp>
    </p:spTree>
    <p:extLst>
      <p:ext uri="{BB962C8B-B14F-4D97-AF65-F5344CB8AC3E}">
        <p14:creationId xmlns:p14="http://schemas.microsoft.com/office/powerpoint/2010/main" val="3223895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17</a:t>
            </a:fld>
            <a:endParaRPr lang="en-US">
              <a:solidFill>
                <a:prstClr val="black"/>
              </a:solidFill>
            </a:endParaRPr>
          </a:p>
        </p:txBody>
      </p:sp>
    </p:spTree>
    <p:extLst>
      <p:ext uri="{BB962C8B-B14F-4D97-AF65-F5344CB8AC3E}">
        <p14:creationId xmlns:p14="http://schemas.microsoft.com/office/powerpoint/2010/main" val="597958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18</a:t>
            </a:fld>
            <a:endParaRPr lang="en-US">
              <a:solidFill>
                <a:prstClr val="black"/>
              </a:solidFill>
            </a:endParaRPr>
          </a:p>
        </p:txBody>
      </p:sp>
    </p:spTree>
    <p:extLst>
      <p:ext uri="{BB962C8B-B14F-4D97-AF65-F5344CB8AC3E}">
        <p14:creationId xmlns:p14="http://schemas.microsoft.com/office/powerpoint/2010/main" val="229261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19</a:t>
            </a:fld>
            <a:endParaRPr lang="zh-CN" altLang="en-US"/>
          </a:p>
        </p:txBody>
      </p:sp>
    </p:spTree>
    <p:extLst>
      <p:ext uri="{BB962C8B-B14F-4D97-AF65-F5344CB8AC3E}">
        <p14:creationId xmlns:p14="http://schemas.microsoft.com/office/powerpoint/2010/main" val="507621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2</a:t>
            </a:fld>
            <a:endParaRPr lang="zh-CN" altLang="en-US"/>
          </a:p>
        </p:txBody>
      </p:sp>
    </p:spTree>
    <p:extLst>
      <p:ext uri="{BB962C8B-B14F-4D97-AF65-F5344CB8AC3E}">
        <p14:creationId xmlns:p14="http://schemas.microsoft.com/office/powerpoint/2010/main" val="478971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20</a:t>
            </a:fld>
            <a:endParaRPr lang="zh-CN" altLang="en-US"/>
          </a:p>
        </p:txBody>
      </p:sp>
    </p:spTree>
    <p:extLst>
      <p:ext uri="{BB962C8B-B14F-4D97-AF65-F5344CB8AC3E}">
        <p14:creationId xmlns:p14="http://schemas.microsoft.com/office/powerpoint/2010/main" val="4125693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05646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22</a:t>
            </a:fld>
            <a:endParaRPr lang="zh-CN" altLang="en-US"/>
          </a:p>
        </p:txBody>
      </p:sp>
    </p:spTree>
    <p:extLst>
      <p:ext uri="{BB962C8B-B14F-4D97-AF65-F5344CB8AC3E}">
        <p14:creationId xmlns:p14="http://schemas.microsoft.com/office/powerpoint/2010/main" val="3034978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13787F-E41C-4EA5-957B-617F14A256D1}" type="slidenum">
              <a:rPr lang="zh-CN" altLang="en-US" smtClean="0"/>
              <a:t>23</a:t>
            </a:fld>
            <a:endParaRPr lang="zh-CN" altLang="en-US"/>
          </a:p>
        </p:txBody>
      </p:sp>
    </p:spTree>
    <p:extLst>
      <p:ext uri="{BB962C8B-B14F-4D97-AF65-F5344CB8AC3E}">
        <p14:creationId xmlns:p14="http://schemas.microsoft.com/office/powerpoint/2010/main" val="13544931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BC85BC-AF5A-456C-9EA9-AAE689E37031}" type="slidenum">
              <a:rPr lang="zh-CN" altLang="en-US" smtClean="0"/>
              <a:t>24</a:t>
            </a:fld>
            <a:endParaRPr lang="zh-CN" altLang="en-US"/>
          </a:p>
        </p:txBody>
      </p:sp>
    </p:spTree>
    <p:extLst>
      <p:ext uri="{BB962C8B-B14F-4D97-AF65-F5344CB8AC3E}">
        <p14:creationId xmlns:p14="http://schemas.microsoft.com/office/powerpoint/2010/main" val="4068918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25</a:t>
            </a:fld>
            <a:endParaRPr lang="zh-CN" altLang="en-US"/>
          </a:p>
        </p:txBody>
      </p:sp>
    </p:spTree>
    <p:extLst>
      <p:ext uri="{BB962C8B-B14F-4D97-AF65-F5344CB8AC3E}">
        <p14:creationId xmlns:p14="http://schemas.microsoft.com/office/powerpoint/2010/main" val="1304116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3</a:t>
            </a:fld>
            <a:endParaRPr lang="zh-CN" altLang="en-US"/>
          </a:p>
        </p:txBody>
      </p:sp>
    </p:spTree>
    <p:extLst>
      <p:ext uri="{BB962C8B-B14F-4D97-AF65-F5344CB8AC3E}">
        <p14:creationId xmlns:p14="http://schemas.microsoft.com/office/powerpoint/2010/main" val="49910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4</a:t>
            </a:fld>
            <a:endParaRPr lang="zh-CN" altLang="en-US"/>
          </a:p>
        </p:txBody>
      </p:sp>
    </p:spTree>
    <p:extLst>
      <p:ext uri="{BB962C8B-B14F-4D97-AF65-F5344CB8AC3E}">
        <p14:creationId xmlns:p14="http://schemas.microsoft.com/office/powerpoint/2010/main" val="508415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t>5</a:t>
            </a:fld>
            <a:endParaRPr lang="zh-CN" altLang="en-US"/>
          </a:p>
        </p:txBody>
      </p:sp>
    </p:spTree>
    <p:extLst>
      <p:ext uri="{BB962C8B-B14F-4D97-AF65-F5344CB8AC3E}">
        <p14:creationId xmlns:p14="http://schemas.microsoft.com/office/powerpoint/2010/main" val="223743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591094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379413" y="684213"/>
            <a:ext cx="6096000" cy="3429000"/>
          </a:xfrm>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noChangeArrowheads="1"/>
          </p:cNvSpPr>
          <p:nvPr>
            <p:ph type="body" idx="1"/>
          </p:nvPr>
        </p:nvSpPr>
        <p:spPr>
          <a:xfrm>
            <a:off x="684213" y="4341813"/>
            <a:ext cx="5486400" cy="411480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zh-CN" altLang="en-US"/>
          </a:p>
        </p:txBody>
      </p:sp>
      <p:sp>
        <p:nvSpPr>
          <p:cNvPr id="29700" name="灯片编号占位符 3"/>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46D230FF-CF30-47C2-BA4C-59A7874B97B3}" type="slidenum">
              <a:rPr lang="zh-CN" altLang="en-US"/>
              <a:t>7</a:t>
            </a:fld>
            <a:endParaRPr lang="zh-CN" altLang="en-US"/>
          </a:p>
        </p:txBody>
      </p:sp>
    </p:spTree>
    <p:extLst>
      <p:ext uri="{BB962C8B-B14F-4D97-AF65-F5344CB8AC3E}">
        <p14:creationId xmlns:p14="http://schemas.microsoft.com/office/powerpoint/2010/main" val="2321104621"/>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8</a:t>
            </a:fld>
            <a:endParaRPr lang="zh-CN" altLang="en-US"/>
          </a:p>
        </p:txBody>
      </p:sp>
    </p:spTree>
    <p:extLst>
      <p:ext uri="{BB962C8B-B14F-4D97-AF65-F5344CB8AC3E}">
        <p14:creationId xmlns:p14="http://schemas.microsoft.com/office/powerpoint/2010/main" val="2646389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9</a:t>
            </a:fld>
            <a:endParaRPr lang="en-US">
              <a:solidFill>
                <a:prstClr val="black"/>
              </a:solidFill>
            </a:endParaRPr>
          </a:p>
        </p:txBody>
      </p:sp>
    </p:spTree>
    <p:extLst>
      <p:ext uri="{BB962C8B-B14F-4D97-AF65-F5344CB8AC3E}">
        <p14:creationId xmlns:p14="http://schemas.microsoft.com/office/powerpoint/2010/main" val="1314307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ADFEFE9-5CC8-4A14-B701-39B2293DE163}" type="datetimeFigureOut">
              <a:rPr lang="zh-CN" altLang="en-US" smtClean="0"/>
              <a:t>2020/3/10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252E9B-727B-4729-83FF-03B5A5A8689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ADFEFE9-5CC8-4A14-B701-39B2293DE163}" type="datetimeFigureOut">
              <a:rPr lang="zh-CN" altLang="en-US" smtClean="0"/>
              <a:t>2020/3/10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252E9B-727B-4729-83FF-03B5A5A8689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ADFEFE9-5CC8-4A14-B701-39B2293DE163}" type="datetimeFigureOut">
              <a:rPr lang="zh-CN" altLang="en-US" smtClean="0"/>
              <a:t>2020/3/10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252E9B-727B-4729-83FF-03B5A5A8689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ADFEFE9-5CC8-4A14-B701-39B2293DE163}" type="datetimeFigureOut">
              <a:rPr lang="zh-CN" altLang="en-US" smtClean="0"/>
              <a:t>2020/3/10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252E9B-727B-4729-83FF-03B5A5A8689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ADFEFE9-5CC8-4A14-B701-39B2293DE163}" type="datetimeFigureOut">
              <a:rPr lang="zh-CN" altLang="en-US" smtClean="0"/>
              <a:t>2020/3/10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252E9B-727B-4729-83FF-03B5A5A8689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ADFEFE9-5CC8-4A14-B701-39B2293DE163}" type="datetimeFigureOut">
              <a:rPr lang="zh-CN" altLang="en-US" smtClean="0"/>
              <a:t>2020/3/10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252E9B-727B-4729-83FF-03B5A5A8689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7" name="图片 16"/>
          <p:cNvPicPr>
            <a:picLocks noChangeAspect="1"/>
          </p:cNvPicPr>
          <p:nvPr userDrawn="1"/>
        </p:nvPicPr>
        <p:blipFill rotWithShape="1">
          <a:blip r:embed="rId2" cstate="screen"/>
          <a:srcRect t="19805" b="14175"/>
          <a:stretch>
            <a:fillRect/>
          </a:stretch>
        </p:blipFill>
        <p:spPr>
          <a:xfrm>
            <a:off x="1549237" y="0"/>
            <a:ext cx="9896002" cy="6858000"/>
          </a:xfrm>
          <a:prstGeom prst="rect">
            <a:avLst/>
          </a:prstGeom>
        </p:spPr>
      </p:pic>
      <p:sp>
        <p:nvSpPr>
          <p:cNvPr id="18" name="矩形 17"/>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日期占位符 6"/>
          <p:cNvSpPr>
            <a:spLocks noGrp="1"/>
          </p:cNvSpPr>
          <p:nvPr>
            <p:ph type="dt" sz="half" idx="10"/>
          </p:nvPr>
        </p:nvSpPr>
        <p:spPr/>
        <p:txBody>
          <a:bodyPr/>
          <a:lstStyle/>
          <a:p>
            <a:fld id="{0ADFEFE9-5CC8-4A14-B701-39B2293DE163}" type="datetimeFigureOut">
              <a:rPr lang="zh-CN" altLang="en-US" smtClean="0"/>
              <a:t>2020/3/10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252E9B-727B-4729-83FF-03B5A5A86894}" type="slidenum">
              <a:rPr lang="zh-CN" altLang="en-US" smtClean="0"/>
              <a:t>‹#›</a:t>
            </a:fld>
            <a:endParaRPr lang="zh-CN" altLang="en-US"/>
          </a:p>
        </p:txBody>
      </p:sp>
      <p:pic>
        <p:nvPicPr>
          <p:cNvPr id="10" name="图片 9"/>
          <p:cNvPicPr>
            <a:picLocks noChangeAspect="1"/>
          </p:cNvPicPr>
          <p:nvPr userDrawn="1"/>
        </p:nvPicPr>
        <p:blipFill rotWithShape="1">
          <a:blip r:embed="rId3" cstate="screen"/>
          <a:srcRect l="15358" r="9145" b="27542"/>
          <a:stretch>
            <a:fillRect/>
          </a:stretch>
        </p:blipFill>
        <p:spPr>
          <a:xfrm>
            <a:off x="10965148" y="4212719"/>
            <a:ext cx="5624997" cy="3036745"/>
          </a:xfrm>
          <a:prstGeom prst="rect">
            <a:avLst/>
          </a:prstGeom>
        </p:spPr>
      </p:pic>
      <p:grpSp>
        <p:nvGrpSpPr>
          <p:cNvPr id="11" name="组合 10"/>
          <p:cNvGrpSpPr/>
          <p:nvPr userDrawn="1"/>
        </p:nvGrpSpPr>
        <p:grpSpPr>
          <a:xfrm>
            <a:off x="425065" y="325953"/>
            <a:ext cx="508902" cy="396897"/>
            <a:chOff x="6468477" y="1576639"/>
            <a:chExt cx="555374" cy="433141"/>
          </a:xfrm>
        </p:grpSpPr>
        <p:sp>
          <p:nvSpPr>
            <p:cNvPr id="12" name="矩形 11"/>
            <p:cNvSpPr/>
            <p:nvPr/>
          </p:nvSpPr>
          <p:spPr>
            <a:xfrm rot="2700000">
              <a:off x="6468477" y="1576639"/>
              <a:ext cx="433141" cy="433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rot="2700000">
              <a:off x="6590710" y="1576639"/>
              <a:ext cx="433141" cy="433141"/>
            </a:xfrm>
            <a:prstGeom prst="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4" name="组合 13"/>
          <p:cNvGrpSpPr/>
          <p:nvPr userDrawn="1"/>
        </p:nvGrpSpPr>
        <p:grpSpPr>
          <a:xfrm>
            <a:off x="11014363" y="322118"/>
            <a:ext cx="831273" cy="374073"/>
            <a:chOff x="11014363" y="322118"/>
            <a:chExt cx="831273" cy="374073"/>
          </a:xfrm>
        </p:grpSpPr>
        <p:sp>
          <p:nvSpPr>
            <p:cNvPr id="15" name="矩形: 圆角 14"/>
            <p:cNvSpPr/>
            <p:nvPr/>
          </p:nvSpPr>
          <p:spPr>
            <a:xfrm>
              <a:off x="11014363" y="322118"/>
              <a:ext cx="831273" cy="374073"/>
            </a:xfrm>
            <a:prstGeom prst="round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1014363" y="357637"/>
              <a:ext cx="784895" cy="338554"/>
            </a:xfrm>
            <a:prstGeom prst="rect">
              <a:avLst/>
            </a:prstGeom>
            <a:noFill/>
          </p:spPr>
          <p:txBody>
            <a:bodyPr wrap="none" rtlCol="0">
              <a:spAutoFit/>
            </a:bodyPr>
            <a:lstStyle/>
            <a:p>
              <a:r>
                <a:rPr lang="en-US" altLang="zh-CN" sz="1600" b="1" i="1" dirty="0">
                  <a:solidFill>
                    <a:schemeClr val="bg1"/>
                  </a:solidFill>
                  <a:latin typeface="微软雅黑" panose="020B0503020204020204" pitchFamily="34" charset="-122"/>
                  <a:ea typeface="微软雅黑" panose="020B0503020204020204" pitchFamily="34" charset="-122"/>
                </a:rPr>
                <a:t>LOGO</a:t>
              </a:r>
              <a:endParaRPr lang="zh-CN" altLang="en-US" sz="1600" b="1" i="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ADFEFE9-5CC8-4A14-B701-39B2293DE163}" type="datetimeFigureOut">
              <a:rPr lang="zh-CN" altLang="en-US" smtClean="0"/>
              <a:t>2020/3/10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252E9B-727B-4729-83FF-03B5A5A8689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DFEFE9-5CC8-4A14-B701-39B2293DE163}" type="datetimeFigureOut">
              <a:rPr lang="zh-CN" altLang="en-US" smtClean="0"/>
              <a:t>2020/3/10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252E9B-727B-4729-83FF-03B5A5A8689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ADFEFE9-5CC8-4A14-B701-39B2293DE163}" type="datetimeFigureOut">
              <a:rPr lang="zh-CN" altLang="en-US" smtClean="0"/>
              <a:t>2020/3/10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252E9B-727B-4729-83FF-03B5A5A8689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ADFEFE9-5CC8-4A14-B701-39B2293DE163}" type="datetimeFigureOut">
              <a:rPr lang="zh-CN" altLang="en-US" smtClean="0"/>
              <a:t>2020/3/10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252E9B-727B-4729-83FF-03B5A5A8689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DFEFE9-5CC8-4A14-B701-39B2293DE163}" type="datetimeFigureOut">
              <a:rPr lang="zh-CN" altLang="en-US" smtClean="0"/>
              <a:t>2020/3/10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52E9B-727B-4729-83FF-03B5A5A86894}" type="slidenum">
              <a:rPr lang="zh-CN" altLang="en-US" smtClean="0"/>
              <a:t>‹#›</a:t>
            </a:fld>
            <a:endParaRPr lang="zh-CN" altLang="en-US"/>
          </a:p>
        </p:txBody>
      </p:sp>
      <p:sp>
        <p:nvSpPr>
          <p:cNvPr id="10" name="矩形 9"/>
          <p:cNvSpPr/>
          <p:nvPr userDrawn="1"/>
        </p:nvSpPr>
        <p:spPr>
          <a:xfrm>
            <a:off x="6951131" y="5202091"/>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矩形 259"/>
          <p:cNvSpPr>
            <a:spLocks noChangeArrowheads="1"/>
          </p:cNvSpPr>
          <p:nvPr/>
        </p:nvSpPr>
        <p:spPr bwMode="auto">
          <a:xfrm>
            <a:off x="5746948" y="3103462"/>
            <a:ext cx="5733852" cy="553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sz="3600" b="1" cap="all" dirty="0">
                <a:latin typeface="Arial" panose="020B0604020202020204" pitchFamily="34" charset="0"/>
                <a:cs typeface="Arial" panose="020B0604020202020204" pitchFamily="34" charset="0"/>
              </a:rPr>
              <a:t>农业公司产品竞标ppt模板</a:t>
            </a:r>
          </a:p>
        </p:txBody>
      </p:sp>
      <p:sp>
        <p:nvSpPr>
          <p:cNvPr id="14" name="矩形 259"/>
          <p:cNvSpPr>
            <a:spLocks noChangeArrowheads="1"/>
          </p:cNvSpPr>
          <p:nvPr/>
        </p:nvSpPr>
        <p:spPr bwMode="auto">
          <a:xfrm>
            <a:off x="5746948" y="4119446"/>
            <a:ext cx="555605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2400" dirty="0">
                <a:solidFill>
                  <a:srgbClr val="01304C"/>
                </a:solidFill>
                <a:cs typeface="Arial" panose="020B0604020202020204" pitchFamily="34" charset="0"/>
              </a:rPr>
              <a:t>BUSINESS REPORT POWERPOINT</a:t>
            </a:r>
          </a:p>
        </p:txBody>
      </p:sp>
      <p:sp>
        <p:nvSpPr>
          <p:cNvPr id="15" name="矩形 259"/>
          <p:cNvSpPr>
            <a:spLocks noChangeArrowheads="1"/>
          </p:cNvSpPr>
          <p:nvPr/>
        </p:nvSpPr>
        <p:spPr bwMode="auto">
          <a:xfrm>
            <a:off x="5746948" y="4852707"/>
            <a:ext cx="4857552" cy="245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endParaRPr lang="zh-CN" altLang="en-US" sz="1600" dirty="0">
              <a:solidFill>
                <a:schemeClr val="tx1">
                  <a:lumMod val="65000"/>
                  <a:lumOff val="35000"/>
                </a:schemeClr>
              </a:solidFill>
              <a:cs typeface="Arial" panose="020B0604020202020204" pitchFamily="34" charset="0"/>
            </a:endParaRPr>
          </a:p>
        </p:txBody>
      </p:sp>
      <p:sp>
        <p:nvSpPr>
          <p:cNvPr id="16" name="矩形 259"/>
          <p:cNvSpPr>
            <a:spLocks noChangeArrowheads="1"/>
          </p:cNvSpPr>
          <p:nvPr/>
        </p:nvSpPr>
        <p:spPr bwMode="auto">
          <a:xfrm>
            <a:off x="5746948" y="1872356"/>
            <a:ext cx="2483768" cy="12311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8000" cap="all" dirty="0" smtClean="0">
                <a:solidFill>
                  <a:schemeClr val="tx1">
                    <a:lumMod val="65000"/>
                    <a:lumOff val="35000"/>
                  </a:schemeClr>
                </a:solidFill>
                <a:latin typeface="Impact" panose="020B0806030902050204" pitchFamily="34" charset="0"/>
                <a:cs typeface="Arial" panose="020B0604020202020204" pitchFamily="34" charset="0"/>
              </a:rPr>
              <a:t>20</a:t>
            </a:r>
            <a:r>
              <a:rPr lang="en-US" altLang="zh-CN" sz="8000" cap="all" dirty="0" smtClean="0">
                <a:solidFill>
                  <a:srgbClr val="049AAB"/>
                </a:solidFill>
                <a:latin typeface="Impact" panose="020B0806030902050204" pitchFamily="34" charset="0"/>
                <a:cs typeface="Arial" panose="020B0604020202020204" pitchFamily="34" charset="0"/>
              </a:rPr>
              <a:t>1X</a:t>
            </a:r>
            <a:endParaRPr lang="zh-CN" altLang="en-US" sz="8000" cap="all" dirty="0">
              <a:solidFill>
                <a:srgbClr val="049AAB"/>
              </a:solidFill>
              <a:latin typeface="Impact" panose="020B0806030902050204" pitchFamily="34" charset="0"/>
              <a:cs typeface="Arial" panose="020B0604020202020204" pitchFamily="34" charset="0"/>
            </a:endParaRPr>
          </a:p>
        </p:txBody>
      </p:sp>
      <p:grpSp>
        <p:nvGrpSpPr>
          <p:cNvPr id="17" name="组合 16"/>
          <p:cNvGrpSpPr/>
          <p:nvPr/>
        </p:nvGrpSpPr>
        <p:grpSpPr>
          <a:xfrm>
            <a:off x="11014363" y="322118"/>
            <a:ext cx="831273" cy="374073"/>
            <a:chOff x="11014363" y="322118"/>
            <a:chExt cx="831273" cy="374073"/>
          </a:xfrm>
        </p:grpSpPr>
        <p:sp>
          <p:nvSpPr>
            <p:cNvPr id="18" name="矩形: 圆角 17"/>
            <p:cNvSpPr/>
            <p:nvPr/>
          </p:nvSpPr>
          <p:spPr>
            <a:xfrm>
              <a:off x="11014363" y="322118"/>
              <a:ext cx="831273" cy="374073"/>
            </a:xfrm>
            <a:prstGeom prst="round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1014363" y="357637"/>
              <a:ext cx="784895" cy="338554"/>
            </a:xfrm>
            <a:prstGeom prst="rect">
              <a:avLst/>
            </a:prstGeom>
            <a:noFill/>
          </p:spPr>
          <p:txBody>
            <a:bodyPr wrap="none" rtlCol="0">
              <a:spAutoFit/>
            </a:bodyPr>
            <a:lstStyle/>
            <a:p>
              <a:r>
                <a:rPr lang="en-US" altLang="zh-CN" sz="1600" b="1" i="1" dirty="0">
                  <a:solidFill>
                    <a:schemeClr val="bg1"/>
                  </a:solidFill>
                  <a:latin typeface="微软雅黑" panose="020B0503020204020204" pitchFamily="34" charset="-122"/>
                  <a:ea typeface="微软雅黑" panose="020B0503020204020204" pitchFamily="34" charset="-122"/>
                </a:rPr>
                <a:t>LOGO</a:t>
              </a:r>
              <a:endParaRPr lang="zh-CN" altLang="en-US" sz="1600" b="1" i="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49"/>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childTnLst>
                          </p:cTn>
                        </p:par>
                        <p:par>
                          <p:cTn id="16" fill="hold">
                            <p:stCondLst>
                              <p:cond delay="1149"/>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13"/>
                                        </p:tgtEl>
                                        <p:attrNameLst>
                                          <p:attrName>ppt_y</p:attrName>
                                        </p:attrNameLst>
                                      </p:cBhvr>
                                      <p:tavLst>
                                        <p:tav tm="0">
                                          <p:val>
                                            <p:strVal val="#ppt_y"/>
                                          </p:val>
                                        </p:tav>
                                        <p:tav tm="100000">
                                          <p:val>
                                            <p:strVal val="#ppt_y"/>
                                          </p:val>
                                        </p:tav>
                                      </p:tavLst>
                                    </p:anim>
                                    <p:anim calcmode="lin" valueType="num">
                                      <p:cBhvr>
                                        <p:cTn id="21"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13"/>
                                        </p:tgtEl>
                                      </p:cBhvr>
                                    </p:animEffect>
                                  </p:childTnLst>
                                </p:cTn>
                              </p:par>
                            </p:childTnLst>
                          </p:cTn>
                        </p:par>
                        <p:par>
                          <p:cTn id="24" fill="hold">
                            <p:stCondLst>
                              <p:cond delay="225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13"/>
                                        </p:tgtEl>
                                      </p:cBhvr>
                                    </p:animEffect>
                                    <p:animScale>
                                      <p:cBhvr>
                                        <p:cTn id="27" dur="250" autoRev="1" fill="hold"/>
                                        <p:tgtEl>
                                          <p:spTgt spid="13"/>
                                        </p:tgtEl>
                                      </p:cBhvr>
                                      <p:by x="105000" y="105000"/>
                                    </p:animScale>
                                  </p:childTnLst>
                                </p:cTn>
                              </p:par>
                            </p:childTnLst>
                          </p:cTn>
                        </p:par>
                        <p:par>
                          <p:cTn id="28" fill="hold">
                            <p:stCondLst>
                              <p:cond delay="275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14"/>
                                        </p:tgtEl>
                                        <p:attrNameLst>
                                          <p:attrName>ppt_y</p:attrName>
                                        </p:attrNameLst>
                                      </p:cBhvr>
                                      <p:tavLst>
                                        <p:tav tm="0">
                                          <p:val>
                                            <p:strVal val="#ppt_y"/>
                                          </p:val>
                                        </p:tav>
                                        <p:tav tm="100000">
                                          <p:val>
                                            <p:strVal val="#ppt_y"/>
                                          </p:val>
                                        </p:tav>
                                      </p:tavLst>
                                    </p:anim>
                                    <p:anim calcmode="lin" valueType="num">
                                      <p:cBhvr>
                                        <p:cTn id="33"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14"/>
                                        </p:tgtEl>
                                      </p:cBhvr>
                                    </p:animEffect>
                                  </p:childTnLst>
                                </p:cTn>
                              </p:par>
                            </p:childTnLst>
                          </p:cTn>
                        </p:par>
                        <p:par>
                          <p:cTn id="36" fill="hold">
                            <p:stCondLst>
                              <p:cond delay="4500"/>
                            </p:stCondLst>
                            <p:childTnLst>
                              <p:par>
                                <p:cTn id="37" presetID="26" presetClass="emph" presetSubtype="0" fill="hold" grpId="1" nodeType="afterEffect">
                                  <p:stCondLst>
                                    <p:cond delay="0"/>
                                  </p:stCondLst>
                                  <p:iterate type="lt">
                                    <p:tmPct val="0"/>
                                  </p:iterate>
                                  <p:childTnLst>
                                    <p:animEffect transition="out" filter="fade">
                                      <p:cBhvr>
                                        <p:cTn id="38" dur="500" tmFilter="0, 0; .2, .5; .8, .5; 1, 0"/>
                                        <p:tgtEl>
                                          <p:spTgt spid="14"/>
                                        </p:tgtEl>
                                      </p:cBhvr>
                                    </p:animEffect>
                                    <p:animScale>
                                      <p:cBhvr>
                                        <p:cTn id="39" dur="250" autoRev="1" fill="hold"/>
                                        <p:tgtEl>
                                          <p:spTgt spid="14"/>
                                        </p:tgtEl>
                                      </p:cBhvr>
                                      <p:by x="105000" y="105000"/>
                                    </p:animScale>
                                  </p:childTnLst>
                                </p:cTn>
                              </p:par>
                            </p:childTnLst>
                          </p:cTn>
                        </p:par>
                        <p:par>
                          <p:cTn id="40" fill="hold">
                            <p:stCondLst>
                              <p:cond delay="5000"/>
                            </p:stCondLst>
                            <p:childTnLst>
                              <p:par>
                                <p:cTn id="41" presetID="41" presetClass="entr" presetSubtype="0" fill="hold" grpId="0" nodeType="afterEffect">
                                  <p:stCondLst>
                                    <p:cond delay="0"/>
                                  </p:stCondLst>
                                  <p:iterate type="lt">
                                    <p:tmPct val="10000"/>
                                  </p:iterate>
                                  <p:childTnLst>
                                    <p:set>
                                      <p:cBhvr>
                                        <p:cTn id="42" dur="1" fill="hold">
                                          <p:stCondLst>
                                            <p:cond delay="0"/>
                                          </p:stCondLst>
                                        </p:cTn>
                                        <p:tgtEl>
                                          <p:spTgt spid="15"/>
                                        </p:tgtEl>
                                        <p:attrNameLst>
                                          <p:attrName>style.visibility</p:attrName>
                                        </p:attrNameLst>
                                      </p:cBhvr>
                                      <p:to>
                                        <p:strVal val="visible"/>
                                      </p:to>
                                    </p:set>
                                    <p:anim calcmode="lin" valueType="num">
                                      <p:cBhvr>
                                        <p:cTn id="43"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15"/>
                                        </p:tgtEl>
                                        <p:attrNameLst>
                                          <p:attrName>ppt_y</p:attrName>
                                        </p:attrNameLst>
                                      </p:cBhvr>
                                      <p:tavLst>
                                        <p:tav tm="0">
                                          <p:val>
                                            <p:strVal val="#ppt_y"/>
                                          </p:val>
                                        </p:tav>
                                        <p:tav tm="100000">
                                          <p:val>
                                            <p:strVal val="#ppt_y"/>
                                          </p:val>
                                        </p:tav>
                                      </p:tavLst>
                                    </p:anim>
                                    <p:anim calcmode="lin" valueType="num">
                                      <p:cBhvr>
                                        <p:cTn id="45"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15"/>
                                        </p:tgtEl>
                                      </p:cBhvr>
                                    </p:animEffect>
                                  </p:childTnLst>
                                </p:cTn>
                              </p:par>
                            </p:childTnLst>
                          </p:cTn>
                        </p:par>
                        <p:par>
                          <p:cTn id="48" fill="hold">
                            <p:stCondLst>
                              <p:cond delay="5500"/>
                            </p:stCondLst>
                            <p:childTnLst>
                              <p:par>
                                <p:cTn id="49" presetID="26" presetClass="emph" presetSubtype="0" fill="hold" grpId="1" nodeType="afterEffect">
                                  <p:stCondLst>
                                    <p:cond delay="0"/>
                                  </p:stCondLst>
                                  <p:iterate type="lt">
                                    <p:tmPct val="0"/>
                                  </p:iterate>
                                  <p:childTnLst>
                                    <p:animEffect transition="out" filter="fade">
                                      <p:cBhvr>
                                        <p:cTn id="50" dur="500" tmFilter="0, 0; .2, .5; .8, .5; 1, 0"/>
                                        <p:tgtEl>
                                          <p:spTgt spid="15"/>
                                        </p:tgtEl>
                                      </p:cBhvr>
                                    </p:animEffect>
                                    <p:animScale>
                                      <p:cBhvr>
                                        <p:cTn id="51"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bldLvl="0" animBg="1"/>
      <p:bldP spid="14" grpId="0"/>
      <p:bldP spid="14" grpId="1"/>
      <p:bldP spid="15" grpId="0" bldLvl="0" animBg="1"/>
      <p:bldP spid="15" grpId="1" bldLvl="0" animBg="1"/>
      <p:bldP spid="16" grpId="0"/>
      <p:bldP spid="16"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9134" y="3655034"/>
            <a:ext cx="2247965" cy="1077218"/>
          </a:xfrm>
          <a:prstGeom prst="rect">
            <a:avLst/>
          </a:prstGeom>
        </p:spPr>
        <p:txBody>
          <a:bodyPr wrap="square">
            <a:spAutoFit/>
          </a:bodyPr>
          <a:lstStyle/>
          <a:p>
            <a:pPr lvl="0"/>
            <a:r>
              <a:rPr lang="zh-CN" altLang="en-US" sz="1600" dirty="0">
                <a:solidFill>
                  <a:prstClr val="black"/>
                </a:solidFill>
                <a:sym typeface="+mn-lt"/>
              </a:rPr>
              <a:t>点击添加相关标题文字，点击添加相关标题文字，点击添加相关标题文字，点击添加相关标题文字</a:t>
            </a:r>
            <a:endParaRPr lang="en-GB" altLang="zh-CN" sz="1600" dirty="0">
              <a:solidFill>
                <a:prstClr val="black"/>
              </a:solidFill>
              <a:sym typeface="+mn-lt"/>
            </a:endParaRPr>
          </a:p>
        </p:txBody>
      </p:sp>
      <p:sp>
        <p:nvSpPr>
          <p:cNvPr id="5" name="Freeform 18"/>
          <p:cNvSpPr/>
          <p:nvPr/>
        </p:nvSpPr>
        <p:spPr bwMode="auto">
          <a:xfrm>
            <a:off x="3299986" y="3238369"/>
            <a:ext cx="6323861" cy="2089967"/>
          </a:xfrm>
          <a:custGeom>
            <a:avLst/>
            <a:gdLst>
              <a:gd name="T0" fmla="*/ 4948 w 8907"/>
              <a:gd name="T1" fmla="*/ 90 h 2930"/>
              <a:gd name="T2" fmla="*/ 273 w 8907"/>
              <a:gd name="T3" fmla="*/ 1302 h 2930"/>
              <a:gd name="T4" fmla="*/ 3960 w 8907"/>
              <a:gd name="T5" fmla="*/ 2840 h 2930"/>
              <a:gd name="T6" fmla="*/ 8635 w 8907"/>
              <a:gd name="T7" fmla="*/ 1627 h 2930"/>
              <a:gd name="T8" fmla="*/ 4948 w 8907"/>
              <a:gd name="T9" fmla="*/ 90 h 2930"/>
            </a:gdLst>
            <a:ahLst/>
            <a:cxnLst>
              <a:cxn ang="0">
                <a:pos x="T0" y="T1"/>
              </a:cxn>
              <a:cxn ang="0">
                <a:pos x="T2" y="T3"/>
              </a:cxn>
              <a:cxn ang="0">
                <a:pos x="T4" y="T5"/>
              </a:cxn>
              <a:cxn ang="0">
                <a:pos x="T6" y="T7"/>
              </a:cxn>
              <a:cxn ang="0">
                <a:pos x="T8" y="T9"/>
              </a:cxn>
            </a:cxnLst>
            <a:rect l="0" t="0" r="r" b="b"/>
            <a:pathLst>
              <a:path w="8907" h="2930">
                <a:moveTo>
                  <a:pt x="4948" y="90"/>
                </a:moveTo>
                <a:cubicBezTo>
                  <a:pt x="2639" y="0"/>
                  <a:pt x="546" y="543"/>
                  <a:pt x="273" y="1302"/>
                </a:cubicBezTo>
                <a:cubicBezTo>
                  <a:pt x="0" y="2062"/>
                  <a:pt x="1651" y="2750"/>
                  <a:pt x="3960" y="2840"/>
                </a:cubicBezTo>
                <a:cubicBezTo>
                  <a:pt x="6269" y="2930"/>
                  <a:pt x="8362" y="2387"/>
                  <a:pt x="8635" y="1627"/>
                </a:cubicBezTo>
                <a:cubicBezTo>
                  <a:pt x="8907" y="868"/>
                  <a:pt x="7257" y="180"/>
                  <a:pt x="4948" y="90"/>
                </a:cubicBezTo>
                <a:close/>
              </a:path>
            </a:pathLst>
          </a:custGeom>
          <a:noFill/>
          <a:ln w="9525" cap="flat">
            <a:solidFill>
              <a:schemeClr val="bg2">
                <a:lumMod val="50000"/>
              </a:schemeClr>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04" tIns="45702" rIns="91404" bIns="45702" numCol="1" anchor="t" anchorCtr="0" compatLnSpc="1"/>
          <a:lstStyle/>
          <a:p>
            <a:endParaRPr lang="zh-CN" altLang="en-US" sz="1800"/>
          </a:p>
        </p:txBody>
      </p:sp>
      <p:sp>
        <p:nvSpPr>
          <p:cNvPr id="6" name="Freeform 19"/>
          <p:cNvSpPr/>
          <p:nvPr/>
        </p:nvSpPr>
        <p:spPr bwMode="auto">
          <a:xfrm>
            <a:off x="7802363" y="3350236"/>
            <a:ext cx="785711" cy="259272"/>
          </a:xfrm>
          <a:custGeom>
            <a:avLst/>
            <a:gdLst>
              <a:gd name="T0" fmla="*/ 614 w 1106"/>
              <a:gd name="T1" fmla="*/ 11 h 364"/>
              <a:gd name="T2" fmla="*/ 34 w 1106"/>
              <a:gd name="T3" fmla="*/ 161 h 364"/>
              <a:gd name="T4" fmla="*/ 492 w 1106"/>
              <a:gd name="T5" fmla="*/ 352 h 364"/>
              <a:gd name="T6" fmla="*/ 1072 w 1106"/>
              <a:gd name="T7" fmla="*/ 202 h 364"/>
              <a:gd name="T8" fmla="*/ 614 w 1106"/>
              <a:gd name="T9" fmla="*/ 11 h 364"/>
            </a:gdLst>
            <a:ahLst/>
            <a:cxnLst>
              <a:cxn ang="0">
                <a:pos x="T0" y="T1"/>
              </a:cxn>
              <a:cxn ang="0">
                <a:pos x="T2" y="T3"/>
              </a:cxn>
              <a:cxn ang="0">
                <a:pos x="T4" y="T5"/>
              </a:cxn>
              <a:cxn ang="0">
                <a:pos x="T6" y="T7"/>
              </a:cxn>
              <a:cxn ang="0">
                <a:pos x="T8" y="T9"/>
              </a:cxn>
            </a:cxnLst>
            <a:rect l="0" t="0" r="r" b="b"/>
            <a:pathLst>
              <a:path w="1106" h="364">
                <a:moveTo>
                  <a:pt x="614" y="11"/>
                </a:moveTo>
                <a:cubicBezTo>
                  <a:pt x="327" y="0"/>
                  <a:pt x="68" y="67"/>
                  <a:pt x="34" y="161"/>
                </a:cubicBezTo>
                <a:cubicBezTo>
                  <a:pt x="0" y="256"/>
                  <a:pt x="205" y="341"/>
                  <a:pt x="492" y="352"/>
                </a:cubicBezTo>
                <a:cubicBezTo>
                  <a:pt x="778" y="364"/>
                  <a:pt x="1038" y="296"/>
                  <a:pt x="1072" y="202"/>
                </a:cubicBezTo>
                <a:cubicBezTo>
                  <a:pt x="1106" y="107"/>
                  <a:pt x="901" y="22"/>
                  <a:pt x="614" y="11"/>
                </a:cubicBezTo>
                <a:close/>
              </a:path>
            </a:pathLst>
          </a:custGeom>
          <a:solidFill>
            <a:schemeClr val="accent1">
              <a:alpha val="40000"/>
            </a:schemeClr>
          </a:solidFill>
          <a:ln>
            <a:noFill/>
          </a:ln>
        </p:spPr>
        <p:txBody>
          <a:bodyPr vert="horz" wrap="square" lIns="91404" tIns="45702" rIns="91404" bIns="45702" numCol="1" anchor="t" anchorCtr="0" compatLnSpc="1"/>
          <a:lstStyle/>
          <a:p>
            <a:endParaRPr lang="zh-CN" altLang="en-US" sz="1800"/>
          </a:p>
        </p:txBody>
      </p:sp>
      <p:sp>
        <p:nvSpPr>
          <p:cNvPr id="7" name="Freeform 20"/>
          <p:cNvSpPr/>
          <p:nvPr/>
        </p:nvSpPr>
        <p:spPr bwMode="auto">
          <a:xfrm>
            <a:off x="7281188" y="5042741"/>
            <a:ext cx="840987" cy="276381"/>
          </a:xfrm>
          <a:custGeom>
            <a:avLst/>
            <a:gdLst>
              <a:gd name="T0" fmla="*/ 1011 w 1184"/>
              <a:gd name="T1" fmla="*/ 297 h 389"/>
              <a:gd name="T2" fmla="*/ 905 w 1184"/>
              <a:gd name="T3" fmla="*/ 57 h 389"/>
              <a:gd name="T4" fmla="*/ 173 w 1184"/>
              <a:gd name="T5" fmla="*/ 91 h 389"/>
              <a:gd name="T6" fmla="*/ 279 w 1184"/>
              <a:gd name="T7" fmla="*/ 332 h 389"/>
              <a:gd name="T8" fmla="*/ 1011 w 1184"/>
              <a:gd name="T9" fmla="*/ 297 h 389"/>
            </a:gdLst>
            <a:ahLst/>
            <a:cxnLst>
              <a:cxn ang="0">
                <a:pos x="T0" y="T1"/>
              </a:cxn>
              <a:cxn ang="0">
                <a:pos x="T2" y="T3"/>
              </a:cxn>
              <a:cxn ang="0">
                <a:pos x="T4" y="T5"/>
              </a:cxn>
              <a:cxn ang="0">
                <a:pos x="T6" y="T7"/>
              </a:cxn>
              <a:cxn ang="0">
                <a:pos x="T8" y="T9"/>
              </a:cxn>
            </a:cxnLst>
            <a:rect l="0" t="0" r="r" b="b"/>
            <a:pathLst>
              <a:path w="1184" h="389">
                <a:moveTo>
                  <a:pt x="1011" y="297"/>
                </a:moveTo>
                <a:cubicBezTo>
                  <a:pt x="1184" y="221"/>
                  <a:pt x="1136" y="113"/>
                  <a:pt x="905" y="57"/>
                </a:cubicBezTo>
                <a:cubicBezTo>
                  <a:pt x="673" y="0"/>
                  <a:pt x="346" y="15"/>
                  <a:pt x="173" y="91"/>
                </a:cubicBezTo>
                <a:cubicBezTo>
                  <a:pt x="0" y="168"/>
                  <a:pt x="48" y="275"/>
                  <a:pt x="279" y="332"/>
                </a:cubicBezTo>
                <a:cubicBezTo>
                  <a:pt x="511" y="389"/>
                  <a:pt x="838" y="373"/>
                  <a:pt x="1011" y="297"/>
                </a:cubicBezTo>
                <a:close/>
              </a:path>
            </a:pathLst>
          </a:custGeom>
          <a:solidFill>
            <a:schemeClr val="accent1">
              <a:alpha val="40000"/>
            </a:schemeClr>
          </a:solidFill>
          <a:ln>
            <a:noFill/>
          </a:ln>
        </p:spPr>
        <p:txBody>
          <a:bodyPr vert="horz" wrap="square" lIns="91404" tIns="45702" rIns="91404" bIns="45702" numCol="1" anchor="t" anchorCtr="0" compatLnSpc="1"/>
          <a:lstStyle/>
          <a:p>
            <a:endParaRPr lang="zh-CN" altLang="en-US" sz="1800" dirty="0"/>
          </a:p>
        </p:txBody>
      </p:sp>
      <p:sp>
        <p:nvSpPr>
          <p:cNvPr id="8" name="Freeform 21"/>
          <p:cNvSpPr/>
          <p:nvPr/>
        </p:nvSpPr>
        <p:spPr bwMode="auto">
          <a:xfrm>
            <a:off x="3068352" y="4049086"/>
            <a:ext cx="843619" cy="279013"/>
          </a:xfrm>
          <a:custGeom>
            <a:avLst/>
            <a:gdLst>
              <a:gd name="T0" fmla="*/ 114 w 1188"/>
              <a:gd name="T1" fmla="*/ 264 h 391"/>
              <a:gd name="T2" fmla="*/ 800 w 1188"/>
              <a:gd name="T3" fmla="*/ 354 h 391"/>
              <a:gd name="T4" fmla="*/ 1074 w 1188"/>
              <a:gd name="T5" fmla="*/ 128 h 391"/>
              <a:gd name="T6" fmla="*/ 387 w 1188"/>
              <a:gd name="T7" fmla="*/ 38 h 391"/>
              <a:gd name="T8" fmla="*/ 114 w 1188"/>
              <a:gd name="T9" fmla="*/ 264 h 391"/>
            </a:gdLst>
            <a:ahLst/>
            <a:cxnLst>
              <a:cxn ang="0">
                <a:pos x="T0" y="T1"/>
              </a:cxn>
              <a:cxn ang="0">
                <a:pos x="T2" y="T3"/>
              </a:cxn>
              <a:cxn ang="0">
                <a:pos x="T4" y="T5"/>
              </a:cxn>
              <a:cxn ang="0">
                <a:pos x="T6" y="T7"/>
              </a:cxn>
              <a:cxn ang="0">
                <a:pos x="T8" y="T9"/>
              </a:cxn>
            </a:cxnLst>
            <a:rect l="0" t="0" r="r" b="b"/>
            <a:pathLst>
              <a:path w="1188" h="391">
                <a:moveTo>
                  <a:pt x="114" y="264"/>
                </a:moveTo>
                <a:cubicBezTo>
                  <a:pt x="228" y="351"/>
                  <a:pt x="535" y="391"/>
                  <a:pt x="800" y="354"/>
                </a:cubicBezTo>
                <a:cubicBezTo>
                  <a:pt x="1066" y="316"/>
                  <a:pt x="1188" y="215"/>
                  <a:pt x="1074" y="128"/>
                </a:cubicBezTo>
                <a:cubicBezTo>
                  <a:pt x="960" y="41"/>
                  <a:pt x="653" y="0"/>
                  <a:pt x="387" y="38"/>
                </a:cubicBezTo>
                <a:cubicBezTo>
                  <a:pt x="122" y="75"/>
                  <a:pt x="0" y="176"/>
                  <a:pt x="114" y="264"/>
                </a:cubicBezTo>
                <a:close/>
              </a:path>
            </a:pathLst>
          </a:custGeom>
          <a:solidFill>
            <a:schemeClr val="accent1">
              <a:alpha val="40000"/>
            </a:schemeClr>
          </a:solidFill>
          <a:ln>
            <a:noFill/>
          </a:ln>
        </p:spPr>
        <p:txBody>
          <a:bodyPr vert="horz" wrap="square" lIns="91404" tIns="45702" rIns="91404" bIns="45702" numCol="1" anchor="t" anchorCtr="0" compatLnSpc="1"/>
          <a:lstStyle/>
          <a:p>
            <a:endParaRPr lang="zh-CN" altLang="en-US" sz="1800"/>
          </a:p>
        </p:txBody>
      </p:sp>
      <p:sp>
        <p:nvSpPr>
          <p:cNvPr id="9" name="Freeform 22"/>
          <p:cNvSpPr/>
          <p:nvPr/>
        </p:nvSpPr>
        <p:spPr bwMode="auto">
          <a:xfrm>
            <a:off x="4364711" y="3589767"/>
            <a:ext cx="4194411" cy="1385854"/>
          </a:xfrm>
          <a:custGeom>
            <a:avLst/>
            <a:gdLst>
              <a:gd name="T0" fmla="*/ 3280 w 5906"/>
              <a:gd name="T1" fmla="*/ 59 h 1942"/>
              <a:gd name="T2" fmla="*/ 181 w 5906"/>
              <a:gd name="T3" fmla="*/ 863 h 1942"/>
              <a:gd name="T4" fmla="*/ 2625 w 5906"/>
              <a:gd name="T5" fmla="*/ 1883 h 1942"/>
              <a:gd name="T6" fmla="*/ 5725 w 5906"/>
              <a:gd name="T7" fmla="*/ 1079 h 1942"/>
              <a:gd name="T8" fmla="*/ 3280 w 5906"/>
              <a:gd name="T9" fmla="*/ 59 h 1942"/>
            </a:gdLst>
            <a:ahLst/>
            <a:cxnLst>
              <a:cxn ang="0">
                <a:pos x="T0" y="T1"/>
              </a:cxn>
              <a:cxn ang="0">
                <a:pos x="T2" y="T3"/>
              </a:cxn>
              <a:cxn ang="0">
                <a:pos x="T4" y="T5"/>
              </a:cxn>
              <a:cxn ang="0">
                <a:pos x="T6" y="T7"/>
              </a:cxn>
              <a:cxn ang="0">
                <a:pos x="T8" y="T9"/>
              </a:cxn>
            </a:cxnLst>
            <a:rect l="0" t="0" r="r" b="b"/>
            <a:pathLst>
              <a:path w="5906" h="1942">
                <a:moveTo>
                  <a:pt x="3280" y="59"/>
                </a:moveTo>
                <a:cubicBezTo>
                  <a:pt x="1749" y="0"/>
                  <a:pt x="361" y="360"/>
                  <a:pt x="181" y="863"/>
                </a:cubicBezTo>
                <a:cubicBezTo>
                  <a:pt x="0" y="1367"/>
                  <a:pt x="1094" y="1823"/>
                  <a:pt x="2625" y="1883"/>
                </a:cubicBezTo>
                <a:cubicBezTo>
                  <a:pt x="4156" y="1942"/>
                  <a:pt x="5544" y="1582"/>
                  <a:pt x="5725" y="1079"/>
                </a:cubicBezTo>
                <a:cubicBezTo>
                  <a:pt x="5906" y="575"/>
                  <a:pt x="4812" y="119"/>
                  <a:pt x="3280" y="59"/>
                </a:cubicBezTo>
                <a:close/>
              </a:path>
            </a:pathLst>
          </a:custGeom>
          <a:solidFill>
            <a:schemeClr val="accent1">
              <a:lumMod val="20000"/>
              <a:lumOff val="80000"/>
              <a:alpha val="70000"/>
            </a:schemeClr>
          </a:solidFill>
          <a:ln w="17463" cap="flat">
            <a:noFill/>
            <a:prstDash val="solid"/>
            <a:miter lim="800000"/>
          </a:ln>
        </p:spPr>
        <p:txBody>
          <a:bodyPr vert="horz" wrap="square" lIns="91404" tIns="45702" rIns="91404" bIns="45702" numCol="1" anchor="t" anchorCtr="0" compatLnSpc="1"/>
          <a:lstStyle/>
          <a:p>
            <a:endParaRPr lang="zh-CN" altLang="en-US" sz="1800"/>
          </a:p>
        </p:txBody>
      </p:sp>
      <p:sp>
        <p:nvSpPr>
          <p:cNvPr id="10" name="Freeform 26"/>
          <p:cNvSpPr/>
          <p:nvPr/>
        </p:nvSpPr>
        <p:spPr bwMode="auto">
          <a:xfrm>
            <a:off x="5883490" y="4091201"/>
            <a:ext cx="1156851" cy="382985"/>
          </a:xfrm>
          <a:custGeom>
            <a:avLst/>
            <a:gdLst>
              <a:gd name="T0" fmla="*/ 905 w 1630"/>
              <a:gd name="T1" fmla="*/ 16 h 536"/>
              <a:gd name="T2" fmla="*/ 50 w 1630"/>
              <a:gd name="T3" fmla="*/ 238 h 536"/>
              <a:gd name="T4" fmla="*/ 725 w 1630"/>
              <a:gd name="T5" fmla="*/ 520 h 536"/>
              <a:gd name="T6" fmla="*/ 1580 w 1630"/>
              <a:gd name="T7" fmla="*/ 298 h 536"/>
              <a:gd name="T8" fmla="*/ 905 w 1630"/>
              <a:gd name="T9" fmla="*/ 16 h 536"/>
            </a:gdLst>
            <a:ahLst/>
            <a:cxnLst>
              <a:cxn ang="0">
                <a:pos x="T0" y="T1"/>
              </a:cxn>
              <a:cxn ang="0">
                <a:pos x="T2" y="T3"/>
              </a:cxn>
              <a:cxn ang="0">
                <a:pos x="T4" y="T5"/>
              </a:cxn>
              <a:cxn ang="0">
                <a:pos x="T6" y="T7"/>
              </a:cxn>
              <a:cxn ang="0">
                <a:pos x="T8" y="T9"/>
              </a:cxn>
            </a:cxnLst>
            <a:rect l="0" t="0" r="r" b="b"/>
            <a:pathLst>
              <a:path w="1630" h="536">
                <a:moveTo>
                  <a:pt x="905" y="16"/>
                </a:moveTo>
                <a:cubicBezTo>
                  <a:pt x="483" y="0"/>
                  <a:pt x="100" y="99"/>
                  <a:pt x="50" y="238"/>
                </a:cubicBezTo>
                <a:cubicBezTo>
                  <a:pt x="0" y="377"/>
                  <a:pt x="302" y="503"/>
                  <a:pt x="725" y="520"/>
                </a:cubicBezTo>
                <a:cubicBezTo>
                  <a:pt x="1147" y="536"/>
                  <a:pt x="1530" y="437"/>
                  <a:pt x="1580" y="298"/>
                </a:cubicBezTo>
                <a:cubicBezTo>
                  <a:pt x="1630" y="159"/>
                  <a:pt x="1328" y="33"/>
                  <a:pt x="905" y="16"/>
                </a:cubicBezTo>
                <a:close/>
              </a:path>
            </a:pathLst>
          </a:custGeom>
          <a:solidFill>
            <a:srgbClr val="999999">
              <a:alpha val="50000"/>
            </a:srgbClr>
          </a:solidFill>
          <a:ln>
            <a:noFill/>
          </a:ln>
        </p:spPr>
        <p:txBody>
          <a:bodyPr vert="horz" wrap="square" lIns="91404" tIns="45702" rIns="91404" bIns="45702" numCol="1" anchor="t" anchorCtr="0" compatLnSpc="1"/>
          <a:lstStyle/>
          <a:p>
            <a:endParaRPr lang="zh-CN" altLang="en-US" sz="1800"/>
          </a:p>
        </p:txBody>
      </p:sp>
      <p:sp>
        <p:nvSpPr>
          <p:cNvPr id="11" name="Freeform 27"/>
          <p:cNvSpPr/>
          <p:nvPr/>
        </p:nvSpPr>
        <p:spPr bwMode="auto">
          <a:xfrm>
            <a:off x="5696154" y="1719155"/>
            <a:ext cx="1546000" cy="2548259"/>
          </a:xfrm>
          <a:custGeom>
            <a:avLst/>
            <a:gdLst>
              <a:gd name="T0" fmla="*/ 1193 w 2386"/>
              <a:gd name="T1" fmla="*/ 0 h 3916"/>
              <a:gd name="T2" fmla="*/ 2386 w 2386"/>
              <a:gd name="T3" fmla="*/ 1193 h 3916"/>
              <a:gd name="T4" fmla="*/ 2036 w 2386"/>
              <a:gd name="T5" fmla="*/ 2277 h 3916"/>
              <a:gd name="T6" fmla="*/ 1193 w 2386"/>
              <a:gd name="T7" fmla="*/ 3916 h 3916"/>
              <a:gd name="T8" fmla="*/ 345 w 2386"/>
              <a:gd name="T9" fmla="*/ 2272 h 3916"/>
              <a:gd name="T10" fmla="*/ 0 w 2386"/>
              <a:gd name="T11" fmla="*/ 1193 h 3916"/>
              <a:gd name="T12" fmla="*/ 1193 w 2386"/>
              <a:gd name="T13" fmla="*/ 0 h 3916"/>
            </a:gdLst>
            <a:ahLst/>
            <a:cxnLst>
              <a:cxn ang="0">
                <a:pos x="T0" y="T1"/>
              </a:cxn>
              <a:cxn ang="0">
                <a:pos x="T2" y="T3"/>
              </a:cxn>
              <a:cxn ang="0">
                <a:pos x="T4" y="T5"/>
              </a:cxn>
              <a:cxn ang="0">
                <a:pos x="T6" y="T7"/>
              </a:cxn>
              <a:cxn ang="0">
                <a:pos x="T8" y="T9"/>
              </a:cxn>
              <a:cxn ang="0">
                <a:pos x="T10" y="T11"/>
              </a:cxn>
              <a:cxn ang="0">
                <a:pos x="T12" y="T13"/>
              </a:cxn>
            </a:cxnLst>
            <a:rect l="0" t="0" r="r" b="b"/>
            <a:pathLst>
              <a:path w="2386" h="3916">
                <a:moveTo>
                  <a:pt x="1193" y="0"/>
                </a:moveTo>
                <a:cubicBezTo>
                  <a:pt x="1852" y="0"/>
                  <a:pt x="2386" y="534"/>
                  <a:pt x="2386" y="1193"/>
                </a:cubicBezTo>
                <a:cubicBezTo>
                  <a:pt x="2386" y="1522"/>
                  <a:pt x="2212" y="1948"/>
                  <a:pt x="2036" y="2277"/>
                </a:cubicBezTo>
                <a:lnTo>
                  <a:pt x="1193" y="3916"/>
                </a:lnTo>
                <a:lnTo>
                  <a:pt x="345" y="2272"/>
                </a:lnTo>
                <a:cubicBezTo>
                  <a:pt x="211" y="2010"/>
                  <a:pt x="25" y="1509"/>
                  <a:pt x="0" y="1193"/>
                </a:cubicBezTo>
                <a:cubicBezTo>
                  <a:pt x="0" y="534"/>
                  <a:pt x="534" y="0"/>
                  <a:pt x="1193" y="0"/>
                </a:cubicBezTo>
                <a:close/>
              </a:path>
            </a:pathLst>
          </a:custGeom>
          <a:solidFill>
            <a:srgbClr val="049AAB"/>
          </a:solidFill>
          <a:ln w="38100" cap="flat">
            <a:solidFill>
              <a:srgbClr val="049AAB"/>
            </a:solidFill>
            <a:prstDash val="solid"/>
            <a:miter lim="800000"/>
          </a:ln>
          <a:effectLst>
            <a:outerShdw blurRad="76200" dir="13500000" sy="23000" kx="1200000" algn="br" rotWithShape="0">
              <a:prstClr val="black">
                <a:alpha val="20000"/>
              </a:prstClr>
            </a:outerShdw>
          </a:effectLst>
        </p:spPr>
        <p:txBody>
          <a:bodyPr vert="horz" wrap="square" lIns="91404" tIns="45702" rIns="91404" bIns="45702" numCol="1" anchor="t" anchorCtr="0" compatLnSpc="1"/>
          <a:lstStyle/>
          <a:p>
            <a:pPr algn="ctr"/>
            <a:endParaRPr lang="zh-CN" altLang="en-US" sz="2000" b="1">
              <a:solidFill>
                <a:schemeClr val="accent1"/>
              </a:solidFill>
              <a:latin typeface="+mj-ea"/>
              <a:ea typeface="+mj-ea"/>
            </a:endParaRPr>
          </a:p>
        </p:txBody>
      </p:sp>
      <p:sp>
        <p:nvSpPr>
          <p:cNvPr id="12" name="矩形 11"/>
          <p:cNvSpPr/>
          <p:nvPr/>
        </p:nvSpPr>
        <p:spPr>
          <a:xfrm>
            <a:off x="5696154" y="2200924"/>
            <a:ext cx="1624068" cy="830673"/>
          </a:xfrm>
          <a:prstGeom prst="rect">
            <a:avLst/>
          </a:prstGeom>
        </p:spPr>
        <p:txBody>
          <a:bodyPr wrap="square">
            <a:spAutoFit/>
          </a:bodyPr>
          <a:lstStyle/>
          <a:p>
            <a:pPr algn="ctr"/>
            <a:r>
              <a:rPr lang="zh-CN" altLang="en-US" sz="2400" b="1" dirty="0">
                <a:solidFill>
                  <a:schemeClr val="bg1"/>
                </a:solidFill>
                <a:latin typeface="+mn-ea"/>
              </a:rPr>
              <a:t>第一期目标市场</a:t>
            </a:r>
          </a:p>
        </p:txBody>
      </p:sp>
      <p:grpSp>
        <p:nvGrpSpPr>
          <p:cNvPr id="13" name="组合 12"/>
          <p:cNvGrpSpPr/>
          <p:nvPr/>
        </p:nvGrpSpPr>
        <p:grpSpPr>
          <a:xfrm>
            <a:off x="3210490" y="3183093"/>
            <a:ext cx="596193" cy="984442"/>
            <a:chOff x="2386013" y="3190876"/>
            <a:chExt cx="719137" cy="1187450"/>
          </a:xfrm>
        </p:grpSpPr>
        <p:sp>
          <p:nvSpPr>
            <p:cNvPr id="14" name="Freeform 24"/>
            <p:cNvSpPr/>
            <p:nvPr/>
          </p:nvSpPr>
          <p:spPr bwMode="auto">
            <a:xfrm>
              <a:off x="2386013" y="31908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1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7"/>
                    <a:pt x="717" y="802"/>
                  </a:cubicBezTo>
                  <a:lnTo>
                    <a:pt x="420" y="1380"/>
                  </a:lnTo>
                  <a:lnTo>
                    <a:pt x="121" y="800"/>
                  </a:lnTo>
                  <a:cubicBezTo>
                    <a:pt x="74" y="708"/>
                    <a:pt x="8" y="532"/>
                    <a:pt x="0" y="420"/>
                  </a:cubicBezTo>
                  <a:cubicBezTo>
                    <a:pt x="0" y="188"/>
                    <a:pt x="188" y="0"/>
                    <a:pt x="420" y="0"/>
                  </a:cubicBezTo>
                  <a:close/>
                </a:path>
              </a:pathLst>
            </a:custGeom>
            <a:solidFill>
              <a:schemeClr val="bg1"/>
            </a:solidFill>
            <a:ln w="38100" cap="flat">
              <a:solidFill>
                <a:srgbClr val="049AAB"/>
              </a:solidFill>
              <a:prstDash val="solid"/>
              <a:miter lim="800000"/>
            </a:ln>
            <a:effectLst>
              <a:outerShdw blurRad="76200" dir="13500000" sy="23000" kx="1200000" algn="br" rotWithShape="0">
                <a:prstClr val="black">
                  <a:alpha val="20000"/>
                </a:prstClr>
              </a:outerShdw>
            </a:effectLst>
          </p:spPr>
          <p:txBody>
            <a:bodyPr vert="horz" wrap="square" lIns="91404" tIns="45702" rIns="91404" bIns="45702" numCol="1" anchor="t" anchorCtr="0" compatLnSpc="1"/>
            <a:lstStyle/>
            <a:p>
              <a:pPr algn="ctr"/>
              <a:endParaRPr lang="zh-CN" altLang="en-US" sz="2000" b="1">
                <a:solidFill>
                  <a:schemeClr val="accent2"/>
                </a:solidFill>
                <a:latin typeface="+mj-ea"/>
                <a:ea typeface="+mj-ea"/>
              </a:endParaRPr>
            </a:p>
          </p:txBody>
        </p:sp>
        <p:sp>
          <p:nvSpPr>
            <p:cNvPr id="15" name="矩形 14"/>
            <p:cNvSpPr/>
            <p:nvPr/>
          </p:nvSpPr>
          <p:spPr>
            <a:xfrm>
              <a:off x="2490140" y="3321670"/>
              <a:ext cx="473926" cy="704935"/>
            </a:xfrm>
            <a:prstGeom prst="rect">
              <a:avLst/>
            </a:prstGeom>
            <a:noFill/>
            <a:ln w="38100" cap="flat">
              <a:noFill/>
              <a:prstDash val="solid"/>
              <a:miter lim="800000"/>
            </a:ln>
            <a:effectLst>
              <a:outerShdw blurRad="76200" dir="13500000" sy="23000" kx="1200000" algn="br" rotWithShape="0">
                <a:prstClr val="black">
                  <a:alpha val="20000"/>
                </a:prstClr>
              </a:outerShdw>
            </a:effectLst>
          </p:spPr>
          <p:txBody>
            <a:bodyPr vert="horz" wrap="square" lIns="91404" tIns="45702" rIns="91404" bIns="45702" numCol="1" anchor="t" anchorCtr="0" compatLnSpc="1"/>
            <a:lstStyle/>
            <a:p>
              <a:pPr algn="ctr"/>
              <a:r>
                <a:rPr lang="en-US" altLang="zh-CN" sz="2800" b="1" dirty="0">
                  <a:solidFill>
                    <a:srgbClr val="049AAB"/>
                  </a:solidFill>
                  <a:latin typeface="+mj-ea"/>
                  <a:ea typeface="+mj-ea"/>
                </a:rPr>
                <a:t>1</a:t>
              </a:r>
              <a:endParaRPr lang="zh-CN" altLang="en-US" sz="2800" b="1" dirty="0">
                <a:solidFill>
                  <a:srgbClr val="049AAB"/>
                </a:solidFill>
                <a:latin typeface="+mj-ea"/>
                <a:ea typeface="+mj-ea"/>
              </a:endParaRPr>
            </a:p>
          </p:txBody>
        </p:sp>
      </p:grpSp>
      <p:grpSp>
        <p:nvGrpSpPr>
          <p:cNvPr id="16" name="组合 15"/>
          <p:cNvGrpSpPr/>
          <p:nvPr/>
        </p:nvGrpSpPr>
        <p:grpSpPr>
          <a:xfrm>
            <a:off x="7919497" y="2467134"/>
            <a:ext cx="596193" cy="984442"/>
            <a:chOff x="8066088" y="2327276"/>
            <a:chExt cx="719137" cy="1187450"/>
          </a:xfrm>
        </p:grpSpPr>
        <p:sp>
          <p:nvSpPr>
            <p:cNvPr id="17"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bg1"/>
            </a:solidFill>
            <a:ln w="38100" cap="flat">
              <a:solidFill>
                <a:srgbClr val="049AAB"/>
              </a:solidFill>
              <a:prstDash val="solid"/>
              <a:miter lim="800000"/>
            </a:ln>
            <a:effectLst>
              <a:outerShdw blurRad="76200" dir="13500000" sy="23000" kx="1200000" algn="br" rotWithShape="0">
                <a:prstClr val="black">
                  <a:alpha val="20000"/>
                </a:prstClr>
              </a:outerShdw>
            </a:effectLst>
          </p:spPr>
          <p:txBody>
            <a:bodyPr vert="horz" wrap="square" lIns="91404" tIns="45702" rIns="91404" bIns="45702" numCol="1" anchor="t" anchorCtr="0" compatLnSpc="1"/>
            <a:lstStyle/>
            <a:p>
              <a:pPr algn="ctr"/>
              <a:endParaRPr lang="zh-CN" altLang="en-US" sz="2000" b="1" dirty="0">
                <a:solidFill>
                  <a:schemeClr val="accent2"/>
                </a:solidFill>
                <a:latin typeface="+mj-ea"/>
                <a:ea typeface="+mj-ea"/>
              </a:endParaRPr>
            </a:p>
          </p:txBody>
        </p:sp>
        <p:sp>
          <p:nvSpPr>
            <p:cNvPr id="19" name="矩形 18"/>
            <p:cNvSpPr/>
            <p:nvPr/>
          </p:nvSpPr>
          <p:spPr>
            <a:xfrm>
              <a:off x="8244643" y="2431982"/>
              <a:ext cx="491321" cy="705089"/>
            </a:xfrm>
            <a:prstGeom prst="rect">
              <a:avLst/>
            </a:prstGeom>
          </p:spPr>
          <p:txBody>
            <a:bodyPr wrap="none">
              <a:spAutoFit/>
            </a:bodyPr>
            <a:lstStyle/>
            <a:p>
              <a:r>
                <a:rPr lang="en-US" altLang="zh-CN" sz="3200" dirty="0">
                  <a:solidFill>
                    <a:srgbClr val="049AAB"/>
                  </a:solidFill>
                  <a:latin typeface="Lifeline JL" panose="00000400000000000000" pitchFamily="2" charset="0"/>
                </a:rPr>
                <a:t>2</a:t>
              </a:r>
              <a:endParaRPr lang="zh-CN" altLang="en-US" sz="3200" dirty="0">
                <a:solidFill>
                  <a:srgbClr val="049AAB"/>
                </a:solidFill>
                <a:latin typeface="Lifeline JL" panose="00000400000000000000" pitchFamily="2" charset="0"/>
              </a:endParaRPr>
            </a:p>
          </p:txBody>
        </p:sp>
      </p:grpSp>
      <p:grpSp>
        <p:nvGrpSpPr>
          <p:cNvPr id="20" name="组合 19"/>
          <p:cNvGrpSpPr/>
          <p:nvPr/>
        </p:nvGrpSpPr>
        <p:grpSpPr>
          <a:xfrm>
            <a:off x="7418062" y="4189908"/>
            <a:ext cx="597510" cy="984442"/>
            <a:chOff x="7461250" y="4405313"/>
            <a:chExt cx="720725" cy="1187450"/>
          </a:xfrm>
        </p:grpSpPr>
        <p:sp>
          <p:nvSpPr>
            <p:cNvPr id="21" name="Freeform 25"/>
            <p:cNvSpPr/>
            <p:nvPr/>
          </p:nvSpPr>
          <p:spPr bwMode="auto">
            <a:xfrm>
              <a:off x="7461250" y="4405313"/>
              <a:ext cx="720725" cy="1187450"/>
            </a:xfrm>
            <a:custGeom>
              <a:avLst/>
              <a:gdLst>
                <a:gd name="T0" fmla="*/ 421 w 841"/>
                <a:gd name="T1" fmla="*/ 0 h 1380"/>
                <a:gd name="T2" fmla="*/ 841 w 841"/>
                <a:gd name="T3" fmla="*/ 420 h 1380"/>
                <a:gd name="T4" fmla="*/ 718 w 841"/>
                <a:gd name="T5" fmla="*/ 802 h 1380"/>
                <a:gd name="T6" fmla="*/ 421 w 841"/>
                <a:gd name="T7" fmla="*/ 1380 h 1380"/>
                <a:gd name="T8" fmla="*/ 122 w 841"/>
                <a:gd name="T9" fmla="*/ 801 h 1380"/>
                <a:gd name="T10" fmla="*/ 0 w 841"/>
                <a:gd name="T11" fmla="*/ 420 h 1380"/>
                <a:gd name="T12" fmla="*/ 421 w 841"/>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1" h="1380">
                  <a:moveTo>
                    <a:pt x="421" y="0"/>
                  </a:moveTo>
                  <a:cubicBezTo>
                    <a:pt x="653" y="0"/>
                    <a:pt x="841" y="188"/>
                    <a:pt x="841" y="420"/>
                  </a:cubicBezTo>
                  <a:cubicBezTo>
                    <a:pt x="841" y="537"/>
                    <a:pt x="780" y="687"/>
                    <a:pt x="718" y="802"/>
                  </a:cubicBezTo>
                  <a:lnTo>
                    <a:pt x="421" y="1380"/>
                  </a:lnTo>
                  <a:lnTo>
                    <a:pt x="122" y="801"/>
                  </a:lnTo>
                  <a:cubicBezTo>
                    <a:pt x="75" y="709"/>
                    <a:pt x="9" y="532"/>
                    <a:pt x="0" y="420"/>
                  </a:cubicBezTo>
                  <a:cubicBezTo>
                    <a:pt x="0" y="188"/>
                    <a:pt x="189" y="0"/>
                    <a:pt x="421" y="0"/>
                  </a:cubicBezTo>
                  <a:close/>
                </a:path>
              </a:pathLst>
            </a:custGeom>
            <a:solidFill>
              <a:schemeClr val="bg1"/>
            </a:solidFill>
            <a:ln w="38100" cap="flat">
              <a:solidFill>
                <a:srgbClr val="049AAB"/>
              </a:solidFill>
              <a:prstDash val="solid"/>
              <a:miter lim="800000"/>
            </a:ln>
            <a:effectLst>
              <a:outerShdw blurRad="76200" dir="13500000" sy="23000" kx="1200000" algn="br" rotWithShape="0">
                <a:prstClr val="black">
                  <a:alpha val="20000"/>
                </a:prstClr>
              </a:outerShdw>
            </a:effectLst>
          </p:spPr>
          <p:txBody>
            <a:bodyPr vert="horz" wrap="square" lIns="91404" tIns="45702" rIns="91404" bIns="45702" numCol="1" anchor="t" anchorCtr="0" compatLnSpc="1"/>
            <a:lstStyle/>
            <a:p>
              <a:pPr algn="ctr"/>
              <a:endParaRPr lang="zh-CN" altLang="en-US" sz="2800" b="1">
                <a:solidFill>
                  <a:srgbClr val="049AAB"/>
                </a:solidFill>
                <a:latin typeface="+mj-ea"/>
                <a:ea typeface="+mj-ea"/>
              </a:endParaRPr>
            </a:p>
          </p:txBody>
        </p:sp>
        <p:sp>
          <p:nvSpPr>
            <p:cNvPr id="22" name="矩形 21"/>
            <p:cNvSpPr/>
            <p:nvPr/>
          </p:nvSpPr>
          <p:spPr>
            <a:xfrm>
              <a:off x="7630494" y="4465498"/>
              <a:ext cx="473925" cy="704935"/>
            </a:xfrm>
            <a:prstGeom prst="rect">
              <a:avLst/>
            </a:prstGeom>
            <a:noFill/>
            <a:ln w="38100" cap="flat">
              <a:noFill/>
              <a:prstDash val="solid"/>
              <a:miter lim="800000"/>
            </a:ln>
            <a:effectLst>
              <a:outerShdw blurRad="76200" dir="13500000" sy="23000" kx="1200000" algn="br" rotWithShape="0">
                <a:prstClr val="black">
                  <a:alpha val="20000"/>
                </a:prstClr>
              </a:outerShdw>
            </a:effectLst>
          </p:spPr>
          <p:txBody>
            <a:bodyPr vert="horz" wrap="square" lIns="91404" tIns="45702" rIns="91404" bIns="45702" numCol="1" anchor="t" anchorCtr="0" compatLnSpc="1"/>
            <a:lstStyle/>
            <a:p>
              <a:pPr algn="ctr"/>
              <a:r>
                <a:rPr lang="en-US" altLang="zh-CN" sz="2800" b="1" dirty="0">
                  <a:solidFill>
                    <a:srgbClr val="049AAB"/>
                  </a:solidFill>
                  <a:latin typeface="+mj-ea"/>
                  <a:ea typeface="+mj-ea"/>
                </a:rPr>
                <a:t>3</a:t>
              </a:r>
              <a:endParaRPr lang="zh-CN" altLang="en-US" sz="2800" b="1" dirty="0">
                <a:solidFill>
                  <a:srgbClr val="049AAB"/>
                </a:solidFill>
                <a:latin typeface="+mj-ea"/>
                <a:ea typeface="+mj-ea"/>
              </a:endParaRPr>
            </a:p>
          </p:txBody>
        </p:sp>
      </p:grpSp>
      <p:sp>
        <p:nvSpPr>
          <p:cNvPr id="23" name="矩形 22"/>
          <p:cNvSpPr/>
          <p:nvPr/>
        </p:nvSpPr>
        <p:spPr>
          <a:xfrm>
            <a:off x="1925978" y="958812"/>
            <a:ext cx="8747776" cy="461485"/>
          </a:xfrm>
          <a:prstGeom prst="rect">
            <a:avLst/>
          </a:prstGeom>
        </p:spPr>
        <p:txBody>
          <a:bodyPr wrap="square">
            <a:spAutoFit/>
          </a:bodyPr>
          <a:lstStyle/>
          <a:p>
            <a:pPr algn="ctr" eaLnBrk="1"/>
            <a:r>
              <a:rPr lang="zh-CN" altLang="en-US" sz="2400" b="1" dirty="0">
                <a:latin typeface="微软雅黑" panose="020B0503020204020204" pitchFamily="34" charset="-122"/>
                <a:ea typeface="微软雅黑" panose="020B0503020204020204" pitchFamily="34" charset="-122"/>
              </a:rPr>
              <a:t>第一期的连锁店选址计划为三个：</a:t>
            </a:r>
          </a:p>
        </p:txBody>
      </p:sp>
      <p:sp>
        <p:nvSpPr>
          <p:cNvPr id="24" name="矩形 23"/>
          <p:cNvSpPr/>
          <p:nvPr/>
        </p:nvSpPr>
        <p:spPr>
          <a:xfrm>
            <a:off x="797635" y="3214547"/>
            <a:ext cx="2030532" cy="369188"/>
          </a:xfrm>
          <a:prstGeom prst="rect">
            <a:avLst/>
          </a:prstGeom>
        </p:spPr>
        <p:txBody>
          <a:bodyPr wrap="none">
            <a:spAutoFit/>
          </a:bodyPr>
          <a:lstStyle/>
          <a:p>
            <a:r>
              <a:rPr lang="zh-CN" altLang="en-US" sz="1800" b="1" dirty="0">
                <a:solidFill>
                  <a:srgbClr val="049AAB"/>
                </a:solidFill>
                <a:latin typeface="微软雅黑" panose="020B0503020204020204" pitchFamily="34" charset="-122"/>
                <a:ea typeface="微软雅黑" panose="020B0503020204020204" pitchFamily="34" charset="-122"/>
              </a:rPr>
              <a:t>淮河路步行街附近</a:t>
            </a:r>
            <a:endParaRPr lang="zh-CN" altLang="en-US" sz="1800" b="1" dirty="0">
              <a:solidFill>
                <a:srgbClr val="049AAB"/>
              </a:solidFill>
            </a:endParaRPr>
          </a:p>
        </p:txBody>
      </p:sp>
      <p:sp>
        <p:nvSpPr>
          <p:cNvPr id="25" name="矩形 24"/>
          <p:cNvSpPr/>
          <p:nvPr/>
        </p:nvSpPr>
        <p:spPr>
          <a:xfrm>
            <a:off x="9098929" y="2585756"/>
            <a:ext cx="2464405" cy="1077218"/>
          </a:xfrm>
          <a:prstGeom prst="rect">
            <a:avLst/>
          </a:prstGeom>
        </p:spPr>
        <p:txBody>
          <a:bodyPr wrap="square">
            <a:spAutoFit/>
          </a:bodyPr>
          <a:lstStyle/>
          <a:p>
            <a:pPr lvl="0"/>
            <a:r>
              <a:rPr lang="zh-CN" altLang="en-US" sz="1600" dirty="0">
                <a:solidFill>
                  <a:prstClr val="black"/>
                </a:solidFill>
                <a:sym typeface="+mn-lt"/>
              </a:rPr>
              <a:t>点击添加相关标题文字，点击添加相关标题文字，点击添加相关标题文字，点击添加相关标题文字</a:t>
            </a:r>
            <a:endParaRPr lang="en-GB" altLang="zh-CN" sz="1600" dirty="0">
              <a:solidFill>
                <a:prstClr val="black"/>
              </a:solidFill>
              <a:sym typeface="+mn-lt"/>
            </a:endParaRPr>
          </a:p>
        </p:txBody>
      </p:sp>
      <p:sp>
        <p:nvSpPr>
          <p:cNvPr id="26" name="矩形 25"/>
          <p:cNvSpPr/>
          <p:nvPr/>
        </p:nvSpPr>
        <p:spPr>
          <a:xfrm>
            <a:off x="9070957" y="2237804"/>
            <a:ext cx="1569047" cy="369188"/>
          </a:xfrm>
          <a:prstGeom prst="rect">
            <a:avLst/>
          </a:prstGeom>
        </p:spPr>
        <p:txBody>
          <a:bodyPr wrap="none">
            <a:spAutoFit/>
          </a:bodyPr>
          <a:lstStyle/>
          <a:p>
            <a:r>
              <a:rPr lang="zh-CN" altLang="en-US" sz="1800" b="1" dirty="0">
                <a:solidFill>
                  <a:srgbClr val="049AAB"/>
                </a:solidFill>
                <a:latin typeface="微软雅黑" panose="020B0503020204020204" pitchFamily="34" charset="-122"/>
                <a:ea typeface="微软雅黑" panose="020B0503020204020204" pitchFamily="34" charset="-122"/>
              </a:rPr>
              <a:t>横城职教基地</a:t>
            </a:r>
          </a:p>
        </p:txBody>
      </p:sp>
      <p:sp>
        <p:nvSpPr>
          <p:cNvPr id="27" name="矩形 26"/>
          <p:cNvSpPr/>
          <p:nvPr/>
        </p:nvSpPr>
        <p:spPr>
          <a:xfrm>
            <a:off x="5441150" y="5754751"/>
            <a:ext cx="4972849" cy="584775"/>
          </a:xfrm>
          <a:prstGeom prst="rect">
            <a:avLst/>
          </a:prstGeom>
        </p:spPr>
        <p:txBody>
          <a:bodyPr wrap="square">
            <a:spAutoFit/>
          </a:bodyPr>
          <a:lstStyle/>
          <a:p>
            <a:pPr lvl="0"/>
            <a:r>
              <a:rPr lang="zh-CN" altLang="en-US" sz="1600" dirty="0">
                <a:solidFill>
                  <a:prstClr val="black"/>
                </a:solidFill>
                <a:sym typeface="+mn-lt"/>
              </a:rPr>
              <a:t>点击添加相关标题文字，点击添加相关标题文字，点击添加相关标题文字，点击添加相关标题文字</a:t>
            </a:r>
            <a:endParaRPr lang="en-GB" altLang="zh-CN" sz="1600" dirty="0">
              <a:solidFill>
                <a:prstClr val="black"/>
              </a:solidFill>
              <a:sym typeface="+mn-lt"/>
            </a:endParaRPr>
          </a:p>
        </p:txBody>
      </p:sp>
      <p:sp>
        <p:nvSpPr>
          <p:cNvPr id="28" name="矩形 27"/>
          <p:cNvSpPr/>
          <p:nvPr/>
        </p:nvSpPr>
        <p:spPr>
          <a:xfrm>
            <a:off x="6433243" y="5406798"/>
            <a:ext cx="1107563" cy="369188"/>
          </a:xfrm>
          <a:prstGeom prst="rect">
            <a:avLst/>
          </a:prstGeom>
        </p:spPr>
        <p:txBody>
          <a:bodyPr wrap="none">
            <a:spAutoFit/>
          </a:bodyPr>
          <a:lstStyle/>
          <a:p>
            <a:r>
              <a:rPr lang="zh-CN" altLang="en-US" sz="1800" b="1" dirty="0">
                <a:solidFill>
                  <a:srgbClr val="049AAB"/>
                </a:solidFill>
                <a:latin typeface="微软雅黑" panose="020B0503020204020204" pitchFamily="34" charset="-122"/>
                <a:ea typeface="微软雅黑" panose="020B0503020204020204" pitchFamily="34" charset="-122"/>
              </a:rPr>
              <a:t>大学城区</a:t>
            </a:r>
          </a:p>
        </p:txBody>
      </p:sp>
      <p:grpSp>
        <p:nvGrpSpPr>
          <p:cNvPr id="29" name="组合 28"/>
          <p:cNvGrpSpPr/>
          <p:nvPr/>
        </p:nvGrpSpPr>
        <p:grpSpPr>
          <a:xfrm>
            <a:off x="1128173" y="143392"/>
            <a:ext cx="4818161" cy="646331"/>
            <a:chOff x="6080760" y="1044564"/>
            <a:chExt cx="4818161" cy="646331"/>
          </a:xfrm>
        </p:grpSpPr>
        <p:sp>
          <p:nvSpPr>
            <p:cNvPr id="30" name="文本框 29"/>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TWO</a:t>
              </a:r>
              <a:endParaRPr lang="zh-CN" altLang="en-US" sz="3600" b="1" dirty="0">
                <a:solidFill>
                  <a:srgbClr val="049AAB"/>
                </a:solidFill>
                <a:latin typeface="Microsoft Yi Baiti" panose="03000500000000000000" pitchFamily="66" charset="0"/>
              </a:endParaRPr>
            </a:p>
          </p:txBody>
        </p:sp>
        <p:sp>
          <p:nvSpPr>
            <p:cNvPr id="31" name="文本框 30"/>
            <p:cNvSpPr txBox="1"/>
            <p:nvPr/>
          </p:nvSpPr>
          <p:spPr>
            <a:xfrm>
              <a:off x="7061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市场分析</a:t>
              </a: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181065" y="1569474"/>
            <a:ext cx="1939636" cy="1607856"/>
          </a:xfrm>
          <a:prstGeom prst="rect">
            <a:avLst/>
          </a:prstGeom>
          <a:solidFill>
            <a:srgbClr val="049AAB"/>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lnSpc>
                <a:spcPct val="150000"/>
              </a:lnSpc>
            </a:pPr>
            <a:r>
              <a:rPr lang="zh-CN" altLang="en-US" sz="1600" dirty="0">
                <a:latin typeface="微软雅黑" panose="020B0503020204020204" pitchFamily="34" charset="-122"/>
                <a:ea typeface="微软雅黑" panose="020B0503020204020204" pitchFamily="34" charset="-122"/>
                <a:cs typeface="+mn-ea"/>
                <a:sym typeface="+mn-lt"/>
              </a:rPr>
              <a:t>在此输入标题</a:t>
            </a:r>
          </a:p>
        </p:txBody>
      </p:sp>
      <p:sp>
        <p:nvSpPr>
          <p:cNvPr id="14" name="文本框 13"/>
          <p:cNvSpPr txBox="1"/>
          <p:nvPr/>
        </p:nvSpPr>
        <p:spPr>
          <a:xfrm>
            <a:off x="1063329" y="4572692"/>
            <a:ext cx="2259752" cy="987564"/>
          </a:xfrm>
          <a:prstGeom prst="rect">
            <a:avLst/>
          </a:prstGeom>
          <a:noFill/>
        </p:spPr>
        <p:txBody>
          <a:bodyPr wrap="square" lIns="91424" tIns="45713" rIns="91424" bIns="45713" rtlCol="0">
            <a:spAutoFit/>
          </a:bodyPr>
          <a:lstStyle/>
          <a:p>
            <a:pPr>
              <a:lnSpc>
                <a:spcPct val="125000"/>
              </a:lnSpc>
              <a:spcBef>
                <a:spcPts val="600"/>
              </a:spcBef>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在此输入关于此标题或图形的文字描述内容或者相关的数据。</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6" name="矩形 15"/>
          <p:cNvSpPr/>
          <p:nvPr/>
        </p:nvSpPr>
        <p:spPr>
          <a:xfrm>
            <a:off x="3817019" y="2373402"/>
            <a:ext cx="1939636" cy="1607856"/>
          </a:xfrm>
          <a:prstGeom prst="rect">
            <a:avLst/>
          </a:prstGeom>
          <a:solidFill>
            <a:srgbClr val="01304C"/>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lnSpc>
                <a:spcPct val="150000"/>
              </a:lnSpc>
            </a:pPr>
            <a:r>
              <a:rPr lang="zh-CN" altLang="en-US" sz="1600" dirty="0">
                <a:latin typeface="微软雅黑" panose="020B0503020204020204" pitchFamily="34" charset="-122"/>
                <a:ea typeface="微软雅黑" panose="020B0503020204020204" pitchFamily="34" charset="-122"/>
                <a:cs typeface="+mn-ea"/>
                <a:sym typeface="+mn-lt"/>
              </a:rPr>
              <a:t>在此输入标题</a:t>
            </a:r>
          </a:p>
        </p:txBody>
      </p:sp>
      <p:sp>
        <p:nvSpPr>
          <p:cNvPr id="17" name="文本框 16"/>
          <p:cNvSpPr txBox="1"/>
          <p:nvPr/>
        </p:nvSpPr>
        <p:spPr>
          <a:xfrm>
            <a:off x="3686582" y="4572692"/>
            <a:ext cx="2259752" cy="987564"/>
          </a:xfrm>
          <a:prstGeom prst="rect">
            <a:avLst/>
          </a:prstGeom>
          <a:noFill/>
        </p:spPr>
        <p:txBody>
          <a:bodyPr wrap="square" lIns="91424" tIns="45713" rIns="91424" bIns="45713" rtlCol="0">
            <a:spAutoFit/>
          </a:bodyPr>
          <a:lstStyle/>
          <a:p>
            <a:pPr>
              <a:lnSpc>
                <a:spcPct val="125000"/>
              </a:lnSpc>
              <a:spcBef>
                <a:spcPts val="600"/>
              </a:spcBef>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在此输入关于此标题或图形的文字描述内容或者相关的数据。</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9" name="矩形 18"/>
          <p:cNvSpPr/>
          <p:nvPr/>
        </p:nvSpPr>
        <p:spPr>
          <a:xfrm>
            <a:off x="6256058" y="1569474"/>
            <a:ext cx="1939636" cy="1607856"/>
          </a:xfrm>
          <a:prstGeom prst="rect">
            <a:avLst/>
          </a:prstGeom>
          <a:solidFill>
            <a:srgbClr val="049AAB"/>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lnSpc>
                <a:spcPct val="150000"/>
              </a:lnSpc>
            </a:pPr>
            <a:r>
              <a:rPr lang="zh-CN" altLang="en-US" sz="1600" dirty="0">
                <a:latin typeface="微软雅黑" panose="020B0503020204020204" pitchFamily="34" charset="-122"/>
                <a:ea typeface="微软雅黑" panose="020B0503020204020204" pitchFamily="34" charset="-122"/>
                <a:cs typeface="+mn-ea"/>
                <a:sym typeface="+mn-lt"/>
              </a:rPr>
              <a:t>在此输入标题</a:t>
            </a:r>
          </a:p>
        </p:txBody>
      </p:sp>
      <p:sp>
        <p:nvSpPr>
          <p:cNvPr id="20" name="文本框 19"/>
          <p:cNvSpPr txBox="1"/>
          <p:nvPr/>
        </p:nvSpPr>
        <p:spPr>
          <a:xfrm>
            <a:off x="6138322" y="4572692"/>
            <a:ext cx="2259752" cy="992245"/>
          </a:xfrm>
          <a:prstGeom prst="rect">
            <a:avLst/>
          </a:prstGeom>
          <a:noFill/>
        </p:spPr>
        <p:txBody>
          <a:bodyPr wrap="square" lIns="91424" tIns="45713" rIns="91424" bIns="45713" rtlCol="0">
            <a:spAutoFit/>
          </a:bodyPr>
          <a:lstStyle/>
          <a:p>
            <a:pPr>
              <a:lnSpc>
                <a:spcPct val="125000"/>
              </a:lnSpc>
              <a:spcBef>
                <a:spcPts val="600"/>
              </a:spcBef>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在此输入关于此标题或图形的文字描述内容或者相关的数据</a:t>
            </a:r>
            <a:r>
              <a:rPr lang="zh-CN" altLang="en-US" sz="1600" dirty="0">
                <a:solidFill>
                  <a:schemeClr val="bg1">
                    <a:lumMod val="50000"/>
                  </a:schemeClr>
                </a:solidFill>
                <a:cs typeface="+mn-ea"/>
                <a:sym typeface="+mn-lt"/>
              </a:rPr>
              <a:t>。</a:t>
            </a:r>
            <a:endParaRPr lang="en-US" altLang="zh-CN" sz="1600" dirty="0">
              <a:solidFill>
                <a:schemeClr val="bg1">
                  <a:lumMod val="50000"/>
                </a:schemeClr>
              </a:solidFill>
              <a:cs typeface="+mn-ea"/>
              <a:sym typeface="+mn-lt"/>
            </a:endParaRPr>
          </a:p>
        </p:txBody>
      </p:sp>
      <p:sp>
        <p:nvSpPr>
          <p:cNvPr id="22" name="矩形 21"/>
          <p:cNvSpPr/>
          <p:nvPr/>
        </p:nvSpPr>
        <p:spPr>
          <a:xfrm>
            <a:off x="8946013" y="2373402"/>
            <a:ext cx="1939636" cy="1607856"/>
          </a:xfrm>
          <a:prstGeom prst="rect">
            <a:avLst/>
          </a:prstGeom>
          <a:solidFill>
            <a:srgbClr val="01304C"/>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lnSpc>
                <a:spcPct val="150000"/>
              </a:lnSpc>
            </a:pPr>
            <a:r>
              <a:rPr lang="zh-CN" altLang="en-US" sz="1600" dirty="0">
                <a:latin typeface="微软雅黑" panose="020B0503020204020204" pitchFamily="34" charset="-122"/>
                <a:ea typeface="微软雅黑" panose="020B0503020204020204" pitchFamily="34" charset="-122"/>
                <a:cs typeface="+mn-ea"/>
                <a:sym typeface="+mn-lt"/>
              </a:rPr>
              <a:t>在此输入标题</a:t>
            </a:r>
          </a:p>
        </p:txBody>
      </p:sp>
      <p:sp>
        <p:nvSpPr>
          <p:cNvPr id="23" name="文本框 22"/>
          <p:cNvSpPr txBox="1"/>
          <p:nvPr/>
        </p:nvSpPr>
        <p:spPr>
          <a:xfrm>
            <a:off x="8815575" y="4572692"/>
            <a:ext cx="2259752" cy="987564"/>
          </a:xfrm>
          <a:prstGeom prst="rect">
            <a:avLst/>
          </a:prstGeom>
          <a:noFill/>
        </p:spPr>
        <p:txBody>
          <a:bodyPr wrap="square" lIns="91424" tIns="45713" rIns="91424" bIns="45713" rtlCol="0">
            <a:spAutoFit/>
          </a:bodyPr>
          <a:lstStyle/>
          <a:p>
            <a:pPr>
              <a:lnSpc>
                <a:spcPct val="125000"/>
              </a:lnSpc>
              <a:spcBef>
                <a:spcPts val="600"/>
              </a:spcBef>
            </a:pP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mn-lt"/>
              </a:rPr>
              <a:t>在此输入关于此标题或图形的文字描述内容或者相关的数据。</a:t>
            </a:r>
            <a:endParaRPr lang="en-US" altLang="zh-CN" sz="16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10" name="组合 9"/>
          <p:cNvGrpSpPr/>
          <p:nvPr/>
        </p:nvGrpSpPr>
        <p:grpSpPr>
          <a:xfrm>
            <a:off x="1128173" y="143392"/>
            <a:ext cx="4818161" cy="646331"/>
            <a:chOff x="6080760" y="1044564"/>
            <a:chExt cx="4818161" cy="646331"/>
          </a:xfrm>
        </p:grpSpPr>
        <p:sp>
          <p:nvSpPr>
            <p:cNvPr id="11" name="文本框 10"/>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TWO</a:t>
              </a:r>
              <a:endParaRPr lang="zh-CN" altLang="en-US" sz="3600" b="1" dirty="0">
                <a:solidFill>
                  <a:srgbClr val="049AAB"/>
                </a:solidFill>
                <a:latin typeface="Microsoft Yi Baiti" panose="03000500000000000000" pitchFamily="66" charset="0"/>
              </a:endParaRPr>
            </a:p>
          </p:txBody>
        </p:sp>
        <p:sp>
          <p:nvSpPr>
            <p:cNvPr id="12" name="文本框 11"/>
            <p:cNvSpPr txBox="1"/>
            <p:nvPr/>
          </p:nvSpPr>
          <p:spPr>
            <a:xfrm>
              <a:off x="7061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市场分析</a:t>
              </a: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par>
                          <p:cTn id="8" fill="hold">
                            <p:stCondLst>
                              <p:cond delay="10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799"/>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1000"/>
                                        <p:tgtEl>
                                          <p:spTgt spid="16"/>
                                        </p:tgtEl>
                                      </p:cBhvr>
                                    </p:animEffect>
                                  </p:childTnLst>
                                </p:cTn>
                              </p:par>
                            </p:childTnLst>
                          </p:cTn>
                        </p:par>
                        <p:par>
                          <p:cTn id="16" fill="hold">
                            <p:stCondLst>
                              <p:cond delay="3799"/>
                            </p:stCondLst>
                            <p:childTnLst>
                              <p:par>
                                <p:cTn id="17" presetID="10" presetClass="entr" presetSubtype="0" fill="hold" grpId="0" nodeType="afterEffect">
                                  <p:stCondLst>
                                    <p:cond delay="0"/>
                                  </p:stCondLst>
                                  <p:iterate type="lt">
                                    <p:tmPct val="10000"/>
                                  </p:iterate>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599"/>
                            </p:stCondLst>
                            <p:childTnLst>
                              <p:par>
                                <p:cTn id="21" presetID="22" presetClass="entr" presetSubtype="8"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1000"/>
                                        <p:tgtEl>
                                          <p:spTgt spid="19"/>
                                        </p:tgtEl>
                                      </p:cBhvr>
                                    </p:animEffect>
                                  </p:childTnLst>
                                </p:cTn>
                              </p:par>
                            </p:childTnLst>
                          </p:cTn>
                        </p:par>
                        <p:par>
                          <p:cTn id="24" fill="hold">
                            <p:stCondLst>
                              <p:cond delay="6599"/>
                            </p:stCondLst>
                            <p:childTnLst>
                              <p:par>
                                <p:cTn id="25" presetID="10" presetClass="entr" presetSubtype="0" fill="hold" grpId="0" nodeType="afterEffect">
                                  <p:stCondLst>
                                    <p:cond delay="0"/>
                                  </p:stCondLst>
                                  <p:iterate type="lt">
                                    <p:tmPct val="10000"/>
                                  </p:iterate>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8399"/>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1000"/>
                                        <p:tgtEl>
                                          <p:spTgt spid="22"/>
                                        </p:tgtEl>
                                      </p:cBhvr>
                                    </p:animEffect>
                                  </p:childTnLst>
                                </p:cTn>
                              </p:par>
                            </p:childTnLst>
                          </p:cTn>
                        </p:par>
                        <p:par>
                          <p:cTn id="32" fill="hold">
                            <p:stCondLst>
                              <p:cond delay="9399"/>
                            </p:stCondLst>
                            <p:childTnLst>
                              <p:par>
                                <p:cTn id="33" presetID="10" presetClass="entr" presetSubtype="0" fill="hold" grpId="0" nodeType="afterEffect">
                                  <p:stCondLst>
                                    <p:cond delay="0"/>
                                  </p:stCondLst>
                                  <p:iterate type="lt">
                                    <p:tmPct val="10000"/>
                                  </p:iterate>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17" grpId="0"/>
      <p:bldP spid="19" grpId="0" animBg="1"/>
      <p:bldP spid="20" grpId="0"/>
      <p:bldP spid="22" grpId="0" animBg="1"/>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箭头3"/>
          <p:cNvSpPr>
            <a:spLocks noChangeArrowheads="1"/>
          </p:cNvSpPr>
          <p:nvPr/>
        </p:nvSpPr>
        <p:spPr bwMode="auto">
          <a:xfrm flipV="1">
            <a:off x="2042584" y="3660646"/>
            <a:ext cx="1092200" cy="1521884"/>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A6A6A6"/>
          </a:solidFill>
          <a:ln w="9525">
            <a:noFill/>
            <a:round/>
          </a:ln>
        </p:spPr>
        <p:txBody>
          <a:bodyPr wrap="none" lIns="82815" tIns="41407" rIns="82815" bIns="41407" anchor="ctr"/>
          <a:lstStyle/>
          <a:p>
            <a:endParaRPr lang="zh-CN" altLang="en-US" sz="1200" dirty="0">
              <a:solidFill>
                <a:srgbClr val="000000"/>
              </a:solidFill>
            </a:endParaRPr>
          </a:p>
        </p:txBody>
      </p:sp>
      <p:sp>
        <p:nvSpPr>
          <p:cNvPr id="28" name="箭头2"/>
          <p:cNvSpPr>
            <a:spLocks noChangeArrowheads="1"/>
          </p:cNvSpPr>
          <p:nvPr/>
        </p:nvSpPr>
        <p:spPr bwMode="auto">
          <a:xfrm rot="-5400000">
            <a:off x="2330453" y="3027762"/>
            <a:ext cx="325967" cy="1299633"/>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A6A6A6"/>
          </a:solidFill>
          <a:ln w="9525">
            <a:noFill/>
            <a:round/>
          </a:ln>
        </p:spPr>
        <p:txBody>
          <a:bodyPr wrap="none" lIns="82815" tIns="41407" rIns="82815" bIns="41407" anchor="ctr"/>
          <a:lstStyle/>
          <a:p>
            <a:endParaRPr lang="zh-CN" altLang="en-US" sz="1200" dirty="0">
              <a:solidFill>
                <a:srgbClr val="000000"/>
              </a:solidFill>
            </a:endParaRPr>
          </a:p>
        </p:txBody>
      </p:sp>
      <p:sp>
        <p:nvSpPr>
          <p:cNvPr id="29" name="箭头1"/>
          <p:cNvSpPr>
            <a:spLocks noChangeArrowheads="1"/>
          </p:cNvSpPr>
          <p:nvPr/>
        </p:nvSpPr>
        <p:spPr bwMode="auto">
          <a:xfrm>
            <a:off x="2036233" y="1999062"/>
            <a:ext cx="1092200" cy="1763183"/>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A6A6A6"/>
          </a:solidFill>
          <a:ln w="9525">
            <a:noFill/>
            <a:round/>
          </a:ln>
        </p:spPr>
        <p:txBody>
          <a:bodyPr wrap="none" lIns="82815" tIns="41407" rIns="82815" bIns="41407" anchor="ctr"/>
          <a:lstStyle/>
          <a:p>
            <a:endParaRPr lang="zh-CN" altLang="en-US" sz="1200" dirty="0">
              <a:solidFill>
                <a:srgbClr val="000000"/>
              </a:solidFill>
            </a:endParaRPr>
          </a:p>
        </p:txBody>
      </p:sp>
      <p:sp>
        <p:nvSpPr>
          <p:cNvPr id="30" name="文本1"/>
          <p:cNvSpPr>
            <a:spLocks noChangeArrowheads="1"/>
          </p:cNvSpPr>
          <p:nvPr/>
        </p:nvSpPr>
        <p:spPr bwMode="auto">
          <a:xfrm>
            <a:off x="4504267" y="1611711"/>
            <a:ext cx="5911851" cy="1195917"/>
          </a:xfrm>
          <a:prstGeom prst="roundRect">
            <a:avLst>
              <a:gd name="adj" fmla="val 11505"/>
            </a:avLst>
          </a:prstGeom>
          <a:noFill/>
          <a:ln w="15875">
            <a:solidFill>
              <a:schemeClr val="bg1">
                <a:lumMod val="75000"/>
              </a:schemeClr>
            </a:solidFill>
            <a:round/>
          </a:ln>
        </p:spPr>
        <p:txBody>
          <a:bodyPr lIns="82815" tIns="41407" rIns="82815" bIns="41407" anchor="ctr"/>
          <a:lstStyle/>
          <a:p>
            <a:pPr>
              <a:lnSpc>
                <a:spcPct val="12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您的内容打在这里，或者通过复制您的文本后，在此框中选择粘贴，并选择只保留文字。在此录入上述图表的综合描述说明</a:t>
            </a:r>
            <a:r>
              <a:rPr lang="zh-CN" altLang="en-US" sz="2800" dirty="0">
                <a:solidFill>
                  <a:srgbClr val="404040"/>
                </a:solidFill>
                <a:latin typeface="微软雅黑" panose="020B0503020204020204" pitchFamily="34" charset="-122"/>
                <a:ea typeface="微软雅黑" panose="020B0503020204020204" pitchFamily="34" charset="-122"/>
              </a:rPr>
              <a:t>。</a:t>
            </a:r>
            <a:endParaRPr lang="zh-CN" altLang="zh-CN" sz="2800" dirty="0">
              <a:solidFill>
                <a:srgbClr val="404040"/>
              </a:solidFill>
              <a:latin typeface="微软雅黑" panose="020B0503020204020204" pitchFamily="34" charset="-122"/>
              <a:ea typeface="微软雅黑" panose="020B0503020204020204" pitchFamily="34" charset="-122"/>
            </a:endParaRPr>
          </a:p>
        </p:txBody>
      </p:sp>
      <p:sp>
        <p:nvSpPr>
          <p:cNvPr id="31" name="标题1"/>
          <p:cNvSpPr>
            <a:spLocks noChangeArrowheads="1"/>
          </p:cNvSpPr>
          <p:nvPr/>
        </p:nvSpPr>
        <p:spPr bwMode="auto">
          <a:xfrm>
            <a:off x="3261784" y="1605360"/>
            <a:ext cx="1242483" cy="1202267"/>
          </a:xfrm>
          <a:prstGeom prst="roundRect">
            <a:avLst>
              <a:gd name="adj" fmla="val 11921"/>
            </a:avLst>
          </a:prstGeom>
          <a:solidFill>
            <a:srgbClr val="9BD744"/>
          </a:solidFill>
          <a:ln w="25400">
            <a:noFill/>
            <a:round/>
          </a:ln>
        </p:spPr>
        <p:txBody>
          <a:bodyPr lIns="82815" tIns="41407" rIns="82815" bIns="41407" anchor="ctr"/>
          <a:lstStyle/>
          <a:p>
            <a:pPr algn="ctr">
              <a:lnSpc>
                <a:spcPct val="120000"/>
              </a:lnSpc>
            </a:pPr>
            <a:r>
              <a:rPr lang="zh-CN" altLang="en-US" sz="1600" b="1" dirty="0">
                <a:solidFill>
                  <a:srgbClr val="F2F2F2"/>
                </a:solidFill>
                <a:latin typeface="微软雅黑" panose="020B0503020204020204" pitchFamily="34" charset="-122"/>
                <a:ea typeface="微软雅黑" panose="020B0503020204020204" pitchFamily="34" charset="-122"/>
              </a:rPr>
              <a:t>添加标题</a:t>
            </a:r>
            <a:endParaRPr lang="zh-CN" altLang="zh-CN" sz="1600" b="1" dirty="0">
              <a:solidFill>
                <a:srgbClr val="F2F2F2"/>
              </a:solidFill>
              <a:latin typeface="微软雅黑" panose="020B0503020204020204" pitchFamily="34" charset="-122"/>
              <a:ea typeface="微软雅黑" panose="020B0503020204020204" pitchFamily="34" charset="-122"/>
            </a:endParaRPr>
          </a:p>
        </p:txBody>
      </p:sp>
      <p:sp>
        <p:nvSpPr>
          <p:cNvPr id="32" name="文本2"/>
          <p:cNvSpPr>
            <a:spLocks noChangeArrowheads="1"/>
          </p:cNvSpPr>
          <p:nvPr/>
        </p:nvSpPr>
        <p:spPr bwMode="auto">
          <a:xfrm>
            <a:off x="4504267" y="3063743"/>
            <a:ext cx="5911851" cy="1193800"/>
          </a:xfrm>
          <a:prstGeom prst="roundRect">
            <a:avLst>
              <a:gd name="adj" fmla="val 11505"/>
            </a:avLst>
          </a:prstGeom>
          <a:noFill/>
          <a:ln w="15875">
            <a:solidFill>
              <a:schemeClr val="bg1">
                <a:lumMod val="75000"/>
              </a:schemeClr>
            </a:solidFill>
            <a:round/>
          </a:ln>
        </p:spPr>
        <p:txBody>
          <a:bodyPr lIns="82815" tIns="41407" rIns="82815" bIns="41407" anchor="ctr"/>
          <a:lstStyle/>
          <a:p>
            <a:pPr>
              <a:lnSpc>
                <a:spcPct val="12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zh-CN"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标题2"/>
          <p:cNvSpPr>
            <a:spLocks noChangeArrowheads="1"/>
          </p:cNvSpPr>
          <p:nvPr/>
        </p:nvSpPr>
        <p:spPr bwMode="auto">
          <a:xfrm>
            <a:off x="3261784" y="3063743"/>
            <a:ext cx="1242483" cy="1193800"/>
          </a:xfrm>
          <a:prstGeom prst="roundRect">
            <a:avLst>
              <a:gd name="adj" fmla="val 11921"/>
            </a:avLst>
          </a:prstGeom>
          <a:solidFill>
            <a:srgbClr val="049AAB"/>
          </a:solidFill>
          <a:ln w="25400">
            <a:noFill/>
            <a:round/>
          </a:ln>
        </p:spPr>
        <p:txBody>
          <a:bodyPr lIns="82815" tIns="41407" rIns="82815" bIns="41407" anchor="ctr"/>
          <a:lstStyle/>
          <a:p>
            <a:pPr algn="ctr">
              <a:lnSpc>
                <a:spcPct val="120000"/>
              </a:lnSpc>
            </a:pPr>
            <a:r>
              <a:rPr lang="zh-CN" altLang="en-US" sz="1600" b="1" dirty="0">
                <a:solidFill>
                  <a:srgbClr val="F2F2F2"/>
                </a:solidFill>
                <a:latin typeface="微软雅黑" panose="020B0503020204020204" pitchFamily="34" charset="-122"/>
                <a:ea typeface="微软雅黑" panose="020B0503020204020204" pitchFamily="34" charset="-122"/>
              </a:rPr>
              <a:t>添加标题</a:t>
            </a:r>
            <a:endParaRPr lang="zh-CN" altLang="zh-CN" sz="1600" b="1" dirty="0">
              <a:solidFill>
                <a:srgbClr val="F2F2F2"/>
              </a:solidFill>
              <a:latin typeface="微软雅黑" panose="020B0503020204020204" pitchFamily="34" charset="-122"/>
              <a:ea typeface="微软雅黑" panose="020B0503020204020204" pitchFamily="34" charset="-122"/>
            </a:endParaRPr>
          </a:p>
        </p:txBody>
      </p:sp>
      <p:sp>
        <p:nvSpPr>
          <p:cNvPr id="34" name="文本3"/>
          <p:cNvSpPr>
            <a:spLocks noChangeArrowheads="1"/>
          </p:cNvSpPr>
          <p:nvPr/>
        </p:nvSpPr>
        <p:spPr bwMode="auto">
          <a:xfrm>
            <a:off x="4504267" y="4505195"/>
            <a:ext cx="5911851" cy="1181100"/>
          </a:xfrm>
          <a:prstGeom prst="roundRect">
            <a:avLst>
              <a:gd name="adj" fmla="val 11505"/>
            </a:avLst>
          </a:prstGeom>
          <a:noFill/>
          <a:ln w="15875">
            <a:solidFill>
              <a:schemeClr val="bg1">
                <a:lumMod val="75000"/>
              </a:schemeClr>
            </a:solidFill>
            <a:round/>
          </a:ln>
        </p:spPr>
        <p:txBody>
          <a:bodyPr lIns="82815" tIns="41407" rIns="82815" bIns="41407" anchor="ctr"/>
          <a:lstStyle/>
          <a:p>
            <a:pPr>
              <a:lnSpc>
                <a:spcPct val="12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您的内容打在这里，或者通过复制您的文本后，在此框中选择粘贴，并选择只保留文字。在此录入上述图表的综合描述说明。</a:t>
            </a:r>
            <a:endParaRPr lang="zh-CN"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标题3"/>
          <p:cNvSpPr>
            <a:spLocks noChangeArrowheads="1"/>
          </p:cNvSpPr>
          <p:nvPr/>
        </p:nvSpPr>
        <p:spPr bwMode="auto">
          <a:xfrm>
            <a:off x="3261784" y="4505195"/>
            <a:ext cx="1242483" cy="1181100"/>
          </a:xfrm>
          <a:prstGeom prst="roundRect">
            <a:avLst>
              <a:gd name="adj" fmla="val 11921"/>
            </a:avLst>
          </a:prstGeom>
          <a:solidFill>
            <a:srgbClr val="01304C"/>
          </a:solidFill>
          <a:ln w="25400">
            <a:noFill/>
            <a:round/>
          </a:ln>
        </p:spPr>
        <p:txBody>
          <a:bodyPr lIns="82815" tIns="41407" rIns="82815" bIns="41407" anchor="ctr"/>
          <a:lstStyle/>
          <a:p>
            <a:pPr algn="ctr">
              <a:lnSpc>
                <a:spcPct val="120000"/>
              </a:lnSpc>
            </a:pPr>
            <a:r>
              <a:rPr lang="zh-CN" altLang="en-US" sz="1600" b="1" dirty="0">
                <a:solidFill>
                  <a:srgbClr val="F2F2F2"/>
                </a:solidFill>
                <a:latin typeface="微软雅黑" panose="020B0503020204020204" pitchFamily="34" charset="-122"/>
                <a:ea typeface="微软雅黑" panose="020B0503020204020204" pitchFamily="34" charset="-122"/>
              </a:rPr>
              <a:t>添加标题</a:t>
            </a:r>
            <a:endParaRPr lang="zh-CN" altLang="zh-CN" sz="1600" b="1" dirty="0">
              <a:solidFill>
                <a:srgbClr val="F2F2F2"/>
              </a:solidFill>
              <a:latin typeface="微软雅黑" panose="020B0503020204020204" pitchFamily="34" charset="-122"/>
              <a:ea typeface="微软雅黑" panose="020B0503020204020204" pitchFamily="34" charset="-122"/>
            </a:endParaRPr>
          </a:p>
        </p:txBody>
      </p:sp>
      <p:sp>
        <p:nvSpPr>
          <p:cNvPr id="36" name="Oval 19"/>
          <p:cNvSpPr>
            <a:spLocks noChangeArrowheads="1"/>
          </p:cNvSpPr>
          <p:nvPr/>
        </p:nvSpPr>
        <p:spPr bwMode="auto">
          <a:xfrm>
            <a:off x="1481669" y="3063743"/>
            <a:ext cx="1191684" cy="1193800"/>
          </a:xfrm>
          <a:prstGeom prst="ellipse">
            <a:avLst/>
          </a:prstGeom>
          <a:solidFill>
            <a:srgbClr val="049AAB"/>
          </a:solidFill>
          <a:ln w="9525">
            <a:noFill/>
            <a:round/>
          </a:ln>
        </p:spPr>
        <p:txBody>
          <a:bodyPr lIns="82815" tIns="41407" rIns="82815" bIns="41407" anchor="ctr"/>
          <a:lstStyle/>
          <a:p>
            <a:pPr algn="ctr">
              <a:lnSpc>
                <a:spcPct val="120000"/>
              </a:lnSpc>
            </a:pPr>
            <a:r>
              <a:rPr lang="zh-CN" altLang="en-US" sz="2535" b="1" dirty="0">
                <a:solidFill>
                  <a:schemeClr val="bg1"/>
                </a:solidFill>
                <a:latin typeface="Arial" panose="020B0604020202020204" pitchFamily="34" charset="0"/>
                <a:ea typeface="微软雅黑" panose="020B0503020204020204" pitchFamily="34" charset="-122"/>
              </a:rPr>
              <a:t>工作</a:t>
            </a:r>
            <a:endParaRPr lang="en-US" altLang="zh-CN" sz="2535" b="1" dirty="0">
              <a:solidFill>
                <a:schemeClr val="bg1"/>
              </a:solidFill>
              <a:latin typeface="Arial" panose="020B0604020202020204" pitchFamily="34" charset="0"/>
              <a:ea typeface="微软雅黑" panose="020B0503020204020204" pitchFamily="34" charset="-122"/>
            </a:endParaRPr>
          </a:p>
          <a:p>
            <a:pPr algn="ctr">
              <a:lnSpc>
                <a:spcPct val="120000"/>
              </a:lnSpc>
            </a:pPr>
            <a:r>
              <a:rPr lang="zh-CN" altLang="en-US" sz="2535" b="1" dirty="0">
                <a:solidFill>
                  <a:schemeClr val="bg1"/>
                </a:solidFill>
                <a:latin typeface="Arial" panose="020B0604020202020204" pitchFamily="34" charset="0"/>
                <a:ea typeface="微软雅黑" panose="020B0503020204020204" pitchFamily="34" charset="-122"/>
              </a:rPr>
              <a:t>概述</a:t>
            </a:r>
          </a:p>
        </p:txBody>
      </p:sp>
      <p:grpSp>
        <p:nvGrpSpPr>
          <p:cNvPr id="12" name="组合 11"/>
          <p:cNvGrpSpPr/>
          <p:nvPr/>
        </p:nvGrpSpPr>
        <p:grpSpPr>
          <a:xfrm>
            <a:off x="1128173" y="143392"/>
            <a:ext cx="4818161" cy="646331"/>
            <a:chOff x="6080760" y="1044564"/>
            <a:chExt cx="4818161" cy="646331"/>
          </a:xfrm>
        </p:grpSpPr>
        <p:sp>
          <p:nvSpPr>
            <p:cNvPr id="13" name="文本框 12"/>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TWO</a:t>
              </a:r>
              <a:endParaRPr lang="zh-CN" altLang="en-US" sz="3600" b="1" dirty="0">
                <a:solidFill>
                  <a:srgbClr val="049AAB"/>
                </a:solidFill>
                <a:latin typeface="Microsoft Yi Baiti" panose="03000500000000000000" pitchFamily="66" charset="0"/>
              </a:endParaRPr>
            </a:p>
          </p:txBody>
        </p:sp>
        <p:sp>
          <p:nvSpPr>
            <p:cNvPr id="14" name="文本框 13"/>
            <p:cNvSpPr txBox="1"/>
            <p:nvPr/>
          </p:nvSpPr>
          <p:spPr>
            <a:xfrm>
              <a:off x="7061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市场分析</a:t>
              </a: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500"/>
                                        <p:tgtEl>
                                          <p:spTgt spid="33"/>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bwMode="auto">
          <a:xfrm>
            <a:off x="8432800" y="1919289"/>
            <a:ext cx="2032000" cy="2032000"/>
            <a:chOff x="6324600" y="1506086"/>
            <a:chExt cx="1524000" cy="1524000"/>
          </a:xfrm>
        </p:grpSpPr>
        <p:sp>
          <p:nvSpPr>
            <p:cNvPr id="34" name="Oval 55"/>
            <p:cNvSpPr/>
            <p:nvPr/>
          </p:nvSpPr>
          <p:spPr>
            <a:xfrm>
              <a:off x="6324600" y="1506086"/>
              <a:ext cx="1524000" cy="1524000"/>
            </a:xfrm>
            <a:prstGeom prst="ellipse">
              <a:avLst/>
            </a:prstGeom>
            <a:solidFill>
              <a:srgbClr val="9BD744">
                <a:alpha val="85000"/>
              </a:srgbClr>
            </a:solidFill>
            <a:ln w="25400" cap="flat" cmpd="sng" algn="ctr">
              <a:noFill/>
              <a:prstDash val="solid"/>
            </a:ln>
            <a:effectLst/>
          </p:spPr>
          <p:txBody>
            <a:bodyPr anchor="ctr"/>
            <a:lstStyle/>
            <a:p>
              <a:pPr algn="ctr" defTabSz="1218565">
                <a:defRPr/>
              </a:pPr>
              <a:endParaRPr lang="en-US" sz="3200" kern="0" dirty="0">
                <a:solidFill>
                  <a:prstClr val="white"/>
                </a:solidFill>
                <a:latin typeface="Calibri" panose="020F0502020204030204"/>
              </a:endParaRPr>
            </a:p>
          </p:txBody>
        </p:sp>
        <p:sp>
          <p:nvSpPr>
            <p:cNvPr id="35" name="Freeform 11"/>
            <p:cNvSpPr/>
            <p:nvPr/>
          </p:nvSpPr>
          <p:spPr bwMode="auto">
            <a:xfrm>
              <a:off x="6913960" y="2050201"/>
              <a:ext cx="345281" cy="435769"/>
            </a:xfrm>
            <a:custGeom>
              <a:avLst/>
              <a:gdLst>
                <a:gd name="T0" fmla="*/ 129 w 323"/>
                <a:gd name="T1" fmla="*/ 272 h 408"/>
                <a:gd name="T2" fmla="*/ 68 w 323"/>
                <a:gd name="T3" fmla="*/ 408 h 408"/>
                <a:gd name="T4" fmla="*/ 98 w 323"/>
                <a:gd name="T5" fmla="*/ 196 h 408"/>
                <a:gd name="T6" fmla="*/ 149 w 323"/>
                <a:gd name="T7" fmla="*/ 99 h 408"/>
                <a:gd name="T8" fmla="*/ 172 w 323"/>
                <a:gd name="T9" fmla="*/ 257 h 408"/>
                <a:gd name="T10" fmla="*/ 234 w 323"/>
                <a:gd name="T11" fmla="*/ 73 h 408"/>
                <a:gd name="T12" fmla="*/ 47 w 323"/>
                <a:gd name="T13" fmla="*/ 173 h 408"/>
                <a:gd name="T14" fmla="*/ 57 w 323"/>
                <a:gd name="T15" fmla="*/ 239 h 408"/>
                <a:gd name="T16" fmla="*/ 1 w 323"/>
                <a:gd name="T17" fmla="*/ 147 h 408"/>
                <a:gd name="T18" fmla="*/ 137 w 323"/>
                <a:gd name="T19" fmla="*/ 9 h 408"/>
                <a:gd name="T20" fmla="*/ 310 w 323"/>
                <a:gd name="T21" fmla="*/ 119 h 408"/>
                <a:gd name="T22" fmla="*/ 183 w 323"/>
                <a:gd name="T23" fmla="*/ 298 h 408"/>
                <a:gd name="T24" fmla="*/ 129 w 323"/>
                <a:gd name="T25" fmla="*/ 2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ysClr val="window" lastClr="FFFFFF"/>
            </a:solidFill>
            <a:ln>
              <a:noFill/>
            </a:ln>
          </p:spPr>
          <p:txBody>
            <a:bodyPr lIns="162560" tIns="81280" rIns="162560" bIns="81280"/>
            <a:lstStyle/>
            <a:p>
              <a:pPr defTabSz="1218565">
                <a:defRPr/>
              </a:pPr>
              <a:endParaRPr lang="en-US" sz="3200" kern="0" dirty="0">
                <a:solidFill>
                  <a:srgbClr val="95A5A6"/>
                </a:solidFill>
              </a:endParaRPr>
            </a:p>
          </p:txBody>
        </p:sp>
      </p:grpSp>
      <p:grpSp>
        <p:nvGrpSpPr>
          <p:cNvPr id="3" name="Group 12"/>
          <p:cNvGrpSpPr/>
          <p:nvPr/>
        </p:nvGrpSpPr>
        <p:grpSpPr bwMode="auto">
          <a:xfrm>
            <a:off x="6657975" y="1919289"/>
            <a:ext cx="2032000" cy="2032000"/>
            <a:chOff x="4993943" y="1506086"/>
            <a:chExt cx="1524000" cy="1524000"/>
          </a:xfrm>
        </p:grpSpPr>
        <p:sp>
          <p:nvSpPr>
            <p:cNvPr id="37" name="Oval 50"/>
            <p:cNvSpPr/>
            <p:nvPr/>
          </p:nvSpPr>
          <p:spPr>
            <a:xfrm>
              <a:off x="4993943" y="1506086"/>
              <a:ext cx="1524000" cy="1524000"/>
            </a:xfrm>
            <a:prstGeom prst="ellipse">
              <a:avLst/>
            </a:prstGeom>
            <a:solidFill>
              <a:srgbClr val="049AAB">
                <a:alpha val="85000"/>
              </a:srgbClr>
            </a:solidFill>
            <a:ln w="25400" cap="flat" cmpd="sng" algn="ctr">
              <a:noFill/>
              <a:prstDash val="solid"/>
            </a:ln>
            <a:effectLst/>
          </p:spPr>
          <p:txBody>
            <a:bodyPr anchor="ctr"/>
            <a:lstStyle/>
            <a:p>
              <a:pPr algn="ctr" defTabSz="1218565">
                <a:defRPr/>
              </a:pPr>
              <a:endParaRPr lang="en-US" sz="3200" kern="0" dirty="0">
                <a:solidFill>
                  <a:prstClr val="white"/>
                </a:solidFill>
                <a:latin typeface="Calibri" panose="020F0502020204030204"/>
              </a:endParaRPr>
            </a:p>
          </p:txBody>
        </p:sp>
        <p:sp>
          <p:nvSpPr>
            <p:cNvPr id="38" name="Freeform 6"/>
            <p:cNvSpPr>
              <a:spLocks noEditPoints="1"/>
            </p:cNvSpPr>
            <p:nvPr/>
          </p:nvSpPr>
          <p:spPr bwMode="auto">
            <a:xfrm>
              <a:off x="5546393" y="2070442"/>
              <a:ext cx="419100" cy="419100"/>
            </a:xfrm>
            <a:custGeom>
              <a:avLst/>
              <a:gdLst>
                <a:gd name="T0" fmla="*/ 276 w 344"/>
                <a:gd name="T1" fmla="*/ 172 h 344"/>
                <a:gd name="T2" fmla="*/ 172 w 344"/>
                <a:gd name="T3" fmla="*/ 276 h 344"/>
                <a:gd name="T4" fmla="*/ 68 w 344"/>
                <a:gd name="T5" fmla="*/ 172 h 344"/>
                <a:gd name="T6" fmla="*/ 70 w 344"/>
                <a:gd name="T7" fmla="*/ 152 h 344"/>
                <a:gd name="T8" fmla="*/ 0 w 344"/>
                <a:gd name="T9" fmla="*/ 152 h 344"/>
                <a:gd name="T10" fmla="*/ 0 w 344"/>
                <a:gd name="T11" fmla="*/ 290 h 344"/>
                <a:gd name="T12" fmla="*/ 54 w 344"/>
                <a:gd name="T13" fmla="*/ 344 h 344"/>
                <a:gd name="T14" fmla="*/ 290 w 344"/>
                <a:gd name="T15" fmla="*/ 344 h 344"/>
                <a:gd name="T16" fmla="*/ 344 w 344"/>
                <a:gd name="T17" fmla="*/ 290 h 344"/>
                <a:gd name="T18" fmla="*/ 344 w 344"/>
                <a:gd name="T19" fmla="*/ 152 h 344"/>
                <a:gd name="T20" fmla="*/ 274 w 344"/>
                <a:gd name="T21" fmla="*/ 152 h 344"/>
                <a:gd name="T22" fmla="*/ 276 w 344"/>
                <a:gd name="T23" fmla="*/ 172 h 344"/>
                <a:gd name="T24" fmla="*/ 290 w 344"/>
                <a:gd name="T25" fmla="*/ 0 h 344"/>
                <a:gd name="T26" fmla="*/ 54 w 344"/>
                <a:gd name="T27" fmla="*/ 0 h 344"/>
                <a:gd name="T28" fmla="*/ 0 w 344"/>
                <a:gd name="T29" fmla="*/ 54 h 344"/>
                <a:gd name="T30" fmla="*/ 0 w 344"/>
                <a:gd name="T31" fmla="*/ 112 h 344"/>
                <a:gd name="T32" fmla="*/ 87 w 344"/>
                <a:gd name="T33" fmla="*/ 112 h 344"/>
                <a:gd name="T34" fmla="*/ 172 w 344"/>
                <a:gd name="T35" fmla="*/ 68 h 344"/>
                <a:gd name="T36" fmla="*/ 257 w 344"/>
                <a:gd name="T37" fmla="*/ 112 h 344"/>
                <a:gd name="T38" fmla="*/ 344 w 344"/>
                <a:gd name="T39" fmla="*/ 112 h 344"/>
                <a:gd name="T40" fmla="*/ 344 w 344"/>
                <a:gd name="T41" fmla="*/ 54 h 344"/>
                <a:gd name="T42" fmla="*/ 290 w 344"/>
                <a:gd name="T43" fmla="*/ 0 h 344"/>
                <a:gd name="T44" fmla="*/ 317 w 344"/>
                <a:gd name="T45" fmla="*/ 66 h 344"/>
                <a:gd name="T46" fmla="*/ 307 w 344"/>
                <a:gd name="T47" fmla="*/ 76 h 344"/>
                <a:gd name="T48" fmla="*/ 278 w 344"/>
                <a:gd name="T49" fmla="*/ 76 h 344"/>
                <a:gd name="T50" fmla="*/ 269 w 344"/>
                <a:gd name="T51" fmla="*/ 66 h 344"/>
                <a:gd name="T52" fmla="*/ 269 w 344"/>
                <a:gd name="T53" fmla="*/ 37 h 344"/>
                <a:gd name="T54" fmla="*/ 278 w 344"/>
                <a:gd name="T55" fmla="*/ 28 h 344"/>
                <a:gd name="T56" fmla="*/ 307 w 344"/>
                <a:gd name="T57" fmla="*/ 28 h 344"/>
                <a:gd name="T58" fmla="*/ 317 w 344"/>
                <a:gd name="T59" fmla="*/ 37 h 344"/>
                <a:gd name="T60" fmla="*/ 317 w 344"/>
                <a:gd name="T61" fmla="*/ 66 h 344"/>
                <a:gd name="T62" fmla="*/ 236 w 344"/>
                <a:gd name="T63" fmla="*/ 172 h 344"/>
                <a:gd name="T64" fmla="*/ 172 w 344"/>
                <a:gd name="T65" fmla="*/ 108 h 344"/>
                <a:gd name="T66" fmla="*/ 108 w 344"/>
                <a:gd name="T67" fmla="*/ 172 h 344"/>
                <a:gd name="T68" fmla="*/ 172 w 344"/>
                <a:gd name="T69" fmla="*/ 236 h 344"/>
                <a:gd name="T70" fmla="*/ 236 w 344"/>
                <a:gd name="T7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344">
                  <a:moveTo>
                    <a:pt x="276" y="172"/>
                  </a:moveTo>
                  <a:cubicBezTo>
                    <a:pt x="276" y="229"/>
                    <a:pt x="230" y="276"/>
                    <a:pt x="172" y="276"/>
                  </a:cubicBezTo>
                  <a:cubicBezTo>
                    <a:pt x="115" y="276"/>
                    <a:pt x="68" y="229"/>
                    <a:pt x="68" y="172"/>
                  </a:cubicBezTo>
                  <a:cubicBezTo>
                    <a:pt x="68" y="165"/>
                    <a:pt x="69" y="158"/>
                    <a:pt x="70" y="152"/>
                  </a:cubicBezTo>
                  <a:cubicBezTo>
                    <a:pt x="0" y="152"/>
                    <a:pt x="0" y="152"/>
                    <a:pt x="0" y="152"/>
                  </a:cubicBezTo>
                  <a:cubicBezTo>
                    <a:pt x="0" y="290"/>
                    <a:pt x="0" y="290"/>
                    <a:pt x="0" y="290"/>
                  </a:cubicBezTo>
                  <a:cubicBezTo>
                    <a:pt x="0" y="320"/>
                    <a:pt x="24" y="344"/>
                    <a:pt x="54" y="344"/>
                  </a:cubicBezTo>
                  <a:cubicBezTo>
                    <a:pt x="290" y="344"/>
                    <a:pt x="290" y="344"/>
                    <a:pt x="290" y="344"/>
                  </a:cubicBezTo>
                  <a:cubicBezTo>
                    <a:pt x="320" y="344"/>
                    <a:pt x="344" y="320"/>
                    <a:pt x="344" y="290"/>
                  </a:cubicBezTo>
                  <a:cubicBezTo>
                    <a:pt x="344" y="152"/>
                    <a:pt x="344" y="152"/>
                    <a:pt x="344" y="152"/>
                  </a:cubicBezTo>
                  <a:cubicBezTo>
                    <a:pt x="274" y="152"/>
                    <a:pt x="274" y="152"/>
                    <a:pt x="274" y="152"/>
                  </a:cubicBezTo>
                  <a:cubicBezTo>
                    <a:pt x="276" y="158"/>
                    <a:pt x="276" y="165"/>
                    <a:pt x="276" y="172"/>
                  </a:cubicBezTo>
                  <a:close/>
                  <a:moveTo>
                    <a:pt x="290" y="0"/>
                  </a:moveTo>
                  <a:cubicBezTo>
                    <a:pt x="54" y="0"/>
                    <a:pt x="54" y="0"/>
                    <a:pt x="54" y="0"/>
                  </a:cubicBezTo>
                  <a:cubicBezTo>
                    <a:pt x="24" y="0"/>
                    <a:pt x="0" y="24"/>
                    <a:pt x="0" y="54"/>
                  </a:cubicBezTo>
                  <a:cubicBezTo>
                    <a:pt x="0" y="112"/>
                    <a:pt x="0" y="112"/>
                    <a:pt x="0" y="112"/>
                  </a:cubicBezTo>
                  <a:cubicBezTo>
                    <a:pt x="87" y="112"/>
                    <a:pt x="87" y="112"/>
                    <a:pt x="87" y="112"/>
                  </a:cubicBezTo>
                  <a:cubicBezTo>
                    <a:pt x="106" y="85"/>
                    <a:pt x="137" y="68"/>
                    <a:pt x="172" y="68"/>
                  </a:cubicBezTo>
                  <a:cubicBezTo>
                    <a:pt x="207" y="68"/>
                    <a:pt x="238" y="85"/>
                    <a:pt x="257" y="112"/>
                  </a:cubicBezTo>
                  <a:cubicBezTo>
                    <a:pt x="344" y="112"/>
                    <a:pt x="344" y="112"/>
                    <a:pt x="344" y="112"/>
                  </a:cubicBezTo>
                  <a:cubicBezTo>
                    <a:pt x="344" y="54"/>
                    <a:pt x="344" y="54"/>
                    <a:pt x="344" y="54"/>
                  </a:cubicBezTo>
                  <a:cubicBezTo>
                    <a:pt x="344" y="24"/>
                    <a:pt x="320" y="0"/>
                    <a:pt x="290" y="0"/>
                  </a:cubicBezTo>
                  <a:close/>
                  <a:moveTo>
                    <a:pt x="317" y="66"/>
                  </a:moveTo>
                  <a:cubicBezTo>
                    <a:pt x="317" y="72"/>
                    <a:pt x="312" y="76"/>
                    <a:pt x="307" y="76"/>
                  </a:cubicBezTo>
                  <a:cubicBezTo>
                    <a:pt x="278" y="76"/>
                    <a:pt x="278" y="76"/>
                    <a:pt x="278" y="76"/>
                  </a:cubicBezTo>
                  <a:cubicBezTo>
                    <a:pt x="273" y="76"/>
                    <a:pt x="269" y="72"/>
                    <a:pt x="269" y="66"/>
                  </a:cubicBezTo>
                  <a:cubicBezTo>
                    <a:pt x="269" y="37"/>
                    <a:pt x="269" y="37"/>
                    <a:pt x="269" y="37"/>
                  </a:cubicBezTo>
                  <a:cubicBezTo>
                    <a:pt x="269" y="32"/>
                    <a:pt x="273" y="28"/>
                    <a:pt x="278" y="28"/>
                  </a:cubicBezTo>
                  <a:cubicBezTo>
                    <a:pt x="307" y="28"/>
                    <a:pt x="307" y="28"/>
                    <a:pt x="307" y="28"/>
                  </a:cubicBezTo>
                  <a:cubicBezTo>
                    <a:pt x="312" y="28"/>
                    <a:pt x="317" y="32"/>
                    <a:pt x="317" y="37"/>
                  </a:cubicBezTo>
                  <a:lnTo>
                    <a:pt x="317" y="66"/>
                  </a:lnTo>
                  <a:close/>
                  <a:moveTo>
                    <a:pt x="236" y="172"/>
                  </a:moveTo>
                  <a:cubicBezTo>
                    <a:pt x="236" y="137"/>
                    <a:pt x="208" y="108"/>
                    <a:pt x="172" y="108"/>
                  </a:cubicBezTo>
                  <a:cubicBezTo>
                    <a:pt x="137" y="108"/>
                    <a:pt x="108" y="137"/>
                    <a:pt x="108" y="172"/>
                  </a:cubicBezTo>
                  <a:cubicBezTo>
                    <a:pt x="108" y="207"/>
                    <a:pt x="137" y="236"/>
                    <a:pt x="172" y="236"/>
                  </a:cubicBezTo>
                  <a:cubicBezTo>
                    <a:pt x="208" y="236"/>
                    <a:pt x="236" y="207"/>
                    <a:pt x="236" y="172"/>
                  </a:cubicBezTo>
                  <a:close/>
                </a:path>
              </a:pathLst>
            </a:custGeom>
            <a:solidFill>
              <a:sysClr val="window" lastClr="FFFFFF"/>
            </a:solidFill>
            <a:ln>
              <a:noFill/>
            </a:ln>
          </p:spPr>
          <p:txBody>
            <a:bodyPr lIns="162560" tIns="81280" rIns="162560" bIns="81280"/>
            <a:lstStyle/>
            <a:p>
              <a:pPr defTabSz="1218565">
                <a:defRPr/>
              </a:pPr>
              <a:endParaRPr lang="en-US" sz="3200" kern="0" dirty="0">
                <a:solidFill>
                  <a:srgbClr val="95A5A6"/>
                </a:solidFill>
              </a:endParaRPr>
            </a:p>
          </p:txBody>
        </p:sp>
      </p:grpSp>
      <p:grpSp>
        <p:nvGrpSpPr>
          <p:cNvPr id="4" name="Group 10"/>
          <p:cNvGrpSpPr/>
          <p:nvPr/>
        </p:nvGrpSpPr>
        <p:grpSpPr bwMode="auto">
          <a:xfrm>
            <a:off x="4978400" y="1919289"/>
            <a:ext cx="2032000" cy="2032000"/>
            <a:chOff x="3733800" y="1506086"/>
            <a:chExt cx="1524000" cy="1524000"/>
          </a:xfrm>
        </p:grpSpPr>
        <p:sp>
          <p:nvSpPr>
            <p:cNvPr id="57" name="Oval 49"/>
            <p:cNvSpPr/>
            <p:nvPr/>
          </p:nvSpPr>
          <p:spPr>
            <a:xfrm>
              <a:off x="3733800" y="1506086"/>
              <a:ext cx="1524000" cy="1524000"/>
            </a:xfrm>
            <a:prstGeom prst="ellipse">
              <a:avLst/>
            </a:prstGeom>
            <a:solidFill>
              <a:srgbClr val="01304C">
                <a:alpha val="85000"/>
              </a:srgbClr>
            </a:solidFill>
            <a:ln w="25400" cap="flat" cmpd="sng" algn="ctr">
              <a:noFill/>
              <a:prstDash val="solid"/>
            </a:ln>
            <a:effectLst/>
          </p:spPr>
          <p:txBody>
            <a:bodyPr anchor="ctr"/>
            <a:lstStyle/>
            <a:p>
              <a:pPr algn="ctr" defTabSz="1218565">
                <a:defRPr/>
              </a:pPr>
              <a:endParaRPr lang="en-US" sz="3200" kern="0" dirty="0">
                <a:solidFill>
                  <a:prstClr val="white"/>
                </a:solidFill>
                <a:latin typeface="Calibri" panose="020F0502020204030204"/>
              </a:endParaRPr>
            </a:p>
          </p:txBody>
        </p:sp>
        <p:sp>
          <p:nvSpPr>
            <p:cNvPr id="58" name="Freeform 6"/>
            <p:cNvSpPr>
              <a:spLocks noEditPoints="1"/>
            </p:cNvSpPr>
            <p:nvPr/>
          </p:nvSpPr>
          <p:spPr bwMode="auto">
            <a:xfrm>
              <a:off x="4270772" y="2056155"/>
              <a:ext cx="450056" cy="450056"/>
            </a:xfrm>
            <a:custGeom>
              <a:avLst/>
              <a:gdLst>
                <a:gd name="T0" fmla="*/ 176 w 352"/>
                <a:gd name="T1" fmla="*/ 0 h 352"/>
                <a:gd name="T2" fmla="*/ 0 w 352"/>
                <a:gd name="T3" fmla="*/ 176 h 352"/>
                <a:gd name="T4" fmla="*/ 44 w 352"/>
                <a:gd name="T5" fmla="*/ 292 h 352"/>
                <a:gd name="T6" fmla="*/ 152 w 352"/>
                <a:gd name="T7" fmla="*/ 250 h 352"/>
                <a:gd name="T8" fmla="*/ 276 w 352"/>
                <a:gd name="T9" fmla="*/ 321 h 352"/>
                <a:gd name="T10" fmla="*/ 352 w 352"/>
                <a:gd name="T11" fmla="*/ 176 h 352"/>
                <a:gd name="T12" fmla="*/ 176 w 352"/>
                <a:gd name="T13" fmla="*/ 0 h 352"/>
                <a:gd name="T14" fmla="*/ 262 w 352"/>
                <a:gd name="T15" fmla="*/ 239 h 352"/>
                <a:gd name="T16" fmla="*/ 247 w 352"/>
                <a:gd name="T17" fmla="*/ 242 h 352"/>
                <a:gd name="T18" fmla="*/ 95 w 352"/>
                <a:gd name="T19" fmla="*/ 226 h 352"/>
                <a:gd name="T20" fmla="*/ 82 w 352"/>
                <a:gd name="T21" fmla="*/ 217 h 352"/>
                <a:gd name="T22" fmla="*/ 90 w 352"/>
                <a:gd name="T23" fmla="*/ 204 h 352"/>
                <a:gd name="T24" fmla="*/ 259 w 352"/>
                <a:gd name="T25" fmla="*/ 224 h 352"/>
                <a:gd name="T26" fmla="*/ 262 w 352"/>
                <a:gd name="T27" fmla="*/ 239 h 352"/>
                <a:gd name="T28" fmla="*/ 283 w 352"/>
                <a:gd name="T29" fmla="*/ 189 h 352"/>
                <a:gd name="T30" fmla="*/ 265 w 352"/>
                <a:gd name="T31" fmla="*/ 193 h 352"/>
                <a:gd name="T32" fmla="*/ 92 w 352"/>
                <a:gd name="T33" fmla="*/ 173 h 352"/>
                <a:gd name="T34" fmla="*/ 75 w 352"/>
                <a:gd name="T35" fmla="*/ 164 h 352"/>
                <a:gd name="T36" fmla="*/ 84 w 352"/>
                <a:gd name="T37" fmla="*/ 147 h 352"/>
                <a:gd name="T38" fmla="*/ 279 w 352"/>
                <a:gd name="T39" fmla="*/ 170 h 352"/>
                <a:gd name="T40" fmla="*/ 283 w 352"/>
                <a:gd name="T41" fmla="*/ 189 h 352"/>
                <a:gd name="T42" fmla="*/ 285 w 352"/>
                <a:gd name="T43" fmla="*/ 137 h 352"/>
                <a:gd name="T44" fmla="*/ 84 w 352"/>
                <a:gd name="T45" fmla="*/ 117 h 352"/>
                <a:gd name="T46" fmla="*/ 64 w 352"/>
                <a:gd name="T47" fmla="*/ 106 h 352"/>
                <a:gd name="T48" fmla="*/ 74 w 352"/>
                <a:gd name="T49" fmla="*/ 86 h 352"/>
                <a:gd name="T50" fmla="*/ 302 w 352"/>
                <a:gd name="T51" fmla="*/ 109 h 352"/>
                <a:gd name="T52" fmla="*/ 308 w 352"/>
                <a:gd name="T53" fmla="*/ 131 h 352"/>
                <a:gd name="T54" fmla="*/ 285 w 352"/>
                <a:gd name="T55" fmla="*/ 137 h 352"/>
                <a:gd name="T56" fmla="*/ 151 w 352"/>
                <a:gd name="T57" fmla="*/ 303 h 352"/>
                <a:gd name="T58" fmla="*/ 91 w 352"/>
                <a:gd name="T59" fmla="*/ 330 h 352"/>
                <a:gd name="T60" fmla="*/ 176 w 352"/>
                <a:gd name="T61" fmla="*/ 352 h 352"/>
                <a:gd name="T62" fmla="*/ 220 w 352"/>
                <a:gd name="T63" fmla="*/ 347 h 352"/>
                <a:gd name="T64" fmla="*/ 151 w 352"/>
                <a:gd name="T65" fmla="*/ 30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52">
                  <a:moveTo>
                    <a:pt x="176" y="0"/>
                  </a:moveTo>
                  <a:cubicBezTo>
                    <a:pt x="79" y="0"/>
                    <a:pt x="0" y="79"/>
                    <a:pt x="0" y="176"/>
                  </a:cubicBezTo>
                  <a:cubicBezTo>
                    <a:pt x="0" y="220"/>
                    <a:pt x="17" y="261"/>
                    <a:pt x="44" y="292"/>
                  </a:cubicBezTo>
                  <a:cubicBezTo>
                    <a:pt x="71" y="264"/>
                    <a:pt x="109" y="249"/>
                    <a:pt x="152" y="250"/>
                  </a:cubicBezTo>
                  <a:cubicBezTo>
                    <a:pt x="208" y="252"/>
                    <a:pt x="251" y="278"/>
                    <a:pt x="276" y="321"/>
                  </a:cubicBezTo>
                  <a:cubicBezTo>
                    <a:pt x="322" y="289"/>
                    <a:pt x="352" y="236"/>
                    <a:pt x="352" y="176"/>
                  </a:cubicBezTo>
                  <a:cubicBezTo>
                    <a:pt x="352" y="79"/>
                    <a:pt x="273" y="0"/>
                    <a:pt x="176" y="0"/>
                  </a:cubicBezTo>
                  <a:close/>
                  <a:moveTo>
                    <a:pt x="262" y="239"/>
                  </a:moveTo>
                  <a:cubicBezTo>
                    <a:pt x="259" y="244"/>
                    <a:pt x="253" y="245"/>
                    <a:pt x="247" y="242"/>
                  </a:cubicBezTo>
                  <a:cubicBezTo>
                    <a:pt x="207" y="217"/>
                    <a:pt x="155" y="212"/>
                    <a:pt x="95" y="226"/>
                  </a:cubicBezTo>
                  <a:cubicBezTo>
                    <a:pt x="89" y="227"/>
                    <a:pt x="83" y="223"/>
                    <a:pt x="82" y="217"/>
                  </a:cubicBezTo>
                  <a:cubicBezTo>
                    <a:pt x="81" y="212"/>
                    <a:pt x="84" y="206"/>
                    <a:pt x="90" y="204"/>
                  </a:cubicBezTo>
                  <a:cubicBezTo>
                    <a:pt x="156" y="189"/>
                    <a:pt x="213" y="196"/>
                    <a:pt x="259" y="224"/>
                  </a:cubicBezTo>
                  <a:cubicBezTo>
                    <a:pt x="264" y="227"/>
                    <a:pt x="265" y="234"/>
                    <a:pt x="262" y="239"/>
                  </a:cubicBezTo>
                  <a:close/>
                  <a:moveTo>
                    <a:pt x="283" y="189"/>
                  </a:moveTo>
                  <a:cubicBezTo>
                    <a:pt x="280" y="195"/>
                    <a:pt x="271" y="197"/>
                    <a:pt x="265" y="193"/>
                  </a:cubicBezTo>
                  <a:cubicBezTo>
                    <a:pt x="218" y="164"/>
                    <a:pt x="147" y="156"/>
                    <a:pt x="92" y="173"/>
                  </a:cubicBezTo>
                  <a:cubicBezTo>
                    <a:pt x="85" y="175"/>
                    <a:pt x="77" y="171"/>
                    <a:pt x="75" y="164"/>
                  </a:cubicBezTo>
                  <a:cubicBezTo>
                    <a:pt x="73" y="157"/>
                    <a:pt x="77" y="149"/>
                    <a:pt x="84" y="147"/>
                  </a:cubicBezTo>
                  <a:cubicBezTo>
                    <a:pt x="147" y="128"/>
                    <a:pt x="226" y="137"/>
                    <a:pt x="279" y="170"/>
                  </a:cubicBezTo>
                  <a:cubicBezTo>
                    <a:pt x="285" y="174"/>
                    <a:pt x="287" y="182"/>
                    <a:pt x="283" y="189"/>
                  </a:cubicBezTo>
                  <a:close/>
                  <a:moveTo>
                    <a:pt x="285" y="137"/>
                  </a:moveTo>
                  <a:cubicBezTo>
                    <a:pt x="229" y="104"/>
                    <a:pt x="137" y="101"/>
                    <a:pt x="84" y="117"/>
                  </a:cubicBezTo>
                  <a:cubicBezTo>
                    <a:pt x="75" y="120"/>
                    <a:pt x="66" y="115"/>
                    <a:pt x="64" y="106"/>
                  </a:cubicBezTo>
                  <a:cubicBezTo>
                    <a:pt x="61" y="98"/>
                    <a:pt x="66" y="88"/>
                    <a:pt x="74" y="86"/>
                  </a:cubicBezTo>
                  <a:cubicBezTo>
                    <a:pt x="136" y="67"/>
                    <a:pt x="238" y="71"/>
                    <a:pt x="302" y="109"/>
                  </a:cubicBezTo>
                  <a:cubicBezTo>
                    <a:pt x="310" y="114"/>
                    <a:pt x="312" y="124"/>
                    <a:pt x="308" y="131"/>
                  </a:cubicBezTo>
                  <a:cubicBezTo>
                    <a:pt x="303" y="139"/>
                    <a:pt x="293" y="142"/>
                    <a:pt x="285" y="137"/>
                  </a:cubicBezTo>
                  <a:close/>
                  <a:moveTo>
                    <a:pt x="151" y="303"/>
                  </a:moveTo>
                  <a:cubicBezTo>
                    <a:pt x="126" y="302"/>
                    <a:pt x="106" y="312"/>
                    <a:pt x="91" y="330"/>
                  </a:cubicBezTo>
                  <a:cubicBezTo>
                    <a:pt x="116" y="344"/>
                    <a:pt x="145" y="352"/>
                    <a:pt x="176" y="352"/>
                  </a:cubicBezTo>
                  <a:cubicBezTo>
                    <a:pt x="191" y="352"/>
                    <a:pt x="206" y="350"/>
                    <a:pt x="220" y="347"/>
                  </a:cubicBezTo>
                  <a:cubicBezTo>
                    <a:pt x="206" y="319"/>
                    <a:pt x="183" y="304"/>
                    <a:pt x="151" y="303"/>
                  </a:cubicBezTo>
                  <a:close/>
                </a:path>
              </a:pathLst>
            </a:custGeom>
            <a:solidFill>
              <a:sysClr val="window" lastClr="FFFFFF"/>
            </a:solidFill>
            <a:ln>
              <a:noFill/>
            </a:ln>
          </p:spPr>
          <p:txBody>
            <a:bodyPr lIns="162560" tIns="81280" rIns="162560" bIns="81280"/>
            <a:lstStyle/>
            <a:p>
              <a:pPr defTabSz="1218565">
                <a:defRPr/>
              </a:pPr>
              <a:endParaRPr lang="en-US" sz="3200" kern="0" dirty="0">
                <a:solidFill>
                  <a:srgbClr val="95A5A6"/>
                </a:solidFill>
              </a:endParaRPr>
            </a:p>
          </p:txBody>
        </p:sp>
      </p:grpSp>
      <p:grpSp>
        <p:nvGrpSpPr>
          <p:cNvPr id="5" name="Group 4"/>
          <p:cNvGrpSpPr/>
          <p:nvPr/>
        </p:nvGrpSpPr>
        <p:grpSpPr bwMode="auto">
          <a:xfrm>
            <a:off x="3251200" y="1919289"/>
            <a:ext cx="2032000" cy="2032000"/>
            <a:chOff x="2438400" y="1506086"/>
            <a:chExt cx="1524000" cy="1524000"/>
          </a:xfrm>
        </p:grpSpPr>
        <p:sp>
          <p:nvSpPr>
            <p:cNvPr id="60" name="Oval 47"/>
            <p:cNvSpPr/>
            <p:nvPr/>
          </p:nvSpPr>
          <p:spPr>
            <a:xfrm>
              <a:off x="2438400" y="1506086"/>
              <a:ext cx="1524000" cy="1524000"/>
            </a:xfrm>
            <a:prstGeom prst="ellipse">
              <a:avLst/>
            </a:prstGeom>
            <a:solidFill>
              <a:srgbClr val="049AAB">
                <a:alpha val="85000"/>
              </a:srgbClr>
            </a:solidFill>
            <a:ln w="25400" cap="flat" cmpd="sng" algn="ctr">
              <a:noFill/>
              <a:prstDash val="solid"/>
            </a:ln>
            <a:effectLst/>
          </p:spPr>
          <p:txBody>
            <a:bodyPr anchor="ctr"/>
            <a:lstStyle/>
            <a:p>
              <a:pPr algn="ctr" defTabSz="1218565">
                <a:defRPr/>
              </a:pPr>
              <a:endParaRPr lang="en-US" sz="3200" kern="0" dirty="0">
                <a:solidFill>
                  <a:prstClr val="white"/>
                </a:solidFill>
                <a:latin typeface="Calibri" panose="020F0502020204030204"/>
              </a:endParaRPr>
            </a:p>
          </p:txBody>
        </p:sp>
        <p:sp>
          <p:nvSpPr>
            <p:cNvPr id="61" name="Freeform 11"/>
            <p:cNvSpPr/>
            <p:nvPr/>
          </p:nvSpPr>
          <p:spPr bwMode="auto">
            <a:xfrm>
              <a:off x="2980135" y="2050201"/>
              <a:ext cx="440531" cy="434579"/>
            </a:xfrm>
            <a:custGeom>
              <a:avLst/>
              <a:gdLst>
                <a:gd name="T0" fmla="*/ 358 w 378"/>
                <a:gd name="T1" fmla="*/ 116 h 374"/>
                <a:gd name="T2" fmla="*/ 192 w 378"/>
                <a:gd name="T3" fmla="*/ 351 h 374"/>
                <a:gd name="T4" fmla="*/ 116 w 378"/>
                <a:gd name="T5" fmla="*/ 319 h 374"/>
                <a:gd name="T6" fmla="*/ 55 w 378"/>
                <a:gd name="T7" fmla="*/ 133 h 374"/>
                <a:gd name="T8" fmla="*/ 14 w 378"/>
                <a:gd name="T9" fmla="*/ 146 h 374"/>
                <a:gd name="T10" fmla="*/ 0 w 378"/>
                <a:gd name="T11" fmla="*/ 126 h 374"/>
                <a:gd name="T12" fmla="*/ 108 w 378"/>
                <a:gd name="T13" fmla="*/ 42 h 374"/>
                <a:gd name="T14" fmla="*/ 169 w 378"/>
                <a:gd name="T15" fmla="*/ 168 h 374"/>
                <a:gd name="T16" fmla="*/ 198 w 378"/>
                <a:gd name="T17" fmla="*/ 241 h 374"/>
                <a:gd name="T18" fmla="*/ 248 w 378"/>
                <a:gd name="T19" fmla="*/ 175 h 374"/>
                <a:gd name="T20" fmla="*/ 206 w 378"/>
                <a:gd name="T21" fmla="*/ 125 h 374"/>
                <a:gd name="T22" fmla="*/ 358 w 378"/>
                <a:gd name="T23" fmla="*/ 11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374">
                  <a:moveTo>
                    <a:pt x="358" y="116"/>
                  </a:moveTo>
                  <a:cubicBezTo>
                    <a:pt x="338" y="231"/>
                    <a:pt x="225" y="329"/>
                    <a:pt x="192" y="351"/>
                  </a:cubicBezTo>
                  <a:cubicBezTo>
                    <a:pt x="158" y="374"/>
                    <a:pt x="127" y="342"/>
                    <a:pt x="116" y="319"/>
                  </a:cubicBezTo>
                  <a:cubicBezTo>
                    <a:pt x="103" y="292"/>
                    <a:pt x="65" y="146"/>
                    <a:pt x="55" y="133"/>
                  </a:cubicBezTo>
                  <a:cubicBezTo>
                    <a:pt x="45" y="121"/>
                    <a:pt x="14" y="146"/>
                    <a:pt x="14" y="146"/>
                  </a:cubicBezTo>
                  <a:cubicBezTo>
                    <a:pt x="0" y="126"/>
                    <a:pt x="0" y="126"/>
                    <a:pt x="0" y="126"/>
                  </a:cubicBezTo>
                  <a:cubicBezTo>
                    <a:pt x="0" y="126"/>
                    <a:pt x="61" y="51"/>
                    <a:pt x="108" y="42"/>
                  </a:cubicBezTo>
                  <a:cubicBezTo>
                    <a:pt x="157" y="32"/>
                    <a:pt x="157" y="119"/>
                    <a:pt x="169" y="168"/>
                  </a:cubicBezTo>
                  <a:cubicBezTo>
                    <a:pt x="180" y="215"/>
                    <a:pt x="188" y="241"/>
                    <a:pt x="198" y="241"/>
                  </a:cubicBezTo>
                  <a:cubicBezTo>
                    <a:pt x="208" y="241"/>
                    <a:pt x="227" y="215"/>
                    <a:pt x="248" y="175"/>
                  </a:cubicBezTo>
                  <a:cubicBezTo>
                    <a:pt x="269" y="135"/>
                    <a:pt x="247" y="100"/>
                    <a:pt x="206" y="125"/>
                  </a:cubicBezTo>
                  <a:cubicBezTo>
                    <a:pt x="223" y="24"/>
                    <a:pt x="378" y="0"/>
                    <a:pt x="358" y="116"/>
                  </a:cubicBezTo>
                  <a:close/>
                </a:path>
              </a:pathLst>
            </a:custGeom>
            <a:solidFill>
              <a:sysClr val="window" lastClr="FFFFFF"/>
            </a:solidFill>
            <a:ln>
              <a:noFill/>
            </a:ln>
          </p:spPr>
          <p:txBody>
            <a:bodyPr lIns="162560" tIns="81280" rIns="162560" bIns="81280"/>
            <a:lstStyle/>
            <a:p>
              <a:pPr defTabSz="1218565">
                <a:defRPr/>
              </a:pPr>
              <a:endParaRPr lang="en-US" sz="3200" kern="0" dirty="0">
                <a:solidFill>
                  <a:srgbClr val="95A5A6"/>
                </a:solidFill>
              </a:endParaRPr>
            </a:p>
          </p:txBody>
        </p:sp>
      </p:grpSp>
      <p:grpSp>
        <p:nvGrpSpPr>
          <p:cNvPr id="6" name="Group 1"/>
          <p:cNvGrpSpPr/>
          <p:nvPr/>
        </p:nvGrpSpPr>
        <p:grpSpPr bwMode="auto">
          <a:xfrm>
            <a:off x="1727201" y="1919289"/>
            <a:ext cx="2032000" cy="2032000"/>
            <a:chOff x="1295400" y="1506086"/>
            <a:chExt cx="1524000" cy="1524000"/>
          </a:xfrm>
        </p:grpSpPr>
        <p:sp>
          <p:nvSpPr>
            <p:cNvPr id="63" name="Oval 2"/>
            <p:cNvSpPr/>
            <p:nvPr/>
          </p:nvSpPr>
          <p:spPr>
            <a:xfrm>
              <a:off x="1295400" y="1506086"/>
              <a:ext cx="1524000" cy="1524000"/>
            </a:xfrm>
            <a:prstGeom prst="ellipse">
              <a:avLst/>
            </a:prstGeom>
            <a:solidFill>
              <a:srgbClr val="9BD744">
                <a:alpha val="85000"/>
              </a:srgbClr>
            </a:solidFill>
            <a:ln w="25400" cap="flat" cmpd="sng" algn="ctr">
              <a:noFill/>
              <a:prstDash val="solid"/>
            </a:ln>
            <a:effectLst/>
          </p:spPr>
          <p:txBody>
            <a:bodyPr anchor="ctr"/>
            <a:lstStyle/>
            <a:p>
              <a:pPr algn="ctr" defTabSz="1218565">
                <a:defRPr/>
              </a:pPr>
              <a:endParaRPr lang="en-US" sz="3200" kern="0" dirty="0">
                <a:solidFill>
                  <a:prstClr val="white"/>
                </a:solidFill>
                <a:latin typeface="Calibri" panose="020F0502020204030204"/>
              </a:endParaRPr>
            </a:p>
          </p:txBody>
        </p:sp>
        <p:sp>
          <p:nvSpPr>
            <p:cNvPr id="64" name="Freeform 16"/>
            <p:cNvSpPr/>
            <p:nvPr/>
          </p:nvSpPr>
          <p:spPr bwMode="auto">
            <a:xfrm>
              <a:off x="1829991" y="2096636"/>
              <a:ext cx="454819" cy="369094"/>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ysClr val="window" lastClr="FFFFFF"/>
            </a:solidFill>
            <a:ln>
              <a:noFill/>
            </a:ln>
          </p:spPr>
          <p:txBody>
            <a:bodyPr lIns="162560" tIns="81280" rIns="162560" bIns="81280"/>
            <a:lstStyle/>
            <a:p>
              <a:pPr defTabSz="1218565">
                <a:defRPr/>
              </a:pPr>
              <a:endParaRPr lang="en-US" sz="3200" kern="0" dirty="0">
                <a:solidFill>
                  <a:srgbClr val="95A5A6"/>
                </a:solidFill>
              </a:endParaRPr>
            </a:p>
          </p:txBody>
        </p:sp>
      </p:grpSp>
      <p:sp>
        <p:nvSpPr>
          <p:cNvPr id="65" name="Content Placeholder 2"/>
          <p:cNvSpPr txBox="1">
            <a:spLocks noChangeArrowheads="1"/>
          </p:cNvSpPr>
          <p:nvPr/>
        </p:nvSpPr>
        <p:spPr bwMode="auto">
          <a:xfrm>
            <a:off x="809626" y="5067301"/>
            <a:ext cx="10572751" cy="1089025"/>
          </a:xfrm>
          <a:prstGeom prst="rect">
            <a:avLst/>
          </a:prstGeom>
          <a:noFill/>
          <a:ln w="9525">
            <a:noFill/>
            <a:miter lim="800000"/>
          </a:ln>
        </p:spPr>
        <p:txBody>
          <a:bodyPr lIns="121900" tIns="60949" rIns="121900" bIns="60949"/>
          <a:lstStyle/>
          <a:p>
            <a:pPr algn="ctr">
              <a:lnSpc>
                <a:spcPct val="13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通过复制您的文本。您的内容打在这里，或者通过通过复制您的文本。您的内容打在这里，或者通过复制您的文本后，在此框中选择粘贴，并选择只保留文字。</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66" name="Straight Connector 83"/>
          <p:cNvCxnSpPr>
            <a:cxnSpLocks noChangeShapeType="1"/>
          </p:cNvCxnSpPr>
          <p:nvPr/>
        </p:nvCxnSpPr>
        <p:spPr bwMode="auto">
          <a:xfrm flipH="1">
            <a:off x="890588" y="4864100"/>
            <a:ext cx="10206037" cy="0"/>
          </a:xfrm>
          <a:prstGeom prst="line">
            <a:avLst/>
          </a:prstGeom>
          <a:noFill/>
          <a:ln w="9525">
            <a:solidFill>
              <a:srgbClr val="D9D9D9"/>
            </a:solidFill>
            <a:prstDash val="sysDot"/>
            <a:round/>
          </a:ln>
        </p:spPr>
      </p:cxnSp>
      <p:sp>
        <p:nvSpPr>
          <p:cNvPr id="67" name="Rectangle 1436"/>
          <p:cNvSpPr>
            <a:spLocks noChangeArrowheads="1"/>
          </p:cNvSpPr>
          <p:nvPr/>
        </p:nvSpPr>
        <p:spPr bwMode="auto">
          <a:xfrm>
            <a:off x="2194631" y="4386264"/>
            <a:ext cx="1003481" cy="307777"/>
          </a:xfrm>
          <a:prstGeom prst="rect">
            <a:avLst/>
          </a:prstGeom>
          <a:noFill/>
          <a:ln>
            <a:noFill/>
          </a:ln>
        </p:spPr>
        <p:txBody>
          <a:bodyPr wrap="none" lIns="0" tIns="0" rIns="0" bIns="0">
            <a:spAutoFit/>
          </a:bodyPr>
          <a:lstStyle/>
          <a:p>
            <a:pPr algn="ctr" defTabSz="1218565">
              <a:defRPr/>
            </a:pPr>
            <a:r>
              <a:rPr lang="en-US" sz="2000" b="1" kern="0" dirty="0">
                <a:solidFill>
                  <a:srgbClr val="95A5A6"/>
                </a:solidFill>
                <a:cs typeface="Arial" panose="020B0604020202020204" pitchFamily="34" charset="0"/>
              </a:rPr>
              <a:t>53,231 K</a:t>
            </a:r>
            <a:endParaRPr lang="en-US" sz="4000" b="1" kern="0" dirty="0">
              <a:solidFill>
                <a:srgbClr val="95A5A6"/>
              </a:solidFill>
              <a:cs typeface="Arial" panose="020B0604020202020204" pitchFamily="34" charset="0"/>
            </a:endParaRPr>
          </a:p>
        </p:txBody>
      </p:sp>
      <p:sp>
        <p:nvSpPr>
          <p:cNvPr id="68" name="Freeform 6"/>
          <p:cNvSpPr>
            <a:spLocks noEditPoints="1"/>
          </p:cNvSpPr>
          <p:nvPr/>
        </p:nvSpPr>
        <p:spPr bwMode="auto">
          <a:xfrm>
            <a:off x="2584450" y="4154487"/>
            <a:ext cx="222249" cy="195263"/>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9BD744"/>
          </a:solidFill>
          <a:ln>
            <a:noFill/>
          </a:ln>
        </p:spPr>
        <p:txBody>
          <a:bodyPr lIns="121900" tIns="60949" rIns="121900" bIns="60949"/>
          <a:lstStyle/>
          <a:p>
            <a:pPr defTabSz="1218565">
              <a:defRPr/>
            </a:pPr>
            <a:endParaRPr lang="en-US" sz="3200" kern="0" dirty="0">
              <a:solidFill>
                <a:srgbClr val="95A5A6"/>
              </a:solidFill>
            </a:endParaRPr>
          </a:p>
        </p:txBody>
      </p:sp>
      <p:sp>
        <p:nvSpPr>
          <p:cNvPr id="69" name="Rectangle 1436"/>
          <p:cNvSpPr>
            <a:spLocks noChangeArrowheads="1"/>
          </p:cNvSpPr>
          <p:nvPr/>
        </p:nvSpPr>
        <p:spPr bwMode="auto">
          <a:xfrm>
            <a:off x="3622554" y="4386264"/>
            <a:ext cx="1338508" cy="307777"/>
          </a:xfrm>
          <a:prstGeom prst="rect">
            <a:avLst/>
          </a:prstGeom>
          <a:noFill/>
          <a:ln>
            <a:noFill/>
          </a:ln>
        </p:spPr>
        <p:txBody>
          <a:bodyPr wrap="none" lIns="0" tIns="0" rIns="0" bIns="0">
            <a:spAutoFit/>
          </a:bodyPr>
          <a:lstStyle/>
          <a:p>
            <a:pPr algn="ctr" defTabSz="1218565">
              <a:defRPr/>
            </a:pPr>
            <a:r>
              <a:rPr lang="en-US" sz="2000" b="1" kern="0" dirty="0">
                <a:solidFill>
                  <a:srgbClr val="95A5A6"/>
                </a:solidFill>
                <a:cs typeface="Arial" panose="020B0604020202020204" pitchFamily="34" charset="0"/>
              </a:rPr>
              <a:t>5.3 Millions</a:t>
            </a:r>
            <a:endParaRPr lang="en-US" sz="4000" b="1" kern="0" dirty="0">
              <a:solidFill>
                <a:srgbClr val="95A5A6"/>
              </a:solidFill>
              <a:cs typeface="Arial" panose="020B0604020202020204" pitchFamily="34" charset="0"/>
            </a:endParaRPr>
          </a:p>
        </p:txBody>
      </p:sp>
      <p:sp>
        <p:nvSpPr>
          <p:cNvPr id="70" name="Freeform 6"/>
          <p:cNvSpPr>
            <a:spLocks noEditPoints="1"/>
          </p:cNvSpPr>
          <p:nvPr/>
        </p:nvSpPr>
        <p:spPr bwMode="auto">
          <a:xfrm>
            <a:off x="4179890" y="4154487"/>
            <a:ext cx="222249" cy="195263"/>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049AAB"/>
          </a:solidFill>
          <a:ln>
            <a:noFill/>
          </a:ln>
        </p:spPr>
        <p:txBody>
          <a:bodyPr lIns="121900" tIns="60949" rIns="121900" bIns="60949"/>
          <a:lstStyle/>
          <a:p>
            <a:pPr defTabSz="1218565">
              <a:defRPr/>
            </a:pPr>
            <a:endParaRPr lang="en-US" sz="3200" kern="0" dirty="0">
              <a:solidFill>
                <a:srgbClr val="95A5A6"/>
              </a:solidFill>
            </a:endParaRPr>
          </a:p>
        </p:txBody>
      </p:sp>
      <p:sp>
        <p:nvSpPr>
          <p:cNvPr id="71" name="Rectangle 1436"/>
          <p:cNvSpPr>
            <a:spLocks noChangeArrowheads="1"/>
          </p:cNvSpPr>
          <p:nvPr/>
        </p:nvSpPr>
        <p:spPr bwMode="auto">
          <a:xfrm>
            <a:off x="5571482" y="4386264"/>
            <a:ext cx="790281" cy="307777"/>
          </a:xfrm>
          <a:prstGeom prst="rect">
            <a:avLst/>
          </a:prstGeom>
          <a:noFill/>
          <a:ln>
            <a:noFill/>
          </a:ln>
        </p:spPr>
        <p:txBody>
          <a:bodyPr wrap="none" lIns="0" tIns="0" rIns="0" bIns="0">
            <a:spAutoFit/>
          </a:bodyPr>
          <a:lstStyle/>
          <a:p>
            <a:pPr algn="ctr" defTabSz="1218565">
              <a:defRPr/>
            </a:pPr>
            <a:r>
              <a:rPr lang="en-US" sz="2000" b="1" kern="0" dirty="0">
                <a:solidFill>
                  <a:srgbClr val="95A5A6"/>
                </a:solidFill>
                <a:cs typeface="Arial" panose="020B0604020202020204" pitchFamily="34" charset="0"/>
              </a:rPr>
              <a:t>2,356K</a:t>
            </a:r>
            <a:endParaRPr lang="en-US" sz="4000" b="1" kern="0" dirty="0">
              <a:solidFill>
                <a:srgbClr val="95A5A6"/>
              </a:solidFill>
              <a:cs typeface="Arial" panose="020B0604020202020204" pitchFamily="34" charset="0"/>
            </a:endParaRPr>
          </a:p>
        </p:txBody>
      </p:sp>
      <p:sp>
        <p:nvSpPr>
          <p:cNvPr id="72" name="Freeform 6"/>
          <p:cNvSpPr>
            <a:spLocks noEditPoints="1"/>
          </p:cNvSpPr>
          <p:nvPr/>
        </p:nvSpPr>
        <p:spPr bwMode="auto">
          <a:xfrm>
            <a:off x="5854701" y="4154487"/>
            <a:ext cx="222249" cy="195263"/>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01304C"/>
          </a:solidFill>
          <a:ln>
            <a:noFill/>
          </a:ln>
        </p:spPr>
        <p:txBody>
          <a:bodyPr lIns="121900" tIns="60949" rIns="121900" bIns="60949"/>
          <a:lstStyle/>
          <a:p>
            <a:pPr defTabSz="1218565">
              <a:defRPr/>
            </a:pPr>
            <a:endParaRPr lang="en-US" sz="3200" kern="0" dirty="0">
              <a:solidFill>
                <a:srgbClr val="95A5A6"/>
              </a:solidFill>
            </a:endParaRPr>
          </a:p>
        </p:txBody>
      </p:sp>
      <p:sp>
        <p:nvSpPr>
          <p:cNvPr id="73" name="Rectangle 1436"/>
          <p:cNvSpPr>
            <a:spLocks noChangeArrowheads="1"/>
          </p:cNvSpPr>
          <p:nvPr/>
        </p:nvSpPr>
        <p:spPr bwMode="auto">
          <a:xfrm>
            <a:off x="7108904" y="4386264"/>
            <a:ext cx="1133324" cy="307777"/>
          </a:xfrm>
          <a:prstGeom prst="rect">
            <a:avLst/>
          </a:prstGeom>
          <a:noFill/>
          <a:ln>
            <a:noFill/>
          </a:ln>
        </p:spPr>
        <p:txBody>
          <a:bodyPr wrap="none" lIns="0" tIns="0" rIns="0" bIns="0">
            <a:spAutoFit/>
          </a:bodyPr>
          <a:lstStyle/>
          <a:p>
            <a:pPr algn="ctr" defTabSz="1218565">
              <a:defRPr/>
            </a:pPr>
            <a:r>
              <a:rPr lang="en-US" sz="2000" b="1" kern="0" dirty="0">
                <a:solidFill>
                  <a:srgbClr val="95A5A6"/>
                </a:solidFill>
                <a:cs typeface="Arial" panose="020B0604020202020204" pitchFamily="34" charset="0"/>
              </a:rPr>
              <a:t>3 Millions</a:t>
            </a:r>
            <a:endParaRPr lang="en-US" sz="4000" b="1" kern="0" dirty="0">
              <a:solidFill>
                <a:srgbClr val="95A5A6"/>
              </a:solidFill>
              <a:cs typeface="Arial" panose="020B0604020202020204" pitchFamily="34" charset="0"/>
            </a:endParaRPr>
          </a:p>
        </p:txBody>
      </p:sp>
      <p:sp>
        <p:nvSpPr>
          <p:cNvPr id="74" name="Freeform 6"/>
          <p:cNvSpPr>
            <a:spLocks noEditPoints="1"/>
          </p:cNvSpPr>
          <p:nvPr/>
        </p:nvSpPr>
        <p:spPr bwMode="auto">
          <a:xfrm>
            <a:off x="7562850" y="4154487"/>
            <a:ext cx="223839" cy="195263"/>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049AAB"/>
          </a:solidFill>
          <a:ln>
            <a:noFill/>
          </a:ln>
        </p:spPr>
        <p:txBody>
          <a:bodyPr lIns="121900" tIns="60949" rIns="121900" bIns="60949"/>
          <a:lstStyle/>
          <a:p>
            <a:pPr defTabSz="1218565">
              <a:defRPr/>
            </a:pPr>
            <a:endParaRPr lang="en-US" sz="3200" kern="0" dirty="0">
              <a:solidFill>
                <a:srgbClr val="95A5A6"/>
              </a:solidFill>
            </a:endParaRPr>
          </a:p>
        </p:txBody>
      </p:sp>
      <p:sp>
        <p:nvSpPr>
          <p:cNvPr id="75" name="Rectangle 1436"/>
          <p:cNvSpPr>
            <a:spLocks noChangeArrowheads="1"/>
          </p:cNvSpPr>
          <p:nvPr/>
        </p:nvSpPr>
        <p:spPr bwMode="auto">
          <a:xfrm>
            <a:off x="9144348" y="4386264"/>
            <a:ext cx="585097" cy="307777"/>
          </a:xfrm>
          <a:prstGeom prst="rect">
            <a:avLst/>
          </a:prstGeom>
          <a:noFill/>
          <a:ln>
            <a:noFill/>
          </a:ln>
        </p:spPr>
        <p:txBody>
          <a:bodyPr wrap="none" lIns="0" tIns="0" rIns="0" bIns="0">
            <a:spAutoFit/>
          </a:bodyPr>
          <a:lstStyle/>
          <a:p>
            <a:pPr algn="ctr" defTabSz="1218565">
              <a:defRPr/>
            </a:pPr>
            <a:r>
              <a:rPr lang="en-US" sz="2000" b="1" kern="0" dirty="0">
                <a:solidFill>
                  <a:srgbClr val="95A5A6"/>
                </a:solidFill>
                <a:cs typeface="Arial" panose="020B0604020202020204" pitchFamily="34" charset="0"/>
              </a:rPr>
              <a:t>458K</a:t>
            </a:r>
            <a:endParaRPr lang="en-US" sz="4000" b="1" kern="0" dirty="0">
              <a:solidFill>
                <a:srgbClr val="95A5A6"/>
              </a:solidFill>
              <a:cs typeface="Arial" panose="020B0604020202020204" pitchFamily="34" charset="0"/>
            </a:endParaRPr>
          </a:p>
        </p:txBody>
      </p:sp>
      <p:sp>
        <p:nvSpPr>
          <p:cNvPr id="76" name="Freeform 6"/>
          <p:cNvSpPr>
            <a:spLocks noEditPoints="1"/>
          </p:cNvSpPr>
          <p:nvPr/>
        </p:nvSpPr>
        <p:spPr bwMode="auto">
          <a:xfrm>
            <a:off x="9324976" y="4154487"/>
            <a:ext cx="222249" cy="195263"/>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9BD744"/>
          </a:solidFill>
          <a:ln>
            <a:noFill/>
          </a:ln>
        </p:spPr>
        <p:txBody>
          <a:bodyPr lIns="121900" tIns="60949" rIns="121900" bIns="60949"/>
          <a:lstStyle/>
          <a:p>
            <a:pPr defTabSz="1218565">
              <a:defRPr/>
            </a:pPr>
            <a:endParaRPr lang="en-US" sz="3200" kern="0" dirty="0">
              <a:solidFill>
                <a:srgbClr val="95A5A6"/>
              </a:solidFill>
            </a:endParaRPr>
          </a:p>
        </p:txBody>
      </p:sp>
      <p:grpSp>
        <p:nvGrpSpPr>
          <p:cNvPr id="29" name="组合 28"/>
          <p:cNvGrpSpPr/>
          <p:nvPr/>
        </p:nvGrpSpPr>
        <p:grpSpPr>
          <a:xfrm>
            <a:off x="1128173" y="143392"/>
            <a:ext cx="4818161" cy="646331"/>
            <a:chOff x="6080760" y="1044564"/>
            <a:chExt cx="4818161" cy="646331"/>
          </a:xfrm>
        </p:grpSpPr>
        <p:sp>
          <p:nvSpPr>
            <p:cNvPr id="30" name="文本框 29"/>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TWO</a:t>
              </a:r>
              <a:endParaRPr lang="zh-CN" altLang="en-US" sz="3600" b="1" dirty="0">
                <a:solidFill>
                  <a:srgbClr val="049AAB"/>
                </a:solidFill>
                <a:latin typeface="Microsoft Yi Baiti" panose="03000500000000000000" pitchFamily="66" charset="0"/>
              </a:endParaRPr>
            </a:p>
          </p:txBody>
        </p:sp>
        <p:sp>
          <p:nvSpPr>
            <p:cNvPr id="31" name="文本框 30"/>
            <p:cNvSpPr txBox="1"/>
            <p:nvPr/>
          </p:nvSpPr>
          <p:spPr>
            <a:xfrm>
              <a:off x="7061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市场分析</a:t>
              </a: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Effect transition="in" filter="fade">
                                      <p:cBhvr>
                                        <p:cTn id="33" dur="500"/>
                                        <p:tgtEl>
                                          <p:spTgt spid="2"/>
                                        </p:tgtEl>
                                      </p:cBhvr>
                                    </p:animEffect>
                                  </p:childTnLst>
                                </p:cTn>
                              </p:par>
                            </p:childTnLst>
                          </p:cTn>
                        </p:par>
                        <p:par>
                          <p:cTn id="34" fill="hold">
                            <p:stCondLst>
                              <p:cond delay="2500"/>
                            </p:stCondLst>
                            <p:childTnLst>
                              <p:par>
                                <p:cTn id="35" presetID="16" presetClass="entr" presetSubtype="37" fill="hold"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barn(outVertical)">
                                      <p:cBhvr>
                                        <p:cTn id="37" dur="500"/>
                                        <p:tgtEl>
                                          <p:spTgt spid="66"/>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fade">
                                      <p:cBhvr>
                                        <p:cTn id="4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cstate="screen"/>
          <a:srcRect l="-4"/>
          <a:stretch>
            <a:fillRect/>
          </a:stretch>
        </p:blipFill>
        <p:spPr>
          <a:xfrm>
            <a:off x="9083040" y="-121920"/>
            <a:ext cx="3108960" cy="6858000"/>
          </a:xfrm>
          <a:prstGeom prst="rect">
            <a:avLst/>
          </a:prstGeom>
        </p:spPr>
      </p:pic>
      <p:pic>
        <p:nvPicPr>
          <p:cNvPr id="8" name="图片 7"/>
          <p:cNvPicPr>
            <a:picLocks noChangeAspect="1"/>
          </p:cNvPicPr>
          <p:nvPr/>
        </p:nvPicPr>
        <p:blipFill>
          <a:blip r:embed="rId4" cstate="screen"/>
          <a:stretch>
            <a:fillRect/>
          </a:stretch>
        </p:blipFill>
        <p:spPr>
          <a:xfrm>
            <a:off x="5816438" y="-121920"/>
            <a:ext cx="6533204" cy="6858000"/>
          </a:xfrm>
          <a:prstGeom prst="rect">
            <a:avLst/>
          </a:prstGeom>
        </p:spPr>
      </p:pic>
      <p:pic>
        <p:nvPicPr>
          <p:cNvPr id="9" name="图片 8"/>
          <p:cNvPicPr>
            <a:picLocks noChangeAspect="1"/>
          </p:cNvPicPr>
          <p:nvPr/>
        </p:nvPicPr>
        <p:blipFill rotWithShape="1">
          <a:blip r:embed="rId5" cstate="screen"/>
          <a:srcRect l="14105" r="9145"/>
          <a:stretch>
            <a:fillRect/>
          </a:stretch>
        </p:blipFill>
        <p:spPr>
          <a:xfrm>
            <a:off x="-29796" y="1211580"/>
            <a:ext cx="5718387" cy="4191000"/>
          </a:xfrm>
          <a:prstGeom prst="rect">
            <a:avLst/>
          </a:prstGeom>
        </p:spPr>
      </p:pic>
      <p:grpSp>
        <p:nvGrpSpPr>
          <p:cNvPr id="10" name="组合 9"/>
          <p:cNvGrpSpPr/>
          <p:nvPr/>
        </p:nvGrpSpPr>
        <p:grpSpPr>
          <a:xfrm>
            <a:off x="6096000" y="2197894"/>
            <a:ext cx="5321300" cy="1231106"/>
            <a:chOff x="6081486" y="772799"/>
            <a:chExt cx="5321300" cy="1231106"/>
          </a:xfrm>
        </p:grpSpPr>
        <p:sp>
          <p:nvSpPr>
            <p:cNvPr id="11" name="文本框 10"/>
            <p:cNvSpPr txBox="1"/>
            <p:nvPr/>
          </p:nvSpPr>
          <p:spPr>
            <a:xfrm>
              <a:off x="6081486" y="772799"/>
              <a:ext cx="5321300" cy="523220"/>
            </a:xfrm>
            <a:prstGeom prst="rect">
              <a:avLst/>
            </a:prstGeom>
            <a:noFill/>
            <a:effectLst/>
          </p:spPr>
          <p:txBody>
            <a:bodyPr wrap="square" rtlCol="0">
              <a:spAutoFit/>
            </a:bodyPr>
            <a:lstStyle/>
            <a:p>
              <a:pPr lvl="0"/>
              <a:r>
                <a:rPr lang="en-US" altLang="zh-CN" sz="2800" dirty="0">
                  <a:solidFill>
                    <a:srgbClr val="049AAB"/>
                  </a:solidFill>
                  <a:latin typeface="Microsoft Yi Baiti" panose="03000500000000000000" pitchFamily="66" charset="0"/>
                  <a:ea typeface="Microsoft Yi Baiti" panose="03000500000000000000" pitchFamily="66" charset="0"/>
                </a:rPr>
                <a:t>Risk Analysis and Countermeasure</a:t>
              </a:r>
              <a:endParaRPr kumimoji="0" lang="zh-CN" altLang="en-US" sz="2800" b="0" i="0" u="none" strike="noStrike" kern="1200" cap="none" spc="0" normalizeH="0" baseline="0" noProof="0" dirty="0">
                <a:ln>
                  <a:noFill/>
                </a:ln>
                <a:solidFill>
                  <a:srgbClr val="049AAB"/>
                </a:solidFill>
                <a:effectLst/>
                <a:uLnTx/>
                <a:uFillTx/>
                <a:latin typeface="Microsoft Yi Baiti" panose="03000500000000000000" pitchFamily="66" charset="0"/>
                <a:ea typeface="等线" panose="02010600030101010101" pitchFamily="2" charset="-122"/>
                <a:cs typeface="+mn-cs"/>
              </a:endParaRPr>
            </a:p>
          </p:txBody>
        </p:sp>
        <p:sp>
          <p:nvSpPr>
            <p:cNvPr id="12" name="文本框 11"/>
            <p:cNvSpPr txBox="1"/>
            <p:nvPr/>
          </p:nvSpPr>
          <p:spPr>
            <a:xfrm>
              <a:off x="6081486" y="1296019"/>
              <a:ext cx="3837214" cy="707886"/>
            </a:xfrm>
            <a:prstGeom prst="rect">
              <a:avLst/>
            </a:prstGeom>
            <a:noFill/>
          </p:spPr>
          <p:txBody>
            <a:bodyPr wrap="square" rtlCol="0">
              <a:spAutoFit/>
            </a:bodyPr>
            <a:lstStyle/>
            <a:p>
              <a:pPr lvl="0"/>
              <a:r>
                <a:rPr lang="zh-CN" altLang="en-US" sz="4000" b="1" dirty="0">
                  <a:solidFill>
                    <a:prstClr val="black"/>
                  </a:solidFill>
                  <a:latin typeface="微软雅黑" panose="020B0503020204020204" pitchFamily="34" charset="-122"/>
                  <a:ea typeface="微软雅黑" panose="020B0503020204020204" pitchFamily="34" charset="-122"/>
                </a:rPr>
                <a:t>风险分析及对策</a:t>
              </a:r>
            </a:p>
          </p:txBody>
        </p:sp>
      </p:grpSp>
      <p:sp>
        <p:nvSpPr>
          <p:cNvPr id="13" name="TextBox 58"/>
          <p:cNvSpPr txBox="1"/>
          <p:nvPr/>
        </p:nvSpPr>
        <p:spPr>
          <a:xfrm>
            <a:off x="5057169" y="1933679"/>
            <a:ext cx="931665" cy="186204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1500" b="1" i="0" u="none" strike="noStrike" kern="1200" cap="none" spc="0" normalizeH="0" baseline="0" noProof="0" dirty="0">
                <a:ln>
                  <a:noFill/>
                </a:ln>
                <a:gradFill>
                  <a:gsLst>
                    <a:gs pos="0">
                      <a:srgbClr val="049AAB"/>
                    </a:gs>
                    <a:gs pos="100000">
                      <a:srgbClr val="01304C"/>
                    </a:gs>
                  </a:gsLst>
                  <a:lin ang="5400000" scaled="1"/>
                </a:gradFill>
                <a:effectLst/>
                <a:uLnTx/>
                <a:uFillTx/>
                <a:latin typeface="Lifeline JL" panose="00000400000000000000" pitchFamily="2" charset="0"/>
                <a:ea typeface="等线 Light" panose="02010600030101010101" pitchFamily="2" charset="-122"/>
                <a:cs typeface="+mn-cs"/>
              </a:rPr>
              <a:t>3</a:t>
            </a:r>
            <a:endParaRPr kumimoji="0" lang="zh-CN" altLang="en-US" sz="11500" b="1" i="0" u="none" strike="noStrike" kern="1200" cap="none" spc="0" normalizeH="0" baseline="0" noProof="0" dirty="0">
              <a:ln>
                <a:noFill/>
              </a:ln>
              <a:gradFill>
                <a:gsLst>
                  <a:gs pos="0">
                    <a:srgbClr val="049AAB"/>
                  </a:gs>
                  <a:gs pos="100000">
                    <a:srgbClr val="01304C"/>
                  </a:gs>
                </a:gsLst>
                <a:lin ang="5400000" scaled="1"/>
              </a:gradFill>
              <a:effectLst/>
              <a:uLnTx/>
              <a:uFillTx/>
              <a:latin typeface="Lifeline JL" panose="00000400000000000000" pitchFamily="2" charset="0"/>
              <a:ea typeface="等线 Light" panose="02010600030101010101" pitchFamily="2" charset="-122"/>
              <a:cs typeface="+mn-cs"/>
            </a:endParaRPr>
          </a:p>
        </p:txBody>
      </p:sp>
      <p:sp>
        <p:nvSpPr>
          <p:cNvPr id="14" name="TextBox 11"/>
          <p:cNvSpPr txBox="1"/>
          <p:nvPr/>
        </p:nvSpPr>
        <p:spPr>
          <a:xfrm>
            <a:off x="6146041" y="3767770"/>
            <a:ext cx="1764586" cy="246221"/>
          </a:xfrm>
          <a:prstGeom prst="rect">
            <a:avLst/>
          </a:prstGeom>
          <a:noFill/>
        </p:spPr>
        <p:txBody>
          <a:bodyPr wrap="none" lIns="0" tIns="0" rIns="0" bIns="0" rtlCol="0">
            <a:spAutoFit/>
          </a:bodyPr>
          <a:lstStyle/>
          <a:p>
            <a:pPr marL="121920" marR="0" lvl="1" indent="-12192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TextBox 11"/>
          <p:cNvSpPr txBox="1"/>
          <p:nvPr/>
        </p:nvSpPr>
        <p:spPr>
          <a:xfrm>
            <a:off x="8275466" y="3756861"/>
            <a:ext cx="1764586" cy="246221"/>
          </a:xfrm>
          <a:prstGeom prst="rect">
            <a:avLst/>
          </a:prstGeom>
          <a:noFill/>
        </p:spPr>
        <p:txBody>
          <a:bodyPr wrap="none" lIns="0" tIns="0" rIns="0" bIns="0" rtlCol="0">
            <a:spAutoFit/>
          </a:bodyPr>
          <a:lstStyle/>
          <a:p>
            <a:pPr marL="121920" marR="0" lvl="1" indent="-12192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extBox 11"/>
          <p:cNvSpPr txBox="1"/>
          <p:nvPr/>
        </p:nvSpPr>
        <p:spPr>
          <a:xfrm>
            <a:off x="6157391" y="4207831"/>
            <a:ext cx="1764586" cy="246221"/>
          </a:xfrm>
          <a:prstGeom prst="rect">
            <a:avLst/>
          </a:prstGeom>
          <a:noFill/>
        </p:spPr>
        <p:txBody>
          <a:bodyPr wrap="none" lIns="0" tIns="0" rIns="0" bIns="0" rtlCol="0">
            <a:spAutoFit/>
          </a:bodyPr>
          <a:lstStyle/>
          <a:p>
            <a:pPr marL="121920" marR="0" lvl="1" indent="-12192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TextBox 11"/>
          <p:cNvSpPr txBox="1"/>
          <p:nvPr/>
        </p:nvSpPr>
        <p:spPr>
          <a:xfrm>
            <a:off x="8240230" y="4207832"/>
            <a:ext cx="1764586" cy="246221"/>
          </a:xfrm>
          <a:prstGeom prst="rect">
            <a:avLst/>
          </a:prstGeom>
          <a:noFill/>
        </p:spPr>
        <p:txBody>
          <a:bodyPr wrap="none" lIns="0" tIns="0" rIns="0" bIns="0" rtlCol="0">
            <a:spAutoFit/>
          </a:bodyPr>
          <a:lstStyle/>
          <a:p>
            <a:pPr marL="121920" marR="0" lvl="1" indent="-12192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8" name="组合 17"/>
          <p:cNvGrpSpPr/>
          <p:nvPr/>
        </p:nvGrpSpPr>
        <p:grpSpPr>
          <a:xfrm>
            <a:off x="11014363" y="322118"/>
            <a:ext cx="831273" cy="374073"/>
            <a:chOff x="11014363" y="322118"/>
            <a:chExt cx="831273" cy="374073"/>
          </a:xfrm>
        </p:grpSpPr>
        <p:sp>
          <p:nvSpPr>
            <p:cNvPr id="19" name="矩形: 圆角 18"/>
            <p:cNvSpPr/>
            <p:nvPr/>
          </p:nvSpPr>
          <p:spPr>
            <a:xfrm>
              <a:off x="11014363" y="322118"/>
              <a:ext cx="831273" cy="374073"/>
            </a:xfrm>
            <a:prstGeom prst="round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0" name="文本框 19"/>
            <p:cNvSpPr txBox="1"/>
            <p:nvPr/>
          </p:nvSpPr>
          <p:spPr>
            <a:xfrm>
              <a:off x="11014363" y="357637"/>
              <a:ext cx="78489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LOGO</a:t>
              </a:r>
              <a:endParaRPr kumimoji="0" lang="zh-CN" altLang="en-US" sz="1600" b="1"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9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1" fill="hold" nodeType="afterEffect" p14:presetBounceEnd="54000">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14:bounceEnd="54000">
                                          <p:cBhvr additive="base">
                                            <p:cTn id="14"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5" dur="75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1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2000"/>
                                </p:stCondLst>
                                <p:childTnLst>
                                  <p:par>
                                    <p:cTn id="22" presetID="1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p:tgtEl>
                                              <p:spTgt spid="15"/>
                                            </p:tgtEl>
                                            <p:attrNameLst>
                                              <p:attrName>ppt_x</p:attrName>
                                            </p:attrNameLst>
                                          </p:cBhvr>
                                          <p:tavLst>
                                            <p:tav tm="0">
                                              <p:val>
                                                <p:strVal val="#ppt_x-#ppt_w*1.125000"/>
                                              </p:val>
                                            </p:tav>
                                            <p:tav tm="100000">
                                              <p:val>
                                                <p:strVal val="#ppt_x"/>
                                              </p:val>
                                            </p:tav>
                                          </p:tavLst>
                                        </p:anim>
                                        <p:animEffect transition="in" filter="wipe(right)">
                                          <p:cBhvr>
                                            <p:cTn id="25" dur="500"/>
                                            <p:tgtEl>
                                              <p:spTgt spid="15"/>
                                            </p:tgtEl>
                                          </p:cBhvr>
                                        </p:animEffect>
                                      </p:childTnLst>
                                    </p:cTn>
                                  </p:par>
                                </p:childTnLst>
                              </p:cTn>
                            </p:par>
                            <p:par>
                              <p:cTn id="26" fill="hold">
                                <p:stCondLst>
                                  <p:cond delay="2500"/>
                                </p:stCondLst>
                                <p:childTnLst>
                                  <p:par>
                                    <p:cTn id="27" presetID="1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ppt_x</p:attrName>
                                            </p:attrNameLst>
                                          </p:cBhvr>
                                          <p:tavLst>
                                            <p:tav tm="0">
                                              <p:val>
                                                <p:strVal val="#ppt_x-#ppt_w*1.125000"/>
                                              </p:val>
                                            </p:tav>
                                            <p:tav tm="100000">
                                              <p:val>
                                                <p:strVal val="#ppt_x"/>
                                              </p:val>
                                            </p:tav>
                                          </p:tavLst>
                                        </p:anim>
                                        <p:animEffect transition="in" filter="wipe(right)">
                                          <p:cBhvr>
                                            <p:cTn id="30" dur="500"/>
                                            <p:tgtEl>
                                              <p:spTgt spid="16"/>
                                            </p:tgtEl>
                                          </p:cBhvr>
                                        </p:animEffect>
                                      </p:childTnLst>
                                    </p:cTn>
                                  </p:par>
                                </p:childTnLst>
                              </p:cTn>
                            </p:par>
                            <p:par>
                              <p:cTn id="31" fill="hold">
                                <p:stCondLst>
                                  <p:cond delay="300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9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1"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750" fill="hold"/>
                                            <p:tgtEl>
                                              <p:spTgt spid="10"/>
                                            </p:tgtEl>
                                            <p:attrNameLst>
                                              <p:attrName>ppt_x</p:attrName>
                                            </p:attrNameLst>
                                          </p:cBhvr>
                                          <p:tavLst>
                                            <p:tav tm="0">
                                              <p:val>
                                                <p:strVal val="#ppt_x"/>
                                              </p:val>
                                            </p:tav>
                                            <p:tav tm="100000">
                                              <p:val>
                                                <p:strVal val="#ppt_x"/>
                                              </p:val>
                                            </p:tav>
                                          </p:tavLst>
                                        </p:anim>
                                        <p:anim calcmode="lin" valueType="num">
                                          <p:cBhvr additive="base">
                                            <p:cTn id="15" dur="75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1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2000"/>
                                </p:stCondLst>
                                <p:childTnLst>
                                  <p:par>
                                    <p:cTn id="22" presetID="1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p:tgtEl>
                                              <p:spTgt spid="15"/>
                                            </p:tgtEl>
                                            <p:attrNameLst>
                                              <p:attrName>ppt_x</p:attrName>
                                            </p:attrNameLst>
                                          </p:cBhvr>
                                          <p:tavLst>
                                            <p:tav tm="0">
                                              <p:val>
                                                <p:strVal val="#ppt_x-#ppt_w*1.125000"/>
                                              </p:val>
                                            </p:tav>
                                            <p:tav tm="100000">
                                              <p:val>
                                                <p:strVal val="#ppt_x"/>
                                              </p:val>
                                            </p:tav>
                                          </p:tavLst>
                                        </p:anim>
                                        <p:animEffect transition="in" filter="wipe(right)">
                                          <p:cBhvr>
                                            <p:cTn id="25" dur="500"/>
                                            <p:tgtEl>
                                              <p:spTgt spid="15"/>
                                            </p:tgtEl>
                                          </p:cBhvr>
                                        </p:animEffect>
                                      </p:childTnLst>
                                    </p:cTn>
                                  </p:par>
                                </p:childTnLst>
                              </p:cTn>
                            </p:par>
                            <p:par>
                              <p:cTn id="26" fill="hold">
                                <p:stCondLst>
                                  <p:cond delay="2500"/>
                                </p:stCondLst>
                                <p:childTnLst>
                                  <p:par>
                                    <p:cTn id="27" presetID="1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ppt_x</p:attrName>
                                            </p:attrNameLst>
                                          </p:cBhvr>
                                          <p:tavLst>
                                            <p:tav tm="0">
                                              <p:val>
                                                <p:strVal val="#ppt_x-#ppt_w*1.125000"/>
                                              </p:val>
                                            </p:tav>
                                            <p:tav tm="100000">
                                              <p:val>
                                                <p:strVal val="#ppt_x"/>
                                              </p:val>
                                            </p:tav>
                                          </p:tavLst>
                                        </p:anim>
                                        <p:animEffect transition="in" filter="wipe(right)">
                                          <p:cBhvr>
                                            <p:cTn id="30" dur="500"/>
                                            <p:tgtEl>
                                              <p:spTgt spid="16"/>
                                            </p:tgtEl>
                                          </p:cBhvr>
                                        </p:animEffect>
                                      </p:childTnLst>
                                    </p:cTn>
                                  </p:par>
                                </p:childTnLst>
                              </p:cTn>
                            </p:par>
                            <p:par>
                              <p:cTn id="31" fill="hold">
                                <p:stCondLst>
                                  <p:cond delay="300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E:\ufeils\ppt\PIC\image 1753.png"/>
          <p:cNvPicPr>
            <a:picLocks noChangeAspect="1" noChangeArrowheads="1"/>
          </p:cNvPicPr>
          <p:nvPr/>
        </p:nvPicPr>
        <p:blipFill>
          <a:blip r:embed="rId3" cstate="print"/>
          <a:srcRect/>
          <a:stretch>
            <a:fillRect/>
          </a:stretch>
        </p:blipFill>
        <p:spPr bwMode="auto">
          <a:xfrm>
            <a:off x="1127342" y="1968017"/>
            <a:ext cx="3997716" cy="4064739"/>
          </a:xfrm>
          <a:prstGeom prst="rect">
            <a:avLst/>
          </a:prstGeom>
          <a:blipFill dpi="0" rotWithShape="1">
            <a:blip/>
            <a:srcRect/>
            <a:tile tx="0" ty="0" sx="100000" sy="100000" flip="none" algn="tl"/>
          </a:blipFill>
        </p:spPr>
      </p:pic>
      <p:grpSp>
        <p:nvGrpSpPr>
          <p:cNvPr id="2" name="8"/>
          <p:cNvGrpSpPr/>
          <p:nvPr/>
        </p:nvGrpSpPr>
        <p:grpSpPr>
          <a:xfrm>
            <a:off x="5586873" y="1968017"/>
            <a:ext cx="5648643" cy="4064739"/>
            <a:chOff x="4943871" y="1701800"/>
            <a:chExt cx="6552804" cy="4390504"/>
          </a:xfrm>
        </p:grpSpPr>
        <p:sp>
          <p:nvSpPr>
            <p:cNvPr id="9" name="3"/>
            <p:cNvSpPr/>
            <p:nvPr/>
          </p:nvSpPr>
          <p:spPr>
            <a:xfrm>
              <a:off x="5447928" y="1701800"/>
              <a:ext cx="6048747" cy="4390504"/>
            </a:xfrm>
            <a:prstGeom prst="rect">
              <a:avLst/>
            </a:prstGeom>
            <a:solidFill>
              <a:srgbClr val="01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25"/>
            <p:cNvSpPr/>
            <p:nvPr/>
          </p:nvSpPr>
          <p:spPr>
            <a:xfrm rot="16200000">
              <a:off x="3000647" y="3645024"/>
              <a:ext cx="4390504" cy="504056"/>
            </a:xfrm>
            <a:custGeom>
              <a:avLst/>
              <a:gdLst>
                <a:gd name="connsiteX0" fmla="*/ 4390504 w 4390504"/>
                <a:gd name="connsiteY0" fmla="*/ 216024 h 504056"/>
                <a:gd name="connsiteX1" fmla="*/ 4390504 w 4390504"/>
                <a:gd name="connsiteY1" fmla="*/ 504056 h 504056"/>
                <a:gd name="connsiteX2" fmla="*/ 0 w 4390504"/>
                <a:gd name="connsiteY2" fmla="*/ 504056 h 504056"/>
                <a:gd name="connsiteX3" fmla="*/ 0 w 4390504"/>
                <a:gd name="connsiteY3" fmla="*/ 216024 h 504056"/>
                <a:gd name="connsiteX4" fmla="*/ 1985629 w 4390504"/>
                <a:gd name="connsiteY4" fmla="*/ 216024 h 504056"/>
                <a:gd name="connsiteX5" fmla="*/ 2195252 w 4390504"/>
                <a:gd name="connsiteY5" fmla="*/ 0 h 504056"/>
                <a:gd name="connsiteX6" fmla="*/ 2404874 w 4390504"/>
                <a:gd name="connsiteY6" fmla="*/ 216024 h 50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0504" h="504056">
                  <a:moveTo>
                    <a:pt x="4390504" y="216024"/>
                  </a:moveTo>
                  <a:lnTo>
                    <a:pt x="4390504" y="504056"/>
                  </a:lnTo>
                  <a:lnTo>
                    <a:pt x="0" y="504056"/>
                  </a:lnTo>
                  <a:lnTo>
                    <a:pt x="0" y="216024"/>
                  </a:lnTo>
                  <a:lnTo>
                    <a:pt x="1985629" y="216024"/>
                  </a:lnTo>
                  <a:lnTo>
                    <a:pt x="2195252" y="0"/>
                  </a:lnTo>
                  <a:lnTo>
                    <a:pt x="2404874" y="216024"/>
                  </a:lnTo>
                  <a:close/>
                </a:path>
              </a:pathLst>
            </a:custGeom>
            <a:solidFill>
              <a:srgbClr val="04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1" name="TextBox 19"/>
          <p:cNvSpPr txBox="1"/>
          <p:nvPr/>
        </p:nvSpPr>
        <p:spPr>
          <a:xfrm>
            <a:off x="6550022" y="2494244"/>
            <a:ext cx="3647223" cy="369332"/>
          </a:xfrm>
          <a:prstGeom prst="rect">
            <a:avLst/>
          </a:prstGeom>
          <a:noFill/>
        </p:spPr>
        <p:txBody>
          <a:bodyPr wrap="square" lIns="0" tIns="0" rIns="0" bIns="0"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基本情况简介</a:t>
            </a:r>
          </a:p>
        </p:txBody>
      </p:sp>
      <p:sp>
        <p:nvSpPr>
          <p:cNvPr id="12" name="TextBox 106"/>
          <p:cNvSpPr txBox="1"/>
          <p:nvPr/>
        </p:nvSpPr>
        <p:spPr>
          <a:xfrm>
            <a:off x="6516359" y="3149533"/>
            <a:ext cx="4165748" cy="769441"/>
          </a:xfrm>
          <a:prstGeom prst="rect">
            <a:avLst/>
          </a:prstGeom>
          <a:noFill/>
        </p:spPr>
        <p:txBody>
          <a:bodyPr wrap="square" lIns="0" tIns="0" rIns="0" bIns="0" rtlCol="0">
            <a:spAutoFit/>
          </a:bodyPr>
          <a:lstStyle/>
          <a:p>
            <a:pPr algn="just">
              <a:lnSpc>
                <a:spcPts val="1500"/>
              </a:lnSpc>
            </a:pPr>
            <a:r>
              <a:rPr lang="zh-CN" altLang="en-US" sz="1465" dirty="0">
                <a:solidFill>
                  <a:schemeClr val="bg1"/>
                </a:solidFill>
                <a:latin typeface="微软雅黑" panose="020B0503020204020204" pitchFamily="34" charset="-122"/>
                <a:ea typeface="微软雅黑" panose="020B0503020204020204" pitchFamily="34" charset="-122"/>
              </a:rPr>
              <a:t>点击输入简要文字内容，文字内容需概括精炼，言简意赅的说明该分项专业设计</a:t>
            </a:r>
            <a:r>
              <a:rPr lang="en-US" altLang="zh-CN" sz="1465" dirty="0">
                <a:solidFill>
                  <a:schemeClr val="bg1"/>
                </a:solidFill>
                <a:latin typeface="微软雅黑" panose="020B0503020204020204" pitchFamily="34" charset="-122"/>
                <a:ea typeface="微软雅黑" panose="020B0503020204020204" pitchFamily="34" charset="-122"/>
              </a:rPr>
              <a:t>……</a:t>
            </a:r>
            <a:r>
              <a:rPr lang="zh-CN" altLang="en-US" sz="1465" dirty="0">
                <a:solidFill>
                  <a:schemeClr val="bg1"/>
                </a:solidFill>
                <a:latin typeface="微软雅黑" panose="020B0503020204020204" pitchFamily="34" charset="-122"/>
                <a:ea typeface="微软雅黑" panose="020B0503020204020204" pitchFamily="34" charset="-122"/>
              </a:rPr>
              <a:t>输入简要文字内容，文字内容需概括精炼，言简意赅的说明该分项内容。</a:t>
            </a:r>
            <a:endParaRPr lang="en-US" altLang="zh-CN" sz="1465" dirty="0">
              <a:solidFill>
                <a:schemeClr val="bg1"/>
              </a:solidFill>
              <a:latin typeface="微软雅黑" panose="020B0503020204020204" pitchFamily="34" charset="-122"/>
              <a:ea typeface="微软雅黑" panose="020B0503020204020204" pitchFamily="34" charset="-122"/>
            </a:endParaRPr>
          </a:p>
        </p:txBody>
      </p:sp>
      <p:sp>
        <p:nvSpPr>
          <p:cNvPr id="13" name="TextBox 19"/>
          <p:cNvSpPr txBox="1"/>
          <p:nvPr/>
        </p:nvSpPr>
        <p:spPr>
          <a:xfrm>
            <a:off x="6550022" y="4220593"/>
            <a:ext cx="3647223" cy="369332"/>
          </a:xfrm>
          <a:prstGeom prst="rect">
            <a:avLst/>
          </a:prstGeom>
          <a:noFill/>
        </p:spPr>
        <p:txBody>
          <a:bodyPr wrap="square" lIns="0" tIns="0" rIns="0" bIns="0"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加入你的标题</a:t>
            </a:r>
          </a:p>
        </p:txBody>
      </p:sp>
      <p:sp>
        <p:nvSpPr>
          <p:cNvPr id="14" name="TextBox 106"/>
          <p:cNvSpPr txBox="1"/>
          <p:nvPr/>
        </p:nvSpPr>
        <p:spPr>
          <a:xfrm>
            <a:off x="6516359" y="4818972"/>
            <a:ext cx="4165748" cy="769441"/>
          </a:xfrm>
          <a:prstGeom prst="rect">
            <a:avLst/>
          </a:prstGeom>
          <a:noFill/>
        </p:spPr>
        <p:txBody>
          <a:bodyPr wrap="square" lIns="0" tIns="0" rIns="0" bIns="0" rtlCol="0">
            <a:spAutoFit/>
          </a:bodyPr>
          <a:lstStyle/>
          <a:p>
            <a:pPr algn="just">
              <a:lnSpc>
                <a:spcPts val="1500"/>
              </a:lnSpc>
            </a:pPr>
            <a:r>
              <a:rPr lang="zh-CN" altLang="en-US" sz="1465" dirty="0">
                <a:solidFill>
                  <a:schemeClr val="bg1"/>
                </a:solidFill>
                <a:latin typeface="微软雅黑" panose="020B0503020204020204" pitchFamily="34" charset="-122"/>
                <a:ea typeface="微软雅黑" panose="020B0503020204020204" pitchFamily="34" charset="-122"/>
              </a:rPr>
              <a:t>点击输入简要文字内容，文字内容需概括精炼，言简意赅的说明该分项专业设计</a:t>
            </a:r>
            <a:r>
              <a:rPr lang="en-US" altLang="zh-CN" sz="1465" dirty="0">
                <a:solidFill>
                  <a:schemeClr val="bg1"/>
                </a:solidFill>
                <a:latin typeface="微软雅黑" panose="020B0503020204020204" pitchFamily="34" charset="-122"/>
                <a:ea typeface="微软雅黑" panose="020B0503020204020204" pitchFamily="34" charset="-122"/>
              </a:rPr>
              <a:t>……</a:t>
            </a:r>
            <a:r>
              <a:rPr lang="zh-CN" altLang="en-US" sz="1465" dirty="0">
                <a:solidFill>
                  <a:schemeClr val="bg1"/>
                </a:solidFill>
                <a:latin typeface="微软雅黑" panose="020B0503020204020204" pitchFamily="34" charset="-122"/>
                <a:ea typeface="微软雅黑" panose="020B0503020204020204" pitchFamily="34" charset="-122"/>
              </a:rPr>
              <a:t>输入简要文字内容，文字内容需概括精炼，言简意赅的说明该分项内容。</a:t>
            </a:r>
            <a:endParaRPr lang="en-US" altLang="zh-CN" sz="1465" dirty="0">
              <a:solidFill>
                <a:schemeClr val="bg1"/>
              </a:solidFill>
              <a:latin typeface="微软雅黑" panose="020B0503020204020204" pitchFamily="34" charset="-122"/>
              <a:ea typeface="微软雅黑" panose="020B0503020204020204" pitchFamily="34" charset="-122"/>
            </a:endParaRPr>
          </a:p>
        </p:txBody>
      </p:sp>
      <p:cxnSp>
        <p:nvCxnSpPr>
          <p:cNvPr id="15" name="30"/>
          <p:cNvCxnSpPr/>
          <p:nvPr/>
        </p:nvCxnSpPr>
        <p:spPr>
          <a:xfrm>
            <a:off x="6583571" y="2968057"/>
            <a:ext cx="3888856" cy="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31"/>
          <p:cNvCxnSpPr/>
          <p:nvPr/>
        </p:nvCxnSpPr>
        <p:spPr>
          <a:xfrm>
            <a:off x="6583571" y="4688120"/>
            <a:ext cx="3888856" cy="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128173" y="143392"/>
            <a:ext cx="5199161" cy="646331"/>
            <a:chOff x="6080760" y="1044564"/>
            <a:chExt cx="5199161" cy="646331"/>
          </a:xfrm>
        </p:grpSpPr>
        <p:sp>
          <p:nvSpPr>
            <p:cNvPr id="18" name="文本框 17"/>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THREE</a:t>
              </a:r>
              <a:endParaRPr lang="zh-CN" altLang="en-US" sz="3600" b="1" dirty="0">
                <a:solidFill>
                  <a:srgbClr val="049AAB"/>
                </a:solidFill>
                <a:latin typeface="Microsoft Yi Baiti" panose="03000500000000000000" pitchFamily="66" charset="0"/>
              </a:endParaRPr>
            </a:p>
          </p:txBody>
        </p:sp>
        <p:sp>
          <p:nvSpPr>
            <p:cNvPr id="19" name="文本框 18"/>
            <p:cNvSpPr txBox="1"/>
            <p:nvPr/>
          </p:nvSpPr>
          <p:spPr>
            <a:xfrm>
              <a:off x="7442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风险分析及对策</a:t>
              </a: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800"/>
                                        <p:tgtEl>
                                          <p:spTgt spid="7"/>
                                        </p:tgtEl>
                                      </p:cBhvr>
                                    </p:animEffect>
                                    <p:anim calcmode="lin" valueType="num">
                                      <p:cBhvr>
                                        <p:cTn id="8" dur="800" fill="hold"/>
                                        <p:tgtEl>
                                          <p:spTgt spid="7"/>
                                        </p:tgtEl>
                                        <p:attrNameLst>
                                          <p:attrName>ppt_x</p:attrName>
                                        </p:attrNameLst>
                                      </p:cBhvr>
                                      <p:tavLst>
                                        <p:tav tm="0">
                                          <p:val>
                                            <p:strVal val="#ppt_x"/>
                                          </p:val>
                                        </p:tav>
                                        <p:tav tm="100000">
                                          <p:val>
                                            <p:strVal val="#ppt_x"/>
                                          </p:val>
                                        </p:tav>
                                      </p:tavLst>
                                    </p:anim>
                                    <p:anim calcmode="lin" valueType="num">
                                      <p:cBhvr>
                                        <p:cTn id="9" dur="8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2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par>
                                <p:cTn id="29" presetID="22" presetClass="entr" presetSubtype="8"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37040" y="1301509"/>
            <a:ext cx="5225321" cy="4665466"/>
            <a:chOff x="537040" y="1301509"/>
            <a:chExt cx="5225321" cy="4665466"/>
          </a:xfrm>
        </p:grpSpPr>
        <p:sp>
          <p:nvSpPr>
            <p:cNvPr id="4" name="Freeform 5"/>
            <p:cNvSpPr/>
            <p:nvPr/>
          </p:nvSpPr>
          <p:spPr bwMode="auto">
            <a:xfrm>
              <a:off x="537040" y="1301509"/>
              <a:ext cx="5225321" cy="4665466"/>
            </a:xfrm>
            <a:custGeom>
              <a:avLst/>
              <a:gdLst>
                <a:gd name="T0" fmla="*/ 2156 w 2759"/>
                <a:gd name="T1" fmla="*/ 133 h 2444"/>
                <a:gd name="T2" fmla="*/ 2434 w 2759"/>
                <a:gd name="T3" fmla="*/ 614 h 2444"/>
                <a:gd name="T4" fmla="*/ 2709 w 2759"/>
                <a:gd name="T5" fmla="*/ 1090 h 2444"/>
                <a:gd name="T6" fmla="*/ 2712 w 2759"/>
                <a:gd name="T7" fmla="*/ 1350 h 2444"/>
                <a:gd name="T8" fmla="*/ 2434 w 2759"/>
                <a:gd name="T9" fmla="*/ 1831 h 2444"/>
                <a:gd name="T10" fmla="*/ 2159 w 2759"/>
                <a:gd name="T11" fmla="*/ 2307 h 2444"/>
                <a:gd name="T12" fmla="*/ 1935 w 2759"/>
                <a:gd name="T13" fmla="*/ 2439 h 2444"/>
                <a:gd name="T14" fmla="*/ 1380 w 2759"/>
                <a:gd name="T15" fmla="*/ 2439 h 2444"/>
                <a:gd name="T16" fmla="*/ 829 w 2759"/>
                <a:gd name="T17" fmla="*/ 2439 h 2444"/>
                <a:gd name="T18" fmla="*/ 603 w 2759"/>
                <a:gd name="T19" fmla="*/ 2312 h 2444"/>
                <a:gd name="T20" fmla="*/ 326 w 2759"/>
                <a:gd name="T21" fmla="*/ 1831 h 2444"/>
                <a:gd name="T22" fmla="*/ 51 w 2759"/>
                <a:gd name="T23" fmla="*/ 1354 h 2444"/>
                <a:gd name="T24" fmla="*/ 48 w 2759"/>
                <a:gd name="T25" fmla="*/ 1095 h 2444"/>
                <a:gd name="T26" fmla="*/ 326 w 2759"/>
                <a:gd name="T27" fmla="*/ 614 h 2444"/>
                <a:gd name="T28" fmla="*/ 601 w 2759"/>
                <a:gd name="T29" fmla="*/ 137 h 2444"/>
                <a:gd name="T30" fmla="*/ 824 w 2759"/>
                <a:gd name="T31" fmla="*/ 5 h 2444"/>
                <a:gd name="T32" fmla="*/ 1380 w 2759"/>
                <a:gd name="T33" fmla="*/ 5 h 2444"/>
                <a:gd name="T34" fmla="*/ 1930 w 2759"/>
                <a:gd name="T35" fmla="*/ 5 h 2444"/>
                <a:gd name="T36" fmla="*/ 2156 w 2759"/>
                <a:gd name="T37" fmla="*/ 133 h 2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59" h="2444">
                  <a:moveTo>
                    <a:pt x="2156" y="133"/>
                  </a:moveTo>
                  <a:lnTo>
                    <a:pt x="2434" y="614"/>
                  </a:lnTo>
                  <a:cubicBezTo>
                    <a:pt x="2525" y="773"/>
                    <a:pt x="2617" y="932"/>
                    <a:pt x="2709" y="1090"/>
                  </a:cubicBezTo>
                  <a:cubicBezTo>
                    <a:pt x="2759" y="1168"/>
                    <a:pt x="2755" y="1271"/>
                    <a:pt x="2712" y="1350"/>
                  </a:cubicBezTo>
                  <a:lnTo>
                    <a:pt x="2434" y="1831"/>
                  </a:lnTo>
                  <a:cubicBezTo>
                    <a:pt x="2342" y="1990"/>
                    <a:pt x="2250" y="2149"/>
                    <a:pt x="2159" y="2307"/>
                  </a:cubicBezTo>
                  <a:cubicBezTo>
                    <a:pt x="2117" y="2390"/>
                    <a:pt x="2025" y="2438"/>
                    <a:pt x="1935" y="2439"/>
                  </a:cubicBezTo>
                  <a:lnTo>
                    <a:pt x="1380" y="2439"/>
                  </a:lnTo>
                  <a:cubicBezTo>
                    <a:pt x="1196" y="2439"/>
                    <a:pt x="1013" y="2439"/>
                    <a:pt x="829" y="2439"/>
                  </a:cubicBezTo>
                  <a:cubicBezTo>
                    <a:pt x="737" y="2444"/>
                    <a:pt x="650" y="2389"/>
                    <a:pt x="603" y="2312"/>
                  </a:cubicBezTo>
                  <a:lnTo>
                    <a:pt x="326" y="1831"/>
                  </a:lnTo>
                  <a:cubicBezTo>
                    <a:pt x="234" y="1672"/>
                    <a:pt x="142" y="1513"/>
                    <a:pt x="51" y="1354"/>
                  </a:cubicBezTo>
                  <a:cubicBezTo>
                    <a:pt x="0" y="1277"/>
                    <a:pt x="4" y="1173"/>
                    <a:pt x="48" y="1095"/>
                  </a:cubicBezTo>
                  <a:lnTo>
                    <a:pt x="326" y="614"/>
                  </a:lnTo>
                  <a:cubicBezTo>
                    <a:pt x="417" y="455"/>
                    <a:pt x="509" y="296"/>
                    <a:pt x="601" y="137"/>
                  </a:cubicBezTo>
                  <a:cubicBezTo>
                    <a:pt x="643" y="55"/>
                    <a:pt x="735" y="7"/>
                    <a:pt x="824" y="5"/>
                  </a:cubicBezTo>
                  <a:lnTo>
                    <a:pt x="1380" y="5"/>
                  </a:lnTo>
                  <a:cubicBezTo>
                    <a:pt x="1563" y="5"/>
                    <a:pt x="1747" y="5"/>
                    <a:pt x="1930" y="5"/>
                  </a:cubicBezTo>
                  <a:cubicBezTo>
                    <a:pt x="2022" y="0"/>
                    <a:pt x="2110" y="56"/>
                    <a:pt x="2156" y="133"/>
                  </a:cubicBezTo>
                  <a:close/>
                </a:path>
              </a:pathLst>
            </a:custGeom>
            <a:solidFill>
              <a:srgbClr val="049AAB">
                <a:alpha val="20000"/>
              </a:srgbClr>
            </a:solidFill>
            <a:ln w="12700">
              <a:solidFill>
                <a:srgbClr val="049AAB"/>
              </a:solidFill>
              <a:prstDash val="dash"/>
              <a:round/>
            </a:ln>
            <a:effectLst/>
          </p:spPr>
          <p:txBody>
            <a:bodyPr vert="horz" wrap="square" lIns="91404" tIns="45702" rIns="91404" bIns="45702" numCol="1" anchor="t" anchorCtr="0" compatLnSpc="1"/>
            <a:lstStyle/>
            <a:p>
              <a:endParaRPr lang="zh-CN" altLang="en-US" sz="1800"/>
            </a:p>
          </p:txBody>
        </p:sp>
        <p:sp>
          <p:nvSpPr>
            <p:cNvPr id="6" name="矩形 5"/>
            <p:cNvSpPr/>
            <p:nvPr/>
          </p:nvSpPr>
          <p:spPr>
            <a:xfrm>
              <a:off x="2382378" y="1891246"/>
              <a:ext cx="1383172" cy="646079"/>
            </a:xfrm>
            <a:prstGeom prst="rect">
              <a:avLst/>
            </a:prstGeom>
          </p:spPr>
          <p:txBody>
            <a:bodyPr wrap="none">
              <a:spAutoFit/>
            </a:bodyPr>
            <a:lstStyle/>
            <a:p>
              <a:r>
                <a:rPr lang="zh-CN" altLang="en-US" sz="3600" b="1" dirty="0">
                  <a:solidFill>
                    <a:srgbClr val="01304C"/>
                  </a:solidFill>
                  <a:latin typeface="微软雅黑" panose="020B0503020204020204" pitchFamily="34" charset="-122"/>
                  <a:ea typeface="微软雅黑" panose="020B0503020204020204" pitchFamily="34" charset="-122"/>
                </a:rPr>
                <a:t>风  险</a:t>
              </a:r>
            </a:p>
          </p:txBody>
        </p:sp>
        <p:sp>
          <p:nvSpPr>
            <p:cNvPr id="7" name="矩形 6"/>
            <p:cNvSpPr/>
            <p:nvPr/>
          </p:nvSpPr>
          <p:spPr>
            <a:xfrm>
              <a:off x="1417309" y="2742288"/>
              <a:ext cx="3046780" cy="646079"/>
            </a:xfrm>
            <a:prstGeom prst="rect">
              <a:avLst/>
            </a:prstGeom>
          </p:spPr>
          <p:txBody>
            <a:bodyPr wrap="square">
              <a:spAutoFit/>
            </a:bodyPr>
            <a:lstStyle/>
            <a:p>
              <a:pPr marL="285750" indent="-285750" algn="just">
                <a:buFont typeface="Wingdings" panose="05000000000000000000" pitchFamily="2" charset="2"/>
                <a:buChar char="n"/>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公司的服务被市场认可有一个过程。</a:t>
              </a:r>
              <a:endParaRPr lang="zh-CN" altLang="en-US" sz="1800" b="1" dirty="0">
                <a:solidFill>
                  <a:schemeClr val="tx1">
                    <a:lumMod val="85000"/>
                    <a:lumOff val="15000"/>
                  </a:schemeClr>
                </a:solidFill>
                <a:cs typeface="+mn-ea"/>
                <a:sym typeface="+mn-lt"/>
              </a:endParaRPr>
            </a:p>
          </p:txBody>
        </p:sp>
        <p:sp>
          <p:nvSpPr>
            <p:cNvPr id="14" name="矩形 13"/>
            <p:cNvSpPr/>
            <p:nvPr/>
          </p:nvSpPr>
          <p:spPr>
            <a:xfrm>
              <a:off x="1417309" y="3496904"/>
              <a:ext cx="3046780" cy="922969"/>
            </a:xfrm>
            <a:prstGeom prst="rect">
              <a:avLst/>
            </a:prstGeom>
          </p:spPr>
          <p:txBody>
            <a:bodyPr wrap="square">
              <a:spAutoFit/>
            </a:bodyPr>
            <a:lstStyle/>
            <a:p>
              <a:pPr marL="285750" indent="-285750" algn="just">
                <a:buFont typeface="Wingdings" panose="05000000000000000000" pitchFamily="2" charset="2"/>
                <a:buChar char="n"/>
              </a:pPr>
              <a:r>
                <a:rPr lang="zh-CN" altLang="en-US" sz="1800" dirty="0">
                  <a:solidFill>
                    <a:schemeClr val="tx1">
                      <a:lumMod val="85000"/>
                      <a:lumOff val="15000"/>
                    </a:schemeClr>
                  </a:solidFill>
                  <a:cs typeface="+mn-ea"/>
                  <a:sym typeface="+mn-lt"/>
                </a:rPr>
                <a:t>潜在进入者和现有竞争对手的增加，导致公司产品价格波动，影响利润</a:t>
              </a:r>
            </a:p>
          </p:txBody>
        </p:sp>
        <p:sp>
          <p:nvSpPr>
            <p:cNvPr id="15" name="矩形 14"/>
            <p:cNvSpPr/>
            <p:nvPr/>
          </p:nvSpPr>
          <p:spPr>
            <a:xfrm>
              <a:off x="1417309" y="4470057"/>
              <a:ext cx="3046780" cy="646079"/>
            </a:xfrm>
            <a:prstGeom prst="rect">
              <a:avLst/>
            </a:prstGeom>
          </p:spPr>
          <p:txBody>
            <a:bodyPr wrap="square">
              <a:spAutoFit/>
            </a:bodyPr>
            <a:lstStyle/>
            <a:p>
              <a:pPr marL="285750" indent="-285750" algn="just">
                <a:buFont typeface="Wingdings" panose="05000000000000000000" pitchFamily="2" charset="2"/>
                <a:buChar char="n"/>
              </a:pPr>
              <a:r>
                <a:rPr lang="zh-CN" altLang="en-US" sz="1800" dirty="0">
                  <a:solidFill>
                    <a:schemeClr val="tx1">
                      <a:lumMod val="85000"/>
                      <a:lumOff val="15000"/>
                    </a:schemeClr>
                  </a:solidFill>
                  <a:cs typeface="+mn-ea"/>
                  <a:sym typeface="+mn-lt"/>
                </a:rPr>
                <a:t>竞争对手采取恶意竞争手段，影响公司利润</a:t>
              </a:r>
            </a:p>
          </p:txBody>
        </p:sp>
      </p:grpSp>
      <p:grpSp>
        <p:nvGrpSpPr>
          <p:cNvPr id="24" name="组合 23"/>
          <p:cNvGrpSpPr/>
          <p:nvPr/>
        </p:nvGrpSpPr>
        <p:grpSpPr>
          <a:xfrm>
            <a:off x="6455298" y="1301509"/>
            <a:ext cx="5225321" cy="4665466"/>
            <a:chOff x="6455298" y="1301509"/>
            <a:chExt cx="5225321" cy="4665466"/>
          </a:xfrm>
        </p:grpSpPr>
        <p:sp>
          <p:nvSpPr>
            <p:cNvPr id="5" name="Freeform 5"/>
            <p:cNvSpPr/>
            <p:nvPr/>
          </p:nvSpPr>
          <p:spPr bwMode="auto">
            <a:xfrm>
              <a:off x="6455298" y="1301509"/>
              <a:ext cx="5225321" cy="4665466"/>
            </a:xfrm>
            <a:custGeom>
              <a:avLst/>
              <a:gdLst>
                <a:gd name="T0" fmla="*/ 2156 w 2759"/>
                <a:gd name="T1" fmla="*/ 133 h 2444"/>
                <a:gd name="T2" fmla="*/ 2434 w 2759"/>
                <a:gd name="T3" fmla="*/ 614 h 2444"/>
                <a:gd name="T4" fmla="*/ 2709 w 2759"/>
                <a:gd name="T5" fmla="*/ 1090 h 2444"/>
                <a:gd name="T6" fmla="*/ 2712 w 2759"/>
                <a:gd name="T7" fmla="*/ 1350 h 2444"/>
                <a:gd name="T8" fmla="*/ 2434 w 2759"/>
                <a:gd name="T9" fmla="*/ 1831 h 2444"/>
                <a:gd name="T10" fmla="*/ 2159 w 2759"/>
                <a:gd name="T11" fmla="*/ 2307 h 2444"/>
                <a:gd name="T12" fmla="*/ 1935 w 2759"/>
                <a:gd name="T13" fmla="*/ 2439 h 2444"/>
                <a:gd name="T14" fmla="*/ 1380 w 2759"/>
                <a:gd name="T15" fmla="*/ 2439 h 2444"/>
                <a:gd name="T16" fmla="*/ 829 w 2759"/>
                <a:gd name="T17" fmla="*/ 2439 h 2444"/>
                <a:gd name="T18" fmla="*/ 603 w 2759"/>
                <a:gd name="T19" fmla="*/ 2312 h 2444"/>
                <a:gd name="T20" fmla="*/ 326 w 2759"/>
                <a:gd name="T21" fmla="*/ 1831 h 2444"/>
                <a:gd name="T22" fmla="*/ 51 w 2759"/>
                <a:gd name="T23" fmla="*/ 1354 h 2444"/>
                <a:gd name="T24" fmla="*/ 48 w 2759"/>
                <a:gd name="T25" fmla="*/ 1095 h 2444"/>
                <a:gd name="T26" fmla="*/ 326 w 2759"/>
                <a:gd name="T27" fmla="*/ 614 h 2444"/>
                <a:gd name="T28" fmla="*/ 601 w 2759"/>
                <a:gd name="T29" fmla="*/ 137 h 2444"/>
                <a:gd name="T30" fmla="*/ 824 w 2759"/>
                <a:gd name="T31" fmla="*/ 5 h 2444"/>
                <a:gd name="T32" fmla="*/ 1380 w 2759"/>
                <a:gd name="T33" fmla="*/ 5 h 2444"/>
                <a:gd name="T34" fmla="*/ 1930 w 2759"/>
                <a:gd name="T35" fmla="*/ 5 h 2444"/>
                <a:gd name="T36" fmla="*/ 2156 w 2759"/>
                <a:gd name="T37" fmla="*/ 133 h 2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59" h="2444">
                  <a:moveTo>
                    <a:pt x="2156" y="133"/>
                  </a:moveTo>
                  <a:lnTo>
                    <a:pt x="2434" y="614"/>
                  </a:lnTo>
                  <a:cubicBezTo>
                    <a:pt x="2525" y="773"/>
                    <a:pt x="2617" y="932"/>
                    <a:pt x="2709" y="1090"/>
                  </a:cubicBezTo>
                  <a:cubicBezTo>
                    <a:pt x="2759" y="1168"/>
                    <a:pt x="2755" y="1271"/>
                    <a:pt x="2712" y="1350"/>
                  </a:cubicBezTo>
                  <a:lnTo>
                    <a:pt x="2434" y="1831"/>
                  </a:lnTo>
                  <a:cubicBezTo>
                    <a:pt x="2342" y="1990"/>
                    <a:pt x="2250" y="2149"/>
                    <a:pt x="2159" y="2307"/>
                  </a:cubicBezTo>
                  <a:cubicBezTo>
                    <a:pt x="2117" y="2390"/>
                    <a:pt x="2025" y="2438"/>
                    <a:pt x="1935" y="2439"/>
                  </a:cubicBezTo>
                  <a:lnTo>
                    <a:pt x="1380" y="2439"/>
                  </a:lnTo>
                  <a:cubicBezTo>
                    <a:pt x="1196" y="2439"/>
                    <a:pt x="1013" y="2439"/>
                    <a:pt x="829" y="2439"/>
                  </a:cubicBezTo>
                  <a:cubicBezTo>
                    <a:pt x="737" y="2444"/>
                    <a:pt x="650" y="2389"/>
                    <a:pt x="603" y="2312"/>
                  </a:cubicBezTo>
                  <a:lnTo>
                    <a:pt x="326" y="1831"/>
                  </a:lnTo>
                  <a:cubicBezTo>
                    <a:pt x="234" y="1672"/>
                    <a:pt x="142" y="1513"/>
                    <a:pt x="51" y="1354"/>
                  </a:cubicBezTo>
                  <a:cubicBezTo>
                    <a:pt x="0" y="1277"/>
                    <a:pt x="4" y="1173"/>
                    <a:pt x="48" y="1095"/>
                  </a:cubicBezTo>
                  <a:lnTo>
                    <a:pt x="326" y="614"/>
                  </a:lnTo>
                  <a:cubicBezTo>
                    <a:pt x="417" y="455"/>
                    <a:pt x="509" y="296"/>
                    <a:pt x="601" y="137"/>
                  </a:cubicBezTo>
                  <a:cubicBezTo>
                    <a:pt x="643" y="55"/>
                    <a:pt x="735" y="7"/>
                    <a:pt x="824" y="5"/>
                  </a:cubicBezTo>
                  <a:lnTo>
                    <a:pt x="1380" y="5"/>
                  </a:lnTo>
                  <a:cubicBezTo>
                    <a:pt x="1563" y="5"/>
                    <a:pt x="1747" y="5"/>
                    <a:pt x="1930" y="5"/>
                  </a:cubicBezTo>
                  <a:cubicBezTo>
                    <a:pt x="2022" y="0"/>
                    <a:pt x="2110" y="56"/>
                    <a:pt x="2156" y="133"/>
                  </a:cubicBezTo>
                  <a:close/>
                </a:path>
              </a:pathLst>
            </a:custGeom>
            <a:solidFill>
              <a:srgbClr val="049AAB">
                <a:alpha val="20000"/>
              </a:srgbClr>
            </a:solidFill>
            <a:ln w="12700">
              <a:solidFill>
                <a:srgbClr val="049AAB"/>
              </a:solidFill>
              <a:prstDash val="dash"/>
              <a:round/>
            </a:ln>
            <a:effectLst/>
          </p:spPr>
          <p:txBody>
            <a:bodyPr vert="horz" wrap="square" lIns="91404" tIns="45702" rIns="91404" bIns="45702" numCol="1" anchor="t" anchorCtr="0" compatLnSpc="1"/>
            <a:lstStyle/>
            <a:p>
              <a:endParaRPr lang="zh-CN" altLang="en-US" sz="1800"/>
            </a:p>
          </p:txBody>
        </p:sp>
        <p:sp>
          <p:nvSpPr>
            <p:cNvPr id="8" name="矩形 7"/>
            <p:cNvSpPr/>
            <p:nvPr/>
          </p:nvSpPr>
          <p:spPr>
            <a:xfrm>
              <a:off x="8550459" y="1891246"/>
              <a:ext cx="1383172" cy="646079"/>
            </a:xfrm>
            <a:prstGeom prst="rect">
              <a:avLst/>
            </a:prstGeom>
          </p:spPr>
          <p:txBody>
            <a:bodyPr wrap="none">
              <a:spAutoFit/>
            </a:bodyPr>
            <a:lstStyle/>
            <a:p>
              <a:r>
                <a:rPr lang="zh-CN" altLang="en-US" sz="3600" b="1" dirty="0">
                  <a:solidFill>
                    <a:srgbClr val="01304C"/>
                  </a:solidFill>
                  <a:latin typeface="微软雅黑" panose="020B0503020204020204" pitchFamily="34" charset="-122"/>
                  <a:ea typeface="微软雅黑" panose="020B0503020204020204" pitchFamily="34" charset="-122"/>
                </a:rPr>
                <a:t>对  策</a:t>
              </a:r>
            </a:p>
          </p:txBody>
        </p:sp>
        <p:sp>
          <p:nvSpPr>
            <p:cNvPr id="16" name="矩形 15"/>
            <p:cNvSpPr/>
            <p:nvPr/>
          </p:nvSpPr>
          <p:spPr>
            <a:xfrm>
              <a:off x="7794353" y="2742287"/>
              <a:ext cx="3046780" cy="922969"/>
            </a:xfrm>
            <a:prstGeom prst="rect">
              <a:avLst/>
            </a:prstGeom>
          </p:spPr>
          <p:txBody>
            <a:bodyPr wrap="square">
              <a:spAutoFit/>
            </a:bodyPr>
            <a:lstStyle/>
            <a:p>
              <a:pPr marL="285750" indent="-285750" algn="just">
                <a:buFont typeface="Wingdings" panose="05000000000000000000" pitchFamily="2" charset="2"/>
                <a:buChar char="n"/>
              </a:pPr>
              <a:r>
                <a:rPr lang="zh-CN" altLang="en-US" sz="1800" dirty="0">
                  <a:solidFill>
                    <a:schemeClr val="tx1">
                      <a:lumMod val="85000"/>
                      <a:lumOff val="15000"/>
                    </a:schemeClr>
                  </a:solidFill>
                  <a:cs typeface="+mn-ea"/>
                  <a:sym typeface="+mn-lt"/>
                </a:rPr>
                <a:t>坚持在公司管理上下功夫，提高服务品质，降低成本，提高综合竞争力</a:t>
              </a:r>
            </a:p>
          </p:txBody>
        </p:sp>
        <p:sp>
          <p:nvSpPr>
            <p:cNvPr id="17" name="矩形 16"/>
            <p:cNvSpPr/>
            <p:nvPr/>
          </p:nvSpPr>
          <p:spPr>
            <a:xfrm>
              <a:off x="7794353" y="3665257"/>
              <a:ext cx="3046780" cy="922969"/>
            </a:xfrm>
            <a:prstGeom prst="rect">
              <a:avLst/>
            </a:prstGeom>
          </p:spPr>
          <p:txBody>
            <a:bodyPr wrap="square">
              <a:spAutoFit/>
            </a:bodyPr>
            <a:lstStyle/>
            <a:p>
              <a:pPr marL="285750" indent="-285750" algn="just">
                <a:buFont typeface="Wingdings" panose="05000000000000000000" pitchFamily="2" charset="2"/>
                <a:buChar char="n"/>
              </a:pPr>
              <a:r>
                <a:rPr lang="zh-CN" altLang="en-US" sz="1800" dirty="0">
                  <a:solidFill>
                    <a:schemeClr val="tx1">
                      <a:lumMod val="85000"/>
                      <a:lumOff val="15000"/>
                    </a:schemeClr>
                  </a:solidFill>
                  <a:cs typeface="+mn-ea"/>
                  <a:sym typeface="+mn-lt"/>
                </a:rPr>
                <a:t>建立完善的市场信息网络体系，增强市场应变能力，丰富和演化服务种类。</a:t>
              </a:r>
            </a:p>
          </p:txBody>
        </p:sp>
        <p:sp>
          <p:nvSpPr>
            <p:cNvPr id="19" name="矩形 18"/>
            <p:cNvSpPr/>
            <p:nvPr/>
          </p:nvSpPr>
          <p:spPr>
            <a:xfrm>
              <a:off x="7794353" y="4638409"/>
              <a:ext cx="3046780" cy="369188"/>
            </a:xfrm>
            <a:prstGeom prst="rect">
              <a:avLst/>
            </a:prstGeom>
          </p:spPr>
          <p:txBody>
            <a:bodyPr wrap="square">
              <a:spAutoFit/>
            </a:bodyPr>
            <a:lstStyle/>
            <a:p>
              <a:pPr marL="285750" indent="-285750" algn="just">
                <a:buFont typeface="Wingdings" panose="05000000000000000000" pitchFamily="2" charset="2"/>
                <a:buChar char="n"/>
              </a:pPr>
              <a:r>
                <a:rPr lang="zh-CN" altLang="en-US" sz="1800" dirty="0">
                  <a:solidFill>
                    <a:schemeClr val="tx1">
                      <a:lumMod val="85000"/>
                      <a:lumOff val="15000"/>
                    </a:schemeClr>
                  </a:solidFill>
                  <a:cs typeface="+mn-ea"/>
                  <a:sym typeface="+mn-lt"/>
                </a:rPr>
                <a:t>寻求产业链同盟的支持</a:t>
              </a:r>
            </a:p>
          </p:txBody>
        </p:sp>
        <p:sp>
          <p:nvSpPr>
            <p:cNvPr id="20" name="矩形 19"/>
            <p:cNvSpPr/>
            <p:nvPr/>
          </p:nvSpPr>
          <p:spPr>
            <a:xfrm>
              <a:off x="7794353" y="5031660"/>
              <a:ext cx="3046780" cy="369188"/>
            </a:xfrm>
            <a:prstGeom prst="rect">
              <a:avLst/>
            </a:prstGeom>
          </p:spPr>
          <p:txBody>
            <a:bodyPr wrap="square">
              <a:spAutoFit/>
            </a:bodyPr>
            <a:lstStyle/>
            <a:p>
              <a:pPr marL="285750" indent="-285750" algn="just">
                <a:buFont typeface="Wingdings" panose="05000000000000000000" pitchFamily="2" charset="2"/>
                <a:buChar char="n"/>
              </a:pPr>
              <a:r>
                <a:rPr lang="zh-CN" altLang="en-US" sz="1800" dirty="0">
                  <a:solidFill>
                    <a:schemeClr val="tx1">
                      <a:lumMod val="85000"/>
                      <a:lumOff val="15000"/>
                    </a:schemeClr>
                  </a:solidFill>
                  <a:cs typeface="+mn-ea"/>
                  <a:sym typeface="+mn-lt"/>
                </a:rPr>
                <a:t>实施品牌战略</a:t>
              </a:r>
            </a:p>
          </p:txBody>
        </p:sp>
      </p:grpSp>
      <p:grpSp>
        <p:nvGrpSpPr>
          <p:cNvPr id="2" name="组合 1"/>
          <p:cNvGrpSpPr/>
          <p:nvPr/>
        </p:nvGrpSpPr>
        <p:grpSpPr>
          <a:xfrm>
            <a:off x="4449564" y="2214286"/>
            <a:ext cx="3234107" cy="2887598"/>
            <a:chOff x="4449564" y="2214286"/>
            <a:chExt cx="3234107" cy="2887598"/>
          </a:xfrm>
        </p:grpSpPr>
        <p:grpSp>
          <p:nvGrpSpPr>
            <p:cNvPr id="9" name="组合 8"/>
            <p:cNvGrpSpPr/>
            <p:nvPr/>
          </p:nvGrpSpPr>
          <p:grpSpPr>
            <a:xfrm>
              <a:off x="4449564" y="2214286"/>
              <a:ext cx="3234107" cy="2887598"/>
              <a:chOff x="1235090" y="1108075"/>
              <a:chExt cx="2000250" cy="1785938"/>
            </a:xfrm>
          </p:grpSpPr>
          <p:sp>
            <p:nvSpPr>
              <p:cNvPr id="10" name="Freeform 5"/>
              <p:cNvSpPr/>
              <p:nvPr/>
            </p:nvSpPr>
            <p:spPr bwMode="auto">
              <a:xfrm>
                <a:off x="1235090" y="1108075"/>
                <a:ext cx="2000250" cy="1785938"/>
              </a:xfrm>
              <a:custGeom>
                <a:avLst/>
                <a:gdLst>
                  <a:gd name="T0" fmla="*/ 2156 w 2759"/>
                  <a:gd name="T1" fmla="*/ 133 h 2444"/>
                  <a:gd name="T2" fmla="*/ 2434 w 2759"/>
                  <a:gd name="T3" fmla="*/ 614 h 2444"/>
                  <a:gd name="T4" fmla="*/ 2709 w 2759"/>
                  <a:gd name="T5" fmla="*/ 1090 h 2444"/>
                  <a:gd name="T6" fmla="*/ 2712 w 2759"/>
                  <a:gd name="T7" fmla="*/ 1350 h 2444"/>
                  <a:gd name="T8" fmla="*/ 2434 w 2759"/>
                  <a:gd name="T9" fmla="*/ 1831 h 2444"/>
                  <a:gd name="T10" fmla="*/ 2159 w 2759"/>
                  <a:gd name="T11" fmla="*/ 2307 h 2444"/>
                  <a:gd name="T12" fmla="*/ 1935 w 2759"/>
                  <a:gd name="T13" fmla="*/ 2439 h 2444"/>
                  <a:gd name="T14" fmla="*/ 1380 w 2759"/>
                  <a:gd name="T15" fmla="*/ 2439 h 2444"/>
                  <a:gd name="T16" fmla="*/ 829 w 2759"/>
                  <a:gd name="T17" fmla="*/ 2439 h 2444"/>
                  <a:gd name="T18" fmla="*/ 603 w 2759"/>
                  <a:gd name="T19" fmla="*/ 2312 h 2444"/>
                  <a:gd name="T20" fmla="*/ 326 w 2759"/>
                  <a:gd name="T21" fmla="*/ 1831 h 2444"/>
                  <a:gd name="T22" fmla="*/ 51 w 2759"/>
                  <a:gd name="T23" fmla="*/ 1354 h 2444"/>
                  <a:gd name="T24" fmla="*/ 48 w 2759"/>
                  <a:gd name="T25" fmla="*/ 1095 h 2444"/>
                  <a:gd name="T26" fmla="*/ 326 w 2759"/>
                  <a:gd name="T27" fmla="*/ 614 h 2444"/>
                  <a:gd name="T28" fmla="*/ 601 w 2759"/>
                  <a:gd name="T29" fmla="*/ 137 h 2444"/>
                  <a:gd name="T30" fmla="*/ 824 w 2759"/>
                  <a:gd name="T31" fmla="*/ 5 h 2444"/>
                  <a:gd name="T32" fmla="*/ 1380 w 2759"/>
                  <a:gd name="T33" fmla="*/ 5 h 2444"/>
                  <a:gd name="T34" fmla="*/ 1930 w 2759"/>
                  <a:gd name="T35" fmla="*/ 5 h 2444"/>
                  <a:gd name="T36" fmla="*/ 2156 w 2759"/>
                  <a:gd name="T37" fmla="*/ 133 h 2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59" h="2444">
                    <a:moveTo>
                      <a:pt x="2156" y="133"/>
                    </a:moveTo>
                    <a:lnTo>
                      <a:pt x="2434" y="614"/>
                    </a:lnTo>
                    <a:cubicBezTo>
                      <a:pt x="2525" y="773"/>
                      <a:pt x="2617" y="932"/>
                      <a:pt x="2709" y="1090"/>
                    </a:cubicBezTo>
                    <a:cubicBezTo>
                      <a:pt x="2759" y="1168"/>
                      <a:pt x="2755" y="1271"/>
                      <a:pt x="2712" y="1350"/>
                    </a:cubicBezTo>
                    <a:lnTo>
                      <a:pt x="2434" y="1831"/>
                    </a:lnTo>
                    <a:cubicBezTo>
                      <a:pt x="2342" y="1990"/>
                      <a:pt x="2250" y="2149"/>
                      <a:pt x="2159" y="2307"/>
                    </a:cubicBezTo>
                    <a:cubicBezTo>
                      <a:pt x="2117" y="2390"/>
                      <a:pt x="2025" y="2438"/>
                      <a:pt x="1935" y="2439"/>
                    </a:cubicBezTo>
                    <a:lnTo>
                      <a:pt x="1380" y="2439"/>
                    </a:lnTo>
                    <a:cubicBezTo>
                      <a:pt x="1196" y="2439"/>
                      <a:pt x="1013" y="2439"/>
                      <a:pt x="829" y="2439"/>
                    </a:cubicBezTo>
                    <a:cubicBezTo>
                      <a:pt x="737" y="2444"/>
                      <a:pt x="650" y="2389"/>
                      <a:pt x="603" y="2312"/>
                    </a:cubicBezTo>
                    <a:lnTo>
                      <a:pt x="326" y="1831"/>
                    </a:lnTo>
                    <a:cubicBezTo>
                      <a:pt x="234" y="1672"/>
                      <a:pt x="142" y="1513"/>
                      <a:pt x="51" y="1354"/>
                    </a:cubicBezTo>
                    <a:cubicBezTo>
                      <a:pt x="0" y="1277"/>
                      <a:pt x="4" y="1173"/>
                      <a:pt x="48" y="1095"/>
                    </a:cubicBezTo>
                    <a:lnTo>
                      <a:pt x="326" y="614"/>
                    </a:lnTo>
                    <a:cubicBezTo>
                      <a:pt x="417" y="455"/>
                      <a:pt x="509" y="296"/>
                      <a:pt x="601" y="137"/>
                    </a:cubicBezTo>
                    <a:cubicBezTo>
                      <a:pt x="643" y="55"/>
                      <a:pt x="735" y="7"/>
                      <a:pt x="824" y="5"/>
                    </a:cubicBezTo>
                    <a:lnTo>
                      <a:pt x="1380" y="5"/>
                    </a:lnTo>
                    <a:cubicBezTo>
                      <a:pt x="1563" y="5"/>
                      <a:pt x="1747" y="5"/>
                      <a:pt x="1930" y="5"/>
                    </a:cubicBezTo>
                    <a:cubicBezTo>
                      <a:pt x="2022" y="0"/>
                      <a:pt x="2110" y="56"/>
                      <a:pt x="2156" y="133"/>
                    </a:cubicBezTo>
                    <a:close/>
                  </a:path>
                </a:pathLst>
              </a:custGeom>
              <a:solidFill>
                <a:srgbClr val="01304C"/>
              </a:solidFill>
              <a:ln w="38100">
                <a:solidFill>
                  <a:srgbClr val="9BD744"/>
                </a:solidFill>
                <a:round/>
              </a:ln>
              <a:effectLst>
                <a:outerShdw blurRad="50800" dist="38100" algn="l" rotWithShape="0">
                  <a:prstClr val="black">
                    <a:alpha val="40000"/>
                  </a:prstClr>
                </a:outerShdw>
              </a:effectLst>
            </p:spPr>
            <p:txBody>
              <a:bodyPr vert="horz" wrap="square" lIns="91404" tIns="45702" rIns="91404" bIns="45702" numCol="1" anchor="t" anchorCtr="0" compatLnSpc="1"/>
              <a:lstStyle/>
              <a:p>
                <a:endParaRPr lang="zh-CN" altLang="en-US" sz="1800"/>
              </a:p>
            </p:txBody>
          </p:sp>
          <p:sp>
            <p:nvSpPr>
              <p:cNvPr id="11" name="Freeform 6"/>
              <p:cNvSpPr/>
              <p:nvPr/>
            </p:nvSpPr>
            <p:spPr bwMode="auto">
              <a:xfrm>
                <a:off x="1283509" y="1154113"/>
                <a:ext cx="1903413" cy="1693863"/>
              </a:xfrm>
              <a:custGeom>
                <a:avLst/>
                <a:gdLst>
                  <a:gd name="T0" fmla="*/ 2060 w 2654"/>
                  <a:gd name="T1" fmla="*/ 107 h 2342"/>
                  <a:gd name="T2" fmla="*/ 1880 w 2654"/>
                  <a:gd name="T3" fmla="*/ 4 h 2342"/>
                  <a:gd name="T4" fmla="*/ 1878 w 2654"/>
                  <a:gd name="T5" fmla="*/ 4 h 2342"/>
                  <a:gd name="T6" fmla="*/ 1877 w 2654"/>
                  <a:gd name="T7" fmla="*/ 4 h 2342"/>
                  <a:gd name="T8" fmla="*/ 1327 w 2654"/>
                  <a:gd name="T9" fmla="*/ 4 h 2342"/>
                  <a:gd name="T10" fmla="*/ 772 w 2654"/>
                  <a:gd name="T11" fmla="*/ 4 h 2342"/>
                  <a:gd name="T12" fmla="*/ 592 w 2654"/>
                  <a:gd name="T13" fmla="*/ 109 h 2342"/>
                  <a:gd name="T14" fmla="*/ 592 w 2654"/>
                  <a:gd name="T15" fmla="*/ 110 h 2342"/>
                  <a:gd name="T16" fmla="*/ 591 w 2654"/>
                  <a:gd name="T17" fmla="*/ 111 h 2342"/>
                  <a:gd name="T18" fmla="*/ 316 w 2654"/>
                  <a:gd name="T19" fmla="*/ 588 h 2342"/>
                  <a:gd name="T20" fmla="*/ 39 w 2654"/>
                  <a:gd name="T21" fmla="*/ 1068 h 2342"/>
                  <a:gd name="T22" fmla="*/ 39 w 2654"/>
                  <a:gd name="T23" fmla="*/ 1276 h 2342"/>
                  <a:gd name="T24" fmla="*/ 40 w 2654"/>
                  <a:gd name="T25" fmla="*/ 1277 h 2342"/>
                  <a:gd name="T26" fmla="*/ 41 w 2654"/>
                  <a:gd name="T27" fmla="*/ 1278 h 2342"/>
                  <a:gd name="T28" fmla="*/ 316 w 2654"/>
                  <a:gd name="T29" fmla="*/ 1755 h 2342"/>
                  <a:gd name="T30" fmla="*/ 593 w 2654"/>
                  <a:gd name="T31" fmla="*/ 2235 h 2342"/>
                  <a:gd name="T32" fmla="*/ 774 w 2654"/>
                  <a:gd name="T33" fmla="*/ 2339 h 2342"/>
                  <a:gd name="T34" fmla="*/ 775 w 2654"/>
                  <a:gd name="T35" fmla="*/ 2338 h 2342"/>
                  <a:gd name="T36" fmla="*/ 776 w 2654"/>
                  <a:gd name="T37" fmla="*/ 2338 h 2342"/>
                  <a:gd name="T38" fmla="*/ 1327 w 2654"/>
                  <a:gd name="T39" fmla="*/ 2338 h 2342"/>
                  <a:gd name="T40" fmla="*/ 1881 w 2654"/>
                  <a:gd name="T41" fmla="*/ 2338 h 2342"/>
                  <a:gd name="T42" fmla="*/ 2061 w 2654"/>
                  <a:gd name="T43" fmla="*/ 2234 h 2342"/>
                  <a:gd name="T44" fmla="*/ 2062 w 2654"/>
                  <a:gd name="T45" fmla="*/ 2233 h 2342"/>
                  <a:gd name="T46" fmla="*/ 2062 w 2654"/>
                  <a:gd name="T47" fmla="*/ 2231 h 2342"/>
                  <a:gd name="T48" fmla="*/ 2337 w 2654"/>
                  <a:gd name="T49" fmla="*/ 1755 h 2342"/>
                  <a:gd name="T50" fmla="*/ 2615 w 2654"/>
                  <a:gd name="T51" fmla="*/ 1274 h 2342"/>
                  <a:gd name="T52" fmla="*/ 2614 w 2654"/>
                  <a:gd name="T53" fmla="*/ 1067 h 2342"/>
                  <a:gd name="T54" fmla="*/ 2613 w 2654"/>
                  <a:gd name="T55" fmla="*/ 1066 h 2342"/>
                  <a:gd name="T56" fmla="*/ 2613 w 2654"/>
                  <a:gd name="T57" fmla="*/ 1064 h 2342"/>
                  <a:gd name="T58" fmla="*/ 2337 w 2654"/>
                  <a:gd name="T59" fmla="*/ 588 h 2342"/>
                  <a:gd name="T60" fmla="*/ 2060 w 2654"/>
                  <a:gd name="T61" fmla="*/ 107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54" h="2342">
                    <a:moveTo>
                      <a:pt x="2060" y="107"/>
                    </a:moveTo>
                    <a:cubicBezTo>
                      <a:pt x="2023" y="46"/>
                      <a:pt x="1953" y="0"/>
                      <a:pt x="1880" y="4"/>
                    </a:cubicBezTo>
                    <a:lnTo>
                      <a:pt x="1878" y="4"/>
                    </a:lnTo>
                    <a:lnTo>
                      <a:pt x="1877" y="4"/>
                    </a:lnTo>
                    <a:cubicBezTo>
                      <a:pt x="1694" y="4"/>
                      <a:pt x="1510" y="4"/>
                      <a:pt x="1327" y="4"/>
                    </a:cubicBezTo>
                    <a:lnTo>
                      <a:pt x="772" y="4"/>
                    </a:lnTo>
                    <a:cubicBezTo>
                      <a:pt x="700" y="5"/>
                      <a:pt x="626" y="44"/>
                      <a:pt x="592" y="109"/>
                    </a:cubicBezTo>
                    <a:lnTo>
                      <a:pt x="592" y="110"/>
                    </a:lnTo>
                    <a:lnTo>
                      <a:pt x="591" y="111"/>
                    </a:lnTo>
                    <a:cubicBezTo>
                      <a:pt x="499" y="270"/>
                      <a:pt x="408" y="429"/>
                      <a:pt x="316" y="588"/>
                    </a:cubicBezTo>
                    <a:lnTo>
                      <a:pt x="39" y="1068"/>
                    </a:lnTo>
                    <a:cubicBezTo>
                      <a:pt x="4" y="1131"/>
                      <a:pt x="0" y="1215"/>
                      <a:pt x="39" y="1276"/>
                    </a:cubicBezTo>
                    <a:lnTo>
                      <a:pt x="40" y="1277"/>
                    </a:lnTo>
                    <a:lnTo>
                      <a:pt x="41" y="1278"/>
                    </a:lnTo>
                    <a:cubicBezTo>
                      <a:pt x="133" y="1437"/>
                      <a:pt x="224" y="1596"/>
                      <a:pt x="316" y="1755"/>
                    </a:cubicBezTo>
                    <a:lnTo>
                      <a:pt x="593" y="2235"/>
                    </a:lnTo>
                    <a:cubicBezTo>
                      <a:pt x="630" y="2297"/>
                      <a:pt x="701" y="2342"/>
                      <a:pt x="774" y="2339"/>
                    </a:cubicBezTo>
                    <a:lnTo>
                      <a:pt x="775" y="2338"/>
                    </a:lnTo>
                    <a:lnTo>
                      <a:pt x="776" y="2338"/>
                    </a:lnTo>
                    <a:cubicBezTo>
                      <a:pt x="960" y="2338"/>
                      <a:pt x="1143" y="2338"/>
                      <a:pt x="1327" y="2338"/>
                    </a:cubicBezTo>
                    <a:lnTo>
                      <a:pt x="1881" y="2338"/>
                    </a:lnTo>
                    <a:cubicBezTo>
                      <a:pt x="1953" y="2337"/>
                      <a:pt x="2028" y="2299"/>
                      <a:pt x="2061" y="2234"/>
                    </a:cubicBezTo>
                    <a:lnTo>
                      <a:pt x="2062" y="2233"/>
                    </a:lnTo>
                    <a:lnTo>
                      <a:pt x="2062" y="2231"/>
                    </a:lnTo>
                    <a:cubicBezTo>
                      <a:pt x="2154" y="2073"/>
                      <a:pt x="2246" y="1914"/>
                      <a:pt x="2337" y="1755"/>
                    </a:cubicBezTo>
                    <a:lnTo>
                      <a:pt x="2615" y="1274"/>
                    </a:lnTo>
                    <a:cubicBezTo>
                      <a:pt x="2650" y="1212"/>
                      <a:pt x="2654" y="1128"/>
                      <a:pt x="2614" y="1067"/>
                    </a:cubicBezTo>
                    <a:lnTo>
                      <a:pt x="2613" y="1066"/>
                    </a:lnTo>
                    <a:lnTo>
                      <a:pt x="2613" y="1064"/>
                    </a:lnTo>
                    <a:cubicBezTo>
                      <a:pt x="2521" y="906"/>
                      <a:pt x="2429" y="747"/>
                      <a:pt x="2337" y="588"/>
                    </a:cubicBezTo>
                    <a:lnTo>
                      <a:pt x="2060" y="107"/>
                    </a:lnTo>
                    <a:close/>
                  </a:path>
                </a:pathLst>
              </a:custGeom>
              <a:solidFill>
                <a:srgbClr val="01304C"/>
              </a:solidFill>
              <a:ln w="12700" cap="flat">
                <a:solidFill>
                  <a:srgbClr val="049AAB"/>
                </a:solidFill>
                <a:prstDash val="solid"/>
                <a:miter lim="800000"/>
              </a:ln>
            </p:spPr>
            <p:txBody>
              <a:bodyPr vert="horz" wrap="square" lIns="91404" tIns="45702" rIns="91404" bIns="45702" numCol="1" anchor="t" anchorCtr="0" compatLnSpc="1"/>
              <a:lstStyle/>
              <a:p>
                <a:endParaRPr lang="zh-CN" altLang="en-US" sz="1800"/>
              </a:p>
            </p:txBody>
          </p:sp>
        </p:grpSp>
        <p:sp>
          <p:nvSpPr>
            <p:cNvPr id="12" name="矩形 11"/>
            <p:cNvSpPr/>
            <p:nvPr/>
          </p:nvSpPr>
          <p:spPr>
            <a:xfrm>
              <a:off x="5034079" y="3574328"/>
              <a:ext cx="2077921" cy="1200072"/>
            </a:xfrm>
            <a:prstGeom prst="rect">
              <a:avLst/>
            </a:prstGeom>
          </p:spPr>
          <p:txBody>
            <a:bodyPr wrap="square">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市场风险和对策</a:t>
              </a:r>
            </a:p>
          </p:txBody>
        </p:sp>
        <p:sp>
          <p:nvSpPr>
            <p:cNvPr id="13" name="Freeform 13"/>
            <p:cNvSpPr>
              <a:spLocks noEditPoints="1"/>
            </p:cNvSpPr>
            <p:nvPr/>
          </p:nvSpPr>
          <p:spPr bwMode="auto">
            <a:xfrm>
              <a:off x="5592308" y="2788319"/>
              <a:ext cx="922905" cy="724933"/>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7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7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8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3"/>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7"/>
                  </a:lnTo>
                  <a:lnTo>
                    <a:pt x="361" y="427"/>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7"/>
                  </a:lnTo>
                  <a:lnTo>
                    <a:pt x="747" y="427"/>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6"/>
                    <a:pt x="188" y="339"/>
                  </a:cubicBezTo>
                  <a:lnTo>
                    <a:pt x="178" y="365"/>
                  </a:lnTo>
                  <a:lnTo>
                    <a:pt x="196" y="510"/>
                  </a:lnTo>
                  <a:lnTo>
                    <a:pt x="163" y="540"/>
                  </a:lnTo>
                  <a:lnTo>
                    <a:pt x="129" y="510"/>
                  </a:lnTo>
                  <a:lnTo>
                    <a:pt x="147" y="365"/>
                  </a:lnTo>
                  <a:lnTo>
                    <a:pt x="137" y="339"/>
                  </a:lnTo>
                  <a:cubicBezTo>
                    <a:pt x="135" y="336"/>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chemeClr val="bg1"/>
            </a:solidFill>
            <a:ln>
              <a:noFill/>
            </a:ln>
          </p:spPr>
          <p:txBody>
            <a:bodyPr vert="horz" wrap="square" lIns="91404" tIns="45702" rIns="91404" bIns="45702" numCol="1" anchor="t" anchorCtr="0" compatLnSpc="1"/>
            <a:lstStyle/>
            <a:p>
              <a:endParaRPr lang="zh-CN" altLang="en-US" sz="1800">
                <a:solidFill>
                  <a:schemeClr val="accent2"/>
                </a:solidFill>
              </a:endParaRPr>
            </a:p>
          </p:txBody>
        </p:sp>
      </p:grpSp>
      <p:grpSp>
        <p:nvGrpSpPr>
          <p:cNvPr id="21" name="组合 20"/>
          <p:cNvGrpSpPr/>
          <p:nvPr/>
        </p:nvGrpSpPr>
        <p:grpSpPr>
          <a:xfrm>
            <a:off x="1128173" y="143392"/>
            <a:ext cx="5199161" cy="646331"/>
            <a:chOff x="6080760" y="1044564"/>
            <a:chExt cx="5199161" cy="646331"/>
          </a:xfrm>
        </p:grpSpPr>
        <p:sp>
          <p:nvSpPr>
            <p:cNvPr id="22" name="文本框 21"/>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THREE</a:t>
              </a:r>
              <a:endParaRPr lang="zh-CN" altLang="en-US" sz="3600" b="1" dirty="0">
                <a:solidFill>
                  <a:srgbClr val="049AAB"/>
                </a:solidFill>
                <a:latin typeface="Microsoft Yi Baiti" panose="03000500000000000000" pitchFamily="66" charset="0"/>
              </a:endParaRPr>
            </a:p>
          </p:txBody>
        </p:sp>
        <p:sp>
          <p:nvSpPr>
            <p:cNvPr id="23" name="文本框 22"/>
            <p:cNvSpPr txBox="1"/>
            <p:nvPr/>
          </p:nvSpPr>
          <p:spPr>
            <a:xfrm>
              <a:off x="7442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风险分析及对策</a:t>
              </a: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p:tgtEl>
                                          <p:spTgt spid="24"/>
                                        </p:tgtEl>
                                        <p:attrNameLst>
                                          <p:attrName>ppt_x</p:attrName>
                                        </p:attrNameLst>
                                      </p:cBhvr>
                                      <p:tavLst>
                                        <p:tav tm="0">
                                          <p:val>
                                            <p:strVal val="#ppt_x-#ppt_w*1.125000"/>
                                          </p:val>
                                        </p:tav>
                                        <p:tav tm="100000">
                                          <p:val>
                                            <p:strVal val="#ppt_x"/>
                                          </p:val>
                                        </p:tav>
                                      </p:tavLst>
                                    </p:anim>
                                    <p:animEffect transition="in" filter="wipe(right)">
                                      <p:cBhvr>
                                        <p:cTn id="14" dur="500"/>
                                        <p:tgtEl>
                                          <p:spTgt spid="24"/>
                                        </p:tgtEl>
                                      </p:cBhvr>
                                    </p:animEffect>
                                  </p:childTnLst>
                                </p:cTn>
                              </p:par>
                              <p:par>
                                <p:cTn id="15" presetID="12" presetClass="entr" presetSubtype="2"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ppt_x</p:attrName>
                                        </p:attrNameLst>
                                      </p:cBhvr>
                                      <p:tavLst>
                                        <p:tav tm="0">
                                          <p:val>
                                            <p:strVal val="#ppt_x+#ppt_w*1.125000"/>
                                          </p:val>
                                        </p:tav>
                                        <p:tav tm="100000">
                                          <p:val>
                                            <p:strVal val="#ppt_x"/>
                                          </p:val>
                                        </p:tav>
                                      </p:tavLst>
                                    </p:anim>
                                    <p:animEffect transition="in" filter="wipe(lef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022551" y="4903027"/>
            <a:ext cx="4958579" cy="652824"/>
            <a:chOff x="1022551" y="4903027"/>
            <a:chExt cx="4958579" cy="652824"/>
          </a:xfrm>
        </p:grpSpPr>
        <p:sp>
          <p:nvSpPr>
            <p:cNvPr id="9" name="任意多边形 18"/>
            <p:cNvSpPr/>
            <p:nvPr/>
          </p:nvSpPr>
          <p:spPr bwMode="auto">
            <a:xfrm>
              <a:off x="1022551" y="4903027"/>
              <a:ext cx="4958579" cy="652824"/>
            </a:xfrm>
            <a:custGeom>
              <a:avLst/>
              <a:gdLst>
                <a:gd name="T0" fmla="*/ 216100 w 3279285"/>
                <a:gd name="T1" fmla="*/ 0 h 431880"/>
                <a:gd name="T2" fmla="*/ 2354790 w 3279285"/>
                <a:gd name="T3" fmla="*/ 0 h 431880"/>
                <a:gd name="T4" fmla="*/ 2424017 w 3279285"/>
                <a:gd name="T5" fmla="*/ 76044 h 431880"/>
                <a:gd name="T6" fmla="*/ 3159270 w 3279285"/>
                <a:gd name="T7" fmla="*/ 425214 h 431880"/>
                <a:gd name="T8" fmla="*/ 3281735 w 3279285"/>
                <a:gd name="T9" fmla="*/ 431389 h 431880"/>
                <a:gd name="T10" fmla="*/ 3280825 w 3279285"/>
                <a:gd name="T11" fmla="*/ 431480 h 431880"/>
                <a:gd name="T12" fmla="*/ 216100 w 3279285"/>
                <a:gd name="T13" fmla="*/ 431480 h 431880"/>
                <a:gd name="T14" fmla="*/ 0 w 3279285"/>
                <a:gd name="T15" fmla="*/ 215740 h 431880"/>
                <a:gd name="T16" fmla="*/ 216100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rgbClr val="049AAB">
                <a:alpha val="10000"/>
              </a:srgbClr>
            </a:solidFill>
            <a:ln w="28575">
              <a:solidFill>
                <a:srgbClr val="049AAB"/>
              </a:solidFill>
              <a:round/>
            </a:ln>
            <a:effectLst>
              <a:outerShdw blurRad="50800" dist="38100" algn="l" rotWithShape="0">
                <a:prstClr val="black">
                  <a:alpha val="40000"/>
                </a:prstClr>
              </a:outerShdw>
            </a:effectLst>
          </p:spPr>
          <p:txBody>
            <a:bodyPr vert="horz" wrap="square" lIns="91404" tIns="45702" rIns="91404" bIns="45702" numCol="1" anchor="t" anchorCtr="0" compatLnSpc="1"/>
            <a:lstStyle/>
            <a:p>
              <a:endParaRPr lang="en-US" altLang="zh-CN" sz="1800" dirty="0">
                <a:solidFill>
                  <a:schemeClr val="tx2"/>
                </a:solidFill>
                <a:latin typeface="Arial" panose="020B0604020202020204" pitchFamily="34" charset="0"/>
                <a:ea typeface="宋体" panose="02010600030101010101" pitchFamily="2" charset="-122"/>
              </a:endParaRPr>
            </a:p>
          </p:txBody>
        </p:sp>
        <p:sp>
          <p:nvSpPr>
            <p:cNvPr id="11" name="矩形 10"/>
            <p:cNvSpPr/>
            <p:nvPr/>
          </p:nvSpPr>
          <p:spPr>
            <a:xfrm>
              <a:off x="1345328" y="4963713"/>
              <a:ext cx="1117178" cy="523016"/>
            </a:xfrm>
            <a:prstGeom prst="rect">
              <a:avLst/>
            </a:prstGeom>
          </p:spPr>
          <p:txBody>
            <a:bodyPr wrap="none">
              <a:spAutoFit/>
            </a:bodyPr>
            <a:lstStyle/>
            <a:p>
              <a:r>
                <a:rPr lang="zh-CN" altLang="en-US" sz="2800" b="1" dirty="0">
                  <a:solidFill>
                    <a:srgbClr val="049AAB"/>
                  </a:solidFill>
                  <a:latin typeface="微软雅黑" panose="020B0503020204020204" pitchFamily="34" charset="-122"/>
                  <a:ea typeface="微软雅黑" panose="020B0503020204020204" pitchFamily="34" charset="-122"/>
                </a:rPr>
                <a:t>风  险</a:t>
              </a:r>
              <a:endParaRPr lang="en-US" altLang="zh-CN" sz="2800" b="1" dirty="0">
                <a:solidFill>
                  <a:srgbClr val="049AAB"/>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6065131" y="1883720"/>
            <a:ext cx="4951381" cy="652824"/>
            <a:chOff x="6065131" y="1883720"/>
            <a:chExt cx="4951381" cy="652824"/>
          </a:xfrm>
        </p:grpSpPr>
        <p:sp>
          <p:nvSpPr>
            <p:cNvPr id="10" name="任意多边形 17"/>
            <p:cNvSpPr/>
            <p:nvPr/>
          </p:nvSpPr>
          <p:spPr bwMode="auto">
            <a:xfrm>
              <a:off x="6065131" y="1883720"/>
              <a:ext cx="4951381" cy="652824"/>
            </a:xfrm>
            <a:custGeom>
              <a:avLst/>
              <a:gdLst>
                <a:gd name="T0" fmla="*/ 27359 w 3275513"/>
                <a:gd name="T1" fmla="*/ 0 h 431880"/>
                <a:gd name="T2" fmla="*/ 3057238 w 3275513"/>
                <a:gd name="T3" fmla="*/ 0 h 431880"/>
                <a:gd name="T4" fmla="*/ 3273013 w 3275513"/>
                <a:gd name="T5" fmla="*/ 215740 h 431880"/>
                <a:gd name="T6" fmla="*/ 3057238 w 3275513"/>
                <a:gd name="T7" fmla="*/ 431480 h 431880"/>
                <a:gd name="T8" fmla="*/ 872766 w 3275513"/>
                <a:gd name="T9" fmla="*/ 431480 h 431880"/>
                <a:gd name="T10" fmla="*/ 803640 w 3275513"/>
                <a:gd name="T11" fmla="*/ 355438 h 431880"/>
                <a:gd name="T12" fmla="*/ 69496 w 3275513"/>
                <a:gd name="T13" fmla="*/ 6267 h 431880"/>
                <a:gd name="T14" fmla="*/ 0 w 3275513"/>
                <a:gd name="T15" fmla="*/ 2755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bg1"/>
            </a:solidFill>
            <a:ln w="28575">
              <a:solidFill>
                <a:srgbClr val="049AAB"/>
              </a:solidFill>
              <a:round/>
            </a:ln>
            <a:effectLst>
              <a:outerShdw blurRad="50800" dist="38100" algn="l" rotWithShape="0">
                <a:prstClr val="black">
                  <a:alpha val="40000"/>
                </a:prstClr>
              </a:outerShdw>
            </a:effectLst>
          </p:spPr>
          <p:txBody>
            <a:bodyPr vert="horz" wrap="square" lIns="91404" tIns="45702" rIns="91404" bIns="45702" numCol="1" anchor="t" anchorCtr="0" compatLnSpc="1"/>
            <a:lstStyle/>
            <a:p>
              <a:endParaRPr lang="zh-CN" altLang="en-US" sz="1800" dirty="0">
                <a:solidFill>
                  <a:schemeClr val="tx2"/>
                </a:solidFill>
                <a:latin typeface="Arial" panose="020B0604020202020204" pitchFamily="34" charset="0"/>
                <a:ea typeface="宋体" panose="02010600030101010101" pitchFamily="2" charset="-122"/>
              </a:endParaRPr>
            </a:p>
          </p:txBody>
        </p:sp>
        <p:sp>
          <p:nvSpPr>
            <p:cNvPr id="12" name="矩形 11"/>
            <p:cNvSpPr/>
            <p:nvPr/>
          </p:nvSpPr>
          <p:spPr>
            <a:xfrm>
              <a:off x="9679069" y="1948088"/>
              <a:ext cx="1117178" cy="523016"/>
            </a:xfrm>
            <a:prstGeom prst="rect">
              <a:avLst/>
            </a:prstGeom>
          </p:spPr>
          <p:txBody>
            <a:bodyPr wrap="none">
              <a:spAutoFit/>
            </a:bodyPr>
            <a:lstStyle/>
            <a:p>
              <a:r>
                <a:rPr lang="zh-CN" altLang="en-US" sz="2800" b="1" dirty="0">
                  <a:solidFill>
                    <a:srgbClr val="049AAB"/>
                  </a:solidFill>
                  <a:latin typeface="微软雅黑" panose="020B0503020204020204" pitchFamily="34" charset="-122"/>
                  <a:ea typeface="微软雅黑" panose="020B0503020204020204" pitchFamily="34" charset="-122"/>
                </a:rPr>
                <a:t>对  策</a:t>
              </a:r>
              <a:endParaRPr lang="en-US" altLang="zh-CN" sz="2800" b="1" dirty="0">
                <a:solidFill>
                  <a:srgbClr val="049AAB"/>
                </a:solidFill>
                <a:latin typeface="微软雅黑" panose="020B0503020204020204" pitchFamily="34" charset="-122"/>
                <a:ea typeface="微软雅黑" panose="020B0503020204020204" pitchFamily="34" charset="-122"/>
              </a:endParaRPr>
            </a:p>
          </p:txBody>
        </p:sp>
      </p:grpSp>
      <p:sp>
        <p:nvSpPr>
          <p:cNvPr id="13" name="TextBox 10"/>
          <p:cNvSpPr txBox="1"/>
          <p:nvPr/>
        </p:nvSpPr>
        <p:spPr>
          <a:xfrm>
            <a:off x="1094726" y="2715591"/>
            <a:ext cx="3135380" cy="584547"/>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公司在发展初期，财务风险主要体现为资金短缺风险。</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2" name="组合 1"/>
          <p:cNvGrpSpPr/>
          <p:nvPr/>
        </p:nvGrpSpPr>
        <p:grpSpPr>
          <a:xfrm>
            <a:off x="4363470" y="2070929"/>
            <a:ext cx="3292919" cy="3295321"/>
            <a:chOff x="4363470" y="2070929"/>
            <a:chExt cx="3292919" cy="3295321"/>
          </a:xfrm>
        </p:grpSpPr>
        <p:grpSp>
          <p:nvGrpSpPr>
            <p:cNvPr id="4" name="组合 3"/>
            <p:cNvGrpSpPr/>
            <p:nvPr/>
          </p:nvGrpSpPr>
          <p:grpSpPr>
            <a:xfrm>
              <a:off x="4363470" y="2070929"/>
              <a:ext cx="3292919" cy="3295321"/>
              <a:chOff x="4365174" y="2070399"/>
              <a:chExt cx="3294205" cy="3296608"/>
            </a:xfrm>
            <a:solidFill>
              <a:srgbClr val="01304C"/>
            </a:solidFill>
          </p:grpSpPr>
          <p:grpSp>
            <p:nvGrpSpPr>
              <p:cNvPr id="5" name="组合 4"/>
              <p:cNvGrpSpPr/>
              <p:nvPr/>
            </p:nvGrpSpPr>
            <p:grpSpPr>
              <a:xfrm>
                <a:off x="4550909" y="2249849"/>
                <a:ext cx="2935798" cy="2935802"/>
                <a:chOff x="4598426" y="1496202"/>
                <a:chExt cx="3167150" cy="3167154"/>
              </a:xfrm>
              <a:grpFill/>
            </p:grpSpPr>
            <p:sp>
              <p:nvSpPr>
                <p:cNvPr id="7" name="椭圆 6"/>
                <p:cNvSpPr/>
                <p:nvPr/>
              </p:nvSpPr>
              <p:spPr>
                <a:xfrm flipH="1">
                  <a:off x="4598426" y="1496202"/>
                  <a:ext cx="3167150" cy="3167154"/>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9595" kern="0">
                    <a:solidFill>
                      <a:sysClr val="windowText" lastClr="000000"/>
                    </a:solidFill>
                  </a:endParaRPr>
                </a:p>
              </p:txBody>
            </p:sp>
            <p:sp>
              <p:nvSpPr>
                <p:cNvPr id="8" name="椭圆 7"/>
                <p:cNvSpPr/>
                <p:nvPr/>
              </p:nvSpPr>
              <p:spPr>
                <a:xfrm flipH="1">
                  <a:off x="4672200" y="1569976"/>
                  <a:ext cx="3019603" cy="30196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9595" kern="0">
                    <a:solidFill>
                      <a:sysClr val="windowText" lastClr="000000"/>
                    </a:solidFill>
                  </a:endParaRPr>
                </a:p>
              </p:txBody>
            </p:sp>
          </p:grpSp>
          <p:sp>
            <p:nvSpPr>
              <p:cNvPr id="6" name="同心圆 76"/>
              <p:cNvSpPr/>
              <p:nvPr/>
            </p:nvSpPr>
            <p:spPr>
              <a:xfrm>
                <a:off x="4365174" y="2070399"/>
                <a:ext cx="3294205" cy="3296608"/>
              </a:xfrm>
              <a:prstGeom prst="donut">
                <a:avLst>
                  <a:gd name="adj" fmla="val 6327"/>
                </a:avLst>
              </a:prstGeom>
              <a:grpFill/>
              <a:ln w="38100">
                <a:solidFill>
                  <a:srgbClr val="9BD744"/>
                </a:solidFill>
                <a:round/>
              </a:ln>
              <a:effectLst>
                <a:outerShdw blurRad="50800" dist="38100" algn="l" rotWithShape="0">
                  <a:prstClr val="black">
                    <a:alpha val="40000"/>
                  </a:prstClr>
                </a:outerShdw>
              </a:effectLst>
            </p:spPr>
            <p:txBody>
              <a:bodyPr vert="horz" wrap="square" lIns="91404" tIns="45702" rIns="91404" bIns="45702" numCol="1" anchor="t" anchorCtr="0" compatLnSpc="1"/>
              <a:lstStyle/>
              <a:p>
                <a:endParaRPr lang="zh-CN" altLang="en-US" sz="1800" dirty="0">
                  <a:latin typeface="Arial" panose="020B0604020202020204" pitchFamily="34" charset="0"/>
                  <a:ea typeface="宋体" panose="02010600030101010101" pitchFamily="2" charset="-122"/>
                </a:endParaRPr>
              </a:p>
            </p:txBody>
          </p:sp>
        </p:grpSp>
        <p:sp>
          <p:nvSpPr>
            <p:cNvPr id="14" name="矩形 13"/>
            <p:cNvSpPr/>
            <p:nvPr/>
          </p:nvSpPr>
          <p:spPr>
            <a:xfrm>
              <a:off x="5028978" y="3660412"/>
              <a:ext cx="2002762" cy="1076797"/>
            </a:xfrm>
            <a:prstGeom prst="rect">
              <a:avLst/>
            </a:prstGeom>
          </p:spPr>
          <p:txBody>
            <a:bodyPr wrap="squar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财务风险及对策</a:t>
              </a:r>
            </a:p>
          </p:txBody>
        </p:sp>
        <p:sp>
          <p:nvSpPr>
            <p:cNvPr id="15" name="Freeform 49"/>
            <p:cNvSpPr>
              <a:spLocks noEditPoints="1"/>
            </p:cNvSpPr>
            <p:nvPr/>
          </p:nvSpPr>
          <p:spPr bwMode="auto">
            <a:xfrm>
              <a:off x="5542748" y="2914518"/>
              <a:ext cx="934361" cy="707935"/>
            </a:xfrm>
            <a:custGeom>
              <a:avLst/>
              <a:gdLst>
                <a:gd name="T0" fmla="*/ 228 w 844"/>
                <a:gd name="T1" fmla="*/ 536 h 639"/>
                <a:gd name="T2" fmla="*/ 383 w 844"/>
                <a:gd name="T3" fmla="*/ 639 h 639"/>
                <a:gd name="T4" fmla="*/ 508 w 844"/>
                <a:gd name="T5" fmla="*/ 172 h 639"/>
                <a:gd name="T6" fmla="*/ 843 w 844"/>
                <a:gd name="T7" fmla="*/ 119 h 639"/>
                <a:gd name="T8" fmla="*/ 508 w 844"/>
                <a:gd name="T9" fmla="*/ 66 h 639"/>
                <a:gd name="T10" fmla="*/ 50 w 844"/>
                <a:gd name="T11" fmla="*/ 132 h 639"/>
                <a:gd name="T12" fmla="*/ 336 w 844"/>
                <a:gd name="T13" fmla="*/ 133 h 639"/>
                <a:gd name="T14" fmla="*/ 336 w 844"/>
                <a:gd name="T15" fmla="*/ 26 h 639"/>
                <a:gd name="T16" fmla="*/ 50 w 844"/>
                <a:gd name="T17" fmla="*/ 132 h 639"/>
                <a:gd name="T18" fmla="*/ 53 w 844"/>
                <a:gd name="T19" fmla="*/ 237 h 639"/>
                <a:gd name="T20" fmla="*/ 252 w 844"/>
                <a:gd name="T21" fmla="*/ 260 h 639"/>
                <a:gd name="T22" fmla="*/ 336 w 844"/>
                <a:gd name="T23" fmla="*/ 237 h 639"/>
                <a:gd name="T24" fmla="*/ 369 w 844"/>
                <a:gd name="T25" fmla="*/ 150 h 639"/>
                <a:gd name="T26" fmla="*/ 20 w 844"/>
                <a:gd name="T27" fmla="*/ 151 h 639"/>
                <a:gd name="T28" fmla="*/ 574 w 844"/>
                <a:gd name="T29" fmla="*/ 339 h 639"/>
                <a:gd name="T30" fmla="*/ 567 w 844"/>
                <a:gd name="T31" fmla="*/ 327 h 639"/>
                <a:gd name="T32" fmla="*/ 355 w 844"/>
                <a:gd name="T33" fmla="*/ 271 h 639"/>
                <a:gd name="T34" fmla="*/ 198 w 844"/>
                <a:gd name="T35" fmla="*/ 329 h 639"/>
                <a:gd name="T36" fmla="*/ 190 w 844"/>
                <a:gd name="T37" fmla="*/ 343 h 639"/>
                <a:gd name="T38" fmla="*/ 190 w 844"/>
                <a:gd name="T39" fmla="*/ 358 h 639"/>
                <a:gd name="T40" fmla="*/ 195 w 844"/>
                <a:gd name="T41" fmla="*/ 368 h 639"/>
                <a:gd name="T42" fmla="*/ 259 w 844"/>
                <a:gd name="T43" fmla="*/ 411 h 639"/>
                <a:gd name="T44" fmla="*/ 291 w 844"/>
                <a:gd name="T45" fmla="*/ 420 h 639"/>
                <a:gd name="T46" fmla="*/ 326 w 844"/>
                <a:gd name="T47" fmla="*/ 426 h 639"/>
                <a:gd name="T48" fmla="*/ 383 w 844"/>
                <a:gd name="T49" fmla="*/ 430 h 639"/>
                <a:gd name="T50" fmla="*/ 568 w 844"/>
                <a:gd name="T51" fmla="*/ 373 h 639"/>
                <a:gd name="T52" fmla="*/ 573 w 844"/>
                <a:gd name="T53" fmla="*/ 365 h 639"/>
                <a:gd name="T54" fmla="*/ 576 w 844"/>
                <a:gd name="T55" fmla="*/ 356 h 639"/>
                <a:gd name="T56" fmla="*/ 574 w 844"/>
                <a:gd name="T57" fmla="*/ 339 h 639"/>
                <a:gd name="T58" fmla="*/ 53 w 844"/>
                <a:gd name="T59" fmla="*/ 341 h 639"/>
                <a:gd name="T60" fmla="*/ 160 w 844"/>
                <a:gd name="T61" fmla="*/ 338 h 639"/>
                <a:gd name="T62" fmla="*/ 166 w 844"/>
                <a:gd name="T63" fmla="*/ 320 h 639"/>
                <a:gd name="T64" fmla="*/ 20 w 844"/>
                <a:gd name="T65" fmla="*/ 255 h 639"/>
                <a:gd name="T66" fmla="*/ 650 w 844"/>
                <a:gd name="T67" fmla="*/ 230 h 639"/>
                <a:gd name="T68" fmla="*/ 466 w 844"/>
                <a:gd name="T69" fmla="*/ 247 h 639"/>
                <a:gd name="T70" fmla="*/ 791 w 844"/>
                <a:gd name="T71" fmla="*/ 276 h 639"/>
                <a:gd name="T72" fmla="*/ 824 w 844"/>
                <a:gd name="T73" fmla="*/ 190 h 639"/>
                <a:gd name="T74" fmla="*/ 650 w 844"/>
                <a:gd name="T75" fmla="*/ 334 h 639"/>
                <a:gd name="T76" fmla="*/ 607 w 844"/>
                <a:gd name="T77" fmla="*/ 354 h 639"/>
                <a:gd name="T78" fmla="*/ 650 w 844"/>
                <a:gd name="T79" fmla="*/ 407 h 639"/>
                <a:gd name="T80" fmla="*/ 843 w 844"/>
                <a:gd name="T81" fmla="*/ 327 h 639"/>
                <a:gd name="T82" fmla="*/ 40 w 844"/>
                <a:gd name="T83" fmla="*/ 370 h 639"/>
                <a:gd name="T84" fmla="*/ 161 w 844"/>
                <a:gd name="T85" fmla="*/ 471 h 639"/>
                <a:gd name="T86" fmla="*/ 575 w 844"/>
                <a:gd name="T87" fmla="*/ 445 h 639"/>
                <a:gd name="T88" fmla="*/ 569 w 844"/>
                <a:gd name="T89" fmla="*/ 435 h 639"/>
                <a:gd name="T90" fmla="*/ 537 w 844"/>
                <a:gd name="T91" fmla="*/ 432 h 639"/>
                <a:gd name="T92" fmla="*/ 501 w 844"/>
                <a:gd name="T93" fmla="*/ 445 h 639"/>
                <a:gd name="T94" fmla="*/ 383 w 844"/>
                <a:gd name="T95" fmla="*/ 461 h 639"/>
                <a:gd name="T96" fmla="*/ 266 w 844"/>
                <a:gd name="T97" fmla="*/ 446 h 639"/>
                <a:gd name="T98" fmla="*/ 209 w 844"/>
                <a:gd name="T99" fmla="*/ 421 h 639"/>
                <a:gd name="T100" fmla="*/ 191 w 844"/>
                <a:gd name="T101" fmla="*/ 465 h 639"/>
                <a:gd name="T102" fmla="*/ 572 w 844"/>
                <a:gd name="T103" fmla="*/ 471 h 639"/>
                <a:gd name="T104" fmla="*/ 576 w 844"/>
                <a:gd name="T105" fmla="*/ 460 h 639"/>
                <a:gd name="T106" fmla="*/ 824 w 844"/>
                <a:gd name="T107" fmla="*/ 399 h 639"/>
                <a:gd name="T108" fmla="*/ 605 w 844"/>
                <a:gd name="T109" fmla="*/ 436 h 639"/>
                <a:gd name="T110" fmla="*/ 791 w 844"/>
                <a:gd name="T111" fmla="*/ 485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44" h="639">
                  <a:moveTo>
                    <a:pt x="557" y="526"/>
                  </a:moveTo>
                  <a:cubicBezTo>
                    <a:pt x="551" y="530"/>
                    <a:pt x="545" y="533"/>
                    <a:pt x="537" y="536"/>
                  </a:cubicBezTo>
                  <a:cubicBezTo>
                    <a:pt x="497" y="555"/>
                    <a:pt x="443" y="566"/>
                    <a:pt x="383" y="566"/>
                  </a:cubicBezTo>
                  <a:cubicBezTo>
                    <a:pt x="323" y="566"/>
                    <a:pt x="269" y="555"/>
                    <a:pt x="228" y="536"/>
                  </a:cubicBezTo>
                  <a:cubicBezTo>
                    <a:pt x="221" y="533"/>
                    <a:pt x="215" y="530"/>
                    <a:pt x="209" y="526"/>
                  </a:cubicBezTo>
                  <a:cubicBezTo>
                    <a:pt x="195" y="537"/>
                    <a:pt x="189" y="549"/>
                    <a:pt x="189" y="559"/>
                  </a:cubicBezTo>
                  <a:cubicBezTo>
                    <a:pt x="189" y="575"/>
                    <a:pt x="206" y="596"/>
                    <a:pt x="241" y="612"/>
                  </a:cubicBezTo>
                  <a:cubicBezTo>
                    <a:pt x="277" y="628"/>
                    <a:pt x="327" y="639"/>
                    <a:pt x="383" y="639"/>
                  </a:cubicBezTo>
                  <a:cubicBezTo>
                    <a:pt x="439" y="639"/>
                    <a:pt x="489" y="628"/>
                    <a:pt x="524" y="612"/>
                  </a:cubicBezTo>
                  <a:cubicBezTo>
                    <a:pt x="560" y="596"/>
                    <a:pt x="577" y="575"/>
                    <a:pt x="577" y="559"/>
                  </a:cubicBezTo>
                  <a:cubicBezTo>
                    <a:pt x="577" y="549"/>
                    <a:pt x="571" y="537"/>
                    <a:pt x="557" y="526"/>
                  </a:cubicBezTo>
                  <a:close/>
                  <a:moveTo>
                    <a:pt x="508" y="172"/>
                  </a:moveTo>
                  <a:lnTo>
                    <a:pt x="508" y="172"/>
                  </a:lnTo>
                  <a:cubicBezTo>
                    <a:pt x="543" y="188"/>
                    <a:pt x="594" y="199"/>
                    <a:pt x="650" y="199"/>
                  </a:cubicBezTo>
                  <a:cubicBezTo>
                    <a:pt x="706" y="199"/>
                    <a:pt x="756" y="188"/>
                    <a:pt x="791" y="172"/>
                  </a:cubicBezTo>
                  <a:cubicBezTo>
                    <a:pt x="827" y="156"/>
                    <a:pt x="844" y="135"/>
                    <a:pt x="843" y="119"/>
                  </a:cubicBezTo>
                  <a:cubicBezTo>
                    <a:pt x="844" y="103"/>
                    <a:pt x="827" y="82"/>
                    <a:pt x="791" y="66"/>
                  </a:cubicBezTo>
                  <a:cubicBezTo>
                    <a:pt x="756" y="50"/>
                    <a:pt x="706" y="39"/>
                    <a:pt x="650" y="39"/>
                  </a:cubicBezTo>
                  <a:lnTo>
                    <a:pt x="649" y="39"/>
                  </a:lnTo>
                  <a:cubicBezTo>
                    <a:pt x="594" y="39"/>
                    <a:pt x="543" y="50"/>
                    <a:pt x="508" y="66"/>
                  </a:cubicBezTo>
                  <a:cubicBezTo>
                    <a:pt x="472" y="82"/>
                    <a:pt x="455" y="103"/>
                    <a:pt x="456" y="119"/>
                  </a:cubicBezTo>
                  <a:cubicBezTo>
                    <a:pt x="455" y="135"/>
                    <a:pt x="472" y="156"/>
                    <a:pt x="508" y="172"/>
                  </a:cubicBezTo>
                  <a:close/>
                  <a:moveTo>
                    <a:pt x="50" y="132"/>
                  </a:moveTo>
                  <a:lnTo>
                    <a:pt x="50" y="132"/>
                  </a:lnTo>
                  <a:cubicBezTo>
                    <a:pt x="50" y="132"/>
                    <a:pt x="50" y="132"/>
                    <a:pt x="50" y="132"/>
                  </a:cubicBezTo>
                  <a:cubicBezTo>
                    <a:pt x="51" y="132"/>
                    <a:pt x="52" y="132"/>
                    <a:pt x="53" y="133"/>
                  </a:cubicBezTo>
                  <a:cubicBezTo>
                    <a:pt x="88" y="149"/>
                    <a:pt x="138" y="159"/>
                    <a:pt x="194" y="159"/>
                  </a:cubicBezTo>
                  <a:cubicBezTo>
                    <a:pt x="250" y="159"/>
                    <a:pt x="301" y="149"/>
                    <a:pt x="336" y="133"/>
                  </a:cubicBezTo>
                  <a:cubicBezTo>
                    <a:pt x="337" y="132"/>
                    <a:pt x="337" y="132"/>
                    <a:pt x="338" y="132"/>
                  </a:cubicBezTo>
                  <a:cubicBezTo>
                    <a:pt x="338" y="132"/>
                    <a:pt x="338" y="132"/>
                    <a:pt x="338" y="132"/>
                  </a:cubicBezTo>
                  <a:cubicBezTo>
                    <a:pt x="372" y="116"/>
                    <a:pt x="389" y="95"/>
                    <a:pt x="388" y="79"/>
                  </a:cubicBezTo>
                  <a:cubicBezTo>
                    <a:pt x="389" y="63"/>
                    <a:pt x="372" y="42"/>
                    <a:pt x="336" y="26"/>
                  </a:cubicBezTo>
                  <a:cubicBezTo>
                    <a:pt x="301" y="10"/>
                    <a:pt x="250" y="0"/>
                    <a:pt x="194" y="0"/>
                  </a:cubicBezTo>
                  <a:cubicBezTo>
                    <a:pt x="138" y="0"/>
                    <a:pt x="88" y="10"/>
                    <a:pt x="53" y="26"/>
                  </a:cubicBezTo>
                  <a:cubicBezTo>
                    <a:pt x="17" y="42"/>
                    <a:pt x="0" y="63"/>
                    <a:pt x="0" y="79"/>
                  </a:cubicBezTo>
                  <a:cubicBezTo>
                    <a:pt x="0" y="95"/>
                    <a:pt x="16" y="116"/>
                    <a:pt x="50" y="132"/>
                  </a:cubicBezTo>
                  <a:close/>
                  <a:moveTo>
                    <a:pt x="50" y="236"/>
                  </a:moveTo>
                  <a:lnTo>
                    <a:pt x="50" y="236"/>
                  </a:lnTo>
                  <a:cubicBezTo>
                    <a:pt x="50" y="236"/>
                    <a:pt x="50" y="236"/>
                    <a:pt x="50" y="236"/>
                  </a:cubicBezTo>
                  <a:cubicBezTo>
                    <a:pt x="51" y="236"/>
                    <a:pt x="52" y="237"/>
                    <a:pt x="53" y="237"/>
                  </a:cubicBezTo>
                  <a:cubicBezTo>
                    <a:pt x="88" y="253"/>
                    <a:pt x="138" y="263"/>
                    <a:pt x="194" y="263"/>
                  </a:cubicBezTo>
                  <a:cubicBezTo>
                    <a:pt x="203" y="263"/>
                    <a:pt x="212" y="263"/>
                    <a:pt x="221" y="263"/>
                  </a:cubicBezTo>
                  <a:cubicBezTo>
                    <a:pt x="223" y="262"/>
                    <a:pt x="225" y="262"/>
                    <a:pt x="226" y="262"/>
                  </a:cubicBezTo>
                  <a:cubicBezTo>
                    <a:pt x="235" y="262"/>
                    <a:pt x="244" y="261"/>
                    <a:pt x="252" y="260"/>
                  </a:cubicBezTo>
                  <a:cubicBezTo>
                    <a:pt x="277" y="256"/>
                    <a:pt x="299" y="251"/>
                    <a:pt x="318" y="244"/>
                  </a:cubicBezTo>
                  <a:cubicBezTo>
                    <a:pt x="318" y="244"/>
                    <a:pt x="319" y="244"/>
                    <a:pt x="319" y="244"/>
                  </a:cubicBezTo>
                  <a:cubicBezTo>
                    <a:pt x="319" y="244"/>
                    <a:pt x="319" y="244"/>
                    <a:pt x="319" y="244"/>
                  </a:cubicBezTo>
                  <a:cubicBezTo>
                    <a:pt x="325" y="241"/>
                    <a:pt x="331" y="239"/>
                    <a:pt x="336" y="237"/>
                  </a:cubicBezTo>
                  <a:cubicBezTo>
                    <a:pt x="337" y="237"/>
                    <a:pt x="337" y="236"/>
                    <a:pt x="338" y="236"/>
                  </a:cubicBezTo>
                  <a:cubicBezTo>
                    <a:pt x="338" y="236"/>
                    <a:pt x="338" y="236"/>
                    <a:pt x="338" y="236"/>
                  </a:cubicBezTo>
                  <a:cubicBezTo>
                    <a:pt x="372" y="220"/>
                    <a:pt x="389" y="199"/>
                    <a:pt x="388" y="184"/>
                  </a:cubicBezTo>
                  <a:cubicBezTo>
                    <a:pt x="388" y="174"/>
                    <a:pt x="382" y="162"/>
                    <a:pt x="369" y="150"/>
                  </a:cubicBezTo>
                  <a:cubicBezTo>
                    <a:pt x="362" y="154"/>
                    <a:pt x="356" y="158"/>
                    <a:pt x="349" y="161"/>
                  </a:cubicBezTo>
                  <a:cubicBezTo>
                    <a:pt x="308" y="179"/>
                    <a:pt x="254" y="190"/>
                    <a:pt x="194" y="190"/>
                  </a:cubicBezTo>
                  <a:cubicBezTo>
                    <a:pt x="134" y="190"/>
                    <a:pt x="80" y="179"/>
                    <a:pt x="40" y="161"/>
                  </a:cubicBezTo>
                  <a:cubicBezTo>
                    <a:pt x="33" y="158"/>
                    <a:pt x="26" y="154"/>
                    <a:pt x="20" y="151"/>
                  </a:cubicBezTo>
                  <a:cubicBezTo>
                    <a:pt x="6" y="162"/>
                    <a:pt x="0" y="174"/>
                    <a:pt x="0" y="184"/>
                  </a:cubicBezTo>
                  <a:cubicBezTo>
                    <a:pt x="0" y="199"/>
                    <a:pt x="16" y="220"/>
                    <a:pt x="50" y="236"/>
                  </a:cubicBezTo>
                  <a:close/>
                  <a:moveTo>
                    <a:pt x="574" y="339"/>
                  </a:moveTo>
                  <a:lnTo>
                    <a:pt x="574" y="339"/>
                  </a:lnTo>
                  <a:cubicBezTo>
                    <a:pt x="574" y="339"/>
                    <a:pt x="574" y="339"/>
                    <a:pt x="574" y="339"/>
                  </a:cubicBezTo>
                  <a:cubicBezTo>
                    <a:pt x="574" y="337"/>
                    <a:pt x="572" y="335"/>
                    <a:pt x="571" y="333"/>
                  </a:cubicBezTo>
                  <a:cubicBezTo>
                    <a:pt x="571" y="333"/>
                    <a:pt x="571" y="333"/>
                    <a:pt x="571" y="333"/>
                  </a:cubicBezTo>
                  <a:cubicBezTo>
                    <a:pt x="570" y="331"/>
                    <a:pt x="568" y="329"/>
                    <a:pt x="567" y="327"/>
                  </a:cubicBezTo>
                  <a:cubicBezTo>
                    <a:pt x="567" y="327"/>
                    <a:pt x="567" y="327"/>
                    <a:pt x="567" y="327"/>
                  </a:cubicBezTo>
                  <a:cubicBezTo>
                    <a:pt x="558" y="316"/>
                    <a:pt x="544" y="306"/>
                    <a:pt x="524" y="297"/>
                  </a:cubicBezTo>
                  <a:cubicBezTo>
                    <a:pt x="489" y="281"/>
                    <a:pt x="439" y="270"/>
                    <a:pt x="383" y="271"/>
                  </a:cubicBezTo>
                  <a:cubicBezTo>
                    <a:pt x="374" y="271"/>
                    <a:pt x="364" y="271"/>
                    <a:pt x="355" y="271"/>
                  </a:cubicBezTo>
                  <a:cubicBezTo>
                    <a:pt x="354" y="272"/>
                    <a:pt x="352" y="272"/>
                    <a:pt x="351" y="272"/>
                  </a:cubicBezTo>
                  <a:cubicBezTo>
                    <a:pt x="308" y="275"/>
                    <a:pt x="270" y="284"/>
                    <a:pt x="241" y="297"/>
                  </a:cubicBezTo>
                  <a:cubicBezTo>
                    <a:pt x="222" y="306"/>
                    <a:pt x="208" y="316"/>
                    <a:pt x="200" y="326"/>
                  </a:cubicBezTo>
                  <a:cubicBezTo>
                    <a:pt x="199" y="327"/>
                    <a:pt x="198" y="328"/>
                    <a:pt x="198" y="329"/>
                  </a:cubicBezTo>
                  <a:cubicBezTo>
                    <a:pt x="197" y="330"/>
                    <a:pt x="196" y="331"/>
                    <a:pt x="195" y="332"/>
                  </a:cubicBezTo>
                  <a:cubicBezTo>
                    <a:pt x="194" y="334"/>
                    <a:pt x="193" y="335"/>
                    <a:pt x="192" y="337"/>
                  </a:cubicBezTo>
                  <a:cubicBezTo>
                    <a:pt x="192" y="338"/>
                    <a:pt x="192" y="338"/>
                    <a:pt x="192" y="339"/>
                  </a:cubicBezTo>
                  <a:cubicBezTo>
                    <a:pt x="191" y="340"/>
                    <a:pt x="191" y="342"/>
                    <a:pt x="190" y="343"/>
                  </a:cubicBezTo>
                  <a:cubicBezTo>
                    <a:pt x="190" y="344"/>
                    <a:pt x="190" y="344"/>
                    <a:pt x="190" y="345"/>
                  </a:cubicBezTo>
                  <a:cubicBezTo>
                    <a:pt x="189" y="347"/>
                    <a:pt x="189" y="349"/>
                    <a:pt x="189" y="350"/>
                  </a:cubicBezTo>
                  <a:cubicBezTo>
                    <a:pt x="189" y="352"/>
                    <a:pt x="189" y="354"/>
                    <a:pt x="190" y="356"/>
                  </a:cubicBezTo>
                  <a:cubicBezTo>
                    <a:pt x="190" y="356"/>
                    <a:pt x="190" y="357"/>
                    <a:pt x="190" y="358"/>
                  </a:cubicBezTo>
                  <a:cubicBezTo>
                    <a:pt x="191" y="359"/>
                    <a:pt x="191" y="360"/>
                    <a:pt x="191" y="361"/>
                  </a:cubicBezTo>
                  <a:cubicBezTo>
                    <a:pt x="192" y="363"/>
                    <a:pt x="193" y="365"/>
                    <a:pt x="194" y="367"/>
                  </a:cubicBezTo>
                  <a:cubicBezTo>
                    <a:pt x="194" y="367"/>
                    <a:pt x="195" y="368"/>
                    <a:pt x="195" y="368"/>
                  </a:cubicBezTo>
                  <a:cubicBezTo>
                    <a:pt x="195" y="368"/>
                    <a:pt x="195" y="368"/>
                    <a:pt x="195" y="368"/>
                  </a:cubicBezTo>
                  <a:cubicBezTo>
                    <a:pt x="202" y="380"/>
                    <a:pt x="217" y="392"/>
                    <a:pt x="239" y="403"/>
                  </a:cubicBezTo>
                  <a:cubicBezTo>
                    <a:pt x="240" y="403"/>
                    <a:pt x="241" y="403"/>
                    <a:pt x="241" y="404"/>
                  </a:cubicBezTo>
                  <a:cubicBezTo>
                    <a:pt x="246" y="406"/>
                    <a:pt x="250" y="407"/>
                    <a:pt x="255" y="409"/>
                  </a:cubicBezTo>
                  <a:cubicBezTo>
                    <a:pt x="256" y="410"/>
                    <a:pt x="258" y="410"/>
                    <a:pt x="259" y="411"/>
                  </a:cubicBezTo>
                  <a:cubicBezTo>
                    <a:pt x="262" y="412"/>
                    <a:pt x="265" y="413"/>
                    <a:pt x="269" y="414"/>
                  </a:cubicBezTo>
                  <a:cubicBezTo>
                    <a:pt x="271" y="415"/>
                    <a:pt x="273" y="415"/>
                    <a:pt x="275" y="416"/>
                  </a:cubicBezTo>
                  <a:cubicBezTo>
                    <a:pt x="278" y="417"/>
                    <a:pt x="281" y="418"/>
                    <a:pt x="284" y="418"/>
                  </a:cubicBezTo>
                  <a:cubicBezTo>
                    <a:pt x="286" y="419"/>
                    <a:pt x="289" y="420"/>
                    <a:pt x="291" y="420"/>
                  </a:cubicBezTo>
                  <a:cubicBezTo>
                    <a:pt x="294" y="421"/>
                    <a:pt x="297" y="421"/>
                    <a:pt x="300" y="422"/>
                  </a:cubicBezTo>
                  <a:cubicBezTo>
                    <a:pt x="303" y="423"/>
                    <a:pt x="306" y="423"/>
                    <a:pt x="308" y="424"/>
                  </a:cubicBezTo>
                  <a:cubicBezTo>
                    <a:pt x="311" y="424"/>
                    <a:pt x="314" y="425"/>
                    <a:pt x="317" y="425"/>
                  </a:cubicBezTo>
                  <a:cubicBezTo>
                    <a:pt x="320" y="426"/>
                    <a:pt x="323" y="426"/>
                    <a:pt x="326" y="426"/>
                  </a:cubicBezTo>
                  <a:cubicBezTo>
                    <a:pt x="329" y="427"/>
                    <a:pt x="331" y="427"/>
                    <a:pt x="334" y="427"/>
                  </a:cubicBezTo>
                  <a:cubicBezTo>
                    <a:pt x="338" y="428"/>
                    <a:pt x="341" y="428"/>
                    <a:pt x="345" y="429"/>
                  </a:cubicBezTo>
                  <a:cubicBezTo>
                    <a:pt x="346" y="429"/>
                    <a:pt x="348" y="429"/>
                    <a:pt x="350" y="429"/>
                  </a:cubicBezTo>
                  <a:cubicBezTo>
                    <a:pt x="361" y="430"/>
                    <a:pt x="372" y="430"/>
                    <a:pt x="383" y="430"/>
                  </a:cubicBezTo>
                  <a:cubicBezTo>
                    <a:pt x="439" y="430"/>
                    <a:pt x="489" y="420"/>
                    <a:pt x="524" y="404"/>
                  </a:cubicBezTo>
                  <a:cubicBezTo>
                    <a:pt x="538" y="398"/>
                    <a:pt x="549" y="391"/>
                    <a:pt x="557" y="384"/>
                  </a:cubicBezTo>
                  <a:cubicBezTo>
                    <a:pt x="560" y="382"/>
                    <a:pt x="562" y="379"/>
                    <a:pt x="564" y="377"/>
                  </a:cubicBezTo>
                  <a:cubicBezTo>
                    <a:pt x="565" y="376"/>
                    <a:pt x="567" y="374"/>
                    <a:pt x="568" y="373"/>
                  </a:cubicBezTo>
                  <a:cubicBezTo>
                    <a:pt x="568" y="372"/>
                    <a:pt x="569" y="371"/>
                    <a:pt x="569" y="371"/>
                  </a:cubicBezTo>
                  <a:cubicBezTo>
                    <a:pt x="570" y="370"/>
                    <a:pt x="571" y="368"/>
                    <a:pt x="572" y="367"/>
                  </a:cubicBezTo>
                  <a:cubicBezTo>
                    <a:pt x="572" y="367"/>
                    <a:pt x="572" y="366"/>
                    <a:pt x="573" y="365"/>
                  </a:cubicBezTo>
                  <a:cubicBezTo>
                    <a:pt x="573" y="365"/>
                    <a:pt x="573" y="365"/>
                    <a:pt x="573" y="365"/>
                  </a:cubicBezTo>
                  <a:cubicBezTo>
                    <a:pt x="573" y="365"/>
                    <a:pt x="573" y="365"/>
                    <a:pt x="573" y="365"/>
                  </a:cubicBezTo>
                  <a:cubicBezTo>
                    <a:pt x="574" y="364"/>
                    <a:pt x="574" y="363"/>
                    <a:pt x="574" y="362"/>
                  </a:cubicBezTo>
                  <a:cubicBezTo>
                    <a:pt x="575" y="361"/>
                    <a:pt x="575" y="360"/>
                    <a:pt x="575" y="359"/>
                  </a:cubicBezTo>
                  <a:cubicBezTo>
                    <a:pt x="576" y="358"/>
                    <a:pt x="576" y="357"/>
                    <a:pt x="576" y="356"/>
                  </a:cubicBezTo>
                  <a:cubicBezTo>
                    <a:pt x="577" y="354"/>
                    <a:pt x="577" y="352"/>
                    <a:pt x="577" y="350"/>
                  </a:cubicBezTo>
                  <a:lnTo>
                    <a:pt x="577" y="350"/>
                  </a:lnTo>
                  <a:cubicBezTo>
                    <a:pt x="577" y="349"/>
                    <a:pt x="577" y="347"/>
                    <a:pt x="576" y="345"/>
                  </a:cubicBezTo>
                  <a:cubicBezTo>
                    <a:pt x="576" y="343"/>
                    <a:pt x="575" y="341"/>
                    <a:pt x="574" y="339"/>
                  </a:cubicBezTo>
                  <a:close/>
                  <a:moveTo>
                    <a:pt x="20" y="255"/>
                  </a:moveTo>
                  <a:lnTo>
                    <a:pt x="20" y="255"/>
                  </a:lnTo>
                  <a:cubicBezTo>
                    <a:pt x="6" y="266"/>
                    <a:pt x="0" y="278"/>
                    <a:pt x="0" y="288"/>
                  </a:cubicBezTo>
                  <a:cubicBezTo>
                    <a:pt x="0" y="304"/>
                    <a:pt x="17" y="325"/>
                    <a:pt x="53" y="341"/>
                  </a:cubicBezTo>
                  <a:cubicBezTo>
                    <a:pt x="81" y="354"/>
                    <a:pt x="118" y="363"/>
                    <a:pt x="161" y="366"/>
                  </a:cubicBezTo>
                  <a:cubicBezTo>
                    <a:pt x="159" y="361"/>
                    <a:pt x="158" y="356"/>
                    <a:pt x="158" y="350"/>
                  </a:cubicBezTo>
                  <a:cubicBezTo>
                    <a:pt x="158" y="347"/>
                    <a:pt x="158" y="344"/>
                    <a:pt x="159" y="341"/>
                  </a:cubicBezTo>
                  <a:cubicBezTo>
                    <a:pt x="159" y="340"/>
                    <a:pt x="159" y="339"/>
                    <a:pt x="160" y="338"/>
                  </a:cubicBezTo>
                  <a:cubicBezTo>
                    <a:pt x="160" y="336"/>
                    <a:pt x="160" y="334"/>
                    <a:pt x="161" y="332"/>
                  </a:cubicBezTo>
                  <a:cubicBezTo>
                    <a:pt x="161" y="331"/>
                    <a:pt x="162" y="330"/>
                    <a:pt x="162" y="329"/>
                  </a:cubicBezTo>
                  <a:cubicBezTo>
                    <a:pt x="163" y="327"/>
                    <a:pt x="164" y="326"/>
                    <a:pt x="164" y="324"/>
                  </a:cubicBezTo>
                  <a:cubicBezTo>
                    <a:pt x="165" y="323"/>
                    <a:pt x="165" y="322"/>
                    <a:pt x="166" y="320"/>
                  </a:cubicBezTo>
                  <a:cubicBezTo>
                    <a:pt x="167" y="319"/>
                    <a:pt x="167" y="318"/>
                    <a:pt x="168" y="317"/>
                  </a:cubicBezTo>
                  <a:cubicBezTo>
                    <a:pt x="173" y="309"/>
                    <a:pt x="179" y="301"/>
                    <a:pt x="187" y="294"/>
                  </a:cubicBezTo>
                  <a:cubicBezTo>
                    <a:pt x="130" y="294"/>
                    <a:pt x="79" y="283"/>
                    <a:pt x="40" y="265"/>
                  </a:cubicBezTo>
                  <a:cubicBezTo>
                    <a:pt x="33" y="262"/>
                    <a:pt x="26" y="259"/>
                    <a:pt x="20" y="255"/>
                  </a:cubicBezTo>
                  <a:close/>
                  <a:moveTo>
                    <a:pt x="824" y="190"/>
                  </a:moveTo>
                  <a:lnTo>
                    <a:pt x="824" y="190"/>
                  </a:lnTo>
                  <a:cubicBezTo>
                    <a:pt x="818" y="194"/>
                    <a:pt x="811" y="197"/>
                    <a:pt x="804" y="201"/>
                  </a:cubicBezTo>
                  <a:cubicBezTo>
                    <a:pt x="764" y="219"/>
                    <a:pt x="709" y="230"/>
                    <a:pt x="650" y="230"/>
                  </a:cubicBezTo>
                  <a:cubicBezTo>
                    <a:pt x="590" y="230"/>
                    <a:pt x="536" y="219"/>
                    <a:pt x="495" y="201"/>
                  </a:cubicBezTo>
                  <a:cubicBezTo>
                    <a:pt x="488" y="197"/>
                    <a:pt x="482" y="194"/>
                    <a:pt x="475" y="190"/>
                  </a:cubicBezTo>
                  <a:cubicBezTo>
                    <a:pt x="462" y="201"/>
                    <a:pt x="456" y="213"/>
                    <a:pt x="456" y="223"/>
                  </a:cubicBezTo>
                  <a:cubicBezTo>
                    <a:pt x="456" y="230"/>
                    <a:pt x="459" y="239"/>
                    <a:pt x="466" y="247"/>
                  </a:cubicBezTo>
                  <a:cubicBezTo>
                    <a:pt x="493" y="252"/>
                    <a:pt x="517" y="259"/>
                    <a:pt x="537" y="269"/>
                  </a:cubicBezTo>
                  <a:cubicBezTo>
                    <a:pt x="555" y="277"/>
                    <a:pt x="570" y="286"/>
                    <a:pt x="582" y="298"/>
                  </a:cubicBezTo>
                  <a:cubicBezTo>
                    <a:pt x="603" y="301"/>
                    <a:pt x="626" y="303"/>
                    <a:pt x="650" y="303"/>
                  </a:cubicBezTo>
                  <a:cubicBezTo>
                    <a:pt x="706" y="303"/>
                    <a:pt x="756" y="293"/>
                    <a:pt x="791" y="276"/>
                  </a:cubicBezTo>
                  <a:cubicBezTo>
                    <a:pt x="792" y="276"/>
                    <a:pt x="793" y="276"/>
                    <a:pt x="794" y="275"/>
                  </a:cubicBezTo>
                  <a:lnTo>
                    <a:pt x="794" y="275"/>
                  </a:lnTo>
                  <a:cubicBezTo>
                    <a:pt x="828" y="259"/>
                    <a:pt x="844" y="239"/>
                    <a:pt x="843" y="223"/>
                  </a:cubicBezTo>
                  <a:cubicBezTo>
                    <a:pt x="844" y="213"/>
                    <a:pt x="838" y="201"/>
                    <a:pt x="824" y="190"/>
                  </a:cubicBezTo>
                  <a:close/>
                  <a:moveTo>
                    <a:pt x="824" y="294"/>
                  </a:moveTo>
                  <a:lnTo>
                    <a:pt x="824" y="294"/>
                  </a:lnTo>
                  <a:cubicBezTo>
                    <a:pt x="818" y="298"/>
                    <a:pt x="811" y="302"/>
                    <a:pt x="804" y="305"/>
                  </a:cubicBezTo>
                  <a:cubicBezTo>
                    <a:pt x="764" y="323"/>
                    <a:pt x="709" y="334"/>
                    <a:pt x="650" y="334"/>
                  </a:cubicBezTo>
                  <a:cubicBezTo>
                    <a:pt x="634" y="334"/>
                    <a:pt x="619" y="333"/>
                    <a:pt x="605" y="332"/>
                  </a:cubicBezTo>
                  <a:cubicBezTo>
                    <a:pt x="606" y="338"/>
                    <a:pt x="608" y="344"/>
                    <a:pt x="608" y="350"/>
                  </a:cubicBezTo>
                  <a:cubicBezTo>
                    <a:pt x="608" y="352"/>
                    <a:pt x="608" y="353"/>
                    <a:pt x="608" y="354"/>
                  </a:cubicBezTo>
                  <a:cubicBezTo>
                    <a:pt x="608" y="354"/>
                    <a:pt x="607" y="354"/>
                    <a:pt x="607" y="354"/>
                  </a:cubicBezTo>
                  <a:cubicBezTo>
                    <a:pt x="606" y="373"/>
                    <a:pt x="597" y="389"/>
                    <a:pt x="583" y="402"/>
                  </a:cubicBezTo>
                  <a:cubicBezTo>
                    <a:pt x="583" y="402"/>
                    <a:pt x="583" y="402"/>
                    <a:pt x="583" y="402"/>
                  </a:cubicBezTo>
                  <a:cubicBezTo>
                    <a:pt x="583" y="402"/>
                    <a:pt x="583" y="402"/>
                    <a:pt x="583" y="402"/>
                  </a:cubicBezTo>
                  <a:cubicBezTo>
                    <a:pt x="604" y="405"/>
                    <a:pt x="626" y="407"/>
                    <a:pt x="650" y="407"/>
                  </a:cubicBezTo>
                  <a:cubicBezTo>
                    <a:pt x="706" y="407"/>
                    <a:pt x="756" y="397"/>
                    <a:pt x="791" y="381"/>
                  </a:cubicBezTo>
                  <a:cubicBezTo>
                    <a:pt x="792" y="380"/>
                    <a:pt x="793" y="380"/>
                    <a:pt x="794" y="380"/>
                  </a:cubicBezTo>
                  <a:lnTo>
                    <a:pt x="794" y="380"/>
                  </a:lnTo>
                  <a:cubicBezTo>
                    <a:pt x="828" y="364"/>
                    <a:pt x="844" y="343"/>
                    <a:pt x="843" y="327"/>
                  </a:cubicBezTo>
                  <a:cubicBezTo>
                    <a:pt x="844" y="317"/>
                    <a:pt x="838" y="306"/>
                    <a:pt x="824" y="294"/>
                  </a:cubicBezTo>
                  <a:close/>
                  <a:moveTo>
                    <a:pt x="179" y="399"/>
                  </a:moveTo>
                  <a:lnTo>
                    <a:pt x="179" y="399"/>
                  </a:lnTo>
                  <a:cubicBezTo>
                    <a:pt x="125" y="397"/>
                    <a:pt x="77" y="386"/>
                    <a:pt x="40" y="370"/>
                  </a:cubicBezTo>
                  <a:cubicBezTo>
                    <a:pt x="33" y="366"/>
                    <a:pt x="26" y="363"/>
                    <a:pt x="20" y="359"/>
                  </a:cubicBezTo>
                  <a:cubicBezTo>
                    <a:pt x="6" y="370"/>
                    <a:pt x="0" y="382"/>
                    <a:pt x="0" y="392"/>
                  </a:cubicBezTo>
                  <a:cubicBezTo>
                    <a:pt x="0" y="408"/>
                    <a:pt x="17" y="429"/>
                    <a:pt x="53" y="445"/>
                  </a:cubicBezTo>
                  <a:cubicBezTo>
                    <a:pt x="81" y="458"/>
                    <a:pt x="118" y="467"/>
                    <a:pt x="161" y="471"/>
                  </a:cubicBezTo>
                  <a:cubicBezTo>
                    <a:pt x="159" y="466"/>
                    <a:pt x="158" y="460"/>
                    <a:pt x="158" y="455"/>
                  </a:cubicBezTo>
                  <a:cubicBezTo>
                    <a:pt x="158" y="434"/>
                    <a:pt x="168" y="417"/>
                    <a:pt x="183" y="403"/>
                  </a:cubicBezTo>
                  <a:cubicBezTo>
                    <a:pt x="182" y="401"/>
                    <a:pt x="180" y="400"/>
                    <a:pt x="179" y="399"/>
                  </a:cubicBezTo>
                  <a:close/>
                  <a:moveTo>
                    <a:pt x="575" y="445"/>
                  </a:moveTo>
                  <a:lnTo>
                    <a:pt x="575" y="445"/>
                  </a:lnTo>
                  <a:cubicBezTo>
                    <a:pt x="574" y="444"/>
                    <a:pt x="574" y="443"/>
                    <a:pt x="573" y="441"/>
                  </a:cubicBezTo>
                  <a:cubicBezTo>
                    <a:pt x="573" y="440"/>
                    <a:pt x="572" y="439"/>
                    <a:pt x="571" y="437"/>
                  </a:cubicBezTo>
                  <a:cubicBezTo>
                    <a:pt x="571" y="436"/>
                    <a:pt x="570" y="436"/>
                    <a:pt x="569" y="435"/>
                  </a:cubicBezTo>
                  <a:cubicBezTo>
                    <a:pt x="566" y="430"/>
                    <a:pt x="563" y="426"/>
                    <a:pt x="557" y="422"/>
                  </a:cubicBezTo>
                  <a:cubicBezTo>
                    <a:pt x="554" y="423"/>
                    <a:pt x="551" y="425"/>
                    <a:pt x="548" y="427"/>
                  </a:cubicBezTo>
                  <a:cubicBezTo>
                    <a:pt x="548" y="427"/>
                    <a:pt x="548" y="427"/>
                    <a:pt x="548" y="427"/>
                  </a:cubicBezTo>
                  <a:cubicBezTo>
                    <a:pt x="544" y="429"/>
                    <a:pt x="541" y="430"/>
                    <a:pt x="537" y="432"/>
                  </a:cubicBezTo>
                  <a:cubicBezTo>
                    <a:pt x="532" y="434"/>
                    <a:pt x="527" y="437"/>
                    <a:pt x="521" y="439"/>
                  </a:cubicBezTo>
                  <a:cubicBezTo>
                    <a:pt x="520" y="439"/>
                    <a:pt x="519" y="440"/>
                    <a:pt x="517" y="440"/>
                  </a:cubicBezTo>
                  <a:cubicBezTo>
                    <a:pt x="513" y="442"/>
                    <a:pt x="508" y="443"/>
                    <a:pt x="504" y="445"/>
                  </a:cubicBezTo>
                  <a:cubicBezTo>
                    <a:pt x="503" y="445"/>
                    <a:pt x="502" y="445"/>
                    <a:pt x="501" y="445"/>
                  </a:cubicBezTo>
                  <a:cubicBezTo>
                    <a:pt x="496" y="447"/>
                    <a:pt x="490" y="448"/>
                    <a:pt x="485" y="450"/>
                  </a:cubicBezTo>
                  <a:cubicBezTo>
                    <a:pt x="484" y="450"/>
                    <a:pt x="484" y="450"/>
                    <a:pt x="483" y="450"/>
                  </a:cubicBezTo>
                  <a:cubicBezTo>
                    <a:pt x="477" y="452"/>
                    <a:pt x="471" y="453"/>
                    <a:pt x="465" y="454"/>
                  </a:cubicBezTo>
                  <a:cubicBezTo>
                    <a:pt x="440" y="459"/>
                    <a:pt x="412" y="461"/>
                    <a:pt x="383" y="461"/>
                  </a:cubicBezTo>
                  <a:cubicBezTo>
                    <a:pt x="357" y="461"/>
                    <a:pt x="332" y="459"/>
                    <a:pt x="309" y="455"/>
                  </a:cubicBezTo>
                  <a:cubicBezTo>
                    <a:pt x="309" y="455"/>
                    <a:pt x="309" y="455"/>
                    <a:pt x="309" y="455"/>
                  </a:cubicBezTo>
                  <a:cubicBezTo>
                    <a:pt x="295" y="453"/>
                    <a:pt x="280" y="450"/>
                    <a:pt x="267" y="446"/>
                  </a:cubicBezTo>
                  <a:cubicBezTo>
                    <a:pt x="267" y="446"/>
                    <a:pt x="266" y="446"/>
                    <a:pt x="266" y="446"/>
                  </a:cubicBezTo>
                  <a:cubicBezTo>
                    <a:pt x="260" y="444"/>
                    <a:pt x="254" y="442"/>
                    <a:pt x="248" y="440"/>
                  </a:cubicBezTo>
                  <a:cubicBezTo>
                    <a:pt x="248" y="440"/>
                    <a:pt x="247" y="439"/>
                    <a:pt x="246" y="439"/>
                  </a:cubicBezTo>
                  <a:cubicBezTo>
                    <a:pt x="240" y="437"/>
                    <a:pt x="234" y="435"/>
                    <a:pt x="228" y="432"/>
                  </a:cubicBezTo>
                  <a:cubicBezTo>
                    <a:pt x="221" y="429"/>
                    <a:pt x="215" y="425"/>
                    <a:pt x="209" y="421"/>
                  </a:cubicBezTo>
                  <a:cubicBezTo>
                    <a:pt x="195" y="433"/>
                    <a:pt x="189" y="445"/>
                    <a:pt x="189" y="455"/>
                  </a:cubicBezTo>
                  <a:cubicBezTo>
                    <a:pt x="189" y="456"/>
                    <a:pt x="189" y="458"/>
                    <a:pt x="190" y="460"/>
                  </a:cubicBezTo>
                  <a:cubicBezTo>
                    <a:pt x="190" y="461"/>
                    <a:pt x="190" y="461"/>
                    <a:pt x="190" y="462"/>
                  </a:cubicBezTo>
                  <a:cubicBezTo>
                    <a:pt x="191" y="463"/>
                    <a:pt x="191" y="464"/>
                    <a:pt x="191" y="465"/>
                  </a:cubicBezTo>
                  <a:cubicBezTo>
                    <a:pt x="196" y="479"/>
                    <a:pt x="212" y="495"/>
                    <a:pt x="241" y="508"/>
                  </a:cubicBezTo>
                  <a:cubicBezTo>
                    <a:pt x="277" y="524"/>
                    <a:pt x="327" y="535"/>
                    <a:pt x="383" y="535"/>
                  </a:cubicBezTo>
                  <a:cubicBezTo>
                    <a:pt x="439" y="535"/>
                    <a:pt x="489" y="524"/>
                    <a:pt x="524" y="508"/>
                  </a:cubicBezTo>
                  <a:cubicBezTo>
                    <a:pt x="549" y="497"/>
                    <a:pt x="564" y="484"/>
                    <a:pt x="572" y="471"/>
                  </a:cubicBezTo>
                  <a:cubicBezTo>
                    <a:pt x="572" y="471"/>
                    <a:pt x="572" y="470"/>
                    <a:pt x="573" y="469"/>
                  </a:cubicBezTo>
                  <a:cubicBezTo>
                    <a:pt x="573" y="468"/>
                    <a:pt x="574" y="467"/>
                    <a:pt x="574" y="466"/>
                  </a:cubicBezTo>
                  <a:cubicBezTo>
                    <a:pt x="575" y="465"/>
                    <a:pt x="575" y="464"/>
                    <a:pt x="575" y="463"/>
                  </a:cubicBezTo>
                  <a:cubicBezTo>
                    <a:pt x="576" y="462"/>
                    <a:pt x="576" y="461"/>
                    <a:pt x="576" y="460"/>
                  </a:cubicBezTo>
                  <a:cubicBezTo>
                    <a:pt x="577" y="458"/>
                    <a:pt x="577" y="456"/>
                    <a:pt x="577" y="455"/>
                  </a:cubicBezTo>
                  <a:cubicBezTo>
                    <a:pt x="577" y="453"/>
                    <a:pt x="576" y="450"/>
                    <a:pt x="576" y="448"/>
                  </a:cubicBezTo>
                  <a:cubicBezTo>
                    <a:pt x="576" y="447"/>
                    <a:pt x="575" y="446"/>
                    <a:pt x="575" y="445"/>
                  </a:cubicBezTo>
                  <a:close/>
                  <a:moveTo>
                    <a:pt x="824" y="399"/>
                  </a:moveTo>
                  <a:lnTo>
                    <a:pt x="824" y="399"/>
                  </a:lnTo>
                  <a:cubicBezTo>
                    <a:pt x="818" y="402"/>
                    <a:pt x="811" y="406"/>
                    <a:pt x="804" y="409"/>
                  </a:cubicBezTo>
                  <a:cubicBezTo>
                    <a:pt x="764" y="428"/>
                    <a:pt x="709" y="438"/>
                    <a:pt x="650" y="438"/>
                  </a:cubicBezTo>
                  <a:cubicBezTo>
                    <a:pt x="634" y="438"/>
                    <a:pt x="619" y="438"/>
                    <a:pt x="605" y="436"/>
                  </a:cubicBezTo>
                  <a:cubicBezTo>
                    <a:pt x="606" y="442"/>
                    <a:pt x="608" y="448"/>
                    <a:pt x="608" y="455"/>
                  </a:cubicBezTo>
                  <a:cubicBezTo>
                    <a:pt x="607" y="475"/>
                    <a:pt x="598" y="492"/>
                    <a:pt x="583" y="506"/>
                  </a:cubicBezTo>
                  <a:cubicBezTo>
                    <a:pt x="604" y="510"/>
                    <a:pt x="626" y="512"/>
                    <a:pt x="650" y="512"/>
                  </a:cubicBezTo>
                  <a:cubicBezTo>
                    <a:pt x="706" y="512"/>
                    <a:pt x="756" y="501"/>
                    <a:pt x="791" y="485"/>
                  </a:cubicBezTo>
                  <a:cubicBezTo>
                    <a:pt x="827" y="469"/>
                    <a:pt x="844" y="448"/>
                    <a:pt x="843" y="432"/>
                  </a:cubicBezTo>
                  <a:cubicBezTo>
                    <a:pt x="844" y="422"/>
                    <a:pt x="838" y="410"/>
                    <a:pt x="824" y="399"/>
                  </a:cubicBezTo>
                  <a:close/>
                </a:path>
              </a:pathLst>
            </a:custGeom>
            <a:solidFill>
              <a:schemeClr val="bg1"/>
            </a:solidFill>
            <a:ln>
              <a:noFill/>
            </a:ln>
          </p:spPr>
          <p:txBody>
            <a:bodyPr vert="horz" wrap="square" lIns="91404" tIns="45702" rIns="91404" bIns="45702" numCol="1" anchor="t" anchorCtr="0" compatLnSpc="1"/>
            <a:lstStyle/>
            <a:p>
              <a:endParaRPr lang="zh-CN" altLang="en-US" sz="1800">
                <a:solidFill>
                  <a:schemeClr val="accent1"/>
                </a:solidFill>
              </a:endParaRPr>
            </a:p>
          </p:txBody>
        </p:sp>
      </p:grpSp>
      <p:sp>
        <p:nvSpPr>
          <p:cNvPr id="16" name="TextBox 10"/>
          <p:cNvSpPr txBox="1"/>
          <p:nvPr/>
        </p:nvSpPr>
        <p:spPr>
          <a:xfrm>
            <a:off x="1094726" y="3427694"/>
            <a:ext cx="3135380" cy="830673"/>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前期投入主要来自场地租金、装修费用、设施和设备购买的费用以及宣传费用等。</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TextBox 10"/>
          <p:cNvSpPr txBox="1"/>
          <p:nvPr/>
        </p:nvSpPr>
        <p:spPr>
          <a:xfrm>
            <a:off x="7881132" y="3037907"/>
            <a:ext cx="3135380" cy="830673"/>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加强对公司资金运行情况的监控力度，最大限度地提高资金使用率；</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TextBox 10"/>
          <p:cNvSpPr txBox="1"/>
          <p:nvPr/>
        </p:nvSpPr>
        <p:spPr>
          <a:xfrm>
            <a:off x="7881132" y="3928064"/>
            <a:ext cx="3135380" cy="338422"/>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严格实施财务监管和预算制度；</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TextBox 10"/>
          <p:cNvSpPr txBox="1"/>
          <p:nvPr/>
        </p:nvSpPr>
        <p:spPr>
          <a:xfrm>
            <a:off x="7881132" y="4470113"/>
            <a:ext cx="3135380" cy="584547"/>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聘请高素质财务和管理人员进行有效的管理。</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21" name="组合 20"/>
          <p:cNvGrpSpPr/>
          <p:nvPr/>
        </p:nvGrpSpPr>
        <p:grpSpPr>
          <a:xfrm>
            <a:off x="1128173" y="143392"/>
            <a:ext cx="5199161" cy="646331"/>
            <a:chOff x="6080760" y="1044564"/>
            <a:chExt cx="5199161" cy="646331"/>
          </a:xfrm>
        </p:grpSpPr>
        <p:sp>
          <p:nvSpPr>
            <p:cNvPr id="22" name="文本框 21"/>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THREE</a:t>
              </a:r>
              <a:endParaRPr lang="zh-CN" altLang="en-US" sz="3600" b="1" dirty="0">
                <a:solidFill>
                  <a:srgbClr val="049AAB"/>
                </a:solidFill>
                <a:latin typeface="Microsoft Yi Baiti" panose="03000500000000000000" pitchFamily="66" charset="0"/>
              </a:endParaRPr>
            </a:p>
          </p:txBody>
        </p:sp>
        <p:sp>
          <p:nvSpPr>
            <p:cNvPr id="23" name="文本框 22"/>
            <p:cNvSpPr txBox="1"/>
            <p:nvPr/>
          </p:nvSpPr>
          <p:spPr>
            <a:xfrm>
              <a:off x="7442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风险分析及对策</a:t>
              </a: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ppt_x</p:attrName>
                                        </p:attrNameLst>
                                      </p:cBhvr>
                                      <p:tavLst>
                                        <p:tav tm="0">
                                          <p:val>
                                            <p:strVal val="#ppt_x-#ppt_w*1.125000"/>
                                          </p:val>
                                        </p:tav>
                                        <p:tav tm="100000">
                                          <p:val>
                                            <p:strVal val="#ppt_x"/>
                                          </p:val>
                                        </p:tav>
                                      </p:tavLst>
                                    </p:anim>
                                    <p:animEffect transition="in" filter="wipe(right)">
                                      <p:cBhvr>
                                        <p:cTn id="14" dur="500"/>
                                        <p:tgtEl>
                                          <p:spTgt spid="3"/>
                                        </p:tgtEl>
                                      </p:cBhvr>
                                    </p:animEffect>
                                  </p:childTnLst>
                                </p:cTn>
                              </p:par>
                              <p:par>
                                <p:cTn id="15" presetID="12" presetClass="entr" presetSubtype="2"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p:tgtEl>
                                          <p:spTgt spid="24"/>
                                        </p:tgtEl>
                                        <p:attrNameLst>
                                          <p:attrName>ppt_x</p:attrName>
                                        </p:attrNameLst>
                                      </p:cBhvr>
                                      <p:tavLst>
                                        <p:tav tm="0">
                                          <p:val>
                                            <p:strVal val="#ppt_x+#ppt_w*1.125000"/>
                                          </p:val>
                                        </p:tav>
                                        <p:tav tm="100000">
                                          <p:val>
                                            <p:strVal val="#ppt_x"/>
                                          </p:val>
                                        </p:tav>
                                      </p:tavLst>
                                    </p:anim>
                                    <p:animEffect transition="in" filter="wipe(left)">
                                      <p:cBhvr>
                                        <p:cTn id="18" dur="500"/>
                                        <p:tgtEl>
                                          <p:spTgt spid="24"/>
                                        </p:tgtEl>
                                      </p:cBhvr>
                                    </p:animEffect>
                                  </p:childTnLst>
                                </p:cTn>
                              </p:par>
                            </p:childTnLst>
                          </p:cTn>
                        </p:par>
                        <p:par>
                          <p:cTn id="19" fill="hold">
                            <p:stCondLst>
                              <p:cond delay="1000"/>
                            </p:stCondLst>
                            <p:childTnLst>
                              <p:par>
                                <p:cTn id="20" presetID="12" presetClass="entr" presetSubtype="1"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p:tgtEl>
                                          <p:spTgt spid="17"/>
                                        </p:tgtEl>
                                        <p:attrNameLst>
                                          <p:attrName>ppt_y</p:attrName>
                                        </p:attrNameLst>
                                      </p:cBhvr>
                                      <p:tavLst>
                                        <p:tav tm="0">
                                          <p:val>
                                            <p:strVal val="#ppt_y-#ppt_h*1.125000"/>
                                          </p:val>
                                        </p:tav>
                                        <p:tav tm="100000">
                                          <p:val>
                                            <p:strVal val="#ppt_y"/>
                                          </p:val>
                                        </p:tav>
                                      </p:tavLst>
                                    </p:anim>
                                    <p:animEffect transition="in" filter="wipe(down)">
                                      <p:cBhvr>
                                        <p:cTn id="23" dur="500"/>
                                        <p:tgtEl>
                                          <p:spTgt spid="17"/>
                                        </p:tgtEl>
                                      </p:cBhvr>
                                    </p:animEffect>
                                  </p:childTnLst>
                                </p:cTn>
                              </p:par>
                            </p:childTnLst>
                          </p:cTn>
                        </p:par>
                        <p:par>
                          <p:cTn id="24" fill="hold">
                            <p:stCondLst>
                              <p:cond delay="1500"/>
                            </p:stCondLst>
                            <p:childTnLst>
                              <p:par>
                                <p:cTn id="25" presetID="12" presetClass="entr" presetSubtype="1"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p:tgtEl>
                                          <p:spTgt spid="19"/>
                                        </p:tgtEl>
                                        <p:attrNameLst>
                                          <p:attrName>ppt_y</p:attrName>
                                        </p:attrNameLst>
                                      </p:cBhvr>
                                      <p:tavLst>
                                        <p:tav tm="0">
                                          <p:val>
                                            <p:strVal val="#ppt_y-#ppt_h*1.125000"/>
                                          </p:val>
                                        </p:tav>
                                        <p:tav tm="100000">
                                          <p:val>
                                            <p:strVal val="#ppt_y"/>
                                          </p:val>
                                        </p:tav>
                                      </p:tavLst>
                                    </p:anim>
                                    <p:animEffect transition="in" filter="wipe(down)">
                                      <p:cBhvr>
                                        <p:cTn id="28" dur="500"/>
                                        <p:tgtEl>
                                          <p:spTgt spid="19"/>
                                        </p:tgtEl>
                                      </p:cBhvr>
                                    </p:animEffect>
                                  </p:childTnLst>
                                </p:cTn>
                              </p:par>
                            </p:childTnLst>
                          </p:cTn>
                        </p:par>
                        <p:par>
                          <p:cTn id="29" fill="hold">
                            <p:stCondLst>
                              <p:cond delay="2000"/>
                            </p:stCondLst>
                            <p:childTnLst>
                              <p:par>
                                <p:cTn id="30" presetID="12" presetClass="entr" presetSubtype="1"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p:tgtEl>
                                          <p:spTgt spid="20"/>
                                        </p:tgtEl>
                                        <p:attrNameLst>
                                          <p:attrName>ppt_y</p:attrName>
                                        </p:attrNameLst>
                                      </p:cBhvr>
                                      <p:tavLst>
                                        <p:tav tm="0">
                                          <p:val>
                                            <p:strVal val="#ppt_y-#ppt_h*1.125000"/>
                                          </p:val>
                                        </p:tav>
                                        <p:tav tm="100000">
                                          <p:val>
                                            <p:strVal val="#ppt_y"/>
                                          </p:val>
                                        </p:tav>
                                      </p:tavLst>
                                    </p:anim>
                                    <p:animEffect transition="in" filter="wipe(down)">
                                      <p:cBhvr>
                                        <p:cTn id="33" dur="500"/>
                                        <p:tgtEl>
                                          <p:spTgt spid="20"/>
                                        </p:tgtEl>
                                      </p:cBhvr>
                                    </p:animEffect>
                                  </p:childTnLst>
                                </p:cTn>
                              </p:par>
                            </p:childTnLst>
                          </p:cTn>
                        </p:par>
                        <p:par>
                          <p:cTn id="34" fill="hold">
                            <p:stCondLst>
                              <p:cond delay="2500"/>
                            </p:stCondLst>
                            <p:childTnLst>
                              <p:par>
                                <p:cTn id="35" presetID="12" presetClass="entr" presetSubtype="4"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p:tgtEl>
                                          <p:spTgt spid="13"/>
                                        </p:tgtEl>
                                        <p:attrNameLst>
                                          <p:attrName>ppt_y</p:attrName>
                                        </p:attrNameLst>
                                      </p:cBhvr>
                                      <p:tavLst>
                                        <p:tav tm="0">
                                          <p:val>
                                            <p:strVal val="#ppt_y+#ppt_h*1.125000"/>
                                          </p:val>
                                        </p:tav>
                                        <p:tav tm="100000">
                                          <p:val>
                                            <p:strVal val="#ppt_y"/>
                                          </p:val>
                                        </p:tav>
                                      </p:tavLst>
                                    </p:anim>
                                    <p:animEffect transition="in" filter="wipe(up)">
                                      <p:cBhvr>
                                        <p:cTn id="38" dur="500"/>
                                        <p:tgtEl>
                                          <p:spTgt spid="13"/>
                                        </p:tgtEl>
                                      </p:cBhvr>
                                    </p:animEffect>
                                  </p:childTnLst>
                                </p:cTn>
                              </p:par>
                            </p:childTnLst>
                          </p:cTn>
                        </p:par>
                        <p:par>
                          <p:cTn id="39" fill="hold">
                            <p:stCondLst>
                              <p:cond delay="3000"/>
                            </p:stCondLst>
                            <p:childTnLst>
                              <p:par>
                                <p:cTn id="40" presetID="12" presetClass="entr" presetSubtype="4"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p:tgtEl>
                                          <p:spTgt spid="16"/>
                                        </p:tgtEl>
                                        <p:attrNameLst>
                                          <p:attrName>ppt_y</p:attrName>
                                        </p:attrNameLst>
                                      </p:cBhvr>
                                      <p:tavLst>
                                        <p:tav tm="0">
                                          <p:val>
                                            <p:strVal val="#ppt_y+#ppt_h*1.125000"/>
                                          </p:val>
                                        </p:tav>
                                        <p:tav tm="100000">
                                          <p:val>
                                            <p:strVal val="#ppt_y"/>
                                          </p:val>
                                        </p:tav>
                                      </p:tavLst>
                                    </p:anim>
                                    <p:animEffect transition="in" filter="wipe(up)">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p:bldP spid="19"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376009" y="1053664"/>
            <a:ext cx="4411377" cy="5227184"/>
            <a:chOff x="6376009" y="1053664"/>
            <a:chExt cx="4411377" cy="5227184"/>
          </a:xfrm>
        </p:grpSpPr>
        <p:sp>
          <p:nvSpPr>
            <p:cNvPr id="6" name="Freeform 7"/>
            <p:cNvSpPr/>
            <p:nvPr/>
          </p:nvSpPr>
          <p:spPr bwMode="auto">
            <a:xfrm>
              <a:off x="6383919" y="1053664"/>
              <a:ext cx="4393970" cy="5227184"/>
            </a:xfrm>
            <a:custGeom>
              <a:avLst/>
              <a:gdLst>
                <a:gd name="T0" fmla="*/ 2176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8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6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6" y="80"/>
                  </a:moveTo>
                  <a:lnTo>
                    <a:pt x="2929" y="514"/>
                  </a:lnTo>
                  <a:cubicBezTo>
                    <a:pt x="3180" y="660"/>
                    <a:pt x="3432" y="805"/>
                    <a:pt x="3684" y="950"/>
                  </a:cubicBezTo>
                  <a:cubicBezTo>
                    <a:pt x="3828" y="1045"/>
                    <a:pt x="3903" y="1173"/>
                    <a:pt x="3905" y="1337"/>
                  </a:cubicBezTo>
                  <a:lnTo>
                    <a:pt x="3905" y="5057"/>
                  </a:lnTo>
                  <a:cubicBezTo>
                    <a:pt x="3905" y="5347"/>
                    <a:pt x="3905" y="5638"/>
                    <a:pt x="3905" y="5929"/>
                  </a:cubicBezTo>
                  <a:cubicBezTo>
                    <a:pt x="3895" y="6101"/>
                    <a:pt x="3821" y="6230"/>
                    <a:pt x="3681" y="6314"/>
                  </a:cubicBezTo>
                  <a:lnTo>
                    <a:pt x="2929" y="6748"/>
                  </a:lnTo>
                  <a:cubicBezTo>
                    <a:pt x="2677" y="6893"/>
                    <a:pt x="2425" y="7038"/>
                    <a:pt x="2174" y="7184"/>
                  </a:cubicBezTo>
                  <a:cubicBezTo>
                    <a:pt x="2019" y="7262"/>
                    <a:pt x="1871" y="7262"/>
                    <a:pt x="1728" y="7182"/>
                  </a:cubicBezTo>
                  <a:lnTo>
                    <a:pt x="976" y="6748"/>
                  </a:lnTo>
                  <a:cubicBezTo>
                    <a:pt x="724" y="6603"/>
                    <a:pt x="473" y="6457"/>
                    <a:pt x="221" y="6312"/>
                  </a:cubicBezTo>
                  <a:cubicBezTo>
                    <a:pt x="76" y="6217"/>
                    <a:pt x="2" y="6089"/>
                    <a:pt x="0" y="5925"/>
                  </a:cubicBezTo>
                  <a:lnTo>
                    <a:pt x="0" y="5057"/>
                  </a:lnTo>
                  <a:cubicBezTo>
                    <a:pt x="0" y="4766"/>
                    <a:pt x="0" y="1624"/>
                    <a:pt x="0" y="1333"/>
                  </a:cubicBezTo>
                  <a:cubicBezTo>
                    <a:pt x="9" y="1161"/>
                    <a:pt x="83" y="1032"/>
                    <a:pt x="224" y="949"/>
                  </a:cubicBezTo>
                  <a:lnTo>
                    <a:pt x="976" y="514"/>
                  </a:lnTo>
                  <a:cubicBezTo>
                    <a:pt x="1228" y="369"/>
                    <a:pt x="1479" y="224"/>
                    <a:pt x="1731" y="78"/>
                  </a:cubicBezTo>
                  <a:cubicBezTo>
                    <a:pt x="1885" y="0"/>
                    <a:pt x="2034" y="0"/>
                    <a:pt x="2176" y="80"/>
                  </a:cubicBezTo>
                  <a:close/>
                </a:path>
              </a:pathLst>
            </a:custGeom>
            <a:solidFill>
              <a:srgbClr val="049AAB">
                <a:alpha val="10000"/>
              </a:srgbClr>
            </a:solidFill>
            <a:ln w="12700" cap="flat">
              <a:solidFill>
                <a:srgbClr val="049AAB"/>
              </a:solidFill>
              <a:prstDash val="solid"/>
              <a:miter lim="800000"/>
            </a:ln>
          </p:spPr>
          <p:txBody>
            <a:bodyPr vert="horz" wrap="square" lIns="91404" tIns="45702" rIns="91404" bIns="45702" numCol="1" anchor="t" anchorCtr="0" compatLnSpc="1"/>
            <a:lstStyle/>
            <a:p>
              <a:endParaRPr lang="zh-CN" altLang="en-US" sz="1800"/>
            </a:p>
          </p:txBody>
        </p:sp>
        <p:sp>
          <p:nvSpPr>
            <p:cNvPr id="7" name="Rectangle 8"/>
            <p:cNvSpPr>
              <a:spLocks noChangeArrowheads="1"/>
            </p:cNvSpPr>
            <p:nvPr/>
          </p:nvSpPr>
          <p:spPr bwMode="auto">
            <a:xfrm>
              <a:off x="6376009" y="2089970"/>
              <a:ext cx="4411377" cy="525211"/>
            </a:xfrm>
            <a:prstGeom prst="rect">
              <a:avLst/>
            </a:prstGeom>
            <a:solidFill>
              <a:srgbClr val="01304C"/>
            </a:solidFill>
            <a:ln>
              <a:noFill/>
            </a:ln>
          </p:spPr>
          <p:txBody>
            <a:bodyPr vert="horz" wrap="square" lIns="91404" tIns="45702" rIns="91404" bIns="45702" numCol="1" anchor="t" anchorCtr="0" compatLnSpc="1"/>
            <a:lstStyle/>
            <a:p>
              <a:endParaRPr lang="zh-CN" altLang="en-US" sz="1800"/>
            </a:p>
          </p:txBody>
        </p:sp>
        <p:sp>
          <p:nvSpPr>
            <p:cNvPr id="9" name="文本框 8"/>
            <p:cNvSpPr txBox="1"/>
            <p:nvPr/>
          </p:nvSpPr>
          <p:spPr>
            <a:xfrm>
              <a:off x="7952611" y="2135015"/>
              <a:ext cx="1256584" cy="461485"/>
            </a:xfrm>
            <a:prstGeom prst="rect">
              <a:avLst/>
            </a:prstGeom>
            <a:noFill/>
          </p:spPr>
          <p:txBody>
            <a:bodyPr wrap="none" rtlCol="0">
              <a:spAutoFit/>
            </a:bodyPr>
            <a:lstStyle>
              <a:defPPr>
                <a:defRPr lang="zh-CN"/>
              </a:defPPr>
              <a:lvl1pPr>
                <a:defRPr sz="2400" b="1">
                  <a:solidFill>
                    <a:schemeClr val="bg1"/>
                  </a:solidFill>
                  <a:latin typeface="微软雅黑" panose="020B0503020204020204" pitchFamily="34" charset="-122"/>
                  <a:ea typeface="微软雅黑" panose="020B0503020204020204" pitchFamily="34" charset="-122"/>
                </a:defRPr>
              </a:lvl1pPr>
            </a:lstStyle>
            <a:p>
              <a:r>
                <a:rPr lang="zh-CN" altLang="en-US" dirty="0"/>
                <a:t>对     策</a:t>
              </a:r>
            </a:p>
          </p:txBody>
        </p:sp>
        <p:sp>
          <p:nvSpPr>
            <p:cNvPr id="12" name="TextBox 10"/>
            <p:cNvSpPr txBox="1"/>
            <p:nvPr/>
          </p:nvSpPr>
          <p:spPr>
            <a:xfrm>
              <a:off x="6735776" y="2841749"/>
              <a:ext cx="3784574" cy="646079"/>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推行目标成本管理，加强成本控制；</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TextBox 10"/>
            <p:cNvSpPr txBox="1"/>
            <p:nvPr/>
          </p:nvSpPr>
          <p:spPr>
            <a:xfrm>
              <a:off x="6735776" y="3634691"/>
              <a:ext cx="3784574" cy="646079"/>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n"/>
                <a:defRPr sz="1600">
                  <a:solidFill>
                    <a:schemeClr val="tx2"/>
                  </a:solidFill>
                  <a:latin typeface="微软雅黑" panose="020B0503020204020204" pitchFamily="34" charset="-122"/>
                  <a:ea typeface="微软雅黑" panose="020B0503020204020204" pitchFamily="34" charset="-122"/>
                </a:defRPr>
              </a:lvl1pPr>
            </a:lstStyle>
            <a:p>
              <a:r>
                <a:rPr lang="zh-CN" altLang="en-US" sz="1800" dirty="0">
                  <a:solidFill>
                    <a:schemeClr val="tx1">
                      <a:lumMod val="75000"/>
                      <a:lumOff val="25000"/>
                    </a:schemeClr>
                  </a:solidFill>
                </a:rPr>
                <a:t>采取内部培训、外部培训等多种措施，提高管理团队的整体素质；</a:t>
              </a:r>
            </a:p>
          </p:txBody>
        </p:sp>
        <p:sp>
          <p:nvSpPr>
            <p:cNvPr id="14" name="TextBox 10"/>
            <p:cNvSpPr txBox="1"/>
            <p:nvPr/>
          </p:nvSpPr>
          <p:spPr>
            <a:xfrm>
              <a:off x="6735776" y="4368051"/>
              <a:ext cx="3784574" cy="646079"/>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n"/>
                <a:defRPr sz="1600">
                  <a:solidFill>
                    <a:schemeClr val="tx2"/>
                  </a:solidFill>
                  <a:latin typeface="微软雅黑" panose="020B0503020204020204" pitchFamily="34" charset="-122"/>
                  <a:ea typeface="微软雅黑" panose="020B0503020204020204" pitchFamily="34" charset="-122"/>
                </a:defRPr>
              </a:lvl1pPr>
            </a:lstStyle>
            <a:p>
              <a:r>
                <a:rPr lang="zh-CN" altLang="en-US" sz="1800" dirty="0">
                  <a:solidFill>
                    <a:schemeClr val="tx1">
                      <a:lumMod val="75000"/>
                      <a:lumOff val="25000"/>
                    </a:schemeClr>
                  </a:solidFill>
                </a:rPr>
                <a:t>倡导组织创新、思维创新，以适应不断变化的外部环境。</a:t>
              </a:r>
            </a:p>
          </p:txBody>
        </p:sp>
        <p:sp>
          <p:nvSpPr>
            <p:cNvPr id="15" name="Freeform 5"/>
            <p:cNvSpPr>
              <a:spLocks noEditPoints="1"/>
            </p:cNvSpPr>
            <p:nvPr/>
          </p:nvSpPr>
          <p:spPr bwMode="auto">
            <a:xfrm>
              <a:off x="8294039" y="1379225"/>
              <a:ext cx="668047" cy="641535"/>
            </a:xfrm>
            <a:custGeom>
              <a:avLst/>
              <a:gdLst>
                <a:gd name="T0" fmla="*/ 247 w 592"/>
                <a:gd name="T1" fmla="*/ 511 h 564"/>
                <a:gd name="T2" fmla="*/ 247 w 592"/>
                <a:gd name="T3" fmla="*/ 537 h 564"/>
                <a:gd name="T4" fmla="*/ 358 w 592"/>
                <a:gd name="T5" fmla="*/ 524 h 564"/>
                <a:gd name="T6" fmla="*/ 345 w 592"/>
                <a:gd name="T7" fmla="*/ 471 h 564"/>
                <a:gd name="T8" fmla="*/ 247 w 592"/>
                <a:gd name="T9" fmla="*/ 471 h 564"/>
                <a:gd name="T10" fmla="*/ 247 w 592"/>
                <a:gd name="T11" fmla="*/ 497 h 564"/>
                <a:gd name="T12" fmla="*/ 358 w 592"/>
                <a:gd name="T13" fmla="*/ 484 h 564"/>
                <a:gd name="T14" fmla="*/ 296 w 592"/>
                <a:gd name="T15" fmla="*/ 564 h 564"/>
                <a:gd name="T16" fmla="*/ 339 w 592"/>
                <a:gd name="T17" fmla="*/ 548 h 564"/>
                <a:gd name="T18" fmla="*/ 296 w 592"/>
                <a:gd name="T19" fmla="*/ 564 h 564"/>
                <a:gd name="T20" fmla="*/ 298 w 592"/>
                <a:gd name="T21" fmla="*/ 151 h 564"/>
                <a:gd name="T22" fmla="*/ 158 w 592"/>
                <a:gd name="T23" fmla="*/ 282 h 564"/>
                <a:gd name="T24" fmla="*/ 241 w 592"/>
                <a:gd name="T25" fmla="*/ 456 h 564"/>
                <a:gd name="T26" fmla="*/ 298 w 592"/>
                <a:gd name="T27" fmla="*/ 461 h 564"/>
                <a:gd name="T28" fmla="*/ 368 w 592"/>
                <a:gd name="T29" fmla="*/ 418 h 564"/>
                <a:gd name="T30" fmla="*/ 298 w 592"/>
                <a:gd name="T31" fmla="*/ 151 h 564"/>
                <a:gd name="T32" fmla="*/ 116 w 592"/>
                <a:gd name="T33" fmla="*/ 305 h 564"/>
                <a:gd name="T34" fmla="*/ 22 w 592"/>
                <a:gd name="T35" fmla="*/ 287 h 564"/>
                <a:gd name="T36" fmla="*/ 22 w 592"/>
                <a:gd name="T37" fmla="*/ 324 h 564"/>
                <a:gd name="T38" fmla="*/ 116 w 592"/>
                <a:gd name="T39" fmla="*/ 305 h 564"/>
                <a:gd name="T40" fmla="*/ 570 w 592"/>
                <a:gd name="T41" fmla="*/ 287 h 564"/>
                <a:gd name="T42" fmla="*/ 476 w 592"/>
                <a:gd name="T43" fmla="*/ 305 h 564"/>
                <a:gd name="T44" fmla="*/ 570 w 592"/>
                <a:gd name="T45" fmla="*/ 324 h 564"/>
                <a:gd name="T46" fmla="*/ 570 w 592"/>
                <a:gd name="T47" fmla="*/ 287 h 564"/>
                <a:gd name="T48" fmla="*/ 453 w 592"/>
                <a:gd name="T49" fmla="*/ 172 h 564"/>
                <a:gd name="T50" fmla="*/ 507 w 592"/>
                <a:gd name="T51" fmla="*/ 92 h 564"/>
                <a:gd name="T52" fmla="*/ 427 w 592"/>
                <a:gd name="T53" fmla="*/ 146 h 564"/>
                <a:gd name="T54" fmla="*/ 453 w 592"/>
                <a:gd name="T55" fmla="*/ 172 h 564"/>
                <a:gd name="T56" fmla="*/ 295 w 592"/>
                <a:gd name="T57" fmla="*/ 117 h 564"/>
                <a:gd name="T58" fmla="*/ 313 w 592"/>
                <a:gd name="T59" fmla="*/ 23 h 564"/>
                <a:gd name="T60" fmla="*/ 276 w 592"/>
                <a:gd name="T61" fmla="*/ 23 h 564"/>
                <a:gd name="T62" fmla="*/ 295 w 592"/>
                <a:gd name="T63" fmla="*/ 117 h 564"/>
                <a:gd name="T64" fmla="*/ 133 w 592"/>
                <a:gd name="T65" fmla="*/ 164 h 564"/>
                <a:gd name="T66" fmla="*/ 159 w 592"/>
                <a:gd name="T67" fmla="*/ 138 h 564"/>
                <a:gd name="T68" fmla="*/ 79 w 592"/>
                <a:gd name="T69" fmla="*/ 85 h 564"/>
                <a:gd name="T70" fmla="*/ 133 w 592"/>
                <a:gd name="T71" fmla="*/ 164 h 564"/>
                <a:gd name="T72" fmla="*/ 139 w 592"/>
                <a:gd name="T73" fmla="*/ 439 h 564"/>
                <a:gd name="T74" fmla="*/ 85 w 592"/>
                <a:gd name="T75" fmla="*/ 518 h 564"/>
                <a:gd name="T76" fmla="*/ 165 w 592"/>
                <a:gd name="T77" fmla="*/ 465 h 564"/>
                <a:gd name="T78" fmla="*/ 139 w 592"/>
                <a:gd name="T79" fmla="*/ 439 h 564"/>
                <a:gd name="T80" fmla="*/ 459 w 592"/>
                <a:gd name="T81" fmla="*/ 446 h 564"/>
                <a:gd name="T82" fmla="*/ 433 w 592"/>
                <a:gd name="T83" fmla="*/ 472 h 564"/>
                <a:gd name="T84" fmla="*/ 513 w 592"/>
                <a:gd name="T85" fmla="*/ 525 h 564"/>
                <a:gd name="T86" fmla="*/ 459 w 592"/>
                <a:gd name="T87" fmla="*/ 44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2" h="564">
                  <a:moveTo>
                    <a:pt x="345" y="511"/>
                  </a:moveTo>
                  <a:lnTo>
                    <a:pt x="247" y="511"/>
                  </a:lnTo>
                  <a:cubicBezTo>
                    <a:pt x="240" y="511"/>
                    <a:pt x="234" y="517"/>
                    <a:pt x="234" y="524"/>
                  </a:cubicBezTo>
                  <a:cubicBezTo>
                    <a:pt x="234" y="531"/>
                    <a:pt x="240" y="537"/>
                    <a:pt x="247" y="537"/>
                  </a:cubicBezTo>
                  <a:lnTo>
                    <a:pt x="345" y="537"/>
                  </a:lnTo>
                  <a:cubicBezTo>
                    <a:pt x="353" y="537"/>
                    <a:pt x="358" y="531"/>
                    <a:pt x="358" y="524"/>
                  </a:cubicBezTo>
                  <a:cubicBezTo>
                    <a:pt x="358" y="517"/>
                    <a:pt x="353" y="511"/>
                    <a:pt x="345" y="511"/>
                  </a:cubicBezTo>
                  <a:close/>
                  <a:moveTo>
                    <a:pt x="345" y="471"/>
                  </a:moveTo>
                  <a:lnTo>
                    <a:pt x="345" y="471"/>
                  </a:lnTo>
                  <a:lnTo>
                    <a:pt x="247" y="471"/>
                  </a:lnTo>
                  <a:cubicBezTo>
                    <a:pt x="240" y="471"/>
                    <a:pt x="234" y="477"/>
                    <a:pt x="234" y="484"/>
                  </a:cubicBezTo>
                  <a:cubicBezTo>
                    <a:pt x="234" y="492"/>
                    <a:pt x="240" y="497"/>
                    <a:pt x="247" y="497"/>
                  </a:cubicBezTo>
                  <a:lnTo>
                    <a:pt x="345" y="497"/>
                  </a:lnTo>
                  <a:cubicBezTo>
                    <a:pt x="353" y="497"/>
                    <a:pt x="358" y="492"/>
                    <a:pt x="358" y="484"/>
                  </a:cubicBezTo>
                  <a:cubicBezTo>
                    <a:pt x="358" y="477"/>
                    <a:pt x="353" y="471"/>
                    <a:pt x="345" y="471"/>
                  </a:cubicBezTo>
                  <a:close/>
                  <a:moveTo>
                    <a:pt x="296" y="564"/>
                  </a:moveTo>
                  <a:lnTo>
                    <a:pt x="296" y="564"/>
                  </a:lnTo>
                  <a:lnTo>
                    <a:pt x="339" y="548"/>
                  </a:lnTo>
                  <a:lnTo>
                    <a:pt x="253" y="548"/>
                  </a:lnTo>
                  <a:lnTo>
                    <a:pt x="296" y="564"/>
                  </a:lnTo>
                  <a:close/>
                  <a:moveTo>
                    <a:pt x="298" y="151"/>
                  </a:moveTo>
                  <a:lnTo>
                    <a:pt x="298" y="151"/>
                  </a:lnTo>
                  <a:lnTo>
                    <a:pt x="294" y="151"/>
                  </a:lnTo>
                  <a:cubicBezTo>
                    <a:pt x="222" y="151"/>
                    <a:pt x="158" y="210"/>
                    <a:pt x="158" y="282"/>
                  </a:cubicBezTo>
                  <a:cubicBezTo>
                    <a:pt x="158" y="354"/>
                    <a:pt x="218" y="395"/>
                    <a:pt x="225" y="418"/>
                  </a:cubicBezTo>
                  <a:cubicBezTo>
                    <a:pt x="231" y="440"/>
                    <a:pt x="225" y="451"/>
                    <a:pt x="241" y="456"/>
                  </a:cubicBezTo>
                  <a:cubicBezTo>
                    <a:pt x="257" y="462"/>
                    <a:pt x="294" y="461"/>
                    <a:pt x="294" y="461"/>
                  </a:cubicBezTo>
                  <a:lnTo>
                    <a:pt x="298" y="461"/>
                  </a:lnTo>
                  <a:cubicBezTo>
                    <a:pt x="298" y="461"/>
                    <a:pt x="335" y="462"/>
                    <a:pt x="351" y="456"/>
                  </a:cubicBezTo>
                  <a:cubicBezTo>
                    <a:pt x="367" y="451"/>
                    <a:pt x="361" y="440"/>
                    <a:pt x="368" y="418"/>
                  </a:cubicBezTo>
                  <a:cubicBezTo>
                    <a:pt x="374" y="395"/>
                    <a:pt x="434" y="354"/>
                    <a:pt x="434" y="282"/>
                  </a:cubicBezTo>
                  <a:cubicBezTo>
                    <a:pt x="434" y="210"/>
                    <a:pt x="370" y="151"/>
                    <a:pt x="298" y="151"/>
                  </a:cubicBezTo>
                  <a:close/>
                  <a:moveTo>
                    <a:pt x="116" y="305"/>
                  </a:moveTo>
                  <a:lnTo>
                    <a:pt x="116" y="305"/>
                  </a:lnTo>
                  <a:cubicBezTo>
                    <a:pt x="116" y="295"/>
                    <a:pt x="106" y="287"/>
                    <a:pt x="94" y="287"/>
                  </a:cubicBezTo>
                  <a:lnTo>
                    <a:pt x="22" y="287"/>
                  </a:lnTo>
                  <a:cubicBezTo>
                    <a:pt x="10" y="287"/>
                    <a:pt x="0" y="295"/>
                    <a:pt x="0" y="305"/>
                  </a:cubicBezTo>
                  <a:cubicBezTo>
                    <a:pt x="0" y="316"/>
                    <a:pt x="10" y="324"/>
                    <a:pt x="22" y="324"/>
                  </a:cubicBezTo>
                  <a:lnTo>
                    <a:pt x="94" y="324"/>
                  </a:lnTo>
                  <a:cubicBezTo>
                    <a:pt x="106" y="324"/>
                    <a:pt x="116" y="316"/>
                    <a:pt x="116" y="305"/>
                  </a:cubicBezTo>
                  <a:close/>
                  <a:moveTo>
                    <a:pt x="570" y="287"/>
                  </a:moveTo>
                  <a:lnTo>
                    <a:pt x="570" y="287"/>
                  </a:lnTo>
                  <a:lnTo>
                    <a:pt x="499" y="287"/>
                  </a:lnTo>
                  <a:cubicBezTo>
                    <a:pt x="486" y="287"/>
                    <a:pt x="476" y="295"/>
                    <a:pt x="476" y="305"/>
                  </a:cubicBezTo>
                  <a:cubicBezTo>
                    <a:pt x="476" y="316"/>
                    <a:pt x="486" y="324"/>
                    <a:pt x="499" y="324"/>
                  </a:cubicBezTo>
                  <a:lnTo>
                    <a:pt x="570" y="324"/>
                  </a:lnTo>
                  <a:cubicBezTo>
                    <a:pt x="582" y="324"/>
                    <a:pt x="592" y="316"/>
                    <a:pt x="592" y="305"/>
                  </a:cubicBezTo>
                  <a:cubicBezTo>
                    <a:pt x="592" y="295"/>
                    <a:pt x="582" y="287"/>
                    <a:pt x="570" y="287"/>
                  </a:cubicBezTo>
                  <a:close/>
                  <a:moveTo>
                    <a:pt x="453" y="172"/>
                  </a:moveTo>
                  <a:lnTo>
                    <a:pt x="453" y="172"/>
                  </a:lnTo>
                  <a:lnTo>
                    <a:pt x="504" y="121"/>
                  </a:lnTo>
                  <a:cubicBezTo>
                    <a:pt x="513" y="113"/>
                    <a:pt x="514" y="100"/>
                    <a:pt x="507" y="92"/>
                  </a:cubicBezTo>
                  <a:cubicBezTo>
                    <a:pt x="499" y="85"/>
                    <a:pt x="486" y="86"/>
                    <a:pt x="478" y="95"/>
                  </a:cubicBezTo>
                  <a:lnTo>
                    <a:pt x="427" y="146"/>
                  </a:lnTo>
                  <a:cubicBezTo>
                    <a:pt x="418" y="154"/>
                    <a:pt x="417" y="167"/>
                    <a:pt x="424" y="175"/>
                  </a:cubicBezTo>
                  <a:cubicBezTo>
                    <a:pt x="432" y="182"/>
                    <a:pt x="445" y="181"/>
                    <a:pt x="453" y="172"/>
                  </a:cubicBezTo>
                  <a:close/>
                  <a:moveTo>
                    <a:pt x="295" y="117"/>
                  </a:moveTo>
                  <a:lnTo>
                    <a:pt x="295" y="117"/>
                  </a:lnTo>
                  <a:cubicBezTo>
                    <a:pt x="305" y="117"/>
                    <a:pt x="313" y="106"/>
                    <a:pt x="313" y="94"/>
                  </a:cubicBezTo>
                  <a:lnTo>
                    <a:pt x="313" y="23"/>
                  </a:lnTo>
                  <a:cubicBezTo>
                    <a:pt x="313" y="10"/>
                    <a:pt x="305" y="0"/>
                    <a:pt x="295" y="0"/>
                  </a:cubicBezTo>
                  <a:cubicBezTo>
                    <a:pt x="284" y="0"/>
                    <a:pt x="276" y="10"/>
                    <a:pt x="276" y="23"/>
                  </a:cubicBezTo>
                  <a:lnTo>
                    <a:pt x="276" y="94"/>
                  </a:lnTo>
                  <a:cubicBezTo>
                    <a:pt x="276" y="106"/>
                    <a:pt x="284" y="117"/>
                    <a:pt x="295" y="117"/>
                  </a:cubicBezTo>
                  <a:close/>
                  <a:moveTo>
                    <a:pt x="133" y="164"/>
                  </a:moveTo>
                  <a:lnTo>
                    <a:pt x="133" y="164"/>
                  </a:lnTo>
                  <a:cubicBezTo>
                    <a:pt x="141" y="173"/>
                    <a:pt x="154" y="174"/>
                    <a:pt x="162" y="167"/>
                  </a:cubicBezTo>
                  <a:cubicBezTo>
                    <a:pt x="169" y="160"/>
                    <a:pt x="168" y="147"/>
                    <a:pt x="159" y="138"/>
                  </a:cubicBezTo>
                  <a:lnTo>
                    <a:pt x="108" y="88"/>
                  </a:lnTo>
                  <a:cubicBezTo>
                    <a:pt x="100" y="79"/>
                    <a:pt x="87" y="78"/>
                    <a:pt x="79" y="85"/>
                  </a:cubicBezTo>
                  <a:cubicBezTo>
                    <a:pt x="72" y="92"/>
                    <a:pt x="73" y="105"/>
                    <a:pt x="82" y="114"/>
                  </a:cubicBezTo>
                  <a:lnTo>
                    <a:pt x="133" y="164"/>
                  </a:lnTo>
                  <a:close/>
                  <a:moveTo>
                    <a:pt x="139" y="439"/>
                  </a:moveTo>
                  <a:lnTo>
                    <a:pt x="139" y="439"/>
                  </a:lnTo>
                  <a:lnTo>
                    <a:pt x="88" y="489"/>
                  </a:lnTo>
                  <a:cubicBezTo>
                    <a:pt x="80" y="498"/>
                    <a:pt x="78" y="511"/>
                    <a:pt x="85" y="518"/>
                  </a:cubicBezTo>
                  <a:cubicBezTo>
                    <a:pt x="93" y="525"/>
                    <a:pt x="106" y="524"/>
                    <a:pt x="114" y="515"/>
                  </a:cubicBezTo>
                  <a:lnTo>
                    <a:pt x="165" y="465"/>
                  </a:lnTo>
                  <a:cubicBezTo>
                    <a:pt x="174" y="456"/>
                    <a:pt x="175" y="443"/>
                    <a:pt x="168" y="436"/>
                  </a:cubicBezTo>
                  <a:cubicBezTo>
                    <a:pt x="161" y="428"/>
                    <a:pt x="148" y="430"/>
                    <a:pt x="139" y="439"/>
                  </a:cubicBezTo>
                  <a:close/>
                  <a:moveTo>
                    <a:pt x="459" y="446"/>
                  </a:moveTo>
                  <a:lnTo>
                    <a:pt x="459" y="446"/>
                  </a:lnTo>
                  <a:cubicBezTo>
                    <a:pt x="451" y="437"/>
                    <a:pt x="438" y="436"/>
                    <a:pt x="430" y="443"/>
                  </a:cubicBezTo>
                  <a:cubicBezTo>
                    <a:pt x="423" y="450"/>
                    <a:pt x="425" y="463"/>
                    <a:pt x="433" y="472"/>
                  </a:cubicBezTo>
                  <a:lnTo>
                    <a:pt x="484" y="522"/>
                  </a:lnTo>
                  <a:cubicBezTo>
                    <a:pt x="493" y="531"/>
                    <a:pt x="506" y="532"/>
                    <a:pt x="513" y="525"/>
                  </a:cubicBezTo>
                  <a:cubicBezTo>
                    <a:pt x="520" y="518"/>
                    <a:pt x="519" y="505"/>
                    <a:pt x="510" y="496"/>
                  </a:cubicBezTo>
                  <a:lnTo>
                    <a:pt x="459" y="446"/>
                  </a:lnTo>
                  <a:close/>
                </a:path>
              </a:pathLst>
            </a:custGeom>
            <a:solidFill>
              <a:srgbClr val="049AAB"/>
            </a:solidFill>
            <a:ln>
              <a:noFill/>
            </a:ln>
          </p:spPr>
          <p:txBody>
            <a:bodyPr vert="horz" wrap="square" lIns="91404" tIns="45702" rIns="91404" bIns="45702" numCol="1" anchor="t" anchorCtr="0" compatLnSpc="1"/>
            <a:lstStyle/>
            <a:p>
              <a:endParaRPr lang="zh-CN" altLang="en-US" sz="1800"/>
            </a:p>
          </p:txBody>
        </p:sp>
      </p:grpSp>
      <p:grpSp>
        <p:nvGrpSpPr>
          <p:cNvPr id="2" name="组合 1"/>
          <p:cNvGrpSpPr/>
          <p:nvPr/>
        </p:nvGrpSpPr>
        <p:grpSpPr>
          <a:xfrm>
            <a:off x="1263532" y="1053664"/>
            <a:ext cx="4408888" cy="5227184"/>
            <a:chOff x="1263532" y="1053664"/>
            <a:chExt cx="4408888" cy="5227184"/>
          </a:xfrm>
        </p:grpSpPr>
        <p:sp>
          <p:nvSpPr>
            <p:cNvPr id="4" name="Freeform 5"/>
            <p:cNvSpPr/>
            <p:nvPr/>
          </p:nvSpPr>
          <p:spPr bwMode="auto">
            <a:xfrm>
              <a:off x="1270992" y="1053664"/>
              <a:ext cx="4393970" cy="5227184"/>
            </a:xfrm>
            <a:custGeom>
              <a:avLst/>
              <a:gdLst>
                <a:gd name="T0" fmla="*/ 2177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9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7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7" y="80"/>
                  </a:moveTo>
                  <a:lnTo>
                    <a:pt x="2929" y="514"/>
                  </a:lnTo>
                  <a:cubicBezTo>
                    <a:pt x="3181" y="660"/>
                    <a:pt x="3432" y="805"/>
                    <a:pt x="3684" y="950"/>
                  </a:cubicBezTo>
                  <a:cubicBezTo>
                    <a:pt x="3829" y="1045"/>
                    <a:pt x="3903" y="1173"/>
                    <a:pt x="3905" y="1337"/>
                  </a:cubicBezTo>
                  <a:lnTo>
                    <a:pt x="3905" y="5057"/>
                  </a:lnTo>
                  <a:cubicBezTo>
                    <a:pt x="3905" y="5347"/>
                    <a:pt x="3905" y="5638"/>
                    <a:pt x="3905" y="5929"/>
                  </a:cubicBezTo>
                  <a:cubicBezTo>
                    <a:pt x="3896" y="6101"/>
                    <a:pt x="3822" y="6230"/>
                    <a:pt x="3681" y="6314"/>
                  </a:cubicBezTo>
                  <a:lnTo>
                    <a:pt x="2929" y="6748"/>
                  </a:lnTo>
                  <a:cubicBezTo>
                    <a:pt x="2677" y="6893"/>
                    <a:pt x="2426" y="7038"/>
                    <a:pt x="2174" y="7184"/>
                  </a:cubicBezTo>
                  <a:cubicBezTo>
                    <a:pt x="2020" y="7262"/>
                    <a:pt x="1871" y="7262"/>
                    <a:pt x="1729" y="7182"/>
                  </a:cubicBezTo>
                  <a:lnTo>
                    <a:pt x="976" y="6748"/>
                  </a:lnTo>
                  <a:cubicBezTo>
                    <a:pt x="725" y="6603"/>
                    <a:pt x="473" y="6457"/>
                    <a:pt x="221" y="6312"/>
                  </a:cubicBezTo>
                  <a:cubicBezTo>
                    <a:pt x="77" y="6217"/>
                    <a:pt x="2" y="6089"/>
                    <a:pt x="0" y="5925"/>
                  </a:cubicBezTo>
                  <a:lnTo>
                    <a:pt x="0" y="5057"/>
                  </a:lnTo>
                  <a:cubicBezTo>
                    <a:pt x="0" y="4766"/>
                    <a:pt x="0" y="1624"/>
                    <a:pt x="0" y="1333"/>
                  </a:cubicBezTo>
                  <a:cubicBezTo>
                    <a:pt x="10" y="1161"/>
                    <a:pt x="84" y="1032"/>
                    <a:pt x="224" y="949"/>
                  </a:cubicBezTo>
                  <a:lnTo>
                    <a:pt x="976" y="514"/>
                  </a:lnTo>
                  <a:cubicBezTo>
                    <a:pt x="1228" y="369"/>
                    <a:pt x="1480" y="224"/>
                    <a:pt x="1731" y="78"/>
                  </a:cubicBezTo>
                  <a:cubicBezTo>
                    <a:pt x="1886" y="0"/>
                    <a:pt x="2034" y="0"/>
                    <a:pt x="2177" y="80"/>
                  </a:cubicBezTo>
                  <a:close/>
                </a:path>
              </a:pathLst>
            </a:custGeom>
            <a:solidFill>
              <a:srgbClr val="9BD744">
                <a:alpha val="20000"/>
              </a:srgbClr>
            </a:solidFill>
            <a:ln w="12700" cap="flat">
              <a:solidFill>
                <a:srgbClr val="9BD744"/>
              </a:solidFill>
              <a:prstDash val="solid"/>
              <a:miter lim="800000"/>
            </a:ln>
          </p:spPr>
          <p:txBody>
            <a:bodyPr vert="horz" wrap="square" lIns="91404" tIns="45702" rIns="91404" bIns="45702" numCol="1" anchor="t" anchorCtr="0" compatLnSpc="1"/>
            <a:lstStyle/>
            <a:p>
              <a:endParaRPr lang="zh-CN" altLang="en-US" sz="1800"/>
            </a:p>
          </p:txBody>
        </p:sp>
        <p:sp>
          <p:nvSpPr>
            <p:cNvPr id="5" name="Rectangle 6"/>
            <p:cNvSpPr>
              <a:spLocks noChangeArrowheads="1"/>
            </p:cNvSpPr>
            <p:nvPr/>
          </p:nvSpPr>
          <p:spPr bwMode="auto">
            <a:xfrm>
              <a:off x="1263532" y="2089970"/>
              <a:ext cx="4408888" cy="525211"/>
            </a:xfrm>
            <a:prstGeom prst="rect">
              <a:avLst/>
            </a:prstGeom>
            <a:solidFill>
              <a:srgbClr val="01304C"/>
            </a:solidFill>
            <a:ln>
              <a:noFill/>
            </a:ln>
          </p:spPr>
          <p:txBody>
            <a:bodyPr vert="horz" wrap="square" lIns="91404" tIns="45702" rIns="91404" bIns="45702" numCol="1" anchor="t" anchorCtr="0" compatLnSpc="1"/>
            <a:lstStyle/>
            <a:p>
              <a:endParaRPr lang="zh-CN" altLang="en-US" sz="1800"/>
            </a:p>
          </p:txBody>
        </p:sp>
        <p:sp>
          <p:nvSpPr>
            <p:cNvPr id="8" name="文本框 7"/>
            <p:cNvSpPr txBox="1"/>
            <p:nvPr/>
          </p:nvSpPr>
          <p:spPr>
            <a:xfrm>
              <a:off x="2729704" y="2141099"/>
              <a:ext cx="1415219" cy="461485"/>
            </a:xfrm>
            <a:prstGeom prst="rect">
              <a:avLst/>
            </a:prstGeom>
            <a:noFill/>
          </p:spPr>
          <p:txBody>
            <a:bodyPr wrap="non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管理风险</a:t>
              </a:r>
            </a:p>
          </p:txBody>
        </p:sp>
        <p:sp>
          <p:nvSpPr>
            <p:cNvPr id="10" name="TextBox 10"/>
            <p:cNvSpPr txBox="1"/>
            <p:nvPr/>
          </p:nvSpPr>
          <p:spPr>
            <a:xfrm>
              <a:off x="1591627" y="2841749"/>
              <a:ext cx="3784574" cy="922969"/>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随着公司规模的扩大，公司的组织结构、管理方法和思想可能不适应不断变化的内外环境。</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extBox 10"/>
            <p:cNvSpPr txBox="1"/>
            <p:nvPr/>
          </p:nvSpPr>
          <p:spPr>
            <a:xfrm>
              <a:off x="1591627" y="3957731"/>
              <a:ext cx="3784574" cy="922969"/>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n"/>
                <a:defRPr sz="1600">
                  <a:solidFill>
                    <a:schemeClr val="tx2"/>
                  </a:solidFill>
                  <a:latin typeface="微软雅黑" panose="020B0503020204020204" pitchFamily="34" charset="-122"/>
                  <a:ea typeface="微软雅黑" panose="020B0503020204020204" pitchFamily="34" charset="-122"/>
                </a:defRPr>
              </a:lvl1pPr>
            </a:lstStyle>
            <a:p>
              <a:r>
                <a:rPr lang="zh-CN" altLang="en-US" sz="1800" dirty="0">
                  <a:solidFill>
                    <a:schemeClr val="tx1">
                      <a:lumMod val="75000"/>
                      <a:lumOff val="25000"/>
                    </a:schemeClr>
                  </a:solidFill>
                </a:rPr>
                <a:t>公司的自主研发团队所开发的产品和服务不能跟上消费者需求变化的脚步。</a:t>
              </a:r>
            </a:p>
          </p:txBody>
        </p:sp>
        <p:sp>
          <p:nvSpPr>
            <p:cNvPr id="16" name="Freeform 10"/>
            <p:cNvSpPr>
              <a:spLocks noEditPoints="1"/>
            </p:cNvSpPr>
            <p:nvPr/>
          </p:nvSpPr>
          <p:spPr bwMode="auto">
            <a:xfrm>
              <a:off x="3101774" y="1350098"/>
              <a:ext cx="671080" cy="679115"/>
            </a:xfrm>
            <a:custGeom>
              <a:avLst/>
              <a:gdLst>
                <a:gd name="T0" fmla="*/ 475 w 785"/>
                <a:gd name="T1" fmla="*/ 566 h 785"/>
                <a:gd name="T2" fmla="*/ 450 w 785"/>
                <a:gd name="T3" fmla="*/ 626 h 785"/>
                <a:gd name="T4" fmla="*/ 399 w 785"/>
                <a:gd name="T5" fmla="*/ 718 h 785"/>
                <a:gd name="T6" fmla="*/ 356 w 785"/>
                <a:gd name="T7" fmla="*/ 685 h 785"/>
                <a:gd name="T8" fmla="*/ 338 w 785"/>
                <a:gd name="T9" fmla="*/ 688 h 785"/>
                <a:gd name="T10" fmla="*/ 328 w 785"/>
                <a:gd name="T11" fmla="*/ 695 h 785"/>
                <a:gd name="T12" fmla="*/ 319 w 785"/>
                <a:gd name="T13" fmla="*/ 722 h 785"/>
                <a:gd name="T14" fmla="*/ 219 w 785"/>
                <a:gd name="T15" fmla="*/ 751 h 785"/>
                <a:gd name="T16" fmla="*/ 183 w 785"/>
                <a:gd name="T17" fmla="*/ 685 h 785"/>
                <a:gd name="T18" fmla="*/ 175 w 785"/>
                <a:gd name="T19" fmla="*/ 686 h 785"/>
                <a:gd name="T20" fmla="*/ 168 w 785"/>
                <a:gd name="T21" fmla="*/ 689 h 785"/>
                <a:gd name="T22" fmla="*/ 138 w 785"/>
                <a:gd name="T23" fmla="*/ 718 h 785"/>
                <a:gd name="T24" fmla="*/ 87 w 785"/>
                <a:gd name="T25" fmla="*/ 626 h 785"/>
                <a:gd name="T26" fmla="*/ 74 w 785"/>
                <a:gd name="T27" fmla="*/ 567 h 785"/>
                <a:gd name="T28" fmla="*/ 0 w 785"/>
                <a:gd name="T29" fmla="*/ 532 h 785"/>
                <a:gd name="T30" fmla="*/ 71 w 785"/>
                <a:gd name="T31" fmla="*/ 466 h 785"/>
                <a:gd name="T32" fmla="*/ 100 w 785"/>
                <a:gd name="T33" fmla="*/ 428 h 785"/>
                <a:gd name="T34" fmla="*/ 98 w 785"/>
                <a:gd name="T35" fmla="*/ 419 h 785"/>
                <a:gd name="T36" fmla="*/ 94 w 785"/>
                <a:gd name="T37" fmla="*/ 412 h 785"/>
                <a:gd name="T38" fmla="*/ 68 w 785"/>
                <a:gd name="T39" fmla="*/ 337 h 785"/>
                <a:gd name="T40" fmla="*/ 164 w 785"/>
                <a:gd name="T41" fmla="*/ 340 h 785"/>
                <a:gd name="T42" fmla="*/ 216 w 785"/>
                <a:gd name="T43" fmla="*/ 326 h 785"/>
                <a:gd name="T44" fmla="*/ 218 w 785"/>
                <a:gd name="T45" fmla="*/ 320 h 785"/>
                <a:gd name="T46" fmla="*/ 253 w 785"/>
                <a:gd name="T47" fmla="*/ 247 h 785"/>
                <a:gd name="T48" fmla="*/ 319 w 785"/>
                <a:gd name="T49" fmla="*/ 318 h 785"/>
                <a:gd name="T50" fmla="*/ 392 w 785"/>
                <a:gd name="T51" fmla="*/ 322 h 785"/>
                <a:gd name="T52" fmla="*/ 463 w 785"/>
                <a:gd name="T53" fmla="*/ 393 h 785"/>
                <a:gd name="T54" fmla="*/ 453 w 785"/>
                <a:gd name="T55" fmla="*/ 460 h 785"/>
                <a:gd name="T56" fmla="*/ 504 w 785"/>
                <a:gd name="T57" fmla="*/ 466 h 785"/>
                <a:gd name="T58" fmla="*/ 733 w 785"/>
                <a:gd name="T59" fmla="*/ 285 h 785"/>
                <a:gd name="T60" fmla="*/ 686 w 785"/>
                <a:gd name="T61" fmla="*/ 308 h 785"/>
                <a:gd name="T62" fmla="*/ 661 w 785"/>
                <a:gd name="T63" fmla="*/ 374 h 785"/>
                <a:gd name="T64" fmla="*/ 616 w 785"/>
                <a:gd name="T65" fmla="*/ 334 h 785"/>
                <a:gd name="T66" fmla="*/ 599 w 785"/>
                <a:gd name="T67" fmla="*/ 324 h 785"/>
                <a:gd name="T68" fmla="*/ 593 w 785"/>
                <a:gd name="T69" fmla="*/ 324 h 785"/>
                <a:gd name="T70" fmla="*/ 573 w 785"/>
                <a:gd name="T71" fmla="*/ 342 h 785"/>
                <a:gd name="T72" fmla="*/ 497 w 785"/>
                <a:gd name="T73" fmla="*/ 334 h 785"/>
                <a:gd name="T74" fmla="*/ 492 w 785"/>
                <a:gd name="T75" fmla="*/ 279 h 785"/>
                <a:gd name="T76" fmla="*/ 486 w 785"/>
                <a:gd name="T77" fmla="*/ 278 h 785"/>
                <a:gd name="T78" fmla="*/ 480 w 785"/>
                <a:gd name="T79" fmla="*/ 278 h 785"/>
                <a:gd name="T80" fmla="*/ 452 w 785"/>
                <a:gd name="T81" fmla="*/ 289 h 785"/>
                <a:gd name="T82" fmla="*/ 443 w 785"/>
                <a:gd name="T83" fmla="*/ 214 h 785"/>
                <a:gd name="T84" fmla="*/ 450 w 785"/>
                <a:gd name="T85" fmla="*/ 170 h 785"/>
                <a:gd name="T86" fmla="*/ 419 w 785"/>
                <a:gd name="T87" fmla="*/ 105 h 785"/>
                <a:gd name="T88" fmla="*/ 492 w 785"/>
                <a:gd name="T89" fmla="*/ 100 h 785"/>
                <a:gd name="T90" fmla="*/ 507 w 785"/>
                <a:gd name="T91" fmla="*/ 77 h 785"/>
                <a:gd name="T92" fmla="*/ 506 w 785"/>
                <a:gd name="T93" fmla="*/ 71 h 785"/>
                <a:gd name="T94" fmla="*/ 530 w 785"/>
                <a:gd name="T95" fmla="*/ 5 h 785"/>
                <a:gd name="T96" fmla="*/ 586 w 785"/>
                <a:gd name="T97" fmla="*/ 53 h 785"/>
                <a:gd name="T98" fmla="*/ 614 w 785"/>
                <a:gd name="T99" fmla="*/ 45 h 785"/>
                <a:gd name="T100" fmla="*/ 623 w 785"/>
                <a:gd name="T101" fmla="*/ 24 h 785"/>
                <a:gd name="T102" fmla="*/ 691 w 785"/>
                <a:gd name="T103" fmla="*/ 52 h 785"/>
                <a:gd name="T104" fmla="*/ 715 w 785"/>
                <a:gd name="T105" fmla="*/ 99 h 785"/>
                <a:gd name="T106" fmla="*/ 768 w 785"/>
                <a:gd name="T107" fmla="*/ 157 h 785"/>
                <a:gd name="T108" fmla="*/ 732 w 785"/>
                <a:gd name="T109" fmla="*/ 179 h 785"/>
                <a:gd name="T110" fmla="*/ 761 w 785"/>
                <a:gd name="T111" fmla="*/ 217 h 785"/>
                <a:gd name="T112" fmla="*/ 545 w 785"/>
                <a:gd name="T113" fmla="*/ 168 h 785"/>
                <a:gd name="T114" fmla="*/ 269 w 785"/>
                <a:gd name="T115" fmla="*/ 440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5" h="785">
                  <a:moveTo>
                    <a:pt x="538" y="500"/>
                  </a:moveTo>
                  <a:lnTo>
                    <a:pt x="538" y="532"/>
                  </a:lnTo>
                  <a:cubicBezTo>
                    <a:pt x="536" y="550"/>
                    <a:pt x="522" y="564"/>
                    <a:pt x="504" y="566"/>
                  </a:cubicBezTo>
                  <a:lnTo>
                    <a:pt x="493" y="566"/>
                  </a:lnTo>
                  <a:lnTo>
                    <a:pt x="475" y="566"/>
                  </a:lnTo>
                  <a:lnTo>
                    <a:pt x="467" y="566"/>
                  </a:lnTo>
                  <a:cubicBezTo>
                    <a:pt x="464" y="567"/>
                    <a:pt x="461" y="567"/>
                    <a:pt x="458" y="569"/>
                  </a:cubicBezTo>
                  <a:cubicBezTo>
                    <a:pt x="454" y="570"/>
                    <a:pt x="451" y="573"/>
                    <a:pt x="447" y="576"/>
                  </a:cubicBezTo>
                  <a:cubicBezTo>
                    <a:pt x="435" y="588"/>
                    <a:pt x="434" y="608"/>
                    <a:pt x="445" y="621"/>
                  </a:cubicBezTo>
                  <a:lnTo>
                    <a:pt x="450" y="626"/>
                  </a:lnTo>
                  <a:lnTo>
                    <a:pt x="463" y="639"/>
                  </a:lnTo>
                  <a:lnTo>
                    <a:pt x="471" y="646"/>
                  </a:lnTo>
                  <a:cubicBezTo>
                    <a:pt x="482" y="661"/>
                    <a:pt x="481" y="681"/>
                    <a:pt x="470" y="695"/>
                  </a:cubicBezTo>
                  <a:lnTo>
                    <a:pt x="448" y="717"/>
                  </a:lnTo>
                  <a:cubicBezTo>
                    <a:pt x="434" y="728"/>
                    <a:pt x="414" y="728"/>
                    <a:pt x="399" y="718"/>
                  </a:cubicBezTo>
                  <a:lnTo>
                    <a:pt x="392" y="710"/>
                  </a:lnTo>
                  <a:lnTo>
                    <a:pt x="379" y="697"/>
                  </a:lnTo>
                  <a:lnTo>
                    <a:pt x="374" y="692"/>
                  </a:lnTo>
                  <a:cubicBezTo>
                    <a:pt x="372" y="691"/>
                    <a:pt x="371" y="690"/>
                    <a:pt x="370" y="689"/>
                  </a:cubicBezTo>
                  <a:cubicBezTo>
                    <a:pt x="366" y="687"/>
                    <a:pt x="361" y="685"/>
                    <a:pt x="356" y="685"/>
                  </a:cubicBezTo>
                  <a:cubicBezTo>
                    <a:pt x="355" y="685"/>
                    <a:pt x="355" y="685"/>
                    <a:pt x="355" y="685"/>
                  </a:cubicBezTo>
                  <a:cubicBezTo>
                    <a:pt x="354" y="685"/>
                    <a:pt x="353" y="684"/>
                    <a:pt x="353" y="684"/>
                  </a:cubicBezTo>
                  <a:cubicBezTo>
                    <a:pt x="349" y="684"/>
                    <a:pt x="346" y="685"/>
                    <a:pt x="343" y="686"/>
                  </a:cubicBezTo>
                  <a:lnTo>
                    <a:pt x="343" y="686"/>
                  </a:lnTo>
                  <a:cubicBezTo>
                    <a:pt x="341" y="686"/>
                    <a:pt x="340" y="687"/>
                    <a:pt x="338" y="688"/>
                  </a:cubicBezTo>
                  <a:cubicBezTo>
                    <a:pt x="338" y="688"/>
                    <a:pt x="338" y="688"/>
                    <a:pt x="338" y="688"/>
                  </a:cubicBezTo>
                  <a:cubicBezTo>
                    <a:pt x="338" y="688"/>
                    <a:pt x="337" y="688"/>
                    <a:pt x="337" y="688"/>
                  </a:cubicBezTo>
                  <a:cubicBezTo>
                    <a:pt x="336" y="689"/>
                    <a:pt x="336" y="689"/>
                    <a:pt x="335" y="690"/>
                  </a:cubicBezTo>
                  <a:cubicBezTo>
                    <a:pt x="335" y="690"/>
                    <a:pt x="335" y="690"/>
                    <a:pt x="335" y="690"/>
                  </a:cubicBezTo>
                  <a:cubicBezTo>
                    <a:pt x="332" y="691"/>
                    <a:pt x="330" y="693"/>
                    <a:pt x="328" y="695"/>
                  </a:cubicBezTo>
                  <a:cubicBezTo>
                    <a:pt x="328" y="695"/>
                    <a:pt x="327" y="696"/>
                    <a:pt x="327" y="697"/>
                  </a:cubicBezTo>
                  <a:cubicBezTo>
                    <a:pt x="327" y="697"/>
                    <a:pt x="326" y="697"/>
                    <a:pt x="326" y="697"/>
                  </a:cubicBezTo>
                  <a:cubicBezTo>
                    <a:pt x="322" y="702"/>
                    <a:pt x="320" y="708"/>
                    <a:pt x="319" y="714"/>
                  </a:cubicBezTo>
                  <a:lnTo>
                    <a:pt x="319" y="714"/>
                  </a:lnTo>
                  <a:lnTo>
                    <a:pt x="319" y="722"/>
                  </a:lnTo>
                  <a:lnTo>
                    <a:pt x="319" y="740"/>
                  </a:lnTo>
                  <a:lnTo>
                    <a:pt x="319" y="751"/>
                  </a:lnTo>
                  <a:cubicBezTo>
                    <a:pt x="317" y="769"/>
                    <a:pt x="303" y="783"/>
                    <a:pt x="285" y="785"/>
                  </a:cubicBezTo>
                  <a:lnTo>
                    <a:pt x="253" y="785"/>
                  </a:lnTo>
                  <a:cubicBezTo>
                    <a:pt x="235" y="783"/>
                    <a:pt x="221" y="769"/>
                    <a:pt x="219" y="751"/>
                  </a:cubicBezTo>
                  <a:lnTo>
                    <a:pt x="219" y="740"/>
                  </a:lnTo>
                  <a:lnTo>
                    <a:pt x="219" y="722"/>
                  </a:lnTo>
                  <a:lnTo>
                    <a:pt x="219" y="714"/>
                  </a:lnTo>
                  <a:cubicBezTo>
                    <a:pt x="218" y="707"/>
                    <a:pt x="214" y="700"/>
                    <a:pt x="209" y="694"/>
                  </a:cubicBezTo>
                  <a:cubicBezTo>
                    <a:pt x="202" y="687"/>
                    <a:pt x="193" y="684"/>
                    <a:pt x="183" y="685"/>
                  </a:cubicBezTo>
                  <a:cubicBezTo>
                    <a:pt x="182" y="685"/>
                    <a:pt x="182" y="685"/>
                    <a:pt x="181" y="685"/>
                  </a:cubicBezTo>
                  <a:cubicBezTo>
                    <a:pt x="181" y="685"/>
                    <a:pt x="181" y="685"/>
                    <a:pt x="180" y="685"/>
                  </a:cubicBezTo>
                  <a:cubicBezTo>
                    <a:pt x="180" y="685"/>
                    <a:pt x="179" y="685"/>
                    <a:pt x="178" y="685"/>
                  </a:cubicBezTo>
                  <a:cubicBezTo>
                    <a:pt x="178" y="685"/>
                    <a:pt x="178" y="685"/>
                    <a:pt x="178" y="685"/>
                  </a:cubicBezTo>
                  <a:cubicBezTo>
                    <a:pt x="177" y="686"/>
                    <a:pt x="176" y="686"/>
                    <a:pt x="175" y="686"/>
                  </a:cubicBezTo>
                  <a:cubicBezTo>
                    <a:pt x="175" y="686"/>
                    <a:pt x="175" y="686"/>
                    <a:pt x="175" y="686"/>
                  </a:cubicBezTo>
                  <a:cubicBezTo>
                    <a:pt x="174" y="686"/>
                    <a:pt x="173" y="687"/>
                    <a:pt x="172" y="687"/>
                  </a:cubicBezTo>
                  <a:cubicBezTo>
                    <a:pt x="172" y="687"/>
                    <a:pt x="172" y="687"/>
                    <a:pt x="171" y="688"/>
                  </a:cubicBezTo>
                  <a:cubicBezTo>
                    <a:pt x="171" y="688"/>
                    <a:pt x="170" y="688"/>
                    <a:pt x="169" y="688"/>
                  </a:cubicBezTo>
                  <a:cubicBezTo>
                    <a:pt x="169" y="689"/>
                    <a:pt x="168" y="689"/>
                    <a:pt x="168" y="689"/>
                  </a:cubicBezTo>
                  <a:cubicBezTo>
                    <a:pt x="167" y="690"/>
                    <a:pt x="167" y="690"/>
                    <a:pt x="167" y="690"/>
                  </a:cubicBezTo>
                  <a:cubicBezTo>
                    <a:pt x="166" y="690"/>
                    <a:pt x="165" y="691"/>
                    <a:pt x="165" y="691"/>
                  </a:cubicBezTo>
                  <a:cubicBezTo>
                    <a:pt x="165" y="692"/>
                    <a:pt x="164" y="692"/>
                    <a:pt x="164" y="692"/>
                  </a:cubicBezTo>
                  <a:lnTo>
                    <a:pt x="146" y="710"/>
                  </a:lnTo>
                  <a:lnTo>
                    <a:pt x="138" y="718"/>
                  </a:lnTo>
                  <a:cubicBezTo>
                    <a:pt x="124" y="728"/>
                    <a:pt x="104" y="728"/>
                    <a:pt x="90" y="717"/>
                  </a:cubicBezTo>
                  <a:lnTo>
                    <a:pt x="68" y="695"/>
                  </a:lnTo>
                  <a:cubicBezTo>
                    <a:pt x="56" y="681"/>
                    <a:pt x="56" y="661"/>
                    <a:pt x="67" y="646"/>
                  </a:cubicBezTo>
                  <a:lnTo>
                    <a:pt x="75" y="639"/>
                  </a:lnTo>
                  <a:lnTo>
                    <a:pt x="87" y="626"/>
                  </a:lnTo>
                  <a:lnTo>
                    <a:pt x="87" y="626"/>
                  </a:lnTo>
                  <a:lnTo>
                    <a:pt x="93" y="620"/>
                  </a:lnTo>
                  <a:cubicBezTo>
                    <a:pt x="98" y="615"/>
                    <a:pt x="100" y="608"/>
                    <a:pt x="100" y="600"/>
                  </a:cubicBezTo>
                  <a:cubicBezTo>
                    <a:pt x="100" y="585"/>
                    <a:pt x="90" y="572"/>
                    <a:pt x="76" y="568"/>
                  </a:cubicBezTo>
                  <a:cubicBezTo>
                    <a:pt x="76" y="567"/>
                    <a:pt x="75" y="567"/>
                    <a:pt x="74" y="567"/>
                  </a:cubicBezTo>
                  <a:cubicBezTo>
                    <a:pt x="74" y="567"/>
                    <a:pt x="74" y="567"/>
                    <a:pt x="73" y="567"/>
                  </a:cubicBezTo>
                  <a:cubicBezTo>
                    <a:pt x="72" y="567"/>
                    <a:pt x="71" y="566"/>
                    <a:pt x="70" y="566"/>
                  </a:cubicBezTo>
                  <a:lnTo>
                    <a:pt x="45" y="566"/>
                  </a:lnTo>
                  <a:lnTo>
                    <a:pt x="34" y="566"/>
                  </a:lnTo>
                  <a:cubicBezTo>
                    <a:pt x="16" y="564"/>
                    <a:pt x="2" y="550"/>
                    <a:pt x="0" y="532"/>
                  </a:cubicBezTo>
                  <a:lnTo>
                    <a:pt x="0" y="500"/>
                  </a:lnTo>
                  <a:cubicBezTo>
                    <a:pt x="2" y="482"/>
                    <a:pt x="16" y="468"/>
                    <a:pt x="34" y="466"/>
                  </a:cubicBezTo>
                  <a:lnTo>
                    <a:pt x="45" y="466"/>
                  </a:lnTo>
                  <a:lnTo>
                    <a:pt x="63" y="466"/>
                  </a:lnTo>
                  <a:lnTo>
                    <a:pt x="71" y="466"/>
                  </a:lnTo>
                  <a:cubicBezTo>
                    <a:pt x="78" y="465"/>
                    <a:pt x="85" y="461"/>
                    <a:pt x="90" y="456"/>
                  </a:cubicBezTo>
                  <a:lnTo>
                    <a:pt x="90" y="456"/>
                  </a:lnTo>
                  <a:lnTo>
                    <a:pt x="90" y="456"/>
                  </a:lnTo>
                  <a:cubicBezTo>
                    <a:pt x="98" y="448"/>
                    <a:pt x="101" y="438"/>
                    <a:pt x="100" y="428"/>
                  </a:cubicBezTo>
                  <a:cubicBezTo>
                    <a:pt x="100" y="428"/>
                    <a:pt x="100" y="428"/>
                    <a:pt x="100" y="428"/>
                  </a:cubicBezTo>
                  <a:cubicBezTo>
                    <a:pt x="100" y="427"/>
                    <a:pt x="100" y="426"/>
                    <a:pt x="99" y="425"/>
                  </a:cubicBezTo>
                  <a:cubicBezTo>
                    <a:pt x="99" y="425"/>
                    <a:pt x="99" y="425"/>
                    <a:pt x="99" y="425"/>
                  </a:cubicBezTo>
                  <a:cubicBezTo>
                    <a:pt x="99" y="424"/>
                    <a:pt x="99" y="423"/>
                    <a:pt x="99" y="422"/>
                  </a:cubicBezTo>
                  <a:cubicBezTo>
                    <a:pt x="99" y="422"/>
                    <a:pt x="98" y="421"/>
                    <a:pt x="98" y="421"/>
                  </a:cubicBezTo>
                  <a:cubicBezTo>
                    <a:pt x="98" y="420"/>
                    <a:pt x="98" y="420"/>
                    <a:pt x="98" y="419"/>
                  </a:cubicBezTo>
                  <a:cubicBezTo>
                    <a:pt x="97" y="419"/>
                    <a:pt x="97" y="419"/>
                    <a:pt x="97" y="418"/>
                  </a:cubicBezTo>
                  <a:cubicBezTo>
                    <a:pt x="97" y="418"/>
                    <a:pt x="97" y="417"/>
                    <a:pt x="96" y="416"/>
                  </a:cubicBezTo>
                  <a:cubicBezTo>
                    <a:pt x="96" y="416"/>
                    <a:pt x="96" y="416"/>
                    <a:pt x="96" y="415"/>
                  </a:cubicBezTo>
                  <a:cubicBezTo>
                    <a:pt x="95" y="415"/>
                    <a:pt x="95" y="414"/>
                    <a:pt x="95" y="414"/>
                  </a:cubicBezTo>
                  <a:cubicBezTo>
                    <a:pt x="94" y="413"/>
                    <a:pt x="94" y="413"/>
                    <a:pt x="94" y="412"/>
                  </a:cubicBezTo>
                  <a:cubicBezTo>
                    <a:pt x="93" y="412"/>
                    <a:pt x="93" y="412"/>
                    <a:pt x="93" y="411"/>
                  </a:cubicBezTo>
                  <a:lnTo>
                    <a:pt x="93" y="411"/>
                  </a:lnTo>
                  <a:lnTo>
                    <a:pt x="75" y="393"/>
                  </a:lnTo>
                  <a:lnTo>
                    <a:pt x="67" y="385"/>
                  </a:lnTo>
                  <a:cubicBezTo>
                    <a:pt x="56" y="371"/>
                    <a:pt x="56" y="351"/>
                    <a:pt x="68" y="337"/>
                  </a:cubicBezTo>
                  <a:lnTo>
                    <a:pt x="90" y="315"/>
                  </a:lnTo>
                  <a:cubicBezTo>
                    <a:pt x="104" y="303"/>
                    <a:pt x="124" y="303"/>
                    <a:pt x="138" y="314"/>
                  </a:cubicBezTo>
                  <a:lnTo>
                    <a:pt x="146" y="322"/>
                  </a:lnTo>
                  <a:lnTo>
                    <a:pt x="159" y="334"/>
                  </a:lnTo>
                  <a:lnTo>
                    <a:pt x="164" y="340"/>
                  </a:lnTo>
                  <a:cubicBezTo>
                    <a:pt x="170" y="345"/>
                    <a:pt x="177" y="347"/>
                    <a:pt x="185" y="347"/>
                  </a:cubicBezTo>
                  <a:cubicBezTo>
                    <a:pt x="193" y="347"/>
                    <a:pt x="201" y="344"/>
                    <a:pt x="207" y="339"/>
                  </a:cubicBezTo>
                  <a:cubicBezTo>
                    <a:pt x="210" y="336"/>
                    <a:pt x="213" y="333"/>
                    <a:pt x="215" y="329"/>
                  </a:cubicBezTo>
                  <a:cubicBezTo>
                    <a:pt x="215" y="329"/>
                    <a:pt x="215" y="329"/>
                    <a:pt x="215" y="329"/>
                  </a:cubicBezTo>
                  <a:cubicBezTo>
                    <a:pt x="215" y="328"/>
                    <a:pt x="216" y="327"/>
                    <a:pt x="216" y="326"/>
                  </a:cubicBezTo>
                  <a:cubicBezTo>
                    <a:pt x="216" y="326"/>
                    <a:pt x="216" y="326"/>
                    <a:pt x="216" y="326"/>
                  </a:cubicBezTo>
                  <a:cubicBezTo>
                    <a:pt x="217" y="325"/>
                    <a:pt x="217" y="324"/>
                    <a:pt x="217" y="323"/>
                  </a:cubicBezTo>
                  <a:cubicBezTo>
                    <a:pt x="217" y="323"/>
                    <a:pt x="217" y="323"/>
                    <a:pt x="217" y="323"/>
                  </a:cubicBezTo>
                  <a:cubicBezTo>
                    <a:pt x="218" y="322"/>
                    <a:pt x="218" y="321"/>
                    <a:pt x="218" y="320"/>
                  </a:cubicBezTo>
                  <a:cubicBezTo>
                    <a:pt x="218" y="320"/>
                    <a:pt x="218" y="320"/>
                    <a:pt x="218" y="320"/>
                  </a:cubicBezTo>
                  <a:cubicBezTo>
                    <a:pt x="218" y="319"/>
                    <a:pt x="218" y="318"/>
                    <a:pt x="219" y="317"/>
                  </a:cubicBezTo>
                  <a:lnTo>
                    <a:pt x="219" y="310"/>
                  </a:lnTo>
                  <a:lnTo>
                    <a:pt x="219" y="292"/>
                  </a:lnTo>
                  <a:lnTo>
                    <a:pt x="219" y="281"/>
                  </a:lnTo>
                  <a:cubicBezTo>
                    <a:pt x="221" y="263"/>
                    <a:pt x="235" y="249"/>
                    <a:pt x="253" y="247"/>
                  </a:cubicBezTo>
                  <a:lnTo>
                    <a:pt x="285" y="247"/>
                  </a:lnTo>
                  <a:cubicBezTo>
                    <a:pt x="303" y="249"/>
                    <a:pt x="317" y="263"/>
                    <a:pt x="319" y="281"/>
                  </a:cubicBezTo>
                  <a:lnTo>
                    <a:pt x="319" y="292"/>
                  </a:lnTo>
                  <a:lnTo>
                    <a:pt x="319" y="310"/>
                  </a:lnTo>
                  <a:lnTo>
                    <a:pt x="319" y="318"/>
                  </a:lnTo>
                  <a:cubicBezTo>
                    <a:pt x="320" y="325"/>
                    <a:pt x="323" y="332"/>
                    <a:pt x="329" y="337"/>
                  </a:cubicBezTo>
                  <a:cubicBezTo>
                    <a:pt x="332" y="341"/>
                    <a:pt x="336" y="343"/>
                    <a:pt x="339" y="344"/>
                  </a:cubicBezTo>
                  <a:cubicBezTo>
                    <a:pt x="350" y="349"/>
                    <a:pt x="364" y="348"/>
                    <a:pt x="374" y="340"/>
                  </a:cubicBezTo>
                  <a:lnTo>
                    <a:pt x="374" y="340"/>
                  </a:lnTo>
                  <a:lnTo>
                    <a:pt x="392" y="322"/>
                  </a:lnTo>
                  <a:lnTo>
                    <a:pt x="399" y="314"/>
                  </a:lnTo>
                  <a:cubicBezTo>
                    <a:pt x="414" y="303"/>
                    <a:pt x="434" y="303"/>
                    <a:pt x="448" y="315"/>
                  </a:cubicBezTo>
                  <a:lnTo>
                    <a:pt x="470" y="337"/>
                  </a:lnTo>
                  <a:cubicBezTo>
                    <a:pt x="481" y="351"/>
                    <a:pt x="482" y="371"/>
                    <a:pt x="471" y="385"/>
                  </a:cubicBezTo>
                  <a:lnTo>
                    <a:pt x="463" y="393"/>
                  </a:lnTo>
                  <a:lnTo>
                    <a:pt x="450" y="406"/>
                  </a:lnTo>
                  <a:lnTo>
                    <a:pt x="445" y="411"/>
                  </a:lnTo>
                  <a:cubicBezTo>
                    <a:pt x="442" y="414"/>
                    <a:pt x="440" y="418"/>
                    <a:pt x="439" y="422"/>
                  </a:cubicBezTo>
                  <a:cubicBezTo>
                    <a:pt x="438" y="425"/>
                    <a:pt x="438" y="428"/>
                    <a:pt x="438" y="432"/>
                  </a:cubicBezTo>
                  <a:cubicBezTo>
                    <a:pt x="438" y="444"/>
                    <a:pt x="444" y="454"/>
                    <a:pt x="453" y="460"/>
                  </a:cubicBezTo>
                  <a:cubicBezTo>
                    <a:pt x="453" y="460"/>
                    <a:pt x="453" y="460"/>
                    <a:pt x="453" y="460"/>
                  </a:cubicBezTo>
                  <a:cubicBezTo>
                    <a:pt x="457" y="463"/>
                    <a:pt x="462" y="465"/>
                    <a:pt x="468" y="466"/>
                  </a:cubicBezTo>
                  <a:lnTo>
                    <a:pt x="468" y="466"/>
                  </a:lnTo>
                  <a:lnTo>
                    <a:pt x="493" y="466"/>
                  </a:lnTo>
                  <a:lnTo>
                    <a:pt x="504" y="466"/>
                  </a:lnTo>
                  <a:cubicBezTo>
                    <a:pt x="522" y="468"/>
                    <a:pt x="536" y="482"/>
                    <a:pt x="538" y="500"/>
                  </a:cubicBezTo>
                  <a:close/>
                  <a:moveTo>
                    <a:pt x="781" y="252"/>
                  </a:moveTo>
                  <a:lnTo>
                    <a:pt x="772" y="274"/>
                  </a:lnTo>
                  <a:cubicBezTo>
                    <a:pt x="766" y="285"/>
                    <a:pt x="753" y="291"/>
                    <a:pt x="740" y="287"/>
                  </a:cubicBezTo>
                  <a:lnTo>
                    <a:pt x="733" y="285"/>
                  </a:lnTo>
                  <a:lnTo>
                    <a:pt x="721" y="280"/>
                  </a:lnTo>
                  <a:lnTo>
                    <a:pt x="715" y="277"/>
                  </a:lnTo>
                  <a:cubicBezTo>
                    <a:pt x="713" y="277"/>
                    <a:pt x="711" y="277"/>
                    <a:pt x="709" y="277"/>
                  </a:cubicBezTo>
                  <a:cubicBezTo>
                    <a:pt x="706" y="277"/>
                    <a:pt x="703" y="277"/>
                    <a:pt x="699" y="279"/>
                  </a:cubicBezTo>
                  <a:cubicBezTo>
                    <a:pt x="688" y="283"/>
                    <a:pt x="682" y="296"/>
                    <a:pt x="686" y="308"/>
                  </a:cubicBezTo>
                  <a:lnTo>
                    <a:pt x="688" y="313"/>
                  </a:lnTo>
                  <a:lnTo>
                    <a:pt x="693" y="325"/>
                  </a:lnTo>
                  <a:lnTo>
                    <a:pt x="696" y="332"/>
                  </a:lnTo>
                  <a:cubicBezTo>
                    <a:pt x="699" y="345"/>
                    <a:pt x="694" y="358"/>
                    <a:pt x="682" y="365"/>
                  </a:cubicBezTo>
                  <a:lnTo>
                    <a:pt x="661" y="374"/>
                  </a:lnTo>
                  <a:cubicBezTo>
                    <a:pt x="649" y="377"/>
                    <a:pt x="635" y="372"/>
                    <a:pt x="628" y="361"/>
                  </a:cubicBezTo>
                  <a:lnTo>
                    <a:pt x="625" y="354"/>
                  </a:lnTo>
                  <a:lnTo>
                    <a:pt x="620" y="342"/>
                  </a:lnTo>
                  <a:lnTo>
                    <a:pt x="618" y="336"/>
                  </a:lnTo>
                  <a:cubicBezTo>
                    <a:pt x="618" y="335"/>
                    <a:pt x="617" y="335"/>
                    <a:pt x="616" y="334"/>
                  </a:cubicBezTo>
                  <a:cubicBezTo>
                    <a:pt x="614" y="331"/>
                    <a:pt x="611" y="328"/>
                    <a:pt x="608" y="327"/>
                  </a:cubicBezTo>
                  <a:cubicBezTo>
                    <a:pt x="608" y="326"/>
                    <a:pt x="608" y="326"/>
                    <a:pt x="607" y="326"/>
                  </a:cubicBezTo>
                  <a:cubicBezTo>
                    <a:pt x="607" y="326"/>
                    <a:pt x="606" y="326"/>
                    <a:pt x="606" y="326"/>
                  </a:cubicBezTo>
                  <a:lnTo>
                    <a:pt x="606" y="326"/>
                  </a:lnTo>
                  <a:cubicBezTo>
                    <a:pt x="604" y="325"/>
                    <a:pt x="602" y="324"/>
                    <a:pt x="599" y="324"/>
                  </a:cubicBezTo>
                  <a:cubicBezTo>
                    <a:pt x="598" y="324"/>
                    <a:pt x="597" y="324"/>
                    <a:pt x="595" y="324"/>
                  </a:cubicBezTo>
                  <a:cubicBezTo>
                    <a:pt x="595" y="324"/>
                    <a:pt x="595" y="324"/>
                    <a:pt x="595" y="324"/>
                  </a:cubicBezTo>
                  <a:cubicBezTo>
                    <a:pt x="595" y="324"/>
                    <a:pt x="594" y="324"/>
                    <a:pt x="594" y="324"/>
                  </a:cubicBezTo>
                  <a:cubicBezTo>
                    <a:pt x="594" y="324"/>
                    <a:pt x="593" y="324"/>
                    <a:pt x="593" y="324"/>
                  </a:cubicBezTo>
                  <a:lnTo>
                    <a:pt x="593" y="324"/>
                  </a:lnTo>
                  <a:cubicBezTo>
                    <a:pt x="590" y="325"/>
                    <a:pt x="588" y="325"/>
                    <a:pt x="586" y="326"/>
                  </a:cubicBezTo>
                  <a:cubicBezTo>
                    <a:pt x="586" y="326"/>
                    <a:pt x="586" y="327"/>
                    <a:pt x="585" y="327"/>
                  </a:cubicBezTo>
                  <a:cubicBezTo>
                    <a:pt x="585" y="327"/>
                    <a:pt x="585" y="327"/>
                    <a:pt x="584" y="327"/>
                  </a:cubicBezTo>
                  <a:cubicBezTo>
                    <a:pt x="581" y="329"/>
                    <a:pt x="577" y="333"/>
                    <a:pt x="575" y="337"/>
                  </a:cubicBezTo>
                  <a:lnTo>
                    <a:pt x="573" y="342"/>
                  </a:lnTo>
                  <a:lnTo>
                    <a:pt x="568" y="354"/>
                  </a:lnTo>
                  <a:lnTo>
                    <a:pt x="565" y="361"/>
                  </a:lnTo>
                  <a:cubicBezTo>
                    <a:pt x="559" y="373"/>
                    <a:pt x="545" y="378"/>
                    <a:pt x="533" y="375"/>
                  </a:cubicBezTo>
                  <a:lnTo>
                    <a:pt x="511" y="366"/>
                  </a:lnTo>
                  <a:cubicBezTo>
                    <a:pt x="500" y="360"/>
                    <a:pt x="494" y="346"/>
                    <a:pt x="497" y="334"/>
                  </a:cubicBezTo>
                  <a:lnTo>
                    <a:pt x="500" y="326"/>
                  </a:lnTo>
                  <a:lnTo>
                    <a:pt x="505" y="314"/>
                  </a:lnTo>
                  <a:lnTo>
                    <a:pt x="507" y="309"/>
                  </a:lnTo>
                  <a:cubicBezTo>
                    <a:pt x="509" y="304"/>
                    <a:pt x="509" y="298"/>
                    <a:pt x="506" y="293"/>
                  </a:cubicBezTo>
                  <a:cubicBezTo>
                    <a:pt x="503" y="286"/>
                    <a:pt x="498" y="281"/>
                    <a:pt x="492" y="279"/>
                  </a:cubicBezTo>
                  <a:cubicBezTo>
                    <a:pt x="491" y="279"/>
                    <a:pt x="491" y="279"/>
                    <a:pt x="490" y="279"/>
                  </a:cubicBezTo>
                  <a:cubicBezTo>
                    <a:pt x="490" y="279"/>
                    <a:pt x="490" y="279"/>
                    <a:pt x="490" y="279"/>
                  </a:cubicBezTo>
                  <a:cubicBezTo>
                    <a:pt x="489" y="279"/>
                    <a:pt x="489" y="278"/>
                    <a:pt x="488" y="278"/>
                  </a:cubicBezTo>
                  <a:lnTo>
                    <a:pt x="488" y="278"/>
                  </a:lnTo>
                  <a:cubicBezTo>
                    <a:pt x="487" y="278"/>
                    <a:pt x="486" y="278"/>
                    <a:pt x="486" y="278"/>
                  </a:cubicBezTo>
                  <a:lnTo>
                    <a:pt x="486" y="278"/>
                  </a:lnTo>
                  <a:cubicBezTo>
                    <a:pt x="485" y="278"/>
                    <a:pt x="484" y="278"/>
                    <a:pt x="484" y="278"/>
                  </a:cubicBezTo>
                  <a:cubicBezTo>
                    <a:pt x="483" y="278"/>
                    <a:pt x="483" y="278"/>
                    <a:pt x="483" y="278"/>
                  </a:cubicBezTo>
                  <a:cubicBezTo>
                    <a:pt x="482" y="278"/>
                    <a:pt x="482" y="278"/>
                    <a:pt x="481" y="278"/>
                  </a:cubicBezTo>
                  <a:cubicBezTo>
                    <a:pt x="481" y="278"/>
                    <a:pt x="480" y="278"/>
                    <a:pt x="480" y="278"/>
                  </a:cubicBezTo>
                  <a:cubicBezTo>
                    <a:pt x="480" y="278"/>
                    <a:pt x="479" y="278"/>
                    <a:pt x="479" y="278"/>
                  </a:cubicBezTo>
                  <a:cubicBezTo>
                    <a:pt x="479" y="279"/>
                    <a:pt x="478" y="279"/>
                    <a:pt x="477" y="279"/>
                  </a:cubicBezTo>
                  <a:cubicBezTo>
                    <a:pt x="477" y="279"/>
                    <a:pt x="477" y="279"/>
                    <a:pt x="477" y="279"/>
                  </a:cubicBezTo>
                  <a:lnTo>
                    <a:pt x="460" y="286"/>
                  </a:lnTo>
                  <a:lnTo>
                    <a:pt x="452" y="289"/>
                  </a:lnTo>
                  <a:cubicBezTo>
                    <a:pt x="440" y="293"/>
                    <a:pt x="426" y="287"/>
                    <a:pt x="420" y="276"/>
                  </a:cubicBezTo>
                  <a:lnTo>
                    <a:pt x="411" y="254"/>
                  </a:lnTo>
                  <a:cubicBezTo>
                    <a:pt x="407" y="242"/>
                    <a:pt x="413" y="228"/>
                    <a:pt x="424" y="222"/>
                  </a:cubicBezTo>
                  <a:lnTo>
                    <a:pt x="431" y="219"/>
                  </a:lnTo>
                  <a:lnTo>
                    <a:pt x="443" y="214"/>
                  </a:lnTo>
                  <a:lnTo>
                    <a:pt x="449" y="211"/>
                  </a:lnTo>
                  <a:cubicBezTo>
                    <a:pt x="453" y="209"/>
                    <a:pt x="457" y="205"/>
                    <a:pt x="459" y="199"/>
                  </a:cubicBezTo>
                  <a:cubicBezTo>
                    <a:pt x="463" y="189"/>
                    <a:pt x="460" y="178"/>
                    <a:pt x="452" y="171"/>
                  </a:cubicBezTo>
                  <a:cubicBezTo>
                    <a:pt x="451" y="171"/>
                    <a:pt x="451" y="171"/>
                    <a:pt x="451" y="170"/>
                  </a:cubicBezTo>
                  <a:cubicBezTo>
                    <a:pt x="450" y="170"/>
                    <a:pt x="450" y="170"/>
                    <a:pt x="450" y="170"/>
                  </a:cubicBezTo>
                  <a:cubicBezTo>
                    <a:pt x="449" y="169"/>
                    <a:pt x="449" y="169"/>
                    <a:pt x="448" y="168"/>
                  </a:cubicBezTo>
                  <a:lnTo>
                    <a:pt x="431" y="162"/>
                  </a:lnTo>
                  <a:lnTo>
                    <a:pt x="424" y="159"/>
                  </a:lnTo>
                  <a:cubicBezTo>
                    <a:pt x="412" y="152"/>
                    <a:pt x="407" y="139"/>
                    <a:pt x="410" y="126"/>
                  </a:cubicBezTo>
                  <a:lnTo>
                    <a:pt x="419" y="105"/>
                  </a:lnTo>
                  <a:cubicBezTo>
                    <a:pt x="425" y="93"/>
                    <a:pt x="439" y="87"/>
                    <a:pt x="451" y="91"/>
                  </a:cubicBezTo>
                  <a:lnTo>
                    <a:pt x="459" y="94"/>
                  </a:lnTo>
                  <a:lnTo>
                    <a:pt x="471" y="99"/>
                  </a:lnTo>
                  <a:lnTo>
                    <a:pt x="476" y="101"/>
                  </a:lnTo>
                  <a:cubicBezTo>
                    <a:pt x="481" y="102"/>
                    <a:pt x="487" y="102"/>
                    <a:pt x="492" y="100"/>
                  </a:cubicBezTo>
                  <a:cubicBezTo>
                    <a:pt x="499" y="97"/>
                    <a:pt x="504" y="90"/>
                    <a:pt x="506" y="83"/>
                  </a:cubicBezTo>
                  <a:cubicBezTo>
                    <a:pt x="506" y="83"/>
                    <a:pt x="506" y="82"/>
                    <a:pt x="507" y="81"/>
                  </a:cubicBezTo>
                  <a:cubicBezTo>
                    <a:pt x="507" y="80"/>
                    <a:pt x="507" y="80"/>
                    <a:pt x="507" y="79"/>
                  </a:cubicBezTo>
                  <a:cubicBezTo>
                    <a:pt x="507" y="79"/>
                    <a:pt x="507" y="79"/>
                    <a:pt x="507" y="78"/>
                  </a:cubicBezTo>
                  <a:cubicBezTo>
                    <a:pt x="507" y="78"/>
                    <a:pt x="507" y="77"/>
                    <a:pt x="507" y="77"/>
                  </a:cubicBezTo>
                  <a:cubicBezTo>
                    <a:pt x="507" y="77"/>
                    <a:pt x="507" y="76"/>
                    <a:pt x="507" y="76"/>
                  </a:cubicBezTo>
                  <a:cubicBezTo>
                    <a:pt x="507" y="76"/>
                    <a:pt x="507" y="75"/>
                    <a:pt x="507" y="75"/>
                  </a:cubicBezTo>
                  <a:cubicBezTo>
                    <a:pt x="507" y="74"/>
                    <a:pt x="507" y="74"/>
                    <a:pt x="507" y="74"/>
                  </a:cubicBezTo>
                  <a:cubicBezTo>
                    <a:pt x="507" y="73"/>
                    <a:pt x="507" y="73"/>
                    <a:pt x="506" y="72"/>
                  </a:cubicBezTo>
                  <a:cubicBezTo>
                    <a:pt x="506" y="72"/>
                    <a:pt x="506" y="72"/>
                    <a:pt x="506" y="71"/>
                  </a:cubicBezTo>
                  <a:cubicBezTo>
                    <a:pt x="506" y="71"/>
                    <a:pt x="506" y="71"/>
                    <a:pt x="506" y="70"/>
                  </a:cubicBezTo>
                  <a:lnTo>
                    <a:pt x="499" y="53"/>
                  </a:lnTo>
                  <a:lnTo>
                    <a:pt x="496" y="46"/>
                  </a:lnTo>
                  <a:cubicBezTo>
                    <a:pt x="492" y="33"/>
                    <a:pt x="498" y="20"/>
                    <a:pt x="509" y="13"/>
                  </a:cubicBezTo>
                  <a:lnTo>
                    <a:pt x="530" y="5"/>
                  </a:lnTo>
                  <a:cubicBezTo>
                    <a:pt x="543" y="1"/>
                    <a:pt x="557" y="6"/>
                    <a:pt x="563" y="17"/>
                  </a:cubicBezTo>
                  <a:lnTo>
                    <a:pt x="566" y="25"/>
                  </a:lnTo>
                  <a:lnTo>
                    <a:pt x="571" y="37"/>
                  </a:lnTo>
                  <a:lnTo>
                    <a:pt x="574" y="42"/>
                  </a:lnTo>
                  <a:cubicBezTo>
                    <a:pt x="576" y="47"/>
                    <a:pt x="580" y="50"/>
                    <a:pt x="586" y="53"/>
                  </a:cubicBezTo>
                  <a:cubicBezTo>
                    <a:pt x="591" y="55"/>
                    <a:pt x="597" y="55"/>
                    <a:pt x="602" y="53"/>
                  </a:cubicBezTo>
                  <a:cubicBezTo>
                    <a:pt x="606" y="52"/>
                    <a:pt x="608" y="51"/>
                    <a:pt x="611" y="48"/>
                  </a:cubicBezTo>
                  <a:cubicBezTo>
                    <a:pt x="611" y="48"/>
                    <a:pt x="612" y="47"/>
                    <a:pt x="612" y="47"/>
                  </a:cubicBezTo>
                  <a:cubicBezTo>
                    <a:pt x="613" y="46"/>
                    <a:pt x="613" y="46"/>
                    <a:pt x="614" y="45"/>
                  </a:cubicBezTo>
                  <a:cubicBezTo>
                    <a:pt x="614" y="45"/>
                    <a:pt x="614" y="45"/>
                    <a:pt x="614" y="45"/>
                  </a:cubicBezTo>
                  <a:cubicBezTo>
                    <a:pt x="614" y="45"/>
                    <a:pt x="615" y="44"/>
                    <a:pt x="615" y="43"/>
                  </a:cubicBezTo>
                  <a:cubicBezTo>
                    <a:pt x="615" y="43"/>
                    <a:pt x="615" y="43"/>
                    <a:pt x="615" y="43"/>
                  </a:cubicBezTo>
                  <a:cubicBezTo>
                    <a:pt x="616" y="43"/>
                    <a:pt x="616" y="42"/>
                    <a:pt x="616" y="42"/>
                  </a:cubicBezTo>
                  <a:lnTo>
                    <a:pt x="618" y="37"/>
                  </a:lnTo>
                  <a:lnTo>
                    <a:pt x="623" y="24"/>
                  </a:lnTo>
                  <a:lnTo>
                    <a:pt x="626" y="17"/>
                  </a:lnTo>
                  <a:cubicBezTo>
                    <a:pt x="633" y="6"/>
                    <a:pt x="646" y="0"/>
                    <a:pt x="659" y="4"/>
                  </a:cubicBezTo>
                  <a:lnTo>
                    <a:pt x="680" y="12"/>
                  </a:lnTo>
                  <a:cubicBezTo>
                    <a:pt x="692" y="19"/>
                    <a:pt x="698" y="32"/>
                    <a:pt x="694" y="45"/>
                  </a:cubicBezTo>
                  <a:lnTo>
                    <a:pt x="691" y="52"/>
                  </a:lnTo>
                  <a:lnTo>
                    <a:pt x="686" y="64"/>
                  </a:lnTo>
                  <a:lnTo>
                    <a:pt x="684" y="69"/>
                  </a:lnTo>
                  <a:cubicBezTo>
                    <a:pt x="683" y="74"/>
                    <a:pt x="683" y="80"/>
                    <a:pt x="685" y="85"/>
                  </a:cubicBezTo>
                  <a:cubicBezTo>
                    <a:pt x="686" y="88"/>
                    <a:pt x="688" y="91"/>
                    <a:pt x="690" y="93"/>
                  </a:cubicBezTo>
                  <a:cubicBezTo>
                    <a:pt x="696" y="99"/>
                    <a:pt x="706" y="102"/>
                    <a:pt x="715" y="99"/>
                  </a:cubicBezTo>
                  <a:lnTo>
                    <a:pt x="732" y="92"/>
                  </a:lnTo>
                  <a:lnTo>
                    <a:pt x="739" y="89"/>
                  </a:lnTo>
                  <a:cubicBezTo>
                    <a:pt x="752" y="86"/>
                    <a:pt x="765" y="91"/>
                    <a:pt x="771" y="103"/>
                  </a:cubicBezTo>
                  <a:lnTo>
                    <a:pt x="780" y="124"/>
                  </a:lnTo>
                  <a:cubicBezTo>
                    <a:pt x="784" y="136"/>
                    <a:pt x="779" y="150"/>
                    <a:pt x="768" y="157"/>
                  </a:cubicBezTo>
                  <a:lnTo>
                    <a:pt x="760" y="160"/>
                  </a:lnTo>
                  <a:lnTo>
                    <a:pt x="748" y="165"/>
                  </a:lnTo>
                  <a:lnTo>
                    <a:pt x="743" y="167"/>
                  </a:lnTo>
                  <a:cubicBezTo>
                    <a:pt x="740" y="168"/>
                    <a:pt x="738" y="170"/>
                    <a:pt x="736" y="172"/>
                  </a:cubicBezTo>
                  <a:cubicBezTo>
                    <a:pt x="735" y="174"/>
                    <a:pt x="733" y="176"/>
                    <a:pt x="732" y="179"/>
                  </a:cubicBezTo>
                  <a:cubicBezTo>
                    <a:pt x="729" y="187"/>
                    <a:pt x="730" y="195"/>
                    <a:pt x="735" y="202"/>
                  </a:cubicBezTo>
                  <a:cubicBezTo>
                    <a:pt x="735" y="202"/>
                    <a:pt x="735" y="202"/>
                    <a:pt x="735" y="202"/>
                  </a:cubicBezTo>
                  <a:cubicBezTo>
                    <a:pt x="737" y="205"/>
                    <a:pt x="740" y="208"/>
                    <a:pt x="743" y="210"/>
                  </a:cubicBezTo>
                  <a:lnTo>
                    <a:pt x="743" y="210"/>
                  </a:lnTo>
                  <a:lnTo>
                    <a:pt x="761" y="217"/>
                  </a:lnTo>
                  <a:lnTo>
                    <a:pt x="768" y="220"/>
                  </a:lnTo>
                  <a:cubicBezTo>
                    <a:pt x="779" y="226"/>
                    <a:pt x="785" y="240"/>
                    <a:pt x="781" y="252"/>
                  </a:cubicBezTo>
                  <a:close/>
                  <a:moveTo>
                    <a:pt x="617" y="138"/>
                  </a:moveTo>
                  <a:lnTo>
                    <a:pt x="617" y="138"/>
                  </a:lnTo>
                  <a:cubicBezTo>
                    <a:pt x="588" y="127"/>
                    <a:pt x="556" y="140"/>
                    <a:pt x="545" y="168"/>
                  </a:cubicBezTo>
                  <a:cubicBezTo>
                    <a:pt x="533" y="197"/>
                    <a:pt x="547" y="229"/>
                    <a:pt x="575" y="240"/>
                  </a:cubicBezTo>
                  <a:cubicBezTo>
                    <a:pt x="603" y="251"/>
                    <a:pt x="635" y="238"/>
                    <a:pt x="647" y="210"/>
                  </a:cubicBezTo>
                  <a:cubicBezTo>
                    <a:pt x="658" y="182"/>
                    <a:pt x="645" y="150"/>
                    <a:pt x="617" y="138"/>
                  </a:cubicBezTo>
                  <a:close/>
                  <a:moveTo>
                    <a:pt x="269" y="440"/>
                  </a:moveTo>
                  <a:lnTo>
                    <a:pt x="269" y="440"/>
                  </a:lnTo>
                  <a:cubicBezTo>
                    <a:pt x="227" y="440"/>
                    <a:pt x="193" y="474"/>
                    <a:pt x="193" y="516"/>
                  </a:cubicBezTo>
                  <a:cubicBezTo>
                    <a:pt x="193" y="558"/>
                    <a:pt x="227" y="592"/>
                    <a:pt x="269" y="592"/>
                  </a:cubicBezTo>
                  <a:cubicBezTo>
                    <a:pt x="311" y="592"/>
                    <a:pt x="345" y="558"/>
                    <a:pt x="345" y="516"/>
                  </a:cubicBezTo>
                  <a:cubicBezTo>
                    <a:pt x="345" y="474"/>
                    <a:pt x="311" y="440"/>
                    <a:pt x="269" y="440"/>
                  </a:cubicBezTo>
                  <a:close/>
                </a:path>
              </a:pathLst>
            </a:custGeom>
            <a:solidFill>
              <a:srgbClr val="9BD744"/>
            </a:solidFill>
            <a:ln>
              <a:noFill/>
            </a:ln>
          </p:spPr>
          <p:txBody>
            <a:bodyPr vert="horz" wrap="square" lIns="91404" tIns="45702" rIns="91404" bIns="45702" numCol="1" anchor="t" anchorCtr="0" compatLnSpc="1"/>
            <a:lstStyle/>
            <a:p>
              <a:endParaRPr lang="zh-CN" altLang="en-US" sz="1800"/>
            </a:p>
          </p:txBody>
        </p:sp>
      </p:grpSp>
      <p:grpSp>
        <p:nvGrpSpPr>
          <p:cNvPr id="17" name="组合 16"/>
          <p:cNvGrpSpPr/>
          <p:nvPr/>
        </p:nvGrpSpPr>
        <p:grpSpPr>
          <a:xfrm>
            <a:off x="1128173" y="143392"/>
            <a:ext cx="5199161" cy="646331"/>
            <a:chOff x="6080760" y="1044564"/>
            <a:chExt cx="5199161" cy="646331"/>
          </a:xfrm>
        </p:grpSpPr>
        <p:sp>
          <p:nvSpPr>
            <p:cNvPr id="19" name="文本框 18"/>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THREE</a:t>
              </a:r>
              <a:endParaRPr lang="zh-CN" altLang="en-US" sz="3600" b="1" dirty="0">
                <a:solidFill>
                  <a:srgbClr val="049AAB"/>
                </a:solidFill>
                <a:latin typeface="Microsoft Yi Baiti" panose="03000500000000000000" pitchFamily="66" charset="0"/>
              </a:endParaRPr>
            </a:p>
          </p:txBody>
        </p:sp>
        <p:sp>
          <p:nvSpPr>
            <p:cNvPr id="20" name="文本框 19"/>
            <p:cNvSpPr txBox="1"/>
            <p:nvPr/>
          </p:nvSpPr>
          <p:spPr>
            <a:xfrm>
              <a:off x="7442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风险分析及对策</a:t>
              </a: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52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anim calcmode="lin" valueType="num">
                                      <p:cBhvr>
                                        <p:cTn id="18" dur="500" fill="hold"/>
                                        <p:tgtEl>
                                          <p:spTgt spid="3"/>
                                        </p:tgtEl>
                                        <p:attrNameLst>
                                          <p:attrName>ppt_x</p:attrName>
                                        </p:attrNameLst>
                                      </p:cBhvr>
                                      <p:tavLst>
                                        <p:tav tm="0">
                                          <p:val>
                                            <p:fltVal val="0.5"/>
                                          </p:val>
                                        </p:tav>
                                        <p:tav tm="100000">
                                          <p:val>
                                            <p:strVal val="#ppt_x"/>
                                          </p:val>
                                        </p:tav>
                                      </p:tavLst>
                                    </p:anim>
                                    <p:anim calcmode="lin" valueType="num">
                                      <p:cBhvr>
                                        <p:cTn id="19"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cstate="screen"/>
          <a:srcRect l="-4"/>
          <a:stretch>
            <a:fillRect/>
          </a:stretch>
        </p:blipFill>
        <p:spPr>
          <a:xfrm>
            <a:off x="9083040" y="-121920"/>
            <a:ext cx="3108960" cy="6858000"/>
          </a:xfrm>
          <a:prstGeom prst="rect">
            <a:avLst/>
          </a:prstGeom>
        </p:spPr>
      </p:pic>
      <p:pic>
        <p:nvPicPr>
          <p:cNvPr id="8" name="图片 7"/>
          <p:cNvPicPr>
            <a:picLocks noChangeAspect="1"/>
          </p:cNvPicPr>
          <p:nvPr/>
        </p:nvPicPr>
        <p:blipFill>
          <a:blip r:embed="rId4" cstate="screen"/>
          <a:stretch>
            <a:fillRect/>
          </a:stretch>
        </p:blipFill>
        <p:spPr>
          <a:xfrm>
            <a:off x="5816438" y="-121920"/>
            <a:ext cx="6533204" cy="6858000"/>
          </a:xfrm>
          <a:prstGeom prst="rect">
            <a:avLst/>
          </a:prstGeom>
        </p:spPr>
      </p:pic>
      <p:pic>
        <p:nvPicPr>
          <p:cNvPr id="9" name="图片 8"/>
          <p:cNvPicPr>
            <a:picLocks noChangeAspect="1"/>
          </p:cNvPicPr>
          <p:nvPr/>
        </p:nvPicPr>
        <p:blipFill rotWithShape="1">
          <a:blip r:embed="rId5" cstate="screen"/>
          <a:srcRect l="14105" r="9145"/>
          <a:stretch>
            <a:fillRect/>
          </a:stretch>
        </p:blipFill>
        <p:spPr>
          <a:xfrm>
            <a:off x="-29796" y="1211580"/>
            <a:ext cx="5718387" cy="4191000"/>
          </a:xfrm>
          <a:prstGeom prst="rect">
            <a:avLst/>
          </a:prstGeom>
        </p:spPr>
      </p:pic>
      <p:grpSp>
        <p:nvGrpSpPr>
          <p:cNvPr id="10" name="组合 9"/>
          <p:cNvGrpSpPr/>
          <p:nvPr/>
        </p:nvGrpSpPr>
        <p:grpSpPr>
          <a:xfrm>
            <a:off x="6096000" y="2074783"/>
            <a:ext cx="3837214" cy="1354217"/>
            <a:chOff x="6081486" y="649688"/>
            <a:chExt cx="3837214" cy="1354217"/>
          </a:xfrm>
        </p:grpSpPr>
        <p:sp>
          <p:nvSpPr>
            <p:cNvPr id="11" name="文本框 10"/>
            <p:cNvSpPr txBox="1"/>
            <p:nvPr/>
          </p:nvSpPr>
          <p:spPr>
            <a:xfrm>
              <a:off x="6081486" y="649688"/>
              <a:ext cx="3403762" cy="646331"/>
            </a:xfrm>
            <a:prstGeom prst="rect">
              <a:avLst/>
            </a:prstGeom>
            <a:noFill/>
            <a:effectLst/>
          </p:spPr>
          <p:txBody>
            <a:bodyPr wrap="square" rtlCol="0">
              <a:spAutoFit/>
            </a:bodyPr>
            <a:lstStyle/>
            <a:p>
              <a:pPr lvl="0"/>
              <a:r>
                <a:rPr lang="en-US" altLang="zh-CN" sz="3600" dirty="0">
                  <a:solidFill>
                    <a:srgbClr val="049AAB"/>
                  </a:solidFill>
                  <a:latin typeface="Microsoft Yi Baiti" panose="03000500000000000000" pitchFamily="66" charset="0"/>
                  <a:ea typeface="Microsoft Yi Baiti" panose="03000500000000000000" pitchFamily="66" charset="0"/>
                </a:rPr>
                <a:t>Market and Sales</a:t>
              </a:r>
              <a:endParaRPr kumimoji="0" lang="zh-CN" altLang="en-US" sz="3600" b="0" i="0" u="none" strike="noStrike" kern="1200" cap="none" spc="0" normalizeH="0" baseline="0" noProof="0" dirty="0">
                <a:ln>
                  <a:noFill/>
                </a:ln>
                <a:solidFill>
                  <a:srgbClr val="049AAB"/>
                </a:solidFill>
                <a:effectLst/>
                <a:uLnTx/>
                <a:uFillTx/>
                <a:latin typeface="Microsoft Yi Baiti" panose="03000500000000000000" pitchFamily="66" charset="0"/>
                <a:ea typeface="等线" panose="02010600030101010101" pitchFamily="2" charset="-122"/>
                <a:cs typeface="+mn-cs"/>
              </a:endParaRPr>
            </a:p>
          </p:txBody>
        </p:sp>
        <p:sp>
          <p:nvSpPr>
            <p:cNvPr id="12" name="文本框 11"/>
            <p:cNvSpPr txBox="1"/>
            <p:nvPr/>
          </p:nvSpPr>
          <p:spPr>
            <a:xfrm>
              <a:off x="6081486" y="1296019"/>
              <a:ext cx="3837214" cy="707886"/>
            </a:xfrm>
            <a:prstGeom prst="rect">
              <a:avLst/>
            </a:prstGeom>
            <a:noFill/>
          </p:spPr>
          <p:txBody>
            <a:bodyPr wrap="square" rtlCol="0">
              <a:spAutoFit/>
            </a:bodyPr>
            <a:lstStyle/>
            <a:p>
              <a:pPr lvl="0"/>
              <a:r>
                <a:rPr lang="zh-CN" altLang="en-US" sz="4000" b="1" dirty="0">
                  <a:solidFill>
                    <a:prstClr val="black"/>
                  </a:solidFill>
                  <a:latin typeface="微软雅黑" panose="020B0503020204020204" pitchFamily="34" charset="-122"/>
                  <a:ea typeface="微软雅黑" panose="020B0503020204020204" pitchFamily="34" charset="-122"/>
                </a:rPr>
                <a:t>市场与销售</a:t>
              </a:r>
            </a:p>
          </p:txBody>
        </p:sp>
      </p:grpSp>
      <p:sp>
        <p:nvSpPr>
          <p:cNvPr id="13" name="TextBox 58"/>
          <p:cNvSpPr txBox="1"/>
          <p:nvPr/>
        </p:nvSpPr>
        <p:spPr>
          <a:xfrm>
            <a:off x="5057169" y="1933679"/>
            <a:ext cx="931665" cy="186204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1500" b="1" i="0" u="none" strike="noStrike" kern="1200" cap="none" spc="0" normalizeH="0" baseline="0" noProof="0" dirty="0">
                <a:ln>
                  <a:noFill/>
                </a:ln>
                <a:gradFill>
                  <a:gsLst>
                    <a:gs pos="0">
                      <a:srgbClr val="049AAB"/>
                    </a:gs>
                    <a:gs pos="100000">
                      <a:srgbClr val="01304C"/>
                    </a:gs>
                  </a:gsLst>
                  <a:lin ang="5400000" scaled="1"/>
                </a:gradFill>
                <a:effectLst/>
                <a:uLnTx/>
                <a:uFillTx/>
                <a:latin typeface="Lifeline JL" panose="00000400000000000000" pitchFamily="2" charset="0"/>
                <a:ea typeface="等线 Light" panose="02010600030101010101" pitchFamily="2" charset="-122"/>
                <a:cs typeface="+mn-cs"/>
              </a:rPr>
              <a:t>4</a:t>
            </a:r>
            <a:endParaRPr kumimoji="0" lang="zh-CN" altLang="en-US" sz="11500" b="1" i="0" u="none" strike="noStrike" kern="1200" cap="none" spc="0" normalizeH="0" baseline="0" noProof="0" dirty="0">
              <a:ln>
                <a:noFill/>
              </a:ln>
              <a:gradFill>
                <a:gsLst>
                  <a:gs pos="0">
                    <a:srgbClr val="049AAB"/>
                  </a:gs>
                  <a:gs pos="100000">
                    <a:srgbClr val="01304C"/>
                  </a:gs>
                </a:gsLst>
                <a:lin ang="5400000" scaled="1"/>
              </a:gradFill>
              <a:effectLst/>
              <a:uLnTx/>
              <a:uFillTx/>
              <a:latin typeface="Lifeline JL" panose="00000400000000000000" pitchFamily="2" charset="0"/>
              <a:ea typeface="等线 Light" panose="02010600030101010101" pitchFamily="2" charset="-122"/>
              <a:cs typeface="+mn-cs"/>
            </a:endParaRPr>
          </a:p>
        </p:txBody>
      </p:sp>
      <p:sp>
        <p:nvSpPr>
          <p:cNvPr id="14" name="TextBox 11"/>
          <p:cNvSpPr txBox="1"/>
          <p:nvPr/>
        </p:nvSpPr>
        <p:spPr>
          <a:xfrm>
            <a:off x="6146041" y="3767770"/>
            <a:ext cx="1764586" cy="246221"/>
          </a:xfrm>
          <a:prstGeom prst="rect">
            <a:avLst/>
          </a:prstGeom>
          <a:noFill/>
        </p:spPr>
        <p:txBody>
          <a:bodyPr wrap="none" lIns="0" tIns="0" rIns="0" bIns="0" rtlCol="0">
            <a:spAutoFit/>
          </a:bodyPr>
          <a:lstStyle/>
          <a:p>
            <a:pPr marL="121920" marR="0" lvl="1" indent="-12192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TextBox 11"/>
          <p:cNvSpPr txBox="1"/>
          <p:nvPr/>
        </p:nvSpPr>
        <p:spPr>
          <a:xfrm>
            <a:off x="8275466" y="3756861"/>
            <a:ext cx="1764586" cy="246221"/>
          </a:xfrm>
          <a:prstGeom prst="rect">
            <a:avLst/>
          </a:prstGeom>
          <a:noFill/>
        </p:spPr>
        <p:txBody>
          <a:bodyPr wrap="none" lIns="0" tIns="0" rIns="0" bIns="0" rtlCol="0">
            <a:spAutoFit/>
          </a:bodyPr>
          <a:lstStyle/>
          <a:p>
            <a:pPr marL="121920" marR="0" lvl="1" indent="-12192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extBox 11"/>
          <p:cNvSpPr txBox="1"/>
          <p:nvPr/>
        </p:nvSpPr>
        <p:spPr>
          <a:xfrm>
            <a:off x="6157391" y="4207831"/>
            <a:ext cx="1764586" cy="246221"/>
          </a:xfrm>
          <a:prstGeom prst="rect">
            <a:avLst/>
          </a:prstGeom>
          <a:noFill/>
        </p:spPr>
        <p:txBody>
          <a:bodyPr wrap="none" lIns="0" tIns="0" rIns="0" bIns="0" rtlCol="0">
            <a:spAutoFit/>
          </a:bodyPr>
          <a:lstStyle/>
          <a:p>
            <a:pPr marL="121920" marR="0" lvl="1" indent="-12192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TextBox 11"/>
          <p:cNvSpPr txBox="1"/>
          <p:nvPr/>
        </p:nvSpPr>
        <p:spPr>
          <a:xfrm>
            <a:off x="8240230" y="4207832"/>
            <a:ext cx="1764586" cy="246221"/>
          </a:xfrm>
          <a:prstGeom prst="rect">
            <a:avLst/>
          </a:prstGeom>
          <a:noFill/>
        </p:spPr>
        <p:txBody>
          <a:bodyPr wrap="none" lIns="0" tIns="0" rIns="0" bIns="0" rtlCol="0">
            <a:spAutoFit/>
          </a:bodyPr>
          <a:lstStyle/>
          <a:p>
            <a:pPr marL="121920" marR="0" lvl="1" indent="-12192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8" name="组合 17"/>
          <p:cNvGrpSpPr/>
          <p:nvPr/>
        </p:nvGrpSpPr>
        <p:grpSpPr>
          <a:xfrm>
            <a:off x="11014363" y="322118"/>
            <a:ext cx="831273" cy="374073"/>
            <a:chOff x="11014363" y="322118"/>
            <a:chExt cx="831273" cy="374073"/>
          </a:xfrm>
        </p:grpSpPr>
        <p:sp>
          <p:nvSpPr>
            <p:cNvPr id="19" name="矩形: 圆角 18"/>
            <p:cNvSpPr/>
            <p:nvPr/>
          </p:nvSpPr>
          <p:spPr>
            <a:xfrm>
              <a:off x="11014363" y="322118"/>
              <a:ext cx="831273" cy="374073"/>
            </a:xfrm>
            <a:prstGeom prst="round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0" name="文本框 19"/>
            <p:cNvSpPr txBox="1"/>
            <p:nvPr/>
          </p:nvSpPr>
          <p:spPr>
            <a:xfrm>
              <a:off x="11014363" y="357637"/>
              <a:ext cx="78489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LOGO</a:t>
              </a:r>
              <a:endParaRPr kumimoji="0" lang="zh-CN" altLang="en-US" sz="1600" b="1"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9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1" fill="hold" nodeType="afterEffect" p14:presetBounceEnd="54000">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14:bounceEnd="54000">
                                          <p:cBhvr additive="base">
                                            <p:cTn id="14"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5" dur="75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1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2000"/>
                                </p:stCondLst>
                                <p:childTnLst>
                                  <p:par>
                                    <p:cTn id="22" presetID="1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p:tgtEl>
                                              <p:spTgt spid="15"/>
                                            </p:tgtEl>
                                            <p:attrNameLst>
                                              <p:attrName>ppt_x</p:attrName>
                                            </p:attrNameLst>
                                          </p:cBhvr>
                                          <p:tavLst>
                                            <p:tav tm="0">
                                              <p:val>
                                                <p:strVal val="#ppt_x-#ppt_w*1.125000"/>
                                              </p:val>
                                            </p:tav>
                                            <p:tav tm="100000">
                                              <p:val>
                                                <p:strVal val="#ppt_x"/>
                                              </p:val>
                                            </p:tav>
                                          </p:tavLst>
                                        </p:anim>
                                        <p:animEffect transition="in" filter="wipe(right)">
                                          <p:cBhvr>
                                            <p:cTn id="25" dur="500"/>
                                            <p:tgtEl>
                                              <p:spTgt spid="15"/>
                                            </p:tgtEl>
                                          </p:cBhvr>
                                        </p:animEffect>
                                      </p:childTnLst>
                                    </p:cTn>
                                  </p:par>
                                </p:childTnLst>
                              </p:cTn>
                            </p:par>
                            <p:par>
                              <p:cTn id="26" fill="hold">
                                <p:stCondLst>
                                  <p:cond delay="2500"/>
                                </p:stCondLst>
                                <p:childTnLst>
                                  <p:par>
                                    <p:cTn id="27" presetID="1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ppt_x</p:attrName>
                                            </p:attrNameLst>
                                          </p:cBhvr>
                                          <p:tavLst>
                                            <p:tav tm="0">
                                              <p:val>
                                                <p:strVal val="#ppt_x-#ppt_w*1.125000"/>
                                              </p:val>
                                            </p:tav>
                                            <p:tav tm="100000">
                                              <p:val>
                                                <p:strVal val="#ppt_x"/>
                                              </p:val>
                                            </p:tav>
                                          </p:tavLst>
                                        </p:anim>
                                        <p:animEffect transition="in" filter="wipe(right)">
                                          <p:cBhvr>
                                            <p:cTn id="30" dur="500"/>
                                            <p:tgtEl>
                                              <p:spTgt spid="16"/>
                                            </p:tgtEl>
                                          </p:cBhvr>
                                        </p:animEffect>
                                      </p:childTnLst>
                                    </p:cTn>
                                  </p:par>
                                </p:childTnLst>
                              </p:cTn>
                            </p:par>
                            <p:par>
                              <p:cTn id="31" fill="hold">
                                <p:stCondLst>
                                  <p:cond delay="300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9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1"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750" fill="hold"/>
                                            <p:tgtEl>
                                              <p:spTgt spid="10"/>
                                            </p:tgtEl>
                                            <p:attrNameLst>
                                              <p:attrName>ppt_x</p:attrName>
                                            </p:attrNameLst>
                                          </p:cBhvr>
                                          <p:tavLst>
                                            <p:tav tm="0">
                                              <p:val>
                                                <p:strVal val="#ppt_x"/>
                                              </p:val>
                                            </p:tav>
                                            <p:tav tm="100000">
                                              <p:val>
                                                <p:strVal val="#ppt_x"/>
                                              </p:val>
                                            </p:tav>
                                          </p:tavLst>
                                        </p:anim>
                                        <p:anim calcmode="lin" valueType="num">
                                          <p:cBhvr additive="base">
                                            <p:cTn id="15" dur="75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1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2000"/>
                                </p:stCondLst>
                                <p:childTnLst>
                                  <p:par>
                                    <p:cTn id="22" presetID="1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p:tgtEl>
                                              <p:spTgt spid="15"/>
                                            </p:tgtEl>
                                            <p:attrNameLst>
                                              <p:attrName>ppt_x</p:attrName>
                                            </p:attrNameLst>
                                          </p:cBhvr>
                                          <p:tavLst>
                                            <p:tav tm="0">
                                              <p:val>
                                                <p:strVal val="#ppt_x-#ppt_w*1.125000"/>
                                              </p:val>
                                            </p:tav>
                                            <p:tav tm="100000">
                                              <p:val>
                                                <p:strVal val="#ppt_x"/>
                                              </p:val>
                                            </p:tav>
                                          </p:tavLst>
                                        </p:anim>
                                        <p:animEffect transition="in" filter="wipe(right)">
                                          <p:cBhvr>
                                            <p:cTn id="25" dur="500"/>
                                            <p:tgtEl>
                                              <p:spTgt spid="15"/>
                                            </p:tgtEl>
                                          </p:cBhvr>
                                        </p:animEffect>
                                      </p:childTnLst>
                                    </p:cTn>
                                  </p:par>
                                </p:childTnLst>
                              </p:cTn>
                            </p:par>
                            <p:par>
                              <p:cTn id="26" fill="hold">
                                <p:stCondLst>
                                  <p:cond delay="2500"/>
                                </p:stCondLst>
                                <p:childTnLst>
                                  <p:par>
                                    <p:cTn id="27" presetID="1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ppt_x</p:attrName>
                                            </p:attrNameLst>
                                          </p:cBhvr>
                                          <p:tavLst>
                                            <p:tav tm="0">
                                              <p:val>
                                                <p:strVal val="#ppt_x-#ppt_w*1.125000"/>
                                              </p:val>
                                            </p:tav>
                                            <p:tav tm="100000">
                                              <p:val>
                                                <p:strVal val="#ppt_x"/>
                                              </p:val>
                                            </p:tav>
                                          </p:tavLst>
                                        </p:anim>
                                        <p:animEffect transition="in" filter="wipe(right)">
                                          <p:cBhvr>
                                            <p:cTn id="30" dur="500"/>
                                            <p:tgtEl>
                                              <p:spTgt spid="16"/>
                                            </p:tgtEl>
                                          </p:cBhvr>
                                        </p:animEffect>
                                      </p:childTnLst>
                                    </p:cTn>
                                  </p:par>
                                </p:childTnLst>
                              </p:cTn>
                            </p:par>
                            <p:par>
                              <p:cTn id="31" fill="hold">
                                <p:stCondLst>
                                  <p:cond delay="300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cstate="screen"/>
          <a:srcRect l="44500"/>
          <a:stretch>
            <a:fillRect/>
          </a:stretch>
        </p:blipFill>
        <p:spPr>
          <a:xfrm>
            <a:off x="0" y="-121920"/>
            <a:ext cx="6766560" cy="6858000"/>
          </a:xfrm>
          <a:prstGeom prst="rect">
            <a:avLst/>
          </a:prstGeom>
        </p:spPr>
      </p:pic>
      <p:pic>
        <p:nvPicPr>
          <p:cNvPr id="14" name="图片 13"/>
          <p:cNvPicPr>
            <a:picLocks noChangeAspect="1"/>
          </p:cNvPicPr>
          <p:nvPr/>
        </p:nvPicPr>
        <p:blipFill rotWithShape="1">
          <a:blip r:embed="rId4" cstate="screen"/>
          <a:srcRect l="-4"/>
          <a:stretch>
            <a:fillRect/>
          </a:stretch>
        </p:blipFill>
        <p:spPr>
          <a:xfrm>
            <a:off x="9083040" y="-121920"/>
            <a:ext cx="3108960" cy="6858000"/>
          </a:xfrm>
          <a:prstGeom prst="rect">
            <a:avLst/>
          </a:prstGeom>
        </p:spPr>
      </p:pic>
      <p:sp>
        <p:nvSpPr>
          <p:cNvPr id="15" name="文本框 14"/>
          <p:cNvSpPr txBox="1"/>
          <p:nvPr/>
        </p:nvSpPr>
        <p:spPr>
          <a:xfrm>
            <a:off x="2914753" y="2601047"/>
            <a:ext cx="1950545" cy="584775"/>
          </a:xfrm>
          <a:prstGeom prst="rect">
            <a:avLst/>
          </a:prstGeom>
          <a:noFill/>
          <a:effectLst>
            <a:outerShdw blurRad="50800" dist="38100" dir="2700000" algn="tl" rotWithShape="0">
              <a:prstClr val="black">
                <a:alpha val="40000"/>
              </a:prstClr>
            </a:outerShdw>
          </a:effectLst>
        </p:spPr>
        <p:txBody>
          <a:bodyPr vert="horz" wrap="square" rtlCol="0">
            <a:spAutoFit/>
          </a:bodyPr>
          <a:lstStyle/>
          <a:p>
            <a:pPr algn="dist"/>
            <a:r>
              <a:rPr lang="en-US" altLang="zh-CN" sz="3200" b="1" dirty="0">
                <a:solidFill>
                  <a:schemeClr val="bg2">
                    <a:lumMod val="25000"/>
                  </a:schemeClr>
                </a:solidFill>
                <a:latin typeface="Microsoft Yi Baiti" panose="03000500000000000000" pitchFamily="66" charset="0"/>
                <a:ea typeface="Microsoft Yi Baiti" panose="03000500000000000000" pitchFamily="66" charset="0"/>
              </a:rPr>
              <a:t>CONTENTS</a:t>
            </a:r>
            <a:endParaRPr lang="zh-CN" altLang="en-US" sz="3200" b="1" dirty="0">
              <a:solidFill>
                <a:schemeClr val="bg2">
                  <a:lumMod val="25000"/>
                </a:schemeClr>
              </a:solidFill>
              <a:latin typeface="Microsoft Yi Baiti" panose="03000500000000000000" pitchFamily="66" charset="0"/>
            </a:endParaRPr>
          </a:p>
        </p:txBody>
      </p:sp>
      <p:sp>
        <p:nvSpPr>
          <p:cNvPr id="16" name="文本框 15"/>
          <p:cNvSpPr txBox="1"/>
          <p:nvPr/>
        </p:nvSpPr>
        <p:spPr>
          <a:xfrm>
            <a:off x="2914752" y="1861787"/>
            <a:ext cx="1950545" cy="923330"/>
          </a:xfrm>
          <a:prstGeom prst="rect">
            <a:avLst/>
          </a:prstGeom>
          <a:noFill/>
        </p:spPr>
        <p:txBody>
          <a:bodyPr wrap="square" rtlCol="0">
            <a:spAutoFit/>
          </a:bodyPr>
          <a:lstStyle/>
          <a:p>
            <a:pPr algn="dist"/>
            <a:r>
              <a:rPr lang="zh-CN" altLang="en-US" sz="5400" b="1" cap="all" dirty="0">
                <a:solidFill>
                  <a:srgbClr val="049AAB"/>
                </a:solidFill>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目录</a:t>
            </a:r>
          </a:p>
        </p:txBody>
      </p:sp>
      <p:grpSp>
        <p:nvGrpSpPr>
          <p:cNvPr id="17" name="组合 16"/>
          <p:cNvGrpSpPr/>
          <p:nvPr/>
        </p:nvGrpSpPr>
        <p:grpSpPr>
          <a:xfrm>
            <a:off x="7338286" y="1061258"/>
            <a:ext cx="3837214" cy="914356"/>
            <a:chOff x="6081486" y="904883"/>
            <a:chExt cx="3837214" cy="914356"/>
          </a:xfrm>
        </p:grpSpPr>
        <p:sp>
          <p:nvSpPr>
            <p:cNvPr id="18" name="文本框 17"/>
            <p:cNvSpPr txBox="1"/>
            <p:nvPr/>
          </p:nvSpPr>
          <p:spPr>
            <a:xfrm>
              <a:off x="6096000" y="904883"/>
              <a:ext cx="2233611" cy="461665"/>
            </a:xfrm>
            <a:prstGeom prst="rect">
              <a:avLst/>
            </a:prstGeom>
            <a:noFill/>
            <a:effectLst/>
          </p:spPr>
          <p:txBody>
            <a:bodyPr wrap="square" rtlCol="0">
              <a:spAutoFit/>
            </a:bodyPr>
            <a:lstStyle/>
            <a:p>
              <a:r>
                <a:rPr lang="en-US" altLang="zh-CN" sz="2400" b="1" dirty="0">
                  <a:solidFill>
                    <a:srgbClr val="049AAB"/>
                  </a:solidFill>
                  <a:latin typeface="Microsoft Yi Baiti" panose="03000500000000000000" pitchFamily="66" charset="0"/>
                  <a:ea typeface="Microsoft Yi Baiti" panose="03000500000000000000" pitchFamily="66" charset="0"/>
                </a:rPr>
                <a:t>PART ONE</a:t>
              </a:r>
              <a:endParaRPr lang="zh-CN" altLang="en-US" sz="2400" b="1" dirty="0">
                <a:solidFill>
                  <a:srgbClr val="049AAB"/>
                </a:solidFill>
                <a:latin typeface="Microsoft Yi Baiti" panose="03000500000000000000" pitchFamily="66" charset="0"/>
              </a:endParaRPr>
            </a:p>
          </p:txBody>
        </p:sp>
        <p:sp>
          <p:nvSpPr>
            <p:cNvPr id="19" name="文本框 18"/>
            <p:cNvSpPr txBox="1"/>
            <p:nvPr/>
          </p:nvSpPr>
          <p:spPr>
            <a:xfrm>
              <a:off x="6081486" y="1296019"/>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项目介绍</a:t>
              </a:r>
            </a:p>
          </p:txBody>
        </p:sp>
      </p:grpSp>
      <p:grpSp>
        <p:nvGrpSpPr>
          <p:cNvPr id="20" name="组合 19"/>
          <p:cNvGrpSpPr/>
          <p:nvPr/>
        </p:nvGrpSpPr>
        <p:grpSpPr>
          <a:xfrm>
            <a:off x="7338286" y="2051854"/>
            <a:ext cx="3837214" cy="927187"/>
            <a:chOff x="6004499" y="904883"/>
            <a:chExt cx="3837214" cy="927187"/>
          </a:xfrm>
        </p:grpSpPr>
        <p:sp>
          <p:nvSpPr>
            <p:cNvPr id="21" name="文本框 20"/>
            <p:cNvSpPr txBox="1"/>
            <p:nvPr/>
          </p:nvSpPr>
          <p:spPr>
            <a:xfrm>
              <a:off x="6096000" y="904883"/>
              <a:ext cx="2233611" cy="461665"/>
            </a:xfrm>
            <a:prstGeom prst="rect">
              <a:avLst/>
            </a:prstGeom>
            <a:noFill/>
            <a:effectLst/>
          </p:spPr>
          <p:txBody>
            <a:bodyPr wrap="square" rtlCol="0">
              <a:spAutoFit/>
            </a:bodyPr>
            <a:lstStyle/>
            <a:p>
              <a:r>
                <a:rPr lang="en-US" altLang="zh-CN" sz="2400" b="1" dirty="0">
                  <a:solidFill>
                    <a:srgbClr val="049AAB"/>
                  </a:solidFill>
                  <a:latin typeface="Microsoft Yi Baiti" panose="03000500000000000000" pitchFamily="66" charset="0"/>
                  <a:ea typeface="Microsoft Yi Baiti" panose="03000500000000000000" pitchFamily="66" charset="0"/>
                </a:rPr>
                <a:t>PART TWO</a:t>
              </a:r>
              <a:endParaRPr lang="zh-CN" altLang="en-US" sz="2400" b="1" dirty="0">
                <a:solidFill>
                  <a:srgbClr val="049AAB"/>
                </a:solidFill>
                <a:latin typeface="Microsoft Yi Baiti" panose="03000500000000000000" pitchFamily="66" charset="0"/>
              </a:endParaRPr>
            </a:p>
          </p:txBody>
        </p:sp>
        <p:sp>
          <p:nvSpPr>
            <p:cNvPr id="22" name="文本框 21"/>
            <p:cNvSpPr txBox="1"/>
            <p:nvPr/>
          </p:nvSpPr>
          <p:spPr>
            <a:xfrm>
              <a:off x="6004499" y="1308850"/>
              <a:ext cx="3837214" cy="523220"/>
            </a:xfrm>
            <a:prstGeom prst="rect">
              <a:avLst/>
            </a:prstGeom>
            <a:noFill/>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zh-CN" altLang="en-US" b="0" dirty="0">
                  <a:latin typeface="+mj-ea"/>
                </a:rPr>
                <a:t>市场分析</a:t>
              </a:r>
              <a:endParaRPr lang="en-US" altLang="zh-CN" b="0" dirty="0"/>
            </a:p>
          </p:txBody>
        </p:sp>
      </p:grpSp>
      <p:grpSp>
        <p:nvGrpSpPr>
          <p:cNvPr id="23" name="组合 22"/>
          <p:cNvGrpSpPr/>
          <p:nvPr/>
        </p:nvGrpSpPr>
        <p:grpSpPr>
          <a:xfrm>
            <a:off x="7338286" y="3055281"/>
            <a:ext cx="3837214" cy="926514"/>
            <a:chOff x="6081486" y="904883"/>
            <a:chExt cx="3837214" cy="926514"/>
          </a:xfrm>
        </p:grpSpPr>
        <p:sp>
          <p:nvSpPr>
            <p:cNvPr id="24" name="文本框 23"/>
            <p:cNvSpPr txBox="1"/>
            <p:nvPr/>
          </p:nvSpPr>
          <p:spPr>
            <a:xfrm>
              <a:off x="6096000" y="904883"/>
              <a:ext cx="2639786" cy="461665"/>
            </a:xfrm>
            <a:prstGeom prst="rect">
              <a:avLst/>
            </a:prstGeom>
            <a:noFill/>
            <a:effectLst/>
          </p:spPr>
          <p:txBody>
            <a:bodyPr wrap="square" rtlCol="0">
              <a:spAutoFit/>
            </a:bodyPr>
            <a:lstStyle/>
            <a:p>
              <a:r>
                <a:rPr lang="en-US" altLang="zh-CN" sz="2400" b="1" dirty="0">
                  <a:solidFill>
                    <a:srgbClr val="049AAB"/>
                  </a:solidFill>
                  <a:latin typeface="Microsoft Yi Baiti" panose="03000500000000000000" pitchFamily="66" charset="0"/>
                  <a:ea typeface="Microsoft Yi Baiti" panose="03000500000000000000" pitchFamily="66" charset="0"/>
                </a:rPr>
                <a:t>PART THREE</a:t>
              </a:r>
              <a:endParaRPr lang="zh-CN" altLang="en-US" sz="2400" b="1" dirty="0">
                <a:solidFill>
                  <a:srgbClr val="049AAB"/>
                </a:solidFill>
                <a:latin typeface="Microsoft Yi Baiti" panose="03000500000000000000" pitchFamily="66" charset="0"/>
              </a:endParaRPr>
            </a:p>
          </p:txBody>
        </p:sp>
        <p:sp>
          <p:nvSpPr>
            <p:cNvPr id="25" name="文本框 24"/>
            <p:cNvSpPr txBox="1"/>
            <p:nvPr/>
          </p:nvSpPr>
          <p:spPr>
            <a:xfrm>
              <a:off x="6081486" y="1308177"/>
              <a:ext cx="3837214" cy="523220"/>
            </a:xfrm>
            <a:prstGeom prst="rect">
              <a:avLst/>
            </a:prstGeom>
            <a:noFill/>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zh-CN" altLang="en-US" b="0" dirty="0">
                  <a:latin typeface="+mj-ea"/>
                </a:rPr>
                <a:t>风险分析及对策</a:t>
              </a:r>
              <a:endParaRPr lang="en-US" altLang="zh-CN" b="0" dirty="0"/>
            </a:p>
          </p:txBody>
        </p:sp>
      </p:grpSp>
      <p:grpSp>
        <p:nvGrpSpPr>
          <p:cNvPr id="26" name="组合 25"/>
          <p:cNvGrpSpPr/>
          <p:nvPr/>
        </p:nvGrpSpPr>
        <p:grpSpPr>
          <a:xfrm>
            <a:off x="7338286" y="4058035"/>
            <a:ext cx="3837214" cy="910137"/>
            <a:chOff x="6081486" y="904883"/>
            <a:chExt cx="3837214" cy="910137"/>
          </a:xfrm>
        </p:grpSpPr>
        <p:sp>
          <p:nvSpPr>
            <p:cNvPr id="27" name="文本框 26"/>
            <p:cNvSpPr txBox="1"/>
            <p:nvPr/>
          </p:nvSpPr>
          <p:spPr>
            <a:xfrm>
              <a:off x="6096000" y="904883"/>
              <a:ext cx="2460171" cy="461665"/>
            </a:xfrm>
            <a:prstGeom prst="rect">
              <a:avLst/>
            </a:prstGeom>
            <a:noFill/>
            <a:effectLst/>
          </p:spPr>
          <p:txBody>
            <a:bodyPr wrap="square" rtlCol="0">
              <a:spAutoFit/>
            </a:bodyPr>
            <a:lstStyle/>
            <a:p>
              <a:r>
                <a:rPr lang="en-US" altLang="zh-CN" sz="2400" b="1" dirty="0">
                  <a:solidFill>
                    <a:srgbClr val="049AAB"/>
                  </a:solidFill>
                  <a:latin typeface="Microsoft Yi Baiti" panose="03000500000000000000" pitchFamily="66" charset="0"/>
                  <a:ea typeface="Microsoft Yi Baiti" panose="03000500000000000000" pitchFamily="66" charset="0"/>
                </a:rPr>
                <a:t>PART FOUR</a:t>
              </a:r>
              <a:endParaRPr lang="zh-CN" altLang="en-US" sz="2400" b="1" dirty="0">
                <a:solidFill>
                  <a:srgbClr val="049AAB"/>
                </a:solidFill>
                <a:latin typeface="Microsoft Yi Baiti" panose="03000500000000000000" pitchFamily="66" charset="0"/>
              </a:endParaRPr>
            </a:p>
          </p:txBody>
        </p:sp>
        <p:sp>
          <p:nvSpPr>
            <p:cNvPr id="28" name="文本框 27"/>
            <p:cNvSpPr txBox="1"/>
            <p:nvPr/>
          </p:nvSpPr>
          <p:spPr>
            <a:xfrm>
              <a:off x="6081486" y="1291800"/>
              <a:ext cx="3837214" cy="523220"/>
            </a:xfrm>
            <a:prstGeom prst="rect">
              <a:avLst/>
            </a:prstGeom>
            <a:noFill/>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zh-CN" altLang="en-US" b="0" dirty="0">
                  <a:latin typeface="+mj-ea"/>
                </a:rPr>
                <a:t>市场与销售</a:t>
              </a:r>
              <a:endParaRPr lang="en-US" altLang="zh-CN" b="0" dirty="0"/>
            </a:p>
          </p:txBody>
        </p:sp>
      </p:grpSp>
      <p:grpSp>
        <p:nvGrpSpPr>
          <p:cNvPr id="29" name="组合 28"/>
          <p:cNvGrpSpPr/>
          <p:nvPr/>
        </p:nvGrpSpPr>
        <p:grpSpPr>
          <a:xfrm>
            <a:off x="11014363" y="322118"/>
            <a:ext cx="831273" cy="374073"/>
            <a:chOff x="11014363" y="322118"/>
            <a:chExt cx="831273" cy="374073"/>
          </a:xfrm>
        </p:grpSpPr>
        <p:sp>
          <p:nvSpPr>
            <p:cNvPr id="30" name="矩形: 圆角 29"/>
            <p:cNvSpPr/>
            <p:nvPr/>
          </p:nvSpPr>
          <p:spPr>
            <a:xfrm>
              <a:off x="11014363" y="322118"/>
              <a:ext cx="831273" cy="374073"/>
            </a:xfrm>
            <a:prstGeom prst="round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1014363" y="357637"/>
              <a:ext cx="784895" cy="338554"/>
            </a:xfrm>
            <a:prstGeom prst="rect">
              <a:avLst/>
            </a:prstGeom>
            <a:noFill/>
          </p:spPr>
          <p:txBody>
            <a:bodyPr wrap="none" rtlCol="0">
              <a:spAutoFit/>
            </a:bodyPr>
            <a:lstStyle/>
            <a:p>
              <a:r>
                <a:rPr lang="en-US" altLang="zh-CN" sz="1600" b="1" i="1" dirty="0">
                  <a:solidFill>
                    <a:schemeClr val="bg1"/>
                  </a:solidFill>
                  <a:latin typeface="微软雅黑" panose="020B0503020204020204" pitchFamily="34" charset="-122"/>
                  <a:ea typeface="微软雅黑" panose="020B0503020204020204" pitchFamily="34" charset="-122"/>
                </a:rPr>
                <a:t>LOGO</a:t>
              </a:r>
              <a:endParaRPr lang="zh-CN" altLang="en-US" sz="1600" b="1" i="1" dirty="0">
                <a:solidFill>
                  <a:schemeClr val="bg1"/>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6412564" y="1450373"/>
            <a:ext cx="555374" cy="433141"/>
            <a:chOff x="6468477" y="1576639"/>
            <a:chExt cx="555374" cy="433141"/>
          </a:xfrm>
        </p:grpSpPr>
        <p:sp>
          <p:nvSpPr>
            <p:cNvPr id="33" name="矩形 32"/>
            <p:cNvSpPr/>
            <p:nvPr/>
          </p:nvSpPr>
          <p:spPr>
            <a:xfrm rot="2700000">
              <a:off x="6468477" y="1576639"/>
              <a:ext cx="433141" cy="433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矩形 31"/>
            <p:cNvSpPr/>
            <p:nvPr/>
          </p:nvSpPr>
          <p:spPr>
            <a:xfrm rot="2700000">
              <a:off x="6590710" y="1576639"/>
              <a:ext cx="433141" cy="433141"/>
            </a:xfrm>
            <a:prstGeom prst="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5" name="组合 34"/>
          <p:cNvGrpSpPr/>
          <p:nvPr/>
        </p:nvGrpSpPr>
        <p:grpSpPr>
          <a:xfrm>
            <a:off x="6412564" y="2421981"/>
            <a:ext cx="555374" cy="433141"/>
            <a:chOff x="6468477" y="1576639"/>
            <a:chExt cx="555374" cy="433141"/>
          </a:xfrm>
        </p:grpSpPr>
        <p:sp>
          <p:nvSpPr>
            <p:cNvPr id="36" name="矩形 35"/>
            <p:cNvSpPr/>
            <p:nvPr/>
          </p:nvSpPr>
          <p:spPr>
            <a:xfrm rot="2700000">
              <a:off x="6468477" y="1576639"/>
              <a:ext cx="433141" cy="433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p:cNvSpPr/>
            <p:nvPr/>
          </p:nvSpPr>
          <p:spPr>
            <a:xfrm rot="2700000">
              <a:off x="6590710" y="1576639"/>
              <a:ext cx="433141" cy="433141"/>
            </a:xfrm>
            <a:prstGeom prst="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8" name="组合 37"/>
          <p:cNvGrpSpPr/>
          <p:nvPr/>
        </p:nvGrpSpPr>
        <p:grpSpPr>
          <a:xfrm>
            <a:off x="6412564" y="3393589"/>
            <a:ext cx="555374" cy="433141"/>
            <a:chOff x="6468477" y="1576639"/>
            <a:chExt cx="555374" cy="433141"/>
          </a:xfrm>
        </p:grpSpPr>
        <p:sp>
          <p:nvSpPr>
            <p:cNvPr id="39" name="矩形 38"/>
            <p:cNvSpPr/>
            <p:nvPr/>
          </p:nvSpPr>
          <p:spPr>
            <a:xfrm rot="2700000">
              <a:off x="6468477" y="1576639"/>
              <a:ext cx="433141" cy="433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39"/>
            <p:cNvSpPr/>
            <p:nvPr/>
          </p:nvSpPr>
          <p:spPr>
            <a:xfrm rot="2700000">
              <a:off x="6590710" y="1576639"/>
              <a:ext cx="433141" cy="433141"/>
            </a:xfrm>
            <a:prstGeom prst="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1" name="组合 40"/>
          <p:cNvGrpSpPr/>
          <p:nvPr/>
        </p:nvGrpSpPr>
        <p:grpSpPr>
          <a:xfrm>
            <a:off x="6412564" y="4365197"/>
            <a:ext cx="555374" cy="433141"/>
            <a:chOff x="6468477" y="1576639"/>
            <a:chExt cx="555374" cy="433141"/>
          </a:xfrm>
        </p:grpSpPr>
        <p:sp>
          <p:nvSpPr>
            <p:cNvPr id="42" name="矩形 41"/>
            <p:cNvSpPr/>
            <p:nvPr/>
          </p:nvSpPr>
          <p:spPr>
            <a:xfrm rot="2700000">
              <a:off x="6468477" y="1576639"/>
              <a:ext cx="433141" cy="433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矩形 42"/>
            <p:cNvSpPr/>
            <p:nvPr/>
          </p:nvSpPr>
          <p:spPr>
            <a:xfrm rot="2700000">
              <a:off x="6590710" y="1576639"/>
              <a:ext cx="433141" cy="433141"/>
            </a:xfrm>
            <a:prstGeom prst="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9" name="组合 48"/>
          <p:cNvGrpSpPr/>
          <p:nvPr/>
        </p:nvGrpSpPr>
        <p:grpSpPr>
          <a:xfrm>
            <a:off x="7338286" y="5044413"/>
            <a:ext cx="3837214" cy="910137"/>
            <a:chOff x="6081486" y="904883"/>
            <a:chExt cx="3837214" cy="910137"/>
          </a:xfrm>
        </p:grpSpPr>
        <p:sp>
          <p:nvSpPr>
            <p:cNvPr id="50" name="文本框 49"/>
            <p:cNvSpPr txBox="1"/>
            <p:nvPr/>
          </p:nvSpPr>
          <p:spPr>
            <a:xfrm>
              <a:off x="6096000" y="904883"/>
              <a:ext cx="2460171" cy="461665"/>
            </a:xfrm>
            <a:prstGeom prst="rect">
              <a:avLst/>
            </a:prstGeom>
            <a:noFill/>
            <a:effectLst/>
          </p:spPr>
          <p:txBody>
            <a:bodyPr wrap="square" rtlCol="0">
              <a:spAutoFit/>
            </a:bodyPr>
            <a:lstStyle/>
            <a:p>
              <a:r>
                <a:rPr lang="en-US" altLang="zh-CN" sz="2400" b="1" dirty="0">
                  <a:solidFill>
                    <a:srgbClr val="049AAB"/>
                  </a:solidFill>
                  <a:latin typeface="Microsoft Yi Baiti" panose="03000500000000000000" pitchFamily="66" charset="0"/>
                  <a:ea typeface="Microsoft Yi Baiti" panose="03000500000000000000" pitchFamily="66" charset="0"/>
                </a:rPr>
                <a:t>PART FOUR</a:t>
              </a:r>
              <a:endParaRPr lang="zh-CN" altLang="en-US" sz="2400" b="1" dirty="0">
                <a:solidFill>
                  <a:srgbClr val="049AAB"/>
                </a:solidFill>
                <a:latin typeface="Microsoft Yi Baiti" panose="03000500000000000000" pitchFamily="66" charset="0"/>
              </a:endParaRPr>
            </a:p>
          </p:txBody>
        </p:sp>
        <p:sp>
          <p:nvSpPr>
            <p:cNvPr id="51" name="文本框 50"/>
            <p:cNvSpPr txBox="1"/>
            <p:nvPr/>
          </p:nvSpPr>
          <p:spPr>
            <a:xfrm>
              <a:off x="6081486" y="1291800"/>
              <a:ext cx="3837214" cy="523220"/>
            </a:xfrm>
            <a:prstGeom prst="rect">
              <a:avLst/>
            </a:prstGeom>
            <a:noFill/>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zh-CN" altLang="en-US" b="0" dirty="0">
                  <a:latin typeface="+mj-ea"/>
                </a:rPr>
                <a:t>财务分析</a:t>
              </a:r>
              <a:endParaRPr lang="en-US" altLang="zh-CN" b="0" dirty="0"/>
            </a:p>
          </p:txBody>
        </p:sp>
      </p:grpSp>
      <p:grpSp>
        <p:nvGrpSpPr>
          <p:cNvPr id="52" name="组合 51"/>
          <p:cNvGrpSpPr/>
          <p:nvPr/>
        </p:nvGrpSpPr>
        <p:grpSpPr>
          <a:xfrm>
            <a:off x="6412564" y="5336804"/>
            <a:ext cx="555374" cy="433141"/>
            <a:chOff x="6468477" y="1576639"/>
            <a:chExt cx="555374" cy="433141"/>
          </a:xfrm>
        </p:grpSpPr>
        <p:sp>
          <p:nvSpPr>
            <p:cNvPr id="53" name="矩形 52"/>
            <p:cNvSpPr/>
            <p:nvPr/>
          </p:nvSpPr>
          <p:spPr>
            <a:xfrm rot="2700000">
              <a:off x="6468477" y="1576639"/>
              <a:ext cx="433141" cy="433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矩形 53"/>
            <p:cNvSpPr/>
            <p:nvPr/>
          </p:nvSpPr>
          <p:spPr>
            <a:xfrm rot="2700000">
              <a:off x="6590710" y="1576639"/>
              <a:ext cx="433141" cy="433141"/>
            </a:xfrm>
            <a:prstGeom prst="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4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54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54000">
                                          <p:cBhvr additive="base">
                                            <p:cTn id="8" dur="750" fill="hold"/>
                                            <p:tgtEl>
                                              <p:spTgt spid="17"/>
                                            </p:tgtEl>
                                            <p:attrNameLst>
                                              <p:attrName>ppt_y</p:attrName>
                                            </p:attrNameLst>
                                          </p:cBhvr>
                                          <p:tavLst>
                                            <p:tav tm="0">
                                              <p:val>
                                                <p:strVal val="0-#ppt_h/2"/>
                                              </p:val>
                                            </p:tav>
                                            <p:tav tm="100000">
                                              <p:val>
                                                <p:strVal val="#ppt_y"/>
                                              </p:val>
                                            </p:tav>
                                          </p:tavLst>
                                        </p:anim>
                                      </p:childTnLst>
                                    </p:cTn>
                                  </p:par>
                                  <p:par>
                                    <p:cTn id="9" presetID="3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500" fill="hold"/>
                                            <p:tgtEl>
                                              <p:spTgt spid="34"/>
                                            </p:tgtEl>
                                            <p:attrNameLst>
                                              <p:attrName>ppt_w</p:attrName>
                                            </p:attrNameLst>
                                          </p:cBhvr>
                                          <p:tavLst>
                                            <p:tav tm="0">
                                              <p:val>
                                                <p:fltVal val="0"/>
                                              </p:val>
                                            </p:tav>
                                            <p:tav tm="100000">
                                              <p:val>
                                                <p:strVal val="#ppt_w"/>
                                              </p:val>
                                            </p:tav>
                                          </p:tavLst>
                                        </p:anim>
                                        <p:anim calcmode="lin" valueType="num">
                                          <p:cBhvr>
                                            <p:cTn id="12" dur="500" fill="hold"/>
                                            <p:tgtEl>
                                              <p:spTgt spid="34"/>
                                            </p:tgtEl>
                                            <p:attrNameLst>
                                              <p:attrName>ppt_h</p:attrName>
                                            </p:attrNameLst>
                                          </p:cBhvr>
                                          <p:tavLst>
                                            <p:tav tm="0">
                                              <p:val>
                                                <p:fltVal val="0"/>
                                              </p:val>
                                            </p:tav>
                                            <p:tav tm="100000">
                                              <p:val>
                                                <p:strVal val="#ppt_h"/>
                                              </p:val>
                                            </p:tav>
                                          </p:tavLst>
                                        </p:anim>
                                        <p:anim calcmode="lin" valueType="num">
                                          <p:cBhvr>
                                            <p:cTn id="13" dur="500" fill="hold"/>
                                            <p:tgtEl>
                                              <p:spTgt spid="34"/>
                                            </p:tgtEl>
                                            <p:attrNameLst>
                                              <p:attrName>style.rotation</p:attrName>
                                            </p:attrNameLst>
                                          </p:cBhvr>
                                          <p:tavLst>
                                            <p:tav tm="0">
                                              <p:val>
                                                <p:fltVal val="90"/>
                                              </p:val>
                                            </p:tav>
                                            <p:tav tm="100000">
                                              <p:val>
                                                <p:fltVal val="0"/>
                                              </p:val>
                                            </p:tav>
                                          </p:tavLst>
                                        </p:anim>
                                        <p:animEffect transition="in" filter="fade">
                                          <p:cBhvr>
                                            <p:cTn id="14" dur="500"/>
                                            <p:tgtEl>
                                              <p:spTgt spid="34"/>
                                            </p:tgtEl>
                                          </p:cBhvr>
                                        </p:animEffect>
                                      </p:childTnLst>
                                    </p:cTn>
                                  </p:par>
                                </p:childTnLst>
                              </p:cTn>
                            </p:par>
                            <p:par>
                              <p:cTn id="15" fill="hold">
                                <p:stCondLst>
                                  <p:cond delay="1000"/>
                                </p:stCondLst>
                                <p:childTnLst>
                                  <p:par>
                                    <p:cTn id="16" presetID="2" presetClass="entr" presetSubtype="1" fill="hold" nodeType="afterEffect" p14:presetBounceEnd="54000">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14:bounceEnd="54000">
                                          <p:cBhvr additive="base">
                                            <p:cTn id="18" dur="750" fill="hold"/>
                                            <p:tgtEl>
                                              <p:spTgt spid="20"/>
                                            </p:tgtEl>
                                            <p:attrNameLst>
                                              <p:attrName>ppt_x</p:attrName>
                                            </p:attrNameLst>
                                          </p:cBhvr>
                                          <p:tavLst>
                                            <p:tav tm="0">
                                              <p:val>
                                                <p:strVal val="#ppt_x"/>
                                              </p:val>
                                            </p:tav>
                                            <p:tav tm="100000">
                                              <p:val>
                                                <p:strVal val="#ppt_x"/>
                                              </p:val>
                                            </p:tav>
                                          </p:tavLst>
                                        </p:anim>
                                        <p:anim calcmode="lin" valueType="num" p14:bounceEnd="54000">
                                          <p:cBhvr additive="base">
                                            <p:cTn id="19" dur="750" fill="hold"/>
                                            <p:tgtEl>
                                              <p:spTgt spid="20"/>
                                            </p:tgtEl>
                                            <p:attrNameLst>
                                              <p:attrName>ppt_y</p:attrName>
                                            </p:attrNameLst>
                                          </p:cBhvr>
                                          <p:tavLst>
                                            <p:tav tm="0">
                                              <p:val>
                                                <p:strVal val="0-#ppt_h/2"/>
                                              </p:val>
                                            </p:tav>
                                            <p:tav tm="100000">
                                              <p:val>
                                                <p:strVal val="#ppt_y"/>
                                              </p:val>
                                            </p:tav>
                                          </p:tavLst>
                                        </p:anim>
                                      </p:childTnLst>
                                    </p:cTn>
                                  </p:par>
                                  <p:par>
                                    <p:cTn id="20" presetID="31"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500" fill="hold"/>
                                            <p:tgtEl>
                                              <p:spTgt spid="35"/>
                                            </p:tgtEl>
                                            <p:attrNameLst>
                                              <p:attrName>ppt_w</p:attrName>
                                            </p:attrNameLst>
                                          </p:cBhvr>
                                          <p:tavLst>
                                            <p:tav tm="0">
                                              <p:val>
                                                <p:fltVal val="0"/>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anim calcmode="lin" valueType="num">
                                          <p:cBhvr>
                                            <p:cTn id="24" dur="500" fill="hold"/>
                                            <p:tgtEl>
                                              <p:spTgt spid="35"/>
                                            </p:tgtEl>
                                            <p:attrNameLst>
                                              <p:attrName>style.rotation</p:attrName>
                                            </p:attrNameLst>
                                          </p:cBhvr>
                                          <p:tavLst>
                                            <p:tav tm="0">
                                              <p:val>
                                                <p:fltVal val="90"/>
                                              </p:val>
                                            </p:tav>
                                            <p:tav tm="100000">
                                              <p:val>
                                                <p:fltVal val="0"/>
                                              </p:val>
                                            </p:tav>
                                          </p:tavLst>
                                        </p:anim>
                                        <p:animEffect transition="in" filter="fade">
                                          <p:cBhvr>
                                            <p:cTn id="25" dur="500"/>
                                            <p:tgtEl>
                                              <p:spTgt spid="35"/>
                                            </p:tgtEl>
                                          </p:cBhvr>
                                        </p:animEffect>
                                      </p:childTnLst>
                                    </p:cTn>
                                  </p:par>
                                </p:childTnLst>
                              </p:cTn>
                            </p:par>
                            <p:par>
                              <p:cTn id="26" fill="hold">
                                <p:stCondLst>
                                  <p:cond delay="2000"/>
                                </p:stCondLst>
                                <p:childTnLst>
                                  <p:par>
                                    <p:cTn id="27" presetID="2" presetClass="entr" presetSubtype="1" fill="hold" nodeType="afterEffect" p14:presetBounceEnd="54000">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14:bounceEnd="54000">
                                          <p:cBhvr additive="base">
                                            <p:cTn id="29" dur="750" fill="hold"/>
                                            <p:tgtEl>
                                              <p:spTgt spid="23"/>
                                            </p:tgtEl>
                                            <p:attrNameLst>
                                              <p:attrName>ppt_x</p:attrName>
                                            </p:attrNameLst>
                                          </p:cBhvr>
                                          <p:tavLst>
                                            <p:tav tm="0">
                                              <p:val>
                                                <p:strVal val="#ppt_x"/>
                                              </p:val>
                                            </p:tav>
                                            <p:tav tm="100000">
                                              <p:val>
                                                <p:strVal val="#ppt_x"/>
                                              </p:val>
                                            </p:tav>
                                          </p:tavLst>
                                        </p:anim>
                                        <p:anim calcmode="lin" valueType="num" p14:bounceEnd="54000">
                                          <p:cBhvr additive="base">
                                            <p:cTn id="30" dur="750" fill="hold"/>
                                            <p:tgtEl>
                                              <p:spTgt spid="23"/>
                                            </p:tgtEl>
                                            <p:attrNameLst>
                                              <p:attrName>ppt_y</p:attrName>
                                            </p:attrNameLst>
                                          </p:cBhvr>
                                          <p:tavLst>
                                            <p:tav tm="0">
                                              <p:val>
                                                <p:strVal val="0-#ppt_h/2"/>
                                              </p:val>
                                            </p:tav>
                                            <p:tav tm="100000">
                                              <p:val>
                                                <p:strVal val="#ppt_y"/>
                                              </p:val>
                                            </p:tav>
                                          </p:tavLst>
                                        </p:anim>
                                      </p:childTnLst>
                                    </p:cTn>
                                  </p:par>
                                  <p:par>
                                    <p:cTn id="31" presetID="3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ppt_w</p:attrName>
                                            </p:attrNameLst>
                                          </p:cBhvr>
                                          <p:tavLst>
                                            <p:tav tm="0">
                                              <p:val>
                                                <p:fltVal val="0"/>
                                              </p:val>
                                            </p:tav>
                                            <p:tav tm="100000">
                                              <p:val>
                                                <p:strVal val="#ppt_w"/>
                                              </p:val>
                                            </p:tav>
                                          </p:tavLst>
                                        </p:anim>
                                        <p:anim calcmode="lin" valueType="num">
                                          <p:cBhvr>
                                            <p:cTn id="34" dur="500" fill="hold"/>
                                            <p:tgtEl>
                                              <p:spTgt spid="38"/>
                                            </p:tgtEl>
                                            <p:attrNameLst>
                                              <p:attrName>ppt_h</p:attrName>
                                            </p:attrNameLst>
                                          </p:cBhvr>
                                          <p:tavLst>
                                            <p:tav tm="0">
                                              <p:val>
                                                <p:fltVal val="0"/>
                                              </p:val>
                                            </p:tav>
                                            <p:tav tm="100000">
                                              <p:val>
                                                <p:strVal val="#ppt_h"/>
                                              </p:val>
                                            </p:tav>
                                          </p:tavLst>
                                        </p:anim>
                                        <p:anim calcmode="lin" valueType="num">
                                          <p:cBhvr>
                                            <p:cTn id="35" dur="500" fill="hold"/>
                                            <p:tgtEl>
                                              <p:spTgt spid="38"/>
                                            </p:tgtEl>
                                            <p:attrNameLst>
                                              <p:attrName>style.rotation</p:attrName>
                                            </p:attrNameLst>
                                          </p:cBhvr>
                                          <p:tavLst>
                                            <p:tav tm="0">
                                              <p:val>
                                                <p:fltVal val="90"/>
                                              </p:val>
                                            </p:tav>
                                            <p:tav tm="100000">
                                              <p:val>
                                                <p:fltVal val="0"/>
                                              </p:val>
                                            </p:tav>
                                          </p:tavLst>
                                        </p:anim>
                                        <p:animEffect transition="in" filter="fade">
                                          <p:cBhvr>
                                            <p:cTn id="36" dur="500"/>
                                            <p:tgtEl>
                                              <p:spTgt spid="38"/>
                                            </p:tgtEl>
                                          </p:cBhvr>
                                        </p:animEffect>
                                      </p:childTnLst>
                                    </p:cTn>
                                  </p:par>
                                </p:childTnLst>
                              </p:cTn>
                            </p:par>
                            <p:par>
                              <p:cTn id="37" fill="hold">
                                <p:stCondLst>
                                  <p:cond delay="3000"/>
                                </p:stCondLst>
                                <p:childTnLst>
                                  <p:par>
                                    <p:cTn id="38" presetID="2" presetClass="entr" presetSubtype="1" fill="hold" nodeType="afterEffect" p14:presetBounceEnd="54000">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14:bounceEnd="54000">
                                          <p:cBhvr additive="base">
                                            <p:cTn id="40" dur="750" fill="hold"/>
                                            <p:tgtEl>
                                              <p:spTgt spid="26"/>
                                            </p:tgtEl>
                                            <p:attrNameLst>
                                              <p:attrName>ppt_x</p:attrName>
                                            </p:attrNameLst>
                                          </p:cBhvr>
                                          <p:tavLst>
                                            <p:tav tm="0">
                                              <p:val>
                                                <p:strVal val="#ppt_x"/>
                                              </p:val>
                                            </p:tav>
                                            <p:tav tm="100000">
                                              <p:val>
                                                <p:strVal val="#ppt_x"/>
                                              </p:val>
                                            </p:tav>
                                          </p:tavLst>
                                        </p:anim>
                                        <p:anim calcmode="lin" valueType="num" p14:bounceEnd="54000">
                                          <p:cBhvr additive="base">
                                            <p:cTn id="41" dur="750" fill="hold"/>
                                            <p:tgtEl>
                                              <p:spTgt spid="26"/>
                                            </p:tgtEl>
                                            <p:attrNameLst>
                                              <p:attrName>ppt_y</p:attrName>
                                            </p:attrNameLst>
                                          </p:cBhvr>
                                          <p:tavLst>
                                            <p:tav tm="0">
                                              <p:val>
                                                <p:strVal val="0-#ppt_h/2"/>
                                              </p:val>
                                            </p:tav>
                                            <p:tav tm="100000">
                                              <p:val>
                                                <p:strVal val="#ppt_y"/>
                                              </p:val>
                                            </p:tav>
                                          </p:tavLst>
                                        </p:anim>
                                      </p:childTnLst>
                                    </p:cTn>
                                  </p:par>
                                  <p:par>
                                    <p:cTn id="42" presetID="31" presetClass="entr" presetSubtype="0" fill="hold" nodeType="withEffect">
                                      <p:stCondLst>
                                        <p:cond delay="0"/>
                                      </p:stCondLst>
                                      <p:childTnLst>
                                        <p:set>
                                          <p:cBhvr>
                                            <p:cTn id="43" dur="1" fill="hold">
                                              <p:stCondLst>
                                                <p:cond delay="0"/>
                                              </p:stCondLst>
                                            </p:cTn>
                                            <p:tgtEl>
                                              <p:spTgt spid="41"/>
                                            </p:tgtEl>
                                            <p:attrNameLst>
                                              <p:attrName>style.visibility</p:attrName>
                                            </p:attrNameLst>
                                          </p:cBhvr>
                                          <p:to>
                                            <p:strVal val="visible"/>
                                          </p:to>
                                        </p:set>
                                        <p:anim calcmode="lin" valueType="num">
                                          <p:cBhvr>
                                            <p:cTn id="44" dur="500" fill="hold"/>
                                            <p:tgtEl>
                                              <p:spTgt spid="41"/>
                                            </p:tgtEl>
                                            <p:attrNameLst>
                                              <p:attrName>ppt_w</p:attrName>
                                            </p:attrNameLst>
                                          </p:cBhvr>
                                          <p:tavLst>
                                            <p:tav tm="0">
                                              <p:val>
                                                <p:fltVal val="0"/>
                                              </p:val>
                                            </p:tav>
                                            <p:tav tm="100000">
                                              <p:val>
                                                <p:strVal val="#ppt_w"/>
                                              </p:val>
                                            </p:tav>
                                          </p:tavLst>
                                        </p:anim>
                                        <p:anim calcmode="lin" valueType="num">
                                          <p:cBhvr>
                                            <p:cTn id="45" dur="500" fill="hold"/>
                                            <p:tgtEl>
                                              <p:spTgt spid="41"/>
                                            </p:tgtEl>
                                            <p:attrNameLst>
                                              <p:attrName>ppt_h</p:attrName>
                                            </p:attrNameLst>
                                          </p:cBhvr>
                                          <p:tavLst>
                                            <p:tav tm="0">
                                              <p:val>
                                                <p:fltVal val="0"/>
                                              </p:val>
                                            </p:tav>
                                            <p:tav tm="100000">
                                              <p:val>
                                                <p:strVal val="#ppt_h"/>
                                              </p:val>
                                            </p:tav>
                                          </p:tavLst>
                                        </p:anim>
                                        <p:anim calcmode="lin" valueType="num">
                                          <p:cBhvr>
                                            <p:cTn id="46" dur="500" fill="hold"/>
                                            <p:tgtEl>
                                              <p:spTgt spid="41"/>
                                            </p:tgtEl>
                                            <p:attrNameLst>
                                              <p:attrName>style.rotation</p:attrName>
                                            </p:attrNameLst>
                                          </p:cBhvr>
                                          <p:tavLst>
                                            <p:tav tm="0">
                                              <p:val>
                                                <p:fltVal val="90"/>
                                              </p:val>
                                            </p:tav>
                                            <p:tav tm="100000">
                                              <p:val>
                                                <p:fltVal val="0"/>
                                              </p:val>
                                            </p:tav>
                                          </p:tavLst>
                                        </p:anim>
                                        <p:animEffect transition="in" filter="fade">
                                          <p:cBhvr>
                                            <p:cTn id="47" dur="500"/>
                                            <p:tgtEl>
                                              <p:spTgt spid="41"/>
                                            </p:tgtEl>
                                          </p:cBhvr>
                                        </p:animEffect>
                                      </p:childTnLst>
                                    </p:cTn>
                                  </p:par>
                                </p:childTnLst>
                              </p:cTn>
                            </p:par>
                            <p:par>
                              <p:cTn id="48" fill="hold">
                                <p:stCondLst>
                                  <p:cond delay="4000"/>
                                </p:stCondLst>
                                <p:childTnLst>
                                  <p:par>
                                    <p:cTn id="49" presetID="2" presetClass="entr" presetSubtype="1" fill="hold" nodeType="afterEffect" p14:presetBounceEnd="54000">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14:bounceEnd="54000">
                                          <p:cBhvr additive="base">
                                            <p:cTn id="51" dur="750" fill="hold"/>
                                            <p:tgtEl>
                                              <p:spTgt spid="49"/>
                                            </p:tgtEl>
                                            <p:attrNameLst>
                                              <p:attrName>ppt_x</p:attrName>
                                            </p:attrNameLst>
                                          </p:cBhvr>
                                          <p:tavLst>
                                            <p:tav tm="0">
                                              <p:val>
                                                <p:strVal val="#ppt_x"/>
                                              </p:val>
                                            </p:tav>
                                            <p:tav tm="100000">
                                              <p:val>
                                                <p:strVal val="#ppt_x"/>
                                              </p:val>
                                            </p:tav>
                                          </p:tavLst>
                                        </p:anim>
                                        <p:anim calcmode="lin" valueType="num" p14:bounceEnd="54000">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 calcmode="lin" valueType="num">
                                          <p:cBhvr>
                                            <p:cTn id="55" dur="500" fill="hold"/>
                                            <p:tgtEl>
                                              <p:spTgt spid="52"/>
                                            </p:tgtEl>
                                            <p:attrNameLst>
                                              <p:attrName>ppt_w</p:attrName>
                                            </p:attrNameLst>
                                          </p:cBhvr>
                                          <p:tavLst>
                                            <p:tav tm="0">
                                              <p:val>
                                                <p:fltVal val="0"/>
                                              </p:val>
                                            </p:tav>
                                            <p:tav tm="100000">
                                              <p:val>
                                                <p:strVal val="#ppt_w"/>
                                              </p:val>
                                            </p:tav>
                                          </p:tavLst>
                                        </p:anim>
                                        <p:anim calcmode="lin" valueType="num">
                                          <p:cBhvr>
                                            <p:cTn id="56" dur="500" fill="hold"/>
                                            <p:tgtEl>
                                              <p:spTgt spid="52"/>
                                            </p:tgtEl>
                                            <p:attrNameLst>
                                              <p:attrName>ppt_h</p:attrName>
                                            </p:attrNameLst>
                                          </p:cBhvr>
                                          <p:tavLst>
                                            <p:tav tm="0">
                                              <p:val>
                                                <p:fltVal val="0"/>
                                              </p:val>
                                            </p:tav>
                                            <p:tav tm="100000">
                                              <p:val>
                                                <p:strVal val="#ppt_h"/>
                                              </p:val>
                                            </p:tav>
                                          </p:tavLst>
                                        </p:anim>
                                        <p:anim calcmode="lin" valueType="num">
                                          <p:cBhvr>
                                            <p:cTn id="57" dur="500" fill="hold"/>
                                            <p:tgtEl>
                                              <p:spTgt spid="52"/>
                                            </p:tgtEl>
                                            <p:attrNameLst>
                                              <p:attrName>style.rotation</p:attrName>
                                            </p:attrNameLst>
                                          </p:cBhvr>
                                          <p:tavLst>
                                            <p:tav tm="0">
                                              <p:val>
                                                <p:fltVal val="90"/>
                                              </p:val>
                                            </p:tav>
                                            <p:tav tm="100000">
                                              <p:val>
                                                <p:fltVal val="0"/>
                                              </p:val>
                                            </p:tav>
                                          </p:tavLst>
                                        </p:anim>
                                        <p:animEffect transition="in" filter="fade">
                                          <p:cBhvr>
                                            <p:cTn id="5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0-#ppt_h/2"/>
                                              </p:val>
                                            </p:tav>
                                            <p:tav tm="100000">
                                              <p:val>
                                                <p:strVal val="#ppt_y"/>
                                              </p:val>
                                            </p:tav>
                                          </p:tavLst>
                                        </p:anim>
                                      </p:childTnLst>
                                    </p:cTn>
                                  </p:par>
                                  <p:par>
                                    <p:cTn id="9" presetID="3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500" fill="hold"/>
                                            <p:tgtEl>
                                              <p:spTgt spid="34"/>
                                            </p:tgtEl>
                                            <p:attrNameLst>
                                              <p:attrName>ppt_w</p:attrName>
                                            </p:attrNameLst>
                                          </p:cBhvr>
                                          <p:tavLst>
                                            <p:tav tm="0">
                                              <p:val>
                                                <p:fltVal val="0"/>
                                              </p:val>
                                            </p:tav>
                                            <p:tav tm="100000">
                                              <p:val>
                                                <p:strVal val="#ppt_w"/>
                                              </p:val>
                                            </p:tav>
                                          </p:tavLst>
                                        </p:anim>
                                        <p:anim calcmode="lin" valueType="num">
                                          <p:cBhvr>
                                            <p:cTn id="12" dur="500" fill="hold"/>
                                            <p:tgtEl>
                                              <p:spTgt spid="34"/>
                                            </p:tgtEl>
                                            <p:attrNameLst>
                                              <p:attrName>ppt_h</p:attrName>
                                            </p:attrNameLst>
                                          </p:cBhvr>
                                          <p:tavLst>
                                            <p:tav tm="0">
                                              <p:val>
                                                <p:fltVal val="0"/>
                                              </p:val>
                                            </p:tav>
                                            <p:tav tm="100000">
                                              <p:val>
                                                <p:strVal val="#ppt_h"/>
                                              </p:val>
                                            </p:tav>
                                          </p:tavLst>
                                        </p:anim>
                                        <p:anim calcmode="lin" valueType="num">
                                          <p:cBhvr>
                                            <p:cTn id="13" dur="500" fill="hold"/>
                                            <p:tgtEl>
                                              <p:spTgt spid="34"/>
                                            </p:tgtEl>
                                            <p:attrNameLst>
                                              <p:attrName>style.rotation</p:attrName>
                                            </p:attrNameLst>
                                          </p:cBhvr>
                                          <p:tavLst>
                                            <p:tav tm="0">
                                              <p:val>
                                                <p:fltVal val="90"/>
                                              </p:val>
                                            </p:tav>
                                            <p:tav tm="100000">
                                              <p:val>
                                                <p:fltVal val="0"/>
                                              </p:val>
                                            </p:tav>
                                          </p:tavLst>
                                        </p:anim>
                                        <p:animEffect transition="in" filter="fade">
                                          <p:cBhvr>
                                            <p:cTn id="14" dur="500"/>
                                            <p:tgtEl>
                                              <p:spTgt spid="34"/>
                                            </p:tgtEl>
                                          </p:cBhvr>
                                        </p:animEffect>
                                      </p:childTnLst>
                                    </p:cTn>
                                  </p:par>
                                </p:childTnLst>
                              </p:cTn>
                            </p:par>
                            <p:par>
                              <p:cTn id="15" fill="hold">
                                <p:stCondLst>
                                  <p:cond delay="1000"/>
                                </p:stCondLst>
                                <p:childTnLst>
                                  <p:par>
                                    <p:cTn id="16" presetID="2" presetClass="entr" presetSubtype="1"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750" fill="hold"/>
                                            <p:tgtEl>
                                              <p:spTgt spid="20"/>
                                            </p:tgtEl>
                                            <p:attrNameLst>
                                              <p:attrName>ppt_x</p:attrName>
                                            </p:attrNameLst>
                                          </p:cBhvr>
                                          <p:tavLst>
                                            <p:tav tm="0">
                                              <p:val>
                                                <p:strVal val="#ppt_x"/>
                                              </p:val>
                                            </p:tav>
                                            <p:tav tm="100000">
                                              <p:val>
                                                <p:strVal val="#ppt_x"/>
                                              </p:val>
                                            </p:tav>
                                          </p:tavLst>
                                        </p:anim>
                                        <p:anim calcmode="lin" valueType="num">
                                          <p:cBhvr additive="base">
                                            <p:cTn id="19" dur="750" fill="hold"/>
                                            <p:tgtEl>
                                              <p:spTgt spid="20"/>
                                            </p:tgtEl>
                                            <p:attrNameLst>
                                              <p:attrName>ppt_y</p:attrName>
                                            </p:attrNameLst>
                                          </p:cBhvr>
                                          <p:tavLst>
                                            <p:tav tm="0">
                                              <p:val>
                                                <p:strVal val="0-#ppt_h/2"/>
                                              </p:val>
                                            </p:tav>
                                            <p:tav tm="100000">
                                              <p:val>
                                                <p:strVal val="#ppt_y"/>
                                              </p:val>
                                            </p:tav>
                                          </p:tavLst>
                                        </p:anim>
                                      </p:childTnLst>
                                    </p:cTn>
                                  </p:par>
                                  <p:par>
                                    <p:cTn id="20" presetID="31"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500" fill="hold"/>
                                            <p:tgtEl>
                                              <p:spTgt spid="35"/>
                                            </p:tgtEl>
                                            <p:attrNameLst>
                                              <p:attrName>ppt_w</p:attrName>
                                            </p:attrNameLst>
                                          </p:cBhvr>
                                          <p:tavLst>
                                            <p:tav tm="0">
                                              <p:val>
                                                <p:fltVal val="0"/>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anim calcmode="lin" valueType="num">
                                          <p:cBhvr>
                                            <p:cTn id="24" dur="500" fill="hold"/>
                                            <p:tgtEl>
                                              <p:spTgt spid="35"/>
                                            </p:tgtEl>
                                            <p:attrNameLst>
                                              <p:attrName>style.rotation</p:attrName>
                                            </p:attrNameLst>
                                          </p:cBhvr>
                                          <p:tavLst>
                                            <p:tav tm="0">
                                              <p:val>
                                                <p:fltVal val="90"/>
                                              </p:val>
                                            </p:tav>
                                            <p:tav tm="100000">
                                              <p:val>
                                                <p:fltVal val="0"/>
                                              </p:val>
                                            </p:tav>
                                          </p:tavLst>
                                        </p:anim>
                                        <p:animEffect transition="in" filter="fade">
                                          <p:cBhvr>
                                            <p:cTn id="25" dur="500"/>
                                            <p:tgtEl>
                                              <p:spTgt spid="35"/>
                                            </p:tgtEl>
                                          </p:cBhvr>
                                        </p:animEffect>
                                      </p:childTnLst>
                                    </p:cTn>
                                  </p:par>
                                </p:childTnLst>
                              </p:cTn>
                            </p:par>
                            <p:par>
                              <p:cTn id="26" fill="hold">
                                <p:stCondLst>
                                  <p:cond delay="2000"/>
                                </p:stCondLst>
                                <p:childTnLst>
                                  <p:par>
                                    <p:cTn id="27" presetID="2" presetClass="entr" presetSubtype="1"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750" fill="hold"/>
                                            <p:tgtEl>
                                              <p:spTgt spid="23"/>
                                            </p:tgtEl>
                                            <p:attrNameLst>
                                              <p:attrName>ppt_x</p:attrName>
                                            </p:attrNameLst>
                                          </p:cBhvr>
                                          <p:tavLst>
                                            <p:tav tm="0">
                                              <p:val>
                                                <p:strVal val="#ppt_x"/>
                                              </p:val>
                                            </p:tav>
                                            <p:tav tm="100000">
                                              <p:val>
                                                <p:strVal val="#ppt_x"/>
                                              </p:val>
                                            </p:tav>
                                          </p:tavLst>
                                        </p:anim>
                                        <p:anim calcmode="lin" valueType="num">
                                          <p:cBhvr additive="base">
                                            <p:cTn id="30" dur="750" fill="hold"/>
                                            <p:tgtEl>
                                              <p:spTgt spid="23"/>
                                            </p:tgtEl>
                                            <p:attrNameLst>
                                              <p:attrName>ppt_y</p:attrName>
                                            </p:attrNameLst>
                                          </p:cBhvr>
                                          <p:tavLst>
                                            <p:tav tm="0">
                                              <p:val>
                                                <p:strVal val="0-#ppt_h/2"/>
                                              </p:val>
                                            </p:tav>
                                            <p:tav tm="100000">
                                              <p:val>
                                                <p:strVal val="#ppt_y"/>
                                              </p:val>
                                            </p:tav>
                                          </p:tavLst>
                                        </p:anim>
                                      </p:childTnLst>
                                    </p:cTn>
                                  </p:par>
                                  <p:par>
                                    <p:cTn id="31" presetID="3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ppt_w</p:attrName>
                                            </p:attrNameLst>
                                          </p:cBhvr>
                                          <p:tavLst>
                                            <p:tav tm="0">
                                              <p:val>
                                                <p:fltVal val="0"/>
                                              </p:val>
                                            </p:tav>
                                            <p:tav tm="100000">
                                              <p:val>
                                                <p:strVal val="#ppt_w"/>
                                              </p:val>
                                            </p:tav>
                                          </p:tavLst>
                                        </p:anim>
                                        <p:anim calcmode="lin" valueType="num">
                                          <p:cBhvr>
                                            <p:cTn id="34" dur="500" fill="hold"/>
                                            <p:tgtEl>
                                              <p:spTgt spid="38"/>
                                            </p:tgtEl>
                                            <p:attrNameLst>
                                              <p:attrName>ppt_h</p:attrName>
                                            </p:attrNameLst>
                                          </p:cBhvr>
                                          <p:tavLst>
                                            <p:tav tm="0">
                                              <p:val>
                                                <p:fltVal val="0"/>
                                              </p:val>
                                            </p:tav>
                                            <p:tav tm="100000">
                                              <p:val>
                                                <p:strVal val="#ppt_h"/>
                                              </p:val>
                                            </p:tav>
                                          </p:tavLst>
                                        </p:anim>
                                        <p:anim calcmode="lin" valueType="num">
                                          <p:cBhvr>
                                            <p:cTn id="35" dur="500" fill="hold"/>
                                            <p:tgtEl>
                                              <p:spTgt spid="38"/>
                                            </p:tgtEl>
                                            <p:attrNameLst>
                                              <p:attrName>style.rotation</p:attrName>
                                            </p:attrNameLst>
                                          </p:cBhvr>
                                          <p:tavLst>
                                            <p:tav tm="0">
                                              <p:val>
                                                <p:fltVal val="90"/>
                                              </p:val>
                                            </p:tav>
                                            <p:tav tm="100000">
                                              <p:val>
                                                <p:fltVal val="0"/>
                                              </p:val>
                                            </p:tav>
                                          </p:tavLst>
                                        </p:anim>
                                        <p:animEffect transition="in" filter="fade">
                                          <p:cBhvr>
                                            <p:cTn id="36" dur="500"/>
                                            <p:tgtEl>
                                              <p:spTgt spid="38"/>
                                            </p:tgtEl>
                                          </p:cBhvr>
                                        </p:animEffect>
                                      </p:childTnLst>
                                    </p:cTn>
                                  </p:par>
                                </p:childTnLst>
                              </p:cTn>
                            </p:par>
                            <p:par>
                              <p:cTn id="37" fill="hold">
                                <p:stCondLst>
                                  <p:cond delay="3000"/>
                                </p:stCondLst>
                                <p:childTnLst>
                                  <p:par>
                                    <p:cTn id="38" presetID="2" presetClass="entr" presetSubtype="1" fill="hold"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750" fill="hold"/>
                                            <p:tgtEl>
                                              <p:spTgt spid="26"/>
                                            </p:tgtEl>
                                            <p:attrNameLst>
                                              <p:attrName>ppt_x</p:attrName>
                                            </p:attrNameLst>
                                          </p:cBhvr>
                                          <p:tavLst>
                                            <p:tav tm="0">
                                              <p:val>
                                                <p:strVal val="#ppt_x"/>
                                              </p:val>
                                            </p:tav>
                                            <p:tav tm="100000">
                                              <p:val>
                                                <p:strVal val="#ppt_x"/>
                                              </p:val>
                                            </p:tav>
                                          </p:tavLst>
                                        </p:anim>
                                        <p:anim calcmode="lin" valueType="num">
                                          <p:cBhvr additive="base">
                                            <p:cTn id="41" dur="750" fill="hold"/>
                                            <p:tgtEl>
                                              <p:spTgt spid="26"/>
                                            </p:tgtEl>
                                            <p:attrNameLst>
                                              <p:attrName>ppt_y</p:attrName>
                                            </p:attrNameLst>
                                          </p:cBhvr>
                                          <p:tavLst>
                                            <p:tav tm="0">
                                              <p:val>
                                                <p:strVal val="0-#ppt_h/2"/>
                                              </p:val>
                                            </p:tav>
                                            <p:tav tm="100000">
                                              <p:val>
                                                <p:strVal val="#ppt_y"/>
                                              </p:val>
                                            </p:tav>
                                          </p:tavLst>
                                        </p:anim>
                                      </p:childTnLst>
                                    </p:cTn>
                                  </p:par>
                                  <p:par>
                                    <p:cTn id="42" presetID="31" presetClass="entr" presetSubtype="0" fill="hold" nodeType="withEffect">
                                      <p:stCondLst>
                                        <p:cond delay="0"/>
                                      </p:stCondLst>
                                      <p:childTnLst>
                                        <p:set>
                                          <p:cBhvr>
                                            <p:cTn id="43" dur="1" fill="hold">
                                              <p:stCondLst>
                                                <p:cond delay="0"/>
                                              </p:stCondLst>
                                            </p:cTn>
                                            <p:tgtEl>
                                              <p:spTgt spid="41"/>
                                            </p:tgtEl>
                                            <p:attrNameLst>
                                              <p:attrName>style.visibility</p:attrName>
                                            </p:attrNameLst>
                                          </p:cBhvr>
                                          <p:to>
                                            <p:strVal val="visible"/>
                                          </p:to>
                                        </p:set>
                                        <p:anim calcmode="lin" valueType="num">
                                          <p:cBhvr>
                                            <p:cTn id="44" dur="500" fill="hold"/>
                                            <p:tgtEl>
                                              <p:spTgt spid="41"/>
                                            </p:tgtEl>
                                            <p:attrNameLst>
                                              <p:attrName>ppt_w</p:attrName>
                                            </p:attrNameLst>
                                          </p:cBhvr>
                                          <p:tavLst>
                                            <p:tav tm="0">
                                              <p:val>
                                                <p:fltVal val="0"/>
                                              </p:val>
                                            </p:tav>
                                            <p:tav tm="100000">
                                              <p:val>
                                                <p:strVal val="#ppt_w"/>
                                              </p:val>
                                            </p:tav>
                                          </p:tavLst>
                                        </p:anim>
                                        <p:anim calcmode="lin" valueType="num">
                                          <p:cBhvr>
                                            <p:cTn id="45" dur="500" fill="hold"/>
                                            <p:tgtEl>
                                              <p:spTgt spid="41"/>
                                            </p:tgtEl>
                                            <p:attrNameLst>
                                              <p:attrName>ppt_h</p:attrName>
                                            </p:attrNameLst>
                                          </p:cBhvr>
                                          <p:tavLst>
                                            <p:tav tm="0">
                                              <p:val>
                                                <p:fltVal val="0"/>
                                              </p:val>
                                            </p:tav>
                                            <p:tav tm="100000">
                                              <p:val>
                                                <p:strVal val="#ppt_h"/>
                                              </p:val>
                                            </p:tav>
                                          </p:tavLst>
                                        </p:anim>
                                        <p:anim calcmode="lin" valueType="num">
                                          <p:cBhvr>
                                            <p:cTn id="46" dur="500" fill="hold"/>
                                            <p:tgtEl>
                                              <p:spTgt spid="41"/>
                                            </p:tgtEl>
                                            <p:attrNameLst>
                                              <p:attrName>style.rotation</p:attrName>
                                            </p:attrNameLst>
                                          </p:cBhvr>
                                          <p:tavLst>
                                            <p:tav tm="0">
                                              <p:val>
                                                <p:fltVal val="90"/>
                                              </p:val>
                                            </p:tav>
                                            <p:tav tm="100000">
                                              <p:val>
                                                <p:fltVal val="0"/>
                                              </p:val>
                                            </p:tav>
                                          </p:tavLst>
                                        </p:anim>
                                        <p:animEffect transition="in" filter="fade">
                                          <p:cBhvr>
                                            <p:cTn id="47" dur="500"/>
                                            <p:tgtEl>
                                              <p:spTgt spid="41"/>
                                            </p:tgtEl>
                                          </p:cBhvr>
                                        </p:animEffect>
                                      </p:childTnLst>
                                    </p:cTn>
                                  </p:par>
                                </p:childTnLst>
                              </p:cTn>
                            </p:par>
                            <p:par>
                              <p:cTn id="48" fill="hold">
                                <p:stCondLst>
                                  <p:cond delay="4000"/>
                                </p:stCondLst>
                                <p:childTnLst>
                                  <p:par>
                                    <p:cTn id="49" presetID="2" presetClass="entr" presetSubtype="1" fill="hold"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 calcmode="lin" valueType="num">
                                          <p:cBhvr>
                                            <p:cTn id="55" dur="500" fill="hold"/>
                                            <p:tgtEl>
                                              <p:spTgt spid="52"/>
                                            </p:tgtEl>
                                            <p:attrNameLst>
                                              <p:attrName>ppt_w</p:attrName>
                                            </p:attrNameLst>
                                          </p:cBhvr>
                                          <p:tavLst>
                                            <p:tav tm="0">
                                              <p:val>
                                                <p:fltVal val="0"/>
                                              </p:val>
                                            </p:tav>
                                            <p:tav tm="100000">
                                              <p:val>
                                                <p:strVal val="#ppt_w"/>
                                              </p:val>
                                            </p:tav>
                                          </p:tavLst>
                                        </p:anim>
                                        <p:anim calcmode="lin" valueType="num">
                                          <p:cBhvr>
                                            <p:cTn id="56" dur="500" fill="hold"/>
                                            <p:tgtEl>
                                              <p:spTgt spid="52"/>
                                            </p:tgtEl>
                                            <p:attrNameLst>
                                              <p:attrName>ppt_h</p:attrName>
                                            </p:attrNameLst>
                                          </p:cBhvr>
                                          <p:tavLst>
                                            <p:tav tm="0">
                                              <p:val>
                                                <p:fltVal val="0"/>
                                              </p:val>
                                            </p:tav>
                                            <p:tav tm="100000">
                                              <p:val>
                                                <p:strVal val="#ppt_h"/>
                                              </p:val>
                                            </p:tav>
                                          </p:tavLst>
                                        </p:anim>
                                        <p:anim calcmode="lin" valueType="num">
                                          <p:cBhvr>
                                            <p:cTn id="57" dur="500" fill="hold"/>
                                            <p:tgtEl>
                                              <p:spTgt spid="52"/>
                                            </p:tgtEl>
                                            <p:attrNameLst>
                                              <p:attrName>style.rotation</p:attrName>
                                            </p:attrNameLst>
                                          </p:cBhvr>
                                          <p:tavLst>
                                            <p:tav tm="0">
                                              <p:val>
                                                <p:fltVal val="90"/>
                                              </p:val>
                                            </p:tav>
                                            <p:tav tm="100000">
                                              <p:val>
                                                <p:fltVal val="0"/>
                                              </p:val>
                                            </p:tav>
                                          </p:tavLst>
                                        </p:anim>
                                        <p:animEffect transition="in" filter="fade">
                                          <p:cBhvr>
                                            <p:cTn id="5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a:spLocks noChangeArrowheads="1"/>
          </p:cNvSpPr>
          <p:nvPr/>
        </p:nvSpPr>
        <p:spPr bwMode="auto">
          <a:xfrm>
            <a:off x="4859115" y="1895313"/>
            <a:ext cx="1023512" cy="1025529"/>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endParaRPr lang="zh-CN" altLang="en-US" sz="2400"/>
          </a:p>
        </p:txBody>
      </p:sp>
      <p:sp>
        <p:nvSpPr>
          <p:cNvPr id="7" name="Oval 6"/>
          <p:cNvSpPr>
            <a:spLocks noChangeArrowheads="1"/>
          </p:cNvSpPr>
          <p:nvPr/>
        </p:nvSpPr>
        <p:spPr bwMode="auto">
          <a:xfrm>
            <a:off x="6108751" y="2077287"/>
            <a:ext cx="790587" cy="790831"/>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endParaRPr lang="zh-CN" altLang="en-US" sz="2400"/>
          </a:p>
        </p:txBody>
      </p:sp>
      <p:sp>
        <p:nvSpPr>
          <p:cNvPr id="8" name="Oval 7"/>
          <p:cNvSpPr>
            <a:spLocks noChangeArrowheads="1"/>
          </p:cNvSpPr>
          <p:nvPr/>
        </p:nvSpPr>
        <p:spPr bwMode="auto">
          <a:xfrm>
            <a:off x="5481381" y="2599405"/>
            <a:ext cx="1023512" cy="1023828"/>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endParaRPr lang="zh-CN" altLang="en-US" sz="2400"/>
          </a:p>
        </p:txBody>
      </p:sp>
      <p:sp>
        <p:nvSpPr>
          <p:cNvPr id="9" name="Oval 8"/>
          <p:cNvSpPr>
            <a:spLocks noChangeArrowheads="1"/>
          </p:cNvSpPr>
          <p:nvPr/>
        </p:nvSpPr>
        <p:spPr bwMode="auto">
          <a:xfrm>
            <a:off x="6135952" y="2578997"/>
            <a:ext cx="964005" cy="964303"/>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endParaRPr lang="zh-CN" altLang="en-US" sz="2400"/>
          </a:p>
        </p:txBody>
      </p:sp>
      <p:sp>
        <p:nvSpPr>
          <p:cNvPr id="10" name="Oval 9"/>
          <p:cNvSpPr>
            <a:spLocks noChangeArrowheads="1"/>
          </p:cNvSpPr>
          <p:nvPr/>
        </p:nvSpPr>
        <p:spPr bwMode="auto">
          <a:xfrm>
            <a:off x="6521895" y="2965058"/>
            <a:ext cx="964005" cy="964303"/>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endParaRPr lang="zh-CN" altLang="en-US" sz="2400"/>
          </a:p>
        </p:txBody>
      </p:sp>
      <p:sp>
        <p:nvSpPr>
          <p:cNvPr id="11" name="Oval 10"/>
          <p:cNvSpPr>
            <a:spLocks noChangeArrowheads="1"/>
          </p:cNvSpPr>
          <p:nvPr/>
        </p:nvSpPr>
        <p:spPr bwMode="auto">
          <a:xfrm>
            <a:off x="5092039" y="3274587"/>
            <a:ext cx="964005" cy="964303"/>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endParaRPr lang="zh-CN" altLang="en-US" sz="2400"/>
          </a:p>
        </p:txBody>
      </p:sp>
      <p:sp>
        <p:nvSpPr>
          <p:cNvPr id="16" name="Oval 11"/>
          <p:cNvSpPr>
            <a:spLocks noChangeArrowheads="1"/>
          </p:cNvSpPr>
          <p:nvPr/>
        </p:nvSpPr>
        <p:spPr bwMode="auto">
          <a:xfrm>
            <a:off x="4264052" y="3009275"/>
            <a:ext cx="751481" cy="746612"/>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endParaRPr lang="zh-CN" altLang="en-US" sz="2400"/>
          </a:p>
        </p:txBody>
      </p:sp>
      <p:sp>
        <p:nvSpPr>
          <p:cNvPr id="17" name="Freeform 12"/>
          <p:cNvSpPr/>
          <p:nvPr/>
        </p:nvSpPr>
        <p:spPr bwMode="auto">
          <a:xfrm>
            <a:off x="4862515" y="2145315"/>
            <a:ext cx="2390460" cy="3214341"/>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rgbClr val="595959"/>
          </a:solidFill>
          <a:ln>
            <a:noFill/>
          </a:ln>
        </p:spPr>
        <p:txBody>
          <a:bodyPr vert="horz" wrap="square" lIns="121920" tIns="60960" rIns="121920" bIns="60960" numCol="1" anchor="t" anchorCtr="0" compatLnSpc="1"/>
          <a:lstStyle/>
          <a:p>
            <a:endParaRPr lang="zh-CN" altLang="en-US" sz="2400"/>
          </a:p>
        </p:txBody>
      </p:sp>
      <p:sp>
        <p:nvSpPr>
          <p:cNvPr id="18" name="Oval 13"/>
          <p:cNvSpPr>
            <a:spLocks noChangeArrowheads="1"/>
          </p:cNvSpPr>
          <p:nvPr/>
        </p:nvSpPr>
        <p:spPr bwMode="auto">
          <a:xfrm>
            <a:off x="4264051" y="2252462"/>
            <a:ext cx="1217332" cy="1217708"/>
          </a:xfrm>
          <a:prstGeom prst="ellipse">
            <a:avLst/>
          </a:prstGeom>
          <a:solidFill>
            <a:srgbClr val="049AAB"/>
          </a:solidFill>
          <a:ln>
            <a:noFill/>
          </a:ln>
        </p:spPr>
        <p:txBody>
          <a:bodyPr vert="horz" wrap="square" lIns="0" tIns="0" rIns="0" bIns="0" numCol="1" anchor="t" anchorCtr="0" compatLnSpc="1"/>
          <a:lstStyle/>
          <a:p>
            <a:pPr algn="ctr"/>
            <a:r>
              <a:rPr lang="en-US" altLang="zh-CN" sz="3200" b="1" dirty="0">
                <a:solidFill>
                  <a:schemeClr val="bg1"/>
                </a:solidFill>
              </a:rPr>
              <a:t>01</a:t>
            </a:r>
          </a:p>
          <a:p>
            <a:pPr algn="ctr"/>
            <a:r>
              <a:rPr lang="en-US" altLang="zh-CN" sz="1335" dirty="0">
                <a:solidFill>
                  <a:schemeClr val="bg1"/>
                </a:solidFill>
              </a:rPr>
              <a:t>Option here</a:t>
            </a:r>
            <a:endParaRPr lang="zh-CN" altLang="en-US" sz="1335" dirty="0">
              <a:solidFill>
                <a:schemeClr val="bg1"/>
              </a:solidFill>
            </a:endParaRPr>
          </a:p>
        </p:txBody>
      </p:sp>
      <p:sp>
        <p:nvSpPr>
          <p:cNvPr id="19" name="Oval 14"/>
          <p:cNvSpPr>
            <a:spLocks noChangeArrowheads="1"/>
          </p:cNvSpPr>
          <p:nvPr/>
        </p:nvSpPr>
        <p:spPr bwMode="auto">
          <a:xfrm>
            <a:off x="5467781" y="1511802"/>
            <a:ext cx="1217332" cy="1217708"/>
          </a:xfrm>
          <a:prstGeom prst="ellipse">
            <a:avLst/>
          </a:prstGeom>
          <a:solidFill>
            <a:srgbClr val="01304C"/>
          </a:solidFill>
          <a:ln>
            <a:noFill/>
          </a:ln>
        </p:spPr>
        <p:txBody>
          <a:bodyPr vert="horz" wrap="square" lIns="0" tIns="0" rIns="0" bIns="0" numCol="1" anchor="t" anchorCtr="0" compatLnSpc="1"/>
          <a:lstStyle/>
          <a:p>
            <a:pPr algn="ctr"/>
            <a:r>
              <a:rPr lang="en-US" altLang="zh-CN" sz="3200" b="1" dirty="0">
                <a:solidFill>
                  <a:schemeClr val="bg1"/>
                </a:solidFill>
              </a:rPr>
              <a:t>02</a:t>
            </a:r>
          </a:p>
          <a:p>
            <a:pPr algn="ctr"/>
            <a:r>
              <a:rPr lang="en-US" altLang="zh-CN" sz="1335" dirty="0">
                <a:solidFill>
                  <a:schemeClr val="bg1"/>
                </a:solidFill>
              </a:rPr>
              <a:t>Option here</a:t>
            </a:r>
            <a:endParaRPr lang="zh-CN" altLang="en-US" sz="1335" dirty="0">
              <a:solidFill>
                <a:schemeClr val="bg1"/>
              </a:solidFill>
            </a:endParaRPr>
          </a:p>
        </p:txBody>
      </p:sp>
      <p:sp>
        <p:nvSpPr>
          <p:cNvPr id="20" name="Freeform 17"/>
          <p:cNvSpPr>
            <a:spLocks noEditPoints="1"/>
          </p:cNvSpPr>
          <p:nvPr/>
        </p:nvSpPr>
        <p:spPr bwMode="auto">
          <a:xfrm>
            <a:off x="9411080" y="1528715"/>
            <a:ext cx="287351" cy="387007"/>
          </a:xfrm>
          <a:custGeom>
            <a:avLst/>
            <a:gdLst>
              <a:gd name="T0" fmla="*/ 47 w 65"/>
              <a:gd name="T1" fmla="*/ 6 h 87"/>
              <a:gd name="T2" fmla="*/ 53 w 65"/>
              <a:gd name="T3" fmla="*/ 40 h 87"/>
              <a:gd name="T4" fmla="*/ 47 w 65"/>
              <a:gd name="T5" fmla="*/ 55 h 87"/>
              <a:gd name="T6" fmla="*/ 17 w 65"/>
              <a:gd name="T7" fmla="*/ 55 h 87"/>
              <a:gd name="T8" fmla="*/ 11 w 65"/>
              <a:gd name="T9" fmla="*/ 40 h 87"/>
              <a:gd name="T10" fmla="*/ 17 w 65"/>
              <a:gd name="T11" fmla="*/ 6 h 87"/>
              <a:gd name="T12" fmla="*/ 18 w 65"/>
              <a:gd name="T13" fmla="*/ 28 h 87"/>
              <a:gd name="T14" fmla="*/ 47 w 65"/>
              <a:gd name="T15" fmla="*/ 28 h 87"/>
              <a:gd name="T16" fmla="*/ 42 w 65"/>
              <a:gd name="T17" fmla="*/ 11 h 87"/>
              <a:gd name="T18" fmla="*/ 22 w 65"/>
              <a:gd name="T19" fmla="*/ 11 h 87"/>
              <a:gd name="T20" fmla="*/ 18 w 65"/>
              <a:gd name="T21" fmla="*/ 28 h 87"/>
              <a:gd name="T22" fmla="*/ 47 w 65"/>
              <a:gd name="T23" fmla="*/ 32 h 87"/>
              <a:gd name="T24" fmla="*/ 18 w 65"/>
              <a:gd name="T25" fmla="*/ 40 h 87"/>
              <a:gd name="T26" fmla="*/ 22 w 65"/>
              <a:gd name="T27" fmla="*/ 50 h 87"/>
              <a:gd name="T28" fmla="*/ 42 w 65"/>
              <a:gd name="T29" fmla="*/ 50 h 87"/>
              <a:gd name="T30" fmla="*/ 47 w 65"/>
              <a:gd name="T31" fmla="*/ 32 h 87"/>
              <a:gd name="T32" fmla="*/ 12 w 65"/>
              <a:gd name="T33" fmla="*/ 87 h 87"/>
              <a:gd name="T34" fmla="*/ 32 w 65"/>
              <a:gd name="T35" fmla="*/ 87 h 87"/>
              <a:gd name="T36" fmla="*/ 52 w 65"/>
              <a:gd name="T37" fmla="*/ 87 h 87"/>
              <a:gd name="T38" fmla="*/ 52 w 65"/>
              <a:gd name="T39" fmla="*/ 80 h 87"/>
              <a:gd name="T40" fmla="*/ 35 w 65"/>
              <a:gd name="T41" fmla="*/ 72 h 87"/>
              <a:gd name="T42" fmla="*/ 62 w 65"/>
              <a:gd name="T43" fmla="*/ 52 h 87"/>
              <a:gd name="T44" fmla="*/ 65 w 65"/>
              <a:gd name="T45" fmla="*/ 30 h 87"/>
              <a:gd name="T46" fmla="*/ 58 w 65"/>
              <a:gd name="T47" fmla="*/ 30 h 87"/>
              <a:gd name="T48" fmla="*/ 56 w 65"/>
              <a:gd name="T49" fmla="*/ 50 h 87"/>
              <a:gd name="T50" fmla="*/ 32 w 65"/>
              <a:gd name="T51" fmla="*/ 66 h 87"/>
              <a:gd name="T52" fmla="*/ 14 w 65"/>
              <a:gd name="T53" fmla="*/ 58 h 87"/>
              <a:gd name="T54" fmla="*/ 6 w 65"/>
              <a:gd name="T55" fmla="*/ 40 h 87"/>
              <a:gd name="T56" fmla="*/ 3 w 65"/>
              <a:gd name="T57" fmla="*/ 27 h 87"/>
              <a:gd name="T58" fmla="*/ 0 w 65"/>
              <a:gd name="T59" fmla="*/ 40 h 87"/>
              <a:gd name="T60" fmla="*/ 9 w 65"/>
              <a:gd name="T61" fmla="*/ 63 h 87"/>
              <a:gd name="T62" fmla="*/ 29 w 65"/>
              <a:gd name="T63" fmla="*/ 72 h 87"/>
              <a:gd name="T64" fmla="*/ 12 w 65"/>
              <a:gd name="T65" fmla="*/ 80 h 87"/>
              <a:gd name="T66" fmla="*/ 12 w 65"/>
              <a:gd name="T6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87">
                <a:moveTo>
                  <a:pt x="32" y="0"/>
                </a:moveTo>
                <a:cubicBezTo>
                  <a:pt x="38" y="0"/>
                  <a:pt x="43" y="2"/>
                  <a:pt x="47" y="6"/>
                </a:cubicBezTo>
                <a:cubicBezTo>
                  <a:pt x="51" y="10"/>
                  <a:pt x="53" y="15"/>
                  <a:pt x="53" y="21"/>
                </a:cubicBezTo>
                <a:cubicBezTo>
                  <a:pt x="53" y="40"/>
                  <a:pt x="53" y="40"/>
                  <a:pt x="53" y="40"/>
                </a:cubicBezTo>
                <a:cubicBezTo>
                  <a:pt x="53" y="46"/>
                  <a:pt x="51" y="51"/>
                  <a:pt x="47" y="55"/>
                </a:cubicBezTo>
                <a:cubicBezTo>
                  <a:pt x="47" y="55"/>
                  <a:pt x="47" y="55"/>
                  <a:pt x="47" y="55"/>
                </a:cubicBezTo>
                <a:cubicBezTo>
                  <a:pt x="43" y="59"/>
                  <a:pt x="38" y="61"/>
                  <a:pt x="32" y="61"/>
                </a:cubicBezTo>
                <a:cubicBezTo>
                  <a:pt x="26" y="61"/>
                  <a:pt x="21" y="59"/>
                  <a:pt x="17" y="55"/>
                </a:cubicBezTo>
                <a:cubicBezTo>
                  <a:pt x="17" y="55"/>
                  <a:pt x="17" y="55"/>
                  <a:pt x="17" y="55"/>
                </a:cubicBezTo>
                <a:cubicBezTo>
                  <a:pt x="13" y="51"/>
                  <a:pt x="11" y="46"/>
                  <a:pt x="11" y="40"/>
                </a:cubicBezTo>
                <a:cubicBezTo>
                  <a:pt x="11" y="21"/>
                  <a:pt x="11" y="21"/>
                  <a:pt x="11" y="21"/>
                </a:cubicBezTo>
                <a:cubicBezTo>
                  <a:pt x="11" y="15"/>
                  <a:pt x="13" y="10"/>
                  <a:pt x="17" y="6"/>
                </a:cubicBezTo>
                <a:cubicBezTo>
                  <a:pt x="21" y="2"/>
                  <a:pt x="26" y="0"/>
                  <a:pt x="32" y="0"/>
                </a:cubicBezTo>
                <a:close/>
                <a:moveTo>
                  <a:pt x="18" y="28"/>
                </a:moveTo>
                <a:cubicBezTo>
                  <a:pt x="18" y="28"/>
                  <a:pt x="18" y="28"/>
                  <a:pt x="18" y="28"/>
                </a:cubicBezTo>
                <a:cubicBezTo>
                  <a:pt x="47" y="28"/>
                  <a:pt x="47" y="28"/>
                  <a:pt x="47" y="28"/>
                </a:cubicBezTo>
                <a:cubicBezTo>
                  <a:pt x="47" y="21"/>
                  <a:pt x="47" y="21"/>
                  <a:pt x="47" y="21"/>
                </a:cubicBezTo>
                <a:cubicBezTo>
                  <a:pt x="47" y="17"/>
                  <a:pt x="45" y="13"/>
                  <a:pt x="42" y="11"/>
                </a:cubicBezTo>
                <a:cubicBezTo>
                  <a:pt x="40" y="8"/>
                  <a:pt x="36" y="6"/>
                  <a:pt x="32" y="6"/>
                </a:cubicBezTo>
                <a:cubicBezTo>
                  <a:pt x="28" y="6"/>
                  <a:pt x="25" y="8"/>
                  <a:pt x="22" y="11"/>
                </a:cubicBezTo>
                <a:cubicBezTo>
                  <a:pt x="19" y="13"/>
                  <a:pt x="18" y="17"/>
                  <a:pt x="18" y="21"/>
                </a:cubicBezTo>
                <a:cubicBezTo>
                  <a:pt x="18" y="28"/>
                  <a:pt x="18" y="28"/>
                  <a:pt x="18" y="28"/>
                </a:cubicBezTo>
                <a:close/>
                <a:moveTo>
                  <a:pt x="47" y="32"/>
                </a:moveTo>
                <a:cubicBezTo>
                  <a:pt x="47" y="32"/>
                  <a:pt x="47" y="32"/>
                  <a:pt x="47" y="32"/>
                </a:cubicBezTo>
                <a:cubicBezTo>
                  <a:pt x="18" y="32"/>
                  <a:pt x="18" y="32"/>
                  <a:pt x="18" y="32"/>
                </a:cubicBezTo>
                <a:cubicBezTo>
                  <a:pt x="18" y="40"/>
                  <a:pt x="18" y="40"/>
                  <a:pt x="18" y="40"/>
                </a:cubicBezTo>
                <a:cubicBezTo>
                  <a:pt x="18" y="44"/>
                  <a:pt x="19" y="47"/>
                  <a:pt x="22" y="50"/>
                </a:cubicBezTo>
                <a:cubicBezTo>
                  <a:pt x="22" y="50"/>
                  <a:pt x="22" y="50"/>
                  <a:pt x="22" y="50"/>
                </a:cubicBezTo>
                <a:cubicBezTo>
                  <a:pt x="25" y="53"/>
                  <a:pt x="28" y="54"/>
                  <a:pt x="32" y="54"/>
                </a:cubicBezTo>
                <a:cubicBezTo>
                  <a:pt x="36" y="54"/>
                  <a:pt x="40" y="53"/>
                  <a:pt x="42" y="50"/>
                </a:cubicBezTo>
                <a:cubicBezTo>
                  <a:pt x="45" y="48"/>
                  <a:pt x="47" y="44"/>
                  <a:pt x="47" y="40"/>
                </a:cubicBezTo>
                <a:cubicBezTo>
                  <a:pt x="47" y="32"/>
                  <a:pt x="47" y="32"/>
                  <a:pt x="47" y="32"/>
                </a:cubicBezTo>
                <a:close/>
                <a:moveTo>
                  <a:pt x="12" y="87"/>
                </a:moveTo>
                <a:cubicBezTo>
                  <a:pt x="12" y="87"/>
                  <a:pt x="12" y="87"/>
                  <a:pt x="12" y="87"/>
                </a:cubicBezTo>
                <a:cubicBezTo>
                  <a:pt x="32" y="87"/>
                  <a:pt x="32" y="87"/>
                  <a:pt x="32" y="87"/>
                </a:cubicBezTo>
                <a:cubicBezTo>
                  <a:pt x="32" y="87"/>
                  <a:pt x="32" y="87"/>
                  <a:pt x="32" y="87"/>
                </a:cubicBezTo>
                <a:cubicBezTo>
                  <a:pt x="32" y="87"/>
                  <a:pt x="32" y="87"/>
                  <a:pt x="32" y="87"/>
                </a:cubicBezTo>
                <a:cubicBezTo>
                  <a:pt x="52" y="87"/>
                  <a:pt x="52" y="87"/>
                  <a:pt x="52" y="87"/>
                </a:cubicBezTo>
                <a:cubicBezTo>
                  <a:pt x="54" y="87"/>
                  <a:pt x="55" y="86"/>
                  <a:pt x="55" y="84"/>
                </a:cubicBezTo>
                <a:cubicBezTo>
                  <a:pt x="55" y="82"/>
                  <a:pt x="54" y="80"/>
                  <a:pt x="52" y="80"/>
                </a:cubicBezTo>
                <a:cubicBezTo>
                  <a:pt x="35" y="80"/>
                  <a:pt x="35" y="80"/>
                  <a:pt x="35" y="80"/>
                </a:cubicBezTo>
                <a:cubicBezTo>
                  <a:pt x="35" y="72"/>
                  <a:pt x="35" y="72"/>
                  <a:pt x="35" y="72"/>
                </a:cubicBezTo>
                <a:cubicBezTo>
                  <a:pt x="43" y="71"/>
                  <a:pt x="50" y="68"/>
                  <a:pt x="55" y="63"/>
                </a:cubicBezTo>
                <a:cubicBezTo>
                  <a:pt x="58" y="60"/>
                  <a:pt x="60" y="56"/>
                  <a:pt x="62" y="52"/>
                </a:cubicBezTo>
                <a:cubicBezTo>
                  <a:pt x="64" y="49"/>
                  <a:pt x="65" y="44"/>
                  <a:pt x="65" y="40"/>
                </a:cubicBezTo>
                <a:cubicBezTo>
                  <a:pt x="65" y="30"/>
                  <a:pt x="65" y="30"/>
                  <a:pt x="65" y="30"/>
                </a:cubicBezTo>
                <a:cubicBezTo>
                  <a:pt x="65" y="28"/>
                  <a:pt x="63" y="27"/>
                  <a:pt x="61" y="27"/>
                </a:cubicBezTo>
                <a:cubicBezTo>
                  <a:pt x="59" y="27"/>
                  <a:pt x="58" y="28"/>
                  <a:pt x="58" y="30"/>
                </a:cubicBezTo>
                <a:cubicBezTo>
                  <a:pt x="58" y="40"/>
                  <a:pt x="58" y="40"/>
                  <a:pt x="58" y="40"/>
                </a:cubicBezTo>
                <a:cubicBezTo>
                  <a:pt x="58" y="43"/>
                  <a:pt x="57" y="47"/>
                  <a:pt x="56" y="50"/>
                </a:cubicBezTo>
                <a:cubicBezTo>
                  <a:pt x="55" y="53"/>
                  <a:pt x="53" y="56"/>
                  <a:pt x="50" y="58"/>
                </a:cubicBezTo>
                <a:cubicBezTo>
                  <a:pt x="46" y="63"/>
                  <a:pt x="39" y="66"/>
                  <a:pt x="32" y="66"/>
                </a:cubicBezTo>
                <a:cubicBezTo>
                  <a:pt x="29" y="66"/>
                  <a:pt x="25" y="65"/>
                  <a:pt x="22" y="64"/>
                </a:cubicBezTo>
                <a:cubicBezTo>
                  <a:pt x="19" y="62"/>
                  <a:pt x="16" y="61"/>
                  <a:pt x="14" y="58"/>
                </a:cubicBezTo>
                <a:cubicBezTo>
                  <a:pt x="12" y="56"/>
                  <a:pt x="10" y="53"/>
                  <a:pt x="8" y="50"/>
                </a:cubicBezTo>
                <a:cubicBezTo>
                  <a:pt x="7" y="47"/>
                  <a:pt x="6" y="43"/>
                  <a:pt x="6" y="40"/>
                </a:cubicBezTo>
                <a:cubicBezTo>
                  <a:pt x="6" y="30"/>
                  <a:pt x="6" y="30"/>
                  <a:pt x="6" y="30"/>
                </a:cubicBezTo>
                <a:cubicBezTo>
                  <a:pt x="6" y="28"/>
                  <a:pt x="5" y="27"/>
                  <a:pt x="3" y="27"/>
                </a:cubicBezTo>
                <a:cubicBezTo>
                  <a:pt x="1" y="27"/>
                  <a:pt x="0" y="28"/>
                  <a:pt x="0" y="30"/>
                </a:cubicBezTo>
                <a:cubicBezTo>
                  <a:pt x="0" y="40"/>
                  <a:pt x="0" y="40"/>
                  <a:pt x="0" y="40"/>
                </a:cubicBezTo>
                <a:cubicBezTo>
                  <a:pt x="0" y="44"/>
                  <a:pt x="1" y="49"/>
                  <a:pt x="2" y="52"/>
                </a:cubicBezTo>
                <a:cubicBezTo>
                  <a:pt x="4" y="56"/>
                  <a:pt x="6" y="60"/>
                  <a:pt x="9" y="63"/>
                </a:cubicBezTo>
                <a:cubicBezTo>
                  <a:pt x="12" y="66"/>
                  <a:pt x="16" y="68"/>
                  <a:pt x="20" y="70"/>
                </a:cubicBezTo>
                <a:cubicBezTo>
                  <a:pt x="23" y="71"/>
                  <a:pt x="26" y="72"/>
                  <a:pt x="29" y="72"/>
                </a:cubicBezTo>
                <a:cubicBezTo>
                  <a:pt x="29" y="80"/>
                  <a:pt x="29" y="80"/>
                  <a:pt x="29" y="80"/>
                </a:cubicBezTo>
                <a:cubicBezTo>
                  <a:pt x="12" y="80"/>
                  <a:pt x="12" y="80"/>
                  <a:pt x="12" y="80"/>
                </a:cubicBezTo>
                <a:cubicBezTo>
                  <a:pt x="10" y="80"/>
                  <a:pt x="9" y="82"/>
                  <a:pt x="9" y="84"/>
                </a:cubicBezTo>
                <a:cubicBezTo>
                  <a:pt x="9" y="86"/>
                  <a:pt x="10" y="87"/>
                  <a:pt x="12" y="87"/>
                </a:cubicBezTo>
                <a:close/>
              </a:path>
            </a:pathLst>
          </a:custGeom>
          <a:solidFill>
            <a:srgbClr val="595959"/>
          </a:solidFill>
          <a:ln>
            <a:noFill/>
          </a:ln>
        </p:spPr>
        <p:txBody>
          <a:bodyPr vert="horz" wrap="square" lIns="121920" tIns="60960" rIns="121920" bIns="60960" numCol="1" anchor="t" anchorCtr="0" compatLnSpc="1"/>
          <a:lstStyle/>
          <a:p>
            <a:endParaRPr lang="zh-CN" altLang="en-US" sz="2400"/>
          </a:p>
        </p:txBody>
      </p:sp>
      <p:sp>
        <p:nvSpPr>
          <p:cNvPr id="21" name="Freeform 18"/>
          <p:cNvSpPr>
            <a:spLocks noEditPoints="1"/>
          </p:cNvSpPr>
          <p:nvPr/>
        </p:nvSpPr>
        <p:spPr bwMode="auto">
          <a:xfrm>
            <a:off x="8697471" y="4450473"/>
            <a:ext cx="385014" cy="315619"/>
          </a:xfrm>
          <a:custGeom>
            <a:avLst/>
            <a:gdLst>
              <a:gd name="T0" fmla="*/ 76 w 87"/>
              <a:gd name="T1" fmla="*/ 27 h 71"/>
              <a:gd name="T2" fmla="*/ 69 w 87"/>
              <a:gd name="T3" fmla="*/ 27 h 71"/>
              <a:gd name="T4" fmla="*/ 21 w 87"/>
              <a:gd name="T5" fmla="*/ 11 h 71"/>
              <a:gd name="T6" fmla="*/ 10 w 87"/>
              <a:gd name="T7" fmla="*/ 11 h 71"/>
              <a:gd name="T8" fmla="*/ 20 w 87"/>
              <a:gd name="T9" fmla="*/ 12 h 71"/>
              <a:gd name="T10" fmla="*/ 6 w 87"/>
              <a:gd name="T11" fmla="*/ 12 h 71"/>
              <a:gd name="T12" fmla="*/ 6 w 87"/>
              <a:gd name="T13" fmla="*/ 9 h 71"/>
              <a:gd name="T14" fmla="*/ 8 w 87"/>
              <a:gd name="T15" fmla="*/ 7 h 71"/>
              <a:gd name="T16" fmla="*/ 24 w 87"/>
              <a:gd name="T17" fmla="*/ 2 h 71"/>
              <a:gd name="T18" fmla="*/ 60 w 87"/>
              <a:gd name="T19" fmla="*/ 0 h 71"/>
              <a:gd name="T20" fmla="*/ 67 w 87"/>
              <a:gd name="T21" fmla="*/ 12 h 71"/>
              <a:gd name="T22" fmla="*/ 87 w 87"/>
              <a:gd name="T23" fmla="*/ 16 h 71"/>
              <a:gd name="T24" fmla="*/ 87 w 87"/>
              <a:gd name="T25" fmla="*/ 68 h 71"/>
              <a:gd name="T26" fmla="*/ 84 w 87"/>
              <a:gd name="T27" fmla="*/ 71 h 71"/>
              <a:gd name="T28" fmla="*/ 0 w 87"/>
              <a:gd name="T29" fmla="*/ 68 h 71"/>
              <a:gd name="T30" fmla="*/ 0 w 87"/>
              <a:gd name="T31" fmla="*/ 16 h 71"/>
              <a:gd name="T32" fmla="*/ 3 w 87"/>
              <a:gd name="T33" fmla="*/ 12 h 71"/>
              <a:gd name="T34" fmla="*/ 44 w 87"/>
              <a:gd name="T35" fmla="*/ 26 h 71"/>
              <a:gd name="T36" fmla="*/ 52 w 87"/>
              <a:gd name="T37" fmla="*/ 29 h 71"/>
              <a:gd name="T38" fmla="*/ 44 w 87"/>
              <a:gd name="T39" fmla="*/ 48 h 71"/>
              <a:gd name="T40" fmla="*/ 44 w 87"/>
              <a:gd name="T41" fmla="*/ 26 h 71"/>
              <a:gd name="T42" fmla="*/ 49 w 87"/>
              <a:gd name="T43" fmla="*/ 32 h 71"/>
              <a:gd name="T44" fmla="*/ 36 w 87"/>
              <a:gd name="T45" fmla="*/ 37 h 71"/>
              <a:gd name="T46" fmla="*/ 51 w 87"/>
              <a:gd name="T47" fmla="*/ 37 h 71"/>
              <a:gd name="T48" fmla="*/ 49 w 87"/>
              <a:gd name="T49" fmla="*/ 32 h 71"/>
              <a:gd name="T50" fmla="*/ 23 w 87"/>
              <a:gd name="T51" fmla="*/ 19 h 71"/>
              <a:gd name="T52" fmla="*/ 7 w 87"/>
              <a:gd name="T53" fmla="*/ 64 h 71"/>
              <a:gd name="T54" fmla="*/ 81 w 87"/>
              <a:gd name="T55" fmla="*/ 19 h 71"/>
              <a:gd name="T56" fmla="*/ 65 w 87"/>
              <a:gd name="T57" fmla="*/ 19 h 71"/>
              <a:gd name="T58" fmla="*/ 58 w 87"/>
              <a:gd name="T59" fmla="*/ 7 h 71"/>
              <a:gd name="T60" fmla="*/ 26 w 87"/>
              <a:gd name="T61" fmla="*/ 17 h 71"/>
              <a:gd name="T62" fmla="*/ 44 w 87"/>
              <a:gd name="T63" fmla="*/ 14 h 71"/>
              <a:gd name="T64" fmla="*/ 67 w 87"/>
              <a:gd name="T65" fmla="*/ 37 h 71"/>
              <a:gd name="T66" fmla="*/ 20 w 87"/>
              <a:gd name="T67" fmla="*/ 37 h 71"/>
              <a:gd name="T68" fmla="*/ 44 w 87"/>
              <a:gd name="T69" fmla="*/ 21 h 71"/>
              <a:gd name="T70" fmla="*/ 27 w 87"/>
              <a:gd name="T71" fmla="*/ 37 h 71"/>
              <a:gd name="T72" fmla="*/ 60 w 87"/>
              <a:gd name="T73" fmla="*/ 3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 h="71">
                <a:moveTo>
                  <a:pt x="72" y="24"/>
                </a:moveTo>
                <a:cubicBezTo>
                  <a:pt x="74" y="24"/>
                  <a:pt x="76" y="25"/>
                  <a:pt x="76" y="27"/>
                </a:cubicBezTo>
                <a:cubicBezTo>
                  <a:pt x="76" y="28"/>
                  <a:pt x="74" y="30"/>
                  <a:pt x="72" y="30"/>
                </a:cubicBezTo>
                <a:cubicBezTo>
                  <a:pt x="71" y="30"/>
                  <a:pt x="69" y="28"/>
                  <a:pt x="69" y="27"/>
                </a:cubicBezTo>
                <a:cubicBezTo>
                  <a:pt x="69" y="25"/>
                  <a:pt x="71" y="24"/>
                  <a:pt x="72" y="24"/>
                </a:cubicBezTo>
                <a:close/>
                <a:moveTo>
                  <a:pt x="21" y="11"/>
                </a:moveTo>
                <a:cubicBezTo>
                  <a:pt x="21" y="11"/>
                  <a:pt x="21" y="11"/>
                  <a:pt x="21" y="11"/>
                </a:cubicBezTo>
                <a:cubicBezTo>
                  <a:pt x="10" y="11"/>
                  <a:pt x="10" y="11"/>
                  <a:pt x="10" y="11"/>
                </a:cubicBezTo>
                <a:cubicBezTo>
                  <a:pt x="10" y="12"/>
                  <a:pt x="10" y="12"/>
                  <a:pt x="10" y="12"/>
                </a:cubicBezTo>
                <a:cubicBezTo>
                  <a:pt x="20" y="12"/>
                  <a:pt x="20" y="12"/>
                  <a:pt x="20" y="12"/>
                </a:cubicBezTo>
                <a:cubicBezTo>
                  <a:pt x="21" y="11"/>
                  <a:pt x="21" y="11"/>
                  <a:pt x="21" y="11"/>
                </a:cubicBezTo>
                <a:close/>
                <a:moveTo>
                  <a:pt x="6" y="12"/>
                </a:moveTo>
                <a:cubicBezTo>
                  <a:pt x="6" y="12"/>
                  <a:pt x="6" y="12"/>
                  <a:pt x="6" y="12"/>
                </a:cubicBezTo>
                <a:cubicBezTo>
                  <a:pt x="6" y="9"/>
                  <a:pt x="6" y="9"/>
                  <a:pt x="6" y="9"/>
                </a:cubicBezTo>
                <a:cubicBezTo>
                  <a:pt x="6" y="9"/>
                  <a:pt x="6" y="9"/>
                  <a:pt x="6" y="9"/>
                </a:cubicBezTo>
                <a:cubicBezTo>
                  <a:pt x="6" y="8"/>
                  <a:pt x="7" y="7"/>
                  <a:pt x="8" y="7"/>
                </a:cubicBezTo>
                <a:cubicBezTo>
                  <a:pt x="22" y="7"/>
                  <a:pt x="22" y="7"/>
                  <a:pt x="22" y="7"/>
                </a:cubicBezTo>
                <a:cubicBezTo>
                  <a:pt x="24" y="2"/>
                  <a:pt x="24" y="2"/>
                  <a:pt x="24" y="2"/>
                </a:cubicBezTo>
                <a:cubicBezTo>
                  <a:pt x="25" y="1"/>
                  <a:pt x="26" y="0"/>
                  <a:pt x="27" y="0"/>
                </a:cubicBezTo>
                <a:cubicBezTo>
                  <a:pt x="60" y="0"/>
                  <a:pt x="60" y="0"/>
                  <a:pt x="60" y="0"/>
                </a:cubicBezTo>
                <a:cubicBezTo>
                  <a:pt x="62" y="0"/>
                  <a:pt x="63" y="1"/>
                  <a:pt x="63" y="3"/>
                </a:cubicBezTo>
                <a:cubicBezTo>
                  <a:pt x="67" y="12"/>
                  <a:pt x="67" y="12"/>
                  <a:pt x="67" y="12"/>
                </a:cubicBezTo>
                <a:cubicBezTo>
                  <a:pt x="84" y="12"/>
                  <a:pt x="84" y="12"/>
                  <a:pt x="84" y="12"/>
                </a:cubicBezTo>
                <a:cubicBezTo>
                  <a:pt x="86" y="12"/>
                  <a:pt x="87" y="14"/>
                  <a:pt x="87" y="16"/>
                </a:cubicBezTo>
                <a:cubicBezTo>
                  <a:pt x="87" y="16"/>
                  <a:pt x="87" y="16"/>
                  <a:pt x="87" y="16"/>
                </a:cubicBezTo>
                <a:cubicBezTo>
                  <a:pt x="87" y="68"/>
                  <a:pt x="87" y="68"/>
                  <a:pt x="87" y="68"/>
                </a:cubicBezTo>
                <a:cubicBezTo>
                  <a:pt x="87" y="69"/>
                  <a:pt x="86" y="71"/>
                  <a:pt x="84" y="71"/>
                </a:cubicBezTo>
                <a:cubicBezTo>
                  <a:pt x="84" y="71"/>
                  <a:pt x="84" y="71"/>
                  <a:pt x="84" y="71"/>
                </a:cubicBezTo>
                <a:cubicBezTo>
                  <a:pt x="3" y="71"/>
                  <a:pt x="3" y="71"/>
                  <a:pt x="3" y="71"/>
                </a:cubicBezTo>
                <a:cubicBezTo>
                  <a:pt x="1" y="71"/>
                  <a:pt x="0" y="69"/>
                  <a:pt x="0" y="68"/>
                </a:cubicBezTo>
                <a:cubicBezTo>
                  <a:pt x="0" y="67"/>
                  <a:pt x="0" y="67"/>
                  <a:pt x="0" y="67"/>
                </a:cubicBezTo>
                <a:cubicBezTo>
                  <a:pt x="0" y="16"/>
                  <a:pt x="0" y="16"/>
                  <a:pt x="0" y="16"/>
                </a:cubicBezTo>
                <a:cubicBezTo>
                  <a:pt x="0" y="14"/>
                  <a:pt x="1" y="12"/>
                  <a:pt x="3" y="12"/>
                </a:cubicBezTo>
                <a:cubicBezTo>
                  <a:pt x="3" y="12"/>
                  <a:pt x="3" y="12"/>
                  <a:pt x="3" y="12"/>
                </a:cubicBezTo>
                <a:cubicBezTo>
                  <a:pt x="6" y="12"/>
                  <a:pt x="6" y="12"/>
                  <a:pt x="6" y="12"/>
                </a:cubicBezTo>
                <a:close/>
                <a:moveTo>
                  <a:pt x="44" y="26"/>
                </a:moveTo>
                <a:cubicBezTo>
                  <a:pt x="44" y="26"/>
                  <a:pt x="44" y="26"/>
                  <a:pt x="44" y="26"/>
                </a:cubicBezTo>
                <a:cubicBezTo>
                  <a:pt x="47" y="26"/>
                  <a:pt x="50" y="27"/>
                  <a:pt x="52" y="29"/>
                </a:cubicBezTo>
                <a:cubicBezTo>
                  <a:pt x="54" y="31"/>
                  <a:pt x="55" y="34"/>
                  <a:pt x="55" y="37"/>
                </a:cubicBezTo>
                <a:cubicBezTo>
                  <a:pt x="55" y="43"/>
                  <a:pt x="50" y="48"/>
                  <a:pt x="44" y="48"/>
                </a:cubicBezTo>
                <a:cubicBezTo>
                  <a:pt x="37" y="48"/>
                  <a:pt x="32" y="43"/>
                  <a:pt x="32" y="37"/>
                </a:cubicBezTo>
                <a:cubicBezTo>
                  <a:pt x="32" y="31"/>
                  <a:pt x="37" y="26"/>
                  <a:pt x="44" y="26"/>
                </a:cubicBezTo>
                <a:close/>
                <a:moveTo>
                  <a:pt x="49" y="32"/>
                </a:moveTo>
                <a:cubicBezTo>
                  <a:pt x="49" y="32"/>
                  <a:pt x="49" y="32"/>
                  <a:pt x="49" y="32"/>
                </a:cubicBezTo>
                <a:cubicBezTo>
                  <a:pt x="48" y="31"/>
                  <a:pt x="46" y="30"/>
                  <a:pt x="44" y="30"/>
                </a:cubicBezTo>
                <a:cubicBezTo>
                  <a:pt x="40" y="30"/>
                  <a:pt x="36" y="33"/>
                  <a:pt x="36" y="37"/>
                </a:cubicBezTo>
                <a:cubicBezTo>
                  <a:pt x="36" y="41"/>
                  <a:pt x="40" y="44"/>
                  <a:pt x="44" y="44"/>
                </a:cubicBezTo>
                <a:cubicBezTo>
                  <a:pt x="48" y="44"/>
                  <a:pt x="51" y="41"/>
                  <a:pt x="51" y="37"/>
                </a:cubicBezTo>
                <a:cubicBezTo>
                  <a:pt x="51" y="35"/>
                  <a:pt x="50" y="33"/>
                  <a:pt x="49" y="32"/>
                </a:cubicBezTo>
                <a:cubicBezTo>
                  <a:pt x="49" y="32"/>
                  <a:pt x="49" y="32"/>
                  <a:pt x="49" y="32"/>
                </a:cubicBezTo>
                <a:close/>
                <a:moveTo>
                  <a:pt x="23" y="19"/>
                </a:moveTo>
                <a:cubicBezTo>
                  <a:pt x="23" y="19"/>
                  <a:pt x="23" y="19"/>
                  <a:pt x="23" y="19"/>
                </a:cubicBezTo>
                <a:cubicBezTo>
                  <a:pt x="7" y="19"/>
                  <a:pt x="7" y="19"/>
                  <a:pt x="7" y="19"/>
                </a:cubicBezTo>
                <a:cubicBezTo>
                  <a:pt x="7" y="64"/>
                  <a:pt x="7" y="64"/>
                  <a:pt x="7" y="64"/>
                </a:cubicBezTo>
                <a:cubicBezTo>
                  <a:pt x="81" y="64"/>
                  <a:pt x="81" y="64"/>
                  <a:pt x="81" y="64"/>
                </a:cubicBezTo>
                <a:cubicBezTo>
                  <a:pt x="81" y="19"/>
                  <a:pt x="81" y="19"/>
                  <a:pt x="81" y="19"/>
                </a:cubicBezTo>
                <a:cubicBezTo>
                  <a:pt x="65" y="19"/>
                  <a:pt x="65" y="19"/>
                  <a:pt x="65" y="19"/>
                </a:cubicBezTo>
                <a:cubicBezTo>
                  <a:pt x="65" y="19"/>
                  <a:pt x="65" y="19"/>
                  <a:pt x="65" y="19"/>
                </a:cubicBezTo>
                <a:cubicBezTo>
                  <a:pt x="63" y="19"/>
                  <a:pt x="62" y="18"/>
                  <a:pt x="61" y="17"/>
                </a:cubicBezTo>
                <a:cubicBezTo>
                  <a:pt x="58" y="7"/>
                  <a:pt x="58" y="7"/>
                  <a:pt x="58" y="7"/>
                </a:cubicBezTo>
                <a:cubicBezTo>
                  <a:pt x="30" y="7"/>
                  <a:pt x="30" y="7"/>
                  <a:pt x="30" y="7"/>
                </a:cubicBezTo>
                <a:cubicBezTo>
                  <a:pt x="26" y="17"/>
                  <a:pt x="26" y="17"/>
                  <a:pt x="26" y="17"/>
                </a:cubicBezTo>
                <a:cubicBezTo>
                  <a:pt x="26" y="18"/>
                  <a:pt x="24" y="19"/>
                  <a:pt x="23" y="19"/>
                </a:cubicBezTo>
                <a:close/>
                <a:moveTo>
                  <a:pt x="44" y="14"/>
                </a:moveTo>
                <a:cubicBezTo>
                  <a:pt x="44" y="14"/>
                  <a:pt x="44" y="14"/>
                  <a:pt x="44" y="14"/>
                </a:cubicBezTo>
                <a:cubicBezTo>
                  <a:pt x="56" y="14"/>
                  <a:pt x="67" y="24"/>
                  <a:pt x="67" y="37"/>
                </a:cubicBezTo>
                <a:cubicBezTo>
                  <a:pt x="67" y="50"/>
                  <a:pt x="56" y="60"/>
                  <a:pt x="44" y="60"/>
                </a:cubicBezTo>
                <a:cubicBezTo>
                  <a:pt x="31" y="60"/>
                  <a:pt x="20" y="50"/>
                  <a:pt x="20" y="37"/>
                </a:cubicBezTo>
                <a:cubicBezTo>
                  <a:pt x="20" y="24"/>
                  <a:pt x="31" y="14"/>
                  <a:pt x="44" y="14"/>
                </a:cubicBezTo>
                <a:close/>
                <a:moveTo>
                  <a:pt x="44" y="21"/>
                </a:moveTo>
                <a:cubicBezTo>
                  <a:pt x="44" y="21"/>
                  <a:pt x="44" y="21"/>
                  <a:pt x="44" y="21"/>
                </a:cubicBezTo>
                <a:cubicBezTo>
                  <a:pt x="35" y="21"/>
                  <a:pt x="27" y="28"/>
                  <a:pt x="27" y="37"/>
                </a:cubicBezTo>
                <a:cubicBezTo>
                  <a:pt x="27" y="46"/>
                  <a:pt x="35" y="54"/>
                  <a:pt x="44" y="54"/>
                </a:cubicBezTo>
                <a:cubicBezTo>
                  <a:pt x="53" y="54"/>
                  <a:pt x="60" y="46"/>
                  <a:pt x="60" y="37"/>
                </a:cubicBezTo>
                <a:cubicBezTo>
                  <a:pt x="60" y="28"/>
                  <a:pt x="53" y="21"/>
                  <a:pt x="44" y="21"/>
                </a:cubicBezTo>
                <a:close/>
              </a:path>
            </a:pathLst>
          </a:custGeom>
          <a:solidFill>
            <a:srgbClr val="9BD744"/>
          </a:solidFill>
          <a:ln>
            <a:noFill/>
          </a:ln>
        </p:spPr>
        <p:txBody>
          <a:bodyPr vert="horz" wrap="square" lIns="121920" tIns="60960" rIns="121920" bIns="60960" numCol="1" anchor="t" anchorCtr="0" compatLnSpc="1"/>
          <a:lstStyle/>
          <a:p>
            <a:endParaRPr lang="zh-CN" altLang="en-US" sz="2400"/>
          </a:p>
        </p:txBody>
      </p:sp>
      <p:sp>
        <p:nvSpPr>
          <p:cNvPr id="22" name="Freeform 19"/>
          <p:cNvSpPr>
            <a:spLocks noEditPoints="1"/>
          </p:cNvSpPr>
          <p:nvPr/>
        </p:nvSpPr>
        <p:spPr bwMode="auto">
          <a:xfrm>
            <a:off x="3415305" y="4415924"/>
            <a:ext cx="462016" cy="375737"/>
          </a:xfrm>
          <a:custGeom>
            <a:avLst/>
            <a:gdLst>
              <a:gd name="T0" fmla="*/ 80 w 104"/>
              <a:gd name="T1" fmla="*/ 19 h 85"/>
              <a:gd name="T2" fmla="*/ 93 w 104"/>
              <a:gd name="T3" fmla="*/ 50 h 85"/>
              <a:gd name="T4" fmla="*/ 104 w 104"/>
              <a:gd name="T5" fmla="*/ 68 h 85"/>
              <a:gd name="T6" fmla="*/ 98 w 104"/>
              <a:gd name="T7" fmla="*/ 80 h 85"/>
              <a:gd name="T8" fmla="*/ 94 w 104"/>
              <a:gd name="T9" fmla="*/ 82 h 85"/>
              <a:gd name="T10" fmla="*/ 13 w 104"/>
              <a:gd name="T11" fmla="*/ 85 h 85"/>
              <a:gd name="T12" fmla="*/ 10 w 104"/>
              <a:gd name="T13" fmla="*/ 80 h 85"/>
              <a:gd name="T14" fmla="*/ 1 w 104"/>
              <a:gd name="T15" fmla="*/ 78 h 85"/>
              <a:gd name="T16" fmla="*/ 1 w 104"/>
              <a:gd name="T17" fmla="*/ 60 h 85"/>
              <a:gd name="T18" fmla="*/ 5 w 104"/>
              <a:gd name="T19" fmla="*/ 37 h 85"/>
              <a:gd name="T20" fmla="*/ 29 w 104"/>
              <a:gd name="T21" fmla="*/ 20 h 85"/>
              <a:gd name="T22" fmla="*/ 62 w 104"/>
              <a:gd name="T23" fmla="*/ 78 h 85"/>
              <a:gd name="T24" fmla="*/ 62 w 104"/>
              <a:gd name="T25" fmla="*/ 75 h 85"/>
              <a:gd name="T26" fmla="*/ 66 w 104"/>
              <a:gd name="T27" fmla="*/ 63 h 85"/>
              <a:gd name="T28" fmla="*/ 75 w 104"/>
              <a:gd name="T29" fmla="*/ 71 h 85"/>
              <a:gd name="T30" fmla="*/ 74 w 104"/>
              <a:gd name="T31" fmla="*/ 57 h 85"/>
              <a:gd name="T32" fmla="*/ 72 w 104"/>
              <a:gd name="T33" fmla="*/ 53 h 85"/>
              <a:gd name="T34" fmla="*/ 71 w 104"/>
              <a:gd name="T35" fmla="*/ 53 h 85"/>
              <a:gd name="T36" fmla="*/ 70 w 104"/>
              <a:gd name="T37" fmla="*/ 51 h 85"/>
              <a:gd name="T38" fmla="*/ 41 w 104"/>
              <a:gd name="T39" fmla="*/ 44 h 85"/>
              <a:gd name="T40" fmla="*/ 32 w 104"/>
              <a:gd name="T41" fmla="*/ 53 h 85"/>
              <a:gd name="T42" fmla="*/ 32 w 104"/>
              <a:gd name="T43" fmla="*/ 53 h 85"/>
              <a:gd name="T44" fmla="*/ 29 w 104"/>
              <a:gd name="T45" fmla="*/ 64 h 85"/>
              <a:gd name="T46" fmla="*/ 37 w 104"/>
              <a:gd name="T47" fmla="*/ 72 h 85"/>
              <a:gd name="T48" fmla="*/ 41 w 104"/>
              <a:gd name="T49" fmla="*/ 63 h 85"/>
              <a:gd name="T50" fmla="*/ 41 w 104"/>
              <a:gd name="T51" fmla="*/ 75 h 85"/>
              <a:gd name="T52" fmla="*/ 52 w 104"/>
              <a:gd name="T53" fmla="*/ 40 h 85"/>
              <a:gd name="T54" fmla="*/ 52 w 104"/>
              <a:gd name="T55" fmla="*/ 7 h 85"/>
              <a:gd name="T56" fmla="*/ 17 w 104"/>
              <a:gd name="T57" fmla="*/ 78 h 85"/>
              <a:gd name="T58" fmla="*/ 23 w 104"/>
              <a:gd name="T59" fmla="*/ 76 h 85"/>
              <a:gd name="T60" fmla="*/ 23 w 104"/>
              <a:gd name="T61" fmla="*/ 56 h 85"/>
              <a:gd name="T62" fmla="*/ 8 w 104"/>
              <a:gd name="T63" fmla="*/ 63 h 85"/>
              <a:gd name="T64" fmla="*/ 7 w 104"/>
              <a:gd name="T65" fmla="*/ 73 h 85"/>
              <a:gd name="T66" fmla="*/ 15 w 104"/>
              <a:gd name="T67" fmla="*/ 65 h 85"/>
              <a:gd name="T68" fmla="*/ 29 w 104"/>
              <a:gd name="T69" fmla="*/ 27 h 85"/>
              <a:gd name="T70" fmla="*/ 24 w 104"/>
              <a:gd name="T71" fmla="*/ 25 h 85"/>
              <a:gd name="T72" fmla="*/ 15 w 104"/>
              <a:gd name="T73" fmla="*/ 45 h 85"/>
              <a:gd name="T74" fmla="*/ 26 w 104"/>
              <a:gd name="T75" fmla="*/ 49 h 85"/>
              <a:gd name="T76" fmla="*/ 36 w 104"/>
              <a:gd name="T77" fmla="*/ 40 h 85"/>
              <a:gd name="T78" fmla="*/ 35 w 104"/>
              <a:gd name="T79" fmla="*/ 39 h 85"/>
              <a:gd name="T80" fmla="*/ 29 w 104"/>
              <a:gd name="T81" fmla="*/ 27 h 85"/>
              <a:gd name="T82" fmla="*/ 87 w 104"/>
              <a:gd name="T83" fmla="*/ 78 h 85"/>
              <a:gd name="T84" fmla="*/ 89 w 104"/>
              <a:gd name="T85" fmla="*/ 65 h 85"/>
              <a:gd name="T86" fmla="*/ 97 w 104"/>
              <a:gd name="T87" fmla="*/ 73 h 85"/>
              <a:gd name="T88" fmla="*/ 96 w 104"/>
              <a:gd name="T89" fmla="*/ 63 h 85"/>
              <a:gd name="T90" fmla="*/ 88 w 104"/>
              <a:gd name="T91" fmla="*/ 54 h 85"/>
              <a:gd name="T92" fmla="*/ 82 w 104"/>
              <a:gd name="T93" fmla="*/ 71 h 85"/>
              <a:gd name="T94" fmla="*/ 87 w 104"/>
              <a:gd name="T95" fmla="*/ 78 h 85"/>
              <a:gd name="T96" fmla="*/ 75 w 104"/>
              <a:gd name="T97" fmla="*/ 27 h 85"/>
              <a:gd name="T98" fmla="*/ 75 w 104"/>
              <a:gd name="T99" fmla="*/ 27 h 85"/>
              <a:gd name="T100" fmla="*/ 68 w 104"/>
              <a:gd name="T101" fmla="*/ 39 h 85"/>
              <a:gd name="T102" fmla="*/ 74 w 104"/>
              <a:gd name="T103" fmla="*/ 46 h 85"/>
              <a:gd name="T104" fmla="*/ 78 w 104"/>
              <a:gd name="T105" fmla="*/ 49 h 85"/>
              <a:gd name="T106" fmla="*/ 88 w 104"/>
              <a:gd name="T107" fmla="*/ 45 h 85"/>
              <a:gd name="T108" fmla="*/ 80 w 104"/>
              <a:gd name="T109" fmla="*/ 2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85">
                <a:moveTo>
                  <a:pt x="52" y="0"/>
                </a:moveTo>
                <a:cubicBezTo>
                  <a:pt x="63" y="0"/>
                  <a:pt x="73" y="8"/>
                  <a:pt x="75" y="20"/>
                </a:cubicBezTo>
                <a:cubicBezTo>
                  <a:pt x="76" y="19"/>
                  <a:pt x="78" y="19"/>
                  <a:pt x="80" y="19"/>
                </a:cubicBezTo>
                <a:cubicBezTo>
                  <a:pt x="85" y="19"/>
                  <a:pt x="90" y="21"/>
                  <a:pt x="93" y="24"/>
                </a:cubicBezTo>
                <a:cubicBezTo>
                  <a:pt x="96" y="27"/>
                  <a:pt x="98" y="32"/>
                  <a:pt x="98" y="37"/>
                </a:cubicBezTo>
                <a:cubicBezTo>
                  <a:pt x="98" y="42"/>
                  <a:pt x="97" y="46"/>
                  <a:pt x="93" y="50"/>
                </a:cubicBezTo>
                <a:cubicBezTo>
                  <a:pt x="98" y="54"/>
                  <a:pt x="98" y="54"/>
                  <a:pt x="98" y="54"/>
                </a:cubicBezTo>
                <a:cubicBezTo>
                  <a:pt x="100" y="56"/>
                  <a:pt x="101" y="58"/>
                  <a:pt x="102" y="60"/>
                </a:cubicBezTo>
                <a:cubicBezTo>
                  <a:pt x="103" y="63"/>
                  <a:pt x="104" y="65"/>
                  <a:pt x="104" y="68"/>
                </a:cubicBezTo>
                <a:cubicBezTo>
                  <a:pt x="104" y="74"/>
                  <a:pt x="104" y="74"/>
                  <a:pt x="104" y="74"/>
                </a:cubicBezTo>
                <a:cubicBezTo>
                  <a:pt x="104" y="75"/>
                  <a:pt x="103" y="77"/>
                  <a:pt x="102" y="78"/>
                </a:cubicBezTo>
                <a:cubicBezTo>
                  <a:pt x="102" y="79"/>
                  <a:pt x="100" y="80"/>
                  <a:pt x="98" y="80"/>
                </a:cubicBezTo>
                <a:cubicBezTo>
                  <a:pt x="98" y="80"/>
                  <a:pt x="98" y="80"/>
                  <a:pt x="98" y="80"/>
                </a:cubicBezTo>
                <a:cubicBezTo>
                  <a:pt x="94" y="80"/>
                  <a:pt x="94" y="80"/>
                  <a:pt x="94" y="80"/>
                </a:cubicBezTo>
                <a:cubicBezTo>
                  <a:pt x="94" y="82"/>
                  <a:pt x="94" y="82"/>
                  <a:pt x="94" y="82"/>
                </a:cubicBezTo>
                <a:cubicBezTo>
                  <a:pt x="94" y="84"/>
                  <a:pt x="92" y="85"/>
                  <a:pt x="90" y="85"/>
                </a:cubicBezTo>
                <a:cubicBezTo>
                  <a:pt x="90" y="85"/>
                  <a:pt x="90" y="85"/>
                  <a:pt x="90" y="85"/>
                </a:cubicBezTo>
                <a:cubicBezTo>
                  <a:pt x="13" y="85"/>
                  <a:pt x="13" y="85"/>
                  <a:pt x="13" y="85"/>
                </a:cubicBezTo>
                <a:cubicBezTo>
                  <a:pt x="13" y="85"/>
                  <a:pt x="13" y="85"/>
                  <a:pt x="13" y="85"/>
                </a:cubicBezTo>
                <a:cubicBezTo>
                  <a:pt x="11" y="85"/>
                  <a:pt x="10" y="84"/>
                  <a:pt x="10" y="82"/>
                </a:cubicBezTo>
                <a:cubicBezTo>
                  <a:pt x="10" y="80"/>
                  <a:pt x="10" y="80"/>
                  <a:pt x="10" y="80"/>
                </a:cubicBezTo>
                <a:cubicBezTo>
                  <a:pt x="6" y="80"/>
                  <a:pt x="6" y="80"/>
                  <a:pt x="6" y="80"/>
                </a:cubicBezTo>
                <a:cubicBezTo>
                  <a:pt x="5" y="80"/>
                  <a:pt x="5" y="80"/>
                  <a:pt x="5" y="80"/>
                </a:cubicBezTo>
                <a:cubicBezTo>
                  <a:pt x="3" y="80"/>
                  <a:pt x="2" y="79"/>
                  <a:pt x="1" y="78"/>
                </a:cubicBezTo>
                <a:cubicBezTo>
                  <a:pt x="0" y="77"/>
                  <a:pt x="0" y="75"/>
                  <a:pt x="0" y="74"/>
                </a:cubicBezTo>
                <a:cubicBezTo>
                  <a:pt x="0" y="68"/>
                  <a:pt x="0" y="68"/>
                  <a:pt x="0" y="68"/>
                </a:cubicBezTo>
                <a:cubicBezTo>
                  <a:pt x="0" y="65"/>
                  <a:pt x="0" y="63"/>
                  <a:pt x="1" y="60"/>
                </a:cubicBezTo>
                <a:cubicBezTo>
                  <a:pt x="2" y="58"/>
                  <a:pt x="4" y="56"/>
                  <a:pt x="6" y="54"/>
                </a:cubicBezTo>
                <a:cubicBezTo>
                  <a:pt x="10" y="50"/>
                  <a:pt x="10" y="50"/>
                  <a:pt x="10" y="50"/>
                </a:cubicBezTo>
                <a:cubicBezTo>
                  <a:pt x="7" y="46"/>
                  <a:pt x="5" y="42"/>
                  <a:pt x="5" y="37"/>
                </a:cubicBezTo>
                <a:cubicBezTo>
                  <a:pt x="5" y="32"/>
                  <a:pt x="7" y="27"/>
                  <a:pt x="11" y="24"/>
                </a:cubicBezTo>
                <a:cubicBezTo>
                  <a:pt x="14" y="21"/>
                  <a:pt x="19" y="19"/>
                  <a:pt x="24" y="19"/>
                </a:cubicBezTo>
                <a:cubicBezTo>
                  <a:pt x="25" y="19"/>
                  <a:pt x="27" y="19"/>
                  <a:pt x="29" y="20"/>
                </a:cubicBezTo>
                <a:cubicBezTo>
                  <a:pt x="31" y="8"/>
                  <a:pt x="40" y="0"/>
                  <a:pt x="52" y="0"/>
                </a:cubicBezTo>
                <a:close/>
                <a:moveTo>
                  <a:pt x="62" y="78"/>
                </a:moveTo>
                <a:cubicBezTo>
                  <a:pt x="62" y="78"/>
                  <a:pt x="62" y="78"/>
                  <a:pt x="62" y="78"/>
                </a:cubicBezTo>
                <a:cubicBezTo>
                  <a:pt x="62" y="75"/>
                  <a:pt x="62" y="75"/>
                  <a:pt x="62" y="75"/>
                </a:cubicBezTo>
                <a:cubicBezTo>
                  <a:pt x="62" y="75"/>
                  <a:pt x="62" y="75"/>
                  <a:pt x="62" y="75"/>
                </a:cubicBezTo>
                <a:cubicBezTo>
                  <a:pt x="62" y="75"/>
                  <a:pt x="62" y="75"/>
                  <a:pt x="62" y="75"/>
                </a:cubicBezTo>
                <a:cubicBezTo>
                  <a:pt x="62" y="63"/>
                  <a:pt x="62" y="63"/>
                  <a:pt x="62" y="63"/>
                </a:cubicBezTo>
                <a:cubicBezTo>
                  <a:pt x="62" y="62"/>
                  <a:pt x="63" y="61"/>
                  <a:pt x="64" y="61"/>
                </a:cubicBezTo>
                <a:cubicBezTo>
                  <a:pt x="65" y="61"/>
                  <a:pt x="66" y="62"/>
                  <a:pt x="66" y="63"/>
                </a:cubicBezTo>
                <a:cubicBezTo>
                  <a:pt x="66" y="72"/>
                  <a:pt x="66" y="72"/>
                  <a:pt x="66" y="72"/>
                </a:cubicBezTo>
                <a:cubicBezTo>
                  <a:pt x="75" y="72"/>
                  <a:pt x="75" y="72"/>
                  <a:pt x="75" y="72"/>
                </a:cubicBezTo>
                <a:cubicBezTo>
                  <a:pt x="75" y="72"/>
                  <a:pt x="75" y="71"/>
                  <a:pt x="75" y="71"/>
                </a:cubicBezTo>
                <a:cubicBezTo>
                  <a:pt x="75" y="64"/>
                  <a:pt x="75" y="64"/>
                  <a:pt x="75" y="64"/>
                </a:cubicBezTo>
                <a:cubicBezTo>
                  <a:pt x="75" y="61"/>
                  <a:pt x="75" y="59"/>
                  <a:pt x="74" y="57"/>
                </a:cubicBezTo>
                <a:cubicBezTo>
                  <a:pt x="74" y="57"/>
                  <a:pt x="74" y="57"/>
                  <a:pt x="74" y="57"/>
                </a:cubicBezTo>
                <a:cubicBezTo>
                  <a:pt x="74" y="57"/>
                  <a:pt x="74" y="57"/>
                  <a:pt x="74" y="57"/>
                </a:cubicBezTo>
                <a:cubicBezTo>
                  <a:pt x="73" y="56"/>
                  <a:pt x="72" y="54"/>
                  <a:pt x="72" y="53"/>
                </a:cubicBezTo>
                <a:cubicBezTo>
                  <a:pt x="72" y="53"/>
                  <a:pt x="72" y="53"/>
                  <a:pt x="72" y="53"/>
                </a:cubicBezTo>
                <a:cubicBezTo>
                  <a:pt x="72" y="53"/>
                  <a:pt x="72" y="53"/>
                  <a:pt x="72" y="53"/>
                </a:cubicBezTo>
                <a:cubicBezTo>
                  <a:pt x="72" y="53"/>
                  <a:pt x="72" y="53"/>
                  <a:pt x="72" y="53"/>
                </a:cubicBezTo>
                <a:cubicBezTo>
                  <a:pt x="71" y="53"/>
                  <a:pt x="71" y="53"/>
                  <a:pt x="71" y="53"/>
                </a:cubicBezTo>
                <a:cubicBezTo>
                  <a:pt x="71" y="53"/>
                  <a:pt x="71" y="53"/>
                  <a:pt x="71" y="53"/>
                </a:cubicBezTo>
                <a:cubicBezTo>
                  <a:pt x="71" y="52"/>
                  <a:pt x="70" y="51"/>
                  <a:pt x="70" y="51"/>
                </a:cubicBezTo>
                <a:cubicBezTo>
                  <a:pt x="70" y="51"/>
                  <a:pt x="70" y="51"/>
                  <a:pt x="70" y="51"/>
                </a:cubicBezTo>
                <a:cubicBezTo>
                  <a:pt x="62" y="44"/>
                  <a:pt x="62" y="44"/>
                  <a:pt x="62" y="44"/>
                </a:cubicBezTo>
                <a:cubicBezTo>
                  <a:pt x="59" y="45"/>
                  <a:pt x="56" y="46"/>
                  <a:pt x="52" y="46"/>
                </a:cubicBezTo>
                <a:cubicBezTo>
                  <a:pt x="48" y="46"/>
                  <a:pt x="44" y="45"/>
                  <a:pt x="41" y="44"/>
                </a:cubicBezTo>
                <a:cubicBezTo>
                  <a:pt x="34" y="51"/>
                  <a:pt x="34" y="51"/>
                  <a:pt x="34" y="51"/>
                </a:cubicBezTo>
                <a:cubicBezTo>
                  <a:pt x="34" y="51"/>
                  <a:pt x="34" y="51"/>
                  <a:pt x="34" y="51"/>
                </a:cubicBezTo>
                <a:cubicBezTo>
                  <a:pt x="33" y="51"/>
                  <a:pt x="33" y="52"/>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1" y="54"/>
                  <a:pt x="30" y="56"/>
                  <a:pt x="30" y="57"/>
                </a:cubicBezTo>
                <a:cubicBezTo>
                  <a:pt x="29" y="59"/>
                  <a:pt x="29" y="61"/>
                  <a:pt x="29" y="64"/>
                </a:cubicBezTo>
                <a:cubicBezTo>
                  <a:pt x="29" y="71"/>
                  <a:pt x="29" y="71"/>
                  <a:pt x="29" y="71"/>
                </a:cubicBezTo>
                <a:cubicBezTo>
                  <a:pt x="29" y="71"/>
                  <a:pt x="29" y="72"/>
                  <a:pt x="29" y="72"/>
                </a:cubicBezTo>
                <a:cubicBezTo>
                  <a:pt x="37" y="72"/>
                  <a:pt x="37" y="72"/>
                  <a:pt x="37" y="72"/>
                </a:cubicBezTo>
                <a:cubicBezTo>
                  <a:pt x="37" y="63"/>
                  <a:pt x="37" y="63"/>
                  <a:pt x="37" y="63"/>
                </a:cubicBezTo>
                <a:cubicBezTo>
                  <a:pt x="37" y="62"/>
                  <a:pt x="38" y="61"/>
                  <a:pt x="39" y="61"/>
                </a:cubicBezTo>
                <a:cubicBezTo>
                  <a:pt x="41" y="61"/>
                  <a:pt x="41" y="62"/>
                  <a:pt x="41" y="63"/>
                </a:cubicBezTo>
                <a:cubicBezTo>
                  <a:pt x="41" y="75"/>
                  <a:pt x="41" y="75"/>
                  <a:pt x="41" y="75"/>
                </a:cubicBezTo>
                <a:cubicBezTo>
                  <a:pt x="41" y="75"/>
                  <a:pt x="41" y="75"/>
                  <a:pt x="41" y="75"/>
                </a:cubicBezTo>
                <a:cubicBezTo>
                  <a:pt x="41" y="75"/>
                  <a:pt x="41" y="75"/>
                  <a:pt x="41" y="75"/>
                </a:cubicBezTo>
                <a:cubicBezTo>
                  <a:pt x="41" y="78"/>
                  <a:pt x="41" y="78"/>
                  <a:pt x="41" y="78"/>
                </a:cubicBezTo>
                <a:cubicBezTo>
                  <a:pt x="62" y="78"/>
                  <a:pt x="62" y="78"/>
                  <a:pt x="62" y="78"/>
                </a:cubicBezTo>
                <a:close/>
                <a:moveTo>
                  <a:pt x="52" y="40"/>
                </a:moveTo>
                <a:cubicBezTo>
                  <a:pt x="52" y="40"/>
                  <a:pt x="52" y="40"/>
                  <a:pt x="52" y="40"/>
                </a:cubicBezTo>
                <a:cubicBezTo>
                  <a:pt x="61" y="40"/>
                  <a:pt x="68" y="32"/>
                  <a:pt x="68" y="23"/>
                </a:cubicBezTo>
                <a:cubicBezTo>
                  <a:pt x="68" y="14"/>
                  <a:pt x="61" y="7"/>
                  <a:pt x="52" y="7"/>
                </a:cubicBezTo>
                <a:cubicBezTo>
                  <a:pt x="43" y="7"/>
                  <a:pt x="35" y="14"/>
                  <a:pt x="35" y="23"/>
                </a:cubicBezTo>
                <a:cubicBezTo>
                  <a:pt x="35" y="32"/>
                  <a:pt x="43" y="40"/>
                  <a:pt x="52" y="40"/>
                </a:cubicBezTo>
                <a:close/>
                <a:moveTo>
                  <a:pt x="17" y="78"/>
                </a:moveTo>
                <a:cubicBezTo>
                  <a:pt x="17" y="78"/>
                  <a:pt x="17" y="78"/>
                  <a:pt x="17" y="78"/>
                </a:cubicBezTo>
                <a:cubicBezTo>
                  <a:pt x="26" y="78"/>
                  <a:pt x="26" y="78"/>
                  <a:pt x="26" y="78"/>
                </a:cubicBezTo>
                <a:cubicBezTo>
                  <a:pt x="25" y="78"/>
                  <a:pt x="24" y="77"/>
                  <a:pt x="23" y="76"/>
                </a:cubicBezTo>
                <a:cubicBezTo>
                  <a:pt x="22" y="75"/>
                  <a:pt x="22" y="73"/>
                  <a:pt x="22" y="71"/>
                </a:cubicBezTo>
                <a:cubicBezTo>
                  <a:pt x="22" y="64"/>
                  <a:pt x="22" y="64"/>
                  <a:pt x="22" y="64"/>
                </a:cubicBezTo>
                <a:cubicBezTo>
                  <a:pt x="22" y="61"/>
                  <a:pt x="22" y="58"/>
                  <a:pt x="23" y="56"/>
                </a:cubicBezTo>
                <a:cubicBezTo>
                  <a:pt x="21" y="55"/>
                  <a:pt x="18" y="55"/>
                  <a:pt x="16" y="54"/>
                </a:cubicBezTo>
                <a:cubicBezTo>
                  <a:pt x="11" y="59"/>
                  <a:pt x="11" y="59"/>
                  <a:pt x="11" y="59"/>
                </a:cubicBezTo>
                <a:cubicBezTo>
                  <a:pt x="9" y="60"/>
                  <a:pt x="8" y="61"/>
                  <a:pt x="8" y="63"/>
                </a:cubicBezTo>
                <a:cubicBezTo>
                  <a:pt x="8" y="63"/>
                  <a:pt x="8" y="63"/>
                  <a:pt x="8" y="63"/>
                </a:cubicBezTo>
                <a:cubicBezTo>
                  <a:pt x="7" y="65"/>
                  <a:pt x="7" y="66"/>
                  <a:pt x="7" y="68"/>
                </a:cubicBezTo>
                <a:cubicBezTo>
                  <a:pt x="7" y="73"/>
                  <a:pt x="7" y="73"/>
                  <a:pt x="7" y="73"/>
                </a:cubicBezTo>
                <a:cubicBezTo>
                  <a:pt x="13" y="73"/>
                  <a:pt x="13" y="73"/>
                  <a:pt x="13" y="73"/>
                </a:cubicBezTo>
                <a:cubicBezTo>
                  <a:pt x="13" y="67"/>
                  <a:pt x="13" y="67"/>
                  <a:pt x="13" y="67"/>
                </a:cubicBezTo>
                <a:cubicBezTo>
                  <a:pt x="13" y="66"/>
                  <a:pt x="13" y="65"/>
                  <a:pt x="15" y="65"/>
                </a:cubicBezTo>
                <a:cubicBezTo>
                  <a:pt x="16" y="65"/>
                  <a:pt x="17" y="66"/>
                  <a:pt x="17" y="67"/>
                </a:cubicBezTo>
                <a:cubicBezTo>
                  <a:pt x="17" y="78"/>
                  <a:pt x="17" y="78"/>
                  <a:pt x="17" y="78"/>
                </a:cubicBezTo>
                <a:close/>
                <a:moveTo>
                  <a:pt x="29" y="27"/>
                </a:moveTo>
                <a:cubicBezTo>
                  <a:pt x="29" y="27"/>
                  <a:pt x="29" y="27"/>
                  <a:pt x="29" y="27"/>
                </a:cubicBezTo>
                <a:cubicBezTo>
                  <a:pt x="28" y="27"/>
                  <a:pt x="28" y="26"/>
                  <a:pt x="27" y="26"/>
                </a:cubicBezTo>
                <a:cubicBezTo>
                  <a:pt x="26" y="26"/>
                  <a:pt x="25" y="25"/>
                  <a:pt x="24" y="25"/>
                </a:cubicBezTo>
                <a:cubicBezTo>
                  <a:pt x="20" y="25"/>
                  <a:pt x="17" y="27"/>
                  <a:pt x="15" y="29"/>
                </a:cubicBezTo>
                <a:cubicBezTo>
                  <a:pt x="13" y="31"/>
                  <a:pt x="12" y="34"/>
                  <a:pt x="12" y="37"/>
                </a:cubicBezTo>
                <a:cubicBezTo>
                  <a:pt x="12" y="40"/>
                  <a:pt x="13" y="43"/>
                  <a:pt x="15" y="45"/>
                </a:cubicBezTo>
                <a:cubicBezTo>
                  <a:pt x="15" y="45"/>
                  <a:pt x="15" y="45"/>
                  <a:pt x="15" y="45"/>
                </a:cubicBezTo>
                <a:cubicBezTo>
                  <a:pt x="17" y="47"/>
                  <a:pt x="20" y="49"/>
                  <a:pt x="24" y="49"/>
                </a:cubicBezTo>
                <a:cubicBezTo>
                  <a:pt x="24" y="49"/>
                  <a:pt x="25" y="49"/>
                  <a:pt x="26" y="49"/>
                </a:cubicBezTo>
                <a:cubicBezTo>
                  <a:pt x="26" y="48"/>
                  <a:pt x="27" y="48"/>
                  <a:pt x="27" y="48"/>
                </a:cubicBezTo>
                <a:cubicBezTo>
                  <a:pt x="28" y="47"/>
                  <a:pt x="29" y="47"/>
                  <a:pt x="29" y="46"/>
                </a:cubicBezTo>
                <a:cubicBezTo>
                  <a:pt x="36" y="40"/>
                  <a:pt x="36" y="40"/>
                  <a:pt x="36" y="40"/>
                </a:cubicBezTo>
                <a:cubicBezTo>
                  <a:pt x="36" y="39"/>
                  <a:pt x="36" y="39"/>
                  <a:pt x="36" y="39"/>
                </a:cubicBezTo>
                <a:cubicBezTo>
                  <a:pt x="36" y="39"/>
                  <a:pt x="36" y="39"/>
                  <a:pt x="36" y="39"/>
                </a:cubicBezTo>
                <a:cubicBezTo>
                  <a:pt x="35" y="39"/>
                  <a:pt x="35" y="39"/>
                  <a:pt x="35" y="39"/>
                </a:cubicBezTo>
                <a:cubicBezTo>
                  <a:pt x="32" y="36"/>
                  <a:pt x="30" y="33"/>
                  <a:pt x="29" y="28"/>
                </a:cubicBezTo>
                <a:cubicBezTo>
                  <a:pt x="29" y="28"/>
                  <a:pt x="29" y="28"/>
                  <a:pt x="29" y="27"/>
                </a:cubicBezTo>
                <a:cubicBezTo>
                  <a:pt x="29" y="27"/>
                  <a:pt x="29" y="27"/>
                  <a:pt x="29" y="27"/>
                </a:cubicBezTo>
                <a:cubicBezTo>
                  <a:pt x="29" y="27"/>
                  <a:pt x="29" y="27"/>
                  <a:pt x="29" y="27"/>
                </a:cubicBezTo>
                <a:cubicBezTo>
                  <a:pt x="29" y="27"/>
                  <a:pt x="29" y="27"/>
                  <a:pt x="29" y="27"/>
                </a:cubicBezTo>
                <a:close/>
                <a:moveTo>
                  <a:pt x="87" y="78"/>
                </a:moveTo>
                <a:cubicBezTo>
                  <a:pt x="87" y="78"/>
                  <a:pt x="87" y="78"/>
                  <a:pt x="87" y="78"/>
                </a:cubicBezTo>
                <a:cubicBezTo>
                  <a:pt x="87" y="67"/>
                  <a:pt x="87" y="67"/>
                  <a:pt x="87" y="67"/>
                </a:cubicBezTo>
                <a:cubicBezTo>
                  <a:pt x="87" y="66"/>
                  <a:pt x="88" y="65"/>
                  <a:pt x="89" y="65"/>
                </a:cubicBezTo>
                <a:cubicBezTo>
                  <a:pt x="90" y="65"/>
                  <a:pt x="91" y="66"/>
                  <a:pt x="91" y="67"/>
                </a:cubicBezTo>
                <a:cubicBezTo>
                  <a:pt x="91" y="73"/>
                  <a:pt x="91" y="73"/>
                  <a:pt x="91" y="73"/>
                </a:cubicBezTo>
                <a:cubicBezTo>
                  <a:pt x="97" y="73"/>
                  <a:pt x="97" y="73"/>
                  <a:pt x="97" y="73"/>
                </a:cubicBezTo>
                <a:cubicBezTo>
                  <a:pt x="97" y="68"/>
                  <a:pt x="97" y="68"/>
                  <a:pt x="97" y="68"/>
                </a:cubicBezTo>
                <a:cubicBezTo>
                  <a:pt x="97" y="66"/>
                  <a:pt x="97" y="65"/>
                  <a:pt x="96" y="63"/>
                </a:cubicBezTo>
                <a:cubicBezTo>
                  <a:pt x="96" y="63"/>
                  <a:pt x="96" y="63"/>
                  <a:pt x="96" y="63"/>
                </a:cubicBezTo>
                <a:cubicBezTo>
                  <a:pt x="96" y="63"/>
                  <a:pt x="96" y="63"/>
                  <a:pt x="96" y="63"/>
                </a:cubicBezTo>
                <a:cubicBezTo>
                  <a:pt x="95" y="61"/>
                  <a:pt x="94" y="60"/>
                  <a:pt x="93" y="59"/>
                </a:cubicBezTo>
                <a:cubicBezTo>
                  <a:pt x="88" y="54"/>
                  <a:pt x="88" y="54"/>
                  <a:pt x="88" y="54"/>
                </a:cubicBezTo>
                <a:cubicBezTo>
                  <a:pt x="86" y="55"/>
                  <a:pt x="83" y="55"/>
                  <a:pt x="80" y="56"/>
                </a:cubicBezTo>
                <a:cubicBezTo>
                  <a:pt x="81" y="58"/>
                  <a:pt x="82" y="61"/>
                  <a:pt x="82" y="64"/>
                </a:cubicBezTo>
                <a:cubicBezTo>
                  <a:pt x="82" y="71"/>
                  <a:pt x="82" y="71"/>
                  <a:pt x="82" y="71"/>
                </a:cubicBezTo>
                <a:cubicBezTo>
                  <a:pt x="82" y="73"/>
                  <a:pt x="81" y="75"/>
                  <a:pt x="80" y="76"/>
                </a:cubicBezTo>
                <a:cubicBezTo>
                  <a:pt x="80" y="77"/>
                  <a:pt x="79" y="78"/>
                  <a:pt x="77" y="78"/>
                </a:cubicBezTo>
                <a:cubicBezTo>
                  <a:pt x="87" y="78"/>
                  <a:pt x="87" y="78"/>
                  <a:pt x="87" y="78"/>
                </a:cubicBezTo>
                <a:close/>
                <a:moveTo>
                  <a:pt x="75" y="27"/>
                </a:move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4" y="32"/>
                  <a:pt x="71" y="36"/>
                  <a:pt x="68" y="39"/>
                </a:cubicBezTo>
                <a:cubicBezTo>
                  <a:pt x="68" y="39"/>
                  <a:pt x="68" y="39"/>
                  <a:pt x="68" y="39"/>
                </a:cubicBezTo>
                <a:cubicBezTo>
                  <a:pt x="68" y="39"/>
                  <a:pt x="68" y="39"/>
                  <a:pt x="68" y="39"/>
                </a:cubicBezTo>
                <a:cubicBezTo>
                  <a:pt x="68" y="40"/>
                  <a:pt x="68" y="40"/>
                  <a:pt x="68" y="40"/>
                </a:cubicBezTo>
                <a:cubicBezTo>
                  <a:pt x="74" y="46"/>
                  <a:pt x="74" y="46"/>
                  <a:pt x="74" y="46"/>
                </a:cubicBezTo>
                <a:cubicBezTo>
                  <a:pt x="74" y="46"/>
                  <a:pt x="74" y="46"/>
                  <a:pt x="74" y="46"/>
                </a:cubicBezTo>
                <a:cubicBezTo>
                  <a:pt x="75" y="47"/>
                  <a:pt x="76" y="47"/>
                  <a:pt x="76" y="48"/>
                </a:cubicBezTo>
                <a:cubicBezTo>
                  <a:pt x="77" y="48"/>
                  <a:pt x="77" y="48"/>
                  <a:pt x="78" y="49"/>
                </a:cubicBezTo>
                <a:cubicBezTo>
                  <a:pt x="78" y="49"/>
                  <a:pt x="78" y="49"/>
                  <a:pt x="78" y="49"/>
                </a:cubicBezTo>
                <a:cubicBezTo>
                  <a:pt x="78" y="49"/>
                  <a:pt x="78" y="49"/>
                  <a:pt x="78" y="49"/>
                </a:cubicBezTo>
                <a:cubicBezTo>
                  <a:pt x="78" y="49"/>
                  <a:pt x="79" y="49"/>
                  <a:pt x="80" y="49"/>
                </a:cubicBezTo>
                <a:cubicBezTo>
                  <a:pt x="83" y="49"/>
                  <a:pt x="86" y="47"/>
                  <a:pt x="88" y="45"/>
                </a:cubicBezTo>
                <a:cubicBezTo>
                  <a:pt x="90" y="43"/>
                  <a:pt x="92" y="40"/>
                  <a:pt x="92" y="37"/>
                </a:cubicBezTo>
                <a:cubicBezTo>
                  <a:pt x="92" y="34"/>
                  <a:pt x="90" y="31"/>
                  <a:pt x="88" y="29"/>
                </a:cubicBezTo>
                <a:cubicBezTo>
                  <a:pt x="86" y="27"/>
                  <a:pt x="83" y="25"/>
                  <a:pt x="80" y="25"/>
                </a:cubicBezTo>
                <a:cubicBezTo>
                  <a:pt x="79" y="25"/>
                  <a:pt x="78" y="26"/>
                  <a:pt x="77" y="26"/>
                </a:cubicBezTo>
                <a:cubicBezTo>
                  <a:pt x="76" y="26"/>
                  <a:pt x="75" y="27"/>
                  <a:pt x="75" y="27"/>
                </a:cubicBezTo>
                <a:close/>
              </a:path>
            </a:pathLst>
          </a:custGeom>
          <a:solidFill>
            <a:srgbClr val="01304C"/>
          </a:solidFill>
          <a:ln>
            <a:noFill/>
          </a:ln>
        </p:spPr>
        <p:txBody>
          <a:bodyPr vert="horz" wrap="square" lIns="121920" tIns="60960" rIns="121920" bIns="60960" numCol="1" anchor="t" anchorCtr="0" compatLnSpc="1"/>
          <a:lstStyle/>
          <a:p>
            <a:endParaRPr lang="zh-CN" altLang="en-US" sz="2400"/>
          </a:p>
        </p:txBody>
      </p:sp>
      <p:sp>
        <p:nvSpPr>
          <p:cNvPr id="23" name="Freeform 20"/>
          <p:cNvSpPr>
            <a:spLocks noEditPoints="1"/>
          </p:cNvSpPr>
          <p:nvPr/>
        </p:nvSpPr>
        <p:spPr bwMode="auto">
          <a:xfrm>
            <a:off x="2480252" y="1399228"/>
            <a:ext cx="478848" cy="538866"/>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rgbClr val="049AAB"/>
          </a:solidFill>
          <a:ln>
            <a:noFill/>
          </a:ln>
        </p:spPr>
        <p:txBody>
          <a:bodyPr vert="horz" wrap="square" lIns="121920" tIns="60960" rIns="121920" bIns="60960" numCol="1" anchor="t" anchorCtr="0" compatLnSpc="1"/>
          <a:lstStyle/>
          <a:p>
            <a:endParaRPr lang="zh-CN" altLang="en-US" sz="2400"/>
          </a:p>
        </p:txBody>
      </p:sp>
      <p:sp>
        <p:nvSpPr>
          <p:cNvPr id="24" name="Rectangle 24"/>
          <p:cNvSpPr>
            <a:spLocks noChangeArrowheads="1"/>
          </p:cNvSpPr>
          <p:nvPr/>
        </p:nvSpPr>
        <p:spPr bwMode="auto">
          <a:xfrm>
            <a:off x="8122466" y="2077287"/>
            <a:ext cx="3380153" cy="1183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2800" b="1" dirty="0">
                <a:solidFill>
                  <a:schemeClr val="bg1">
                    <a:lumMod val="50000"/>
                  </a:schemeClr>
                </a:solidFill>
                <a:latin typeface="微软雅黑" panose="020B0503020204020204" pitchFamily="34" charset="-122"/>
                <a:ea typeface="微软雅黑" panose="020B0503020204020204" pitchFamily="34" charset="-122"/>
              </a:rPr>
              <a:t>单击填加标题</a:t>
            </a:r>
            <a:endParaRPr lang="zh-CN" altLang="en-US" sz="2800" b="1" dirty="0">
              <a:solidFill>
                <a:schemeClr val="bg1">
                  <a:lumMod val="50000"/>
                </a:schemeClr>
              </a:solidFill>
            </a:endParaRPr>
          </a:p>
          <a:p>
            <a:pPr defTabSz="1219200">
              <a:lnSpc>
                <a:spcPct val="120000"/>
              </a:lnSpc>
              <a:spcBef>
                <a:spcPts val="400"/>
              </a:spcBef>
              <a:defRPr/>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单击此处添加文本单击此处添加文本</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单击此处添加文本单击此处添加文本</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Rectangle 24"/>
          <p:cNvSpPr>
            <a:spLocks noChangeArrowheads="1"/>
          </p:cNvSpPr>
          <p:nvPr/>
        </p:nvSpPr>
        <p:spPr bwMode="auto">
          <a:xfrm>
            <a:off x="790175" y="2157030"/>
            <a:ext cx="3380153" cy="1183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2800" b="1" dirty="0">
                <a:solidFill>
                  <a:schemeClr val="bg1">
                    <a:lumMod val="50000"/>
                  </a:schemeClr>
                </a:solidFill>
                <a:latin typeface="微软雅黑" panose="020B0503020204020204" pitchFamily="34" charset="-122"/>
                <a:ea typeface="微软雅黑" panose="020B0503020204020204" pitchFamily="34" charset="-122"/>
              </a:rPr>
              <a:t>单击填加标题</a:t>
            </a:r>
            <a:endParaRPr lang="zh-CN" altLang="en-US" sz="2800" b="1" dirty="0">
              <a:solidFill>
                <a:schemeClr val="bg1">
                  <a:lumMod val="50000"/>
                </a:schemeClr>
              </a:solidFill>
            </a:endParaRPr>
          </a:p>
          <a:p>
            <a:pPr defTabSz="1219200">
              <a:lnSpc>
                <a:spcPct val="120000"/>
              </a:lnSpc>
              <a:spcBef>
                <a:spcPts val="400"/>
              </a:spcBef>
              <a:defRPr/>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单击此处添加文本单击此处添加文本</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单击此处添加文本单击此处添加文本</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Rectangle 24"/>
          <p:cNvSpPr>
            <a:spLocks noChangeArrowheads="1"/>
          </p:cNvSpPr>
          <p:nvPr/>
        </p:nvSpPr>
        <p:spPr bwMode="auto">
          <a:xfrm>
            <a:off x="1755582" y="4970505"/>
            <a:ext cx="3380153" cy="1183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2800" b="1" dirty="0">
                <a:solidFill>
                  <a:schemeClr val="bg1">
                    <a:lumMod val="50000"/>
                  </a:schemeClr>
                </a:solidFill>
                <a:latin typeface="微软雅黑" panose="020B0503020204020204" pitchFamily="34" charset="-122"/>
                <a:ea typeface="微软雅黑" panose="020B0503020204020204" pitchFamily="34" charset="-122"/>
              </a:rPr>
              <a:t>单击填加标题</a:t>
            </a:r>
            <a:endParaRPr lang="zh-CN" altLang="en-US" sz="2800" b="1" dirty="0">
              <a:solidFill>
                <a:schemeClr val="bg1">
                  <a:lumMod val="50000"/>
                </a:schemeClr>
              </a:solidFill>
            </a:endParaRPr>
          </a:p>
          <a:p>
            <a:pPr defTabSz="1219200">
              <a:lnSpc>
                <a:spcPct val="120000"/>
              </a:lnSpc>
              <a:spcBef>
                <a:spcPts val="400"/>
              </a:spcBef>
              <a:defRPr/>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单击此处添加文本单击此处添加文本</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单击此处添加文本单击此处添加文本</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Rectangle 24"/>
          <p:cNvSpPr>
            <a:spLocks noChangeArrowheads="1"/>
          </p:cNvSpPr>
          <p:nvPr/>
        </p:nvSpPr>
        <p:spPr bwMode="auto">
          <a:xfrm>
            <a:off x="7199901" y="4970505"/>
            <a:ext cx="3380153" cy="1183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2800" b="1" dirty="0">
                <a:solidFill>
                  <a:schemeClr val="bg1">
                    <a:lumMod val="50000"/>
                  </a:schemeClr>
                </a:solidFill>
                <a:latin typeface="微软雅黑" panose="020B0503020204020204" pitchFamily="34" charset="-122"/>
                <a:ea typeface="微软雅黑" panose="020B0503020204020204" pitchFamily="34" charset="-122"/>
              </a:rPr>
              <a:t>单击填加标题</a:t>
            </a:r>
            <a:endParaRPr lang="zh-CN" altLang="en-US" sz="2800" b="1" dirty="0">
              <a:solidFill>
                <a:schemeClr val="bg1">
                  <a:lumMod val="50000"/>
                </a:schemeClr>
              </a:solidFill>
            </a:endParaRPr>
          </a:p>
          <a:p>
            <a:pPr defTabSz="1219200">
              <a:lnSpc>
                <a:spcPct val="120000"/>
              </a:lnSpc>
              <a:spcBef>
                <a:spcPts val="400"/>
              </a:spcBef>
              <a:defRPr/>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单击此处添加文本单击此处添加文本</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单击此处添加文本单击此处添加文本</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Oval 14"/>
          <p:cNvSpPr>
            <a:spLocks noChangeArrowheads="1"/>
          </p:cNvSpPr>
          <p:nvPr/>
        </p:nvSpPr>
        <p:spPr bwMode="auto">
          <a:xfrm>
            <a:off x="6685113" y="1915722"/>
            <a:ext cx="1217332" cy="1217708"/>
          </a:xfrm>
          <a:prstGeom prst="ellipse">
            <a:avLst/>
          </a:prstGeom>
          <a:solidFill>
            <a:srgbClr val="595959"/>
          </a:solidFill>
          <a:ln>
            <a:noFill/>
          </a:ln>
        </p:spPr>
        <p:txBody>
          <a:bodyPr vert="horz" wrap="square" lIns="0" tIns="0" rIns="0" bIns="0" numCol="1" anchor="t" anchorCtr="0" compatLnSpc="1"/>
          <a:lstStyle/>
          <a:p>
            <a:pPr algn="ctr"/>
            <a:r>
              <a:rPr lang="en-US" altLang="zh-CN" sz="3200" b="1" dirty="0">
                <a:solidFill>
                  <a:schemeClr val="bg1"/>
                </a:solidFill>
              </a:rPr>
              <a:t>03</a:t>
            </a:r>
          </a:p>
          <a:p>
            <a:pPr algn="ctr"/>
            <a:r>
              <a:rPr lang="en-US" altLang="zh-CN" sz="1335" dirty="0">
                <a:solidFill>
                  <a:schemeClr val="bg1"/>
                </a:solidFill>
              </a:rPr>
              <a:t>Option here</a:t>
            </a:r>
            <a:endParaRPr lang="zh-CN" altLang="en-US" sz="1335" dirty="0">
              <a:solidFill>
                <a:schemeClr val="bg1"/>
              </a:solidFill>
            </a:endParaRPr>
          </a:p>
        </p:txBody>
      </p:sp>
      <p:sp>
        <p:nvSpPr>
          <p:cNvPr id="29" name="Oval 14"/>
          <p:cNvSpPr>
            <a:spLocks noChangeArrowheads="1"/>
          </p:cNvSpPr>
          <p:nvPr/>
        </p:nvSpPr>
        <p:spPr bwMode="auto">
          <a:xfrm>
            <a:off x="6054542" y="3061150"/>
            <a:ext cx="1217332" cy="1217708"/>
          </a:xfrm>
          <a:prstGeom prst="ellipse">
            <a:avLst/>
          </a:prstGeom>
          <a:solidFill>
            <a:srgbClr val="9BD744"/>
          </a:solidFill>
          <a:ln>
            <a:noFill/>
          </a:ln>
        </p:spPr>
        <p:txBody>
          <a:bodyPr vert="horz" wrap="square" lIns="0" tIns="0" rIns="0" bIns="0" numCol="1" anchor="t" anchorCtr="0" compatLnSpc="1"/>
          <a:lstStyle/>
          <a:p>
            <a:pPr algn="ctr"/>
            <a:r>
              <a:rPr lang="en-US" altLang="zh-CN" sz="3200" b="1" dirty="0">
                <a:solidFill>
                  <a:schemeClr val="bg1"/>
                </a:solidFill>
              </a:rPr>
              <a:t>04</a:t>
            </a:r>
          </a:p>
          <a:p>
            <a:pPr algn="ctr"/>
            <a:r>
              <a:rPr lang="en-US" altLang="zh-CN" sz="1335" dirty="0">
                <a:solidFill>
                  <a:schemeClr val="bg1"/>
                </a:solidFill>
              </a:rPr>
              <a:t>Option here</a:t>
            </a:r>
            <a:endParaRPr lang="zh-CN" altLang="en-US" sz="1335" dirty="0">
              <a:solidFill>
                <a:schemeClr val="bg1"/>
              </a:solidFill>
            </a:endParaRPr>
          </a:p>
        </p:txBody>
      </p:sp>
      <p:grpSp>
        <p:nvGrpSpPr>
          <p:cNvPr id="30" name="组合 29"/>
          <p:cNvGrpSpPr/>
          <p:nvPr/>
        </p:nvGrpSpPr>
        <p:grpSpPr>
          <a:xfrm>
            <a:off x="1128173" y="143392"/>
            <a:ext cx="5199161" cy="646331"/>
            <a:chOff x="6080760" y="1044564"/>
            <a:chExt cx="5199161" cy="646331"/>
          </a:xfrm>
        </p:grpSpPr>
        <p:sp>
          <p:nvSpPr>
            <p:cNvPr id="31" name="文本框 30"/>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FOUR</a:t>
              </a:r>
              <a:endParaRPr lang="zh-CN" altLang="en-US" sz="3600" b="1" dirty="0">
                <a:solidFill>
                  <a:srgbClr val="049AAB"/>
                </a:solidFill>
                <a:latin typeface="Microsoft Yi Baiti" panose="03000500000000000000" pitchFamily="66" charset="0"/>
              </a:endParaRPr>
            </a:p>
          </p:txBody>
        </p:sp>
        <p:sp>
          <p:nvSpPr>
            <p:cNvPr id="32" name="文本框 31"/>
            <p:cNvSpPr txBox="1"/>
            <p:nvPr/>
          </p:nvSpPr>
          <p:spPr>
            <a:xfrm>
              <a:off x="7442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市场与销售</a:t>
              </a: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6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120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53" presetClass="entr" presetSubtype="16" fill="hold" grpId="0" nodeType="withEffect">
                                  <p:stCondLst>
                                    <p:cond delay="150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ppt_w</p:attrName>
                                        </p:attrNameLst>
                                      </p:cBhvr>
                                      <p:tavLst>
                                        <p:tav tm="0">
                                          <p:val>
                                            <p:fltVal val="0"/>
                                          </p:val>
                                        </p:tav>
                                        <p:tav tm="100000">
                                          <p:val>
                                            <p:strVal val="#ppt_w"/>
                                          </p:val>
                                        </p:tav>
                                      </p:tavLst>
                                    </p:anim>
                                    <p:anim calcmode="lin" valueType="num">
                                      <p:cBhvr>
                                        <p:cTn id="34" dur="500" fill="hold"/>
                                        <p:tgtEl>
                                          <p:spTgt spid="18"/>
                                        </p:tgtEl>
                                        <p:attrNameLst>
                                          <p:attrName>ppt_h</p:attrName>
                                        </p:attrNameLst>
                                      </p:cBhvr>
                                      <p:tavLst>
                                        <p:tav tm="0">
                                          <p:val>
                                            <p:fltVal val="0"/>
                                          </p:val>
                                        </p:tav>
                                        <p:tav tm="100000">
                                          <p:val>
                                            <p:strVal val="#ppt_h"/>
                                          </p:val>
                                        </p:tav>
                                      </p:tavLst>
                                    </p:anim>
                                    <p:animEffect transition="in" filter="fade">
                                      <p:cBhvr>
                                        <p:cTn id="35" dur="500"/>
                                        <p:tgtEl>
                                          <p:spTgt spid="18"/>
                                        </p:tgtEl>
                                      </p:cBhvr>
                                    </p:animEffect>
                                  </p:childTnLst>
                                </p:cTn>
                              </p:par>
                              <p:par>
                                <p:cTn id="36" presetID="47" presetClass="entr" presetSubtype="0" fill="hold" grpId="0" nodeType="withEffect">
                                  <p:stCondLst>
                                    <p:cond delay="150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anim calcmode="lin" valueType="num">
                                      <p:cBhvr>
                                        <p:cTn id="39" dur="500" fill="hold"/>
                                        <p:tgtEl>
                                          <p:spTgt spid="23"/>
                                        </p:tgtEl>
                                        <p:attrNameLst>
                                          <p:attrName>ppt_x</p:attrName>
                                        </p:attrNameLst>
                                      </p:cBhvr>
                                      <p:tavLst>
                                        <p:tav tm="0">
                                          <p:val>
                                            <p:strVal val="#ppt_x"/>
                                          </p:val>
                                        </p:tav>
                                        <p:tav tm="100000">
                                          <p:val>
                                            <p:strVal val="#ppt_x"/>
                                          </p:val>
                                        </p:tav>
                                      </p:tavLst>
                                    </p:anim>
                                    <p:anim calcmode="lin" valueType="num">
                                      <p:cBhvr>
                                        <p:cTn id="40" dur="500" fill="hold"/>
                                        <p:tgtEl>
                                          <p:spTgt spid="23"/>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15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anim calcmode="lin" valueType="num">
                                      <p:cBhvr>
                                        <p:cTn id="44" dur="500" fill="hold"/>
                                        <p:tgtEl>
                                          <p:spTgt spid="25"/>
                                        </p:tgtEl>
                                        <p:attrNameLst>
                                          <p:attrName>ppt_x</p:attrName>
                                        </p:attrNameLst>
                                      </p:cBhvr>
                                      <p:tavLst>
                                        <p:tav tm="0">
                                          <p:val>
                                            <p:strVal val="#ppt_x"/>
                                          </p:val>
                                        </p:tav>
                                        <p:tav tm="100000">
                                          <p:val>
                                            <p:strVal val="#ppt_x"/>
                                          </p:val>
                                        </p:tav>
                                      </p:tavLst>
                                    </p:anim>
                                    <p:anim calcmode="lin" valueType="num">
                                      <p:cBhvr>
                                        <p:cTn id="45" dur="500" fill="hold"/>
                                        <p:tgtEl>
                                          <p:spTgt spid="25"/>
                                        </p:tgtEl>
                                        <p:attrNameLst>
                                          <p:attrName>ppt_y</p:attrName>
                                        </p:attrNameLst>
                                      </p:cBhvr>
                                      <p:tavLst>
                                        <p:tav tm="0">
                                          <p:val>
                                            <p:strVal val="#ppt_y+.1"/>
                                          </p:val>
                                        </p:tav>
                                        <p:tav tm="100000">
                                          <p:val>
                                            <p:strVal val="#ppt_y"/>
                                          </p:val>
                                        </p:tav>
                                      </p:tavLst>
                                    </p:anim>
                                  </p:childTnLst>
                                </p:cTn>
                              </p:par>
                              <p:par>
                                <p:cTn id="46" presetID="53" presetClass="entr" presetSubtype="16" fill="hold" grpId="0" nodeType="withEffect">
                                  <p:stCondLst>
                                    <p:cond delay="2000"/>
                                  </p:stCondLst>
                                  <p:childTnLst>
                                    <p:set>
                                      <p:cBhvr>
                                        <p:cTn id="47" dur="1" fill="hold">
                                          <p:stCondLst>
                                            <p:cond delay="0"/>
                                          </p:stCondLst>
                                        </p:cTn>
                                        <p:tgtEl>
                                          <p:spTgt spid="19"/>
                                        </p:tgtEl>
                                        <p:attrNameLst>
                                          <p:attrName>style.visibility</p:attrName>
                                        </p:attrNameLst>
                                      </p:cBhvr>
                                      <p:to>
                                        <p:strVal val="visible"/>
                                      </p:to>
                                    </p:set>
                                    <p:anim calcmode="lin" valueType="num">
                                      <p:cBhvr>
                                        <p:cTn id="48" dur="500" fill="hold"/>
                                        <p:tgtEl>
                                          <p:spTgt spid="19"/>
                                        </p:tgtEl>
                                        <p:attrNameLst>
                                          <p:attrName>ppt_w</p:attrName>
                                        </p:attrNameLst>
                                      </p:cBhvr>
                                      <p:tavLst>
                                        <p:tav tm="0">
                                          <p:val>
                                            <p:fltVal val="0"/>
                                          </p:val>
                                        </p:tav>
                                        <p:tav tm="100000">
                                          <p:val>
                                            <p:strVal val="#ppt_w"/>
                                          </p:val>
                                        </p:tav>
                                      </p:tavLst>
                                    </p:anim>
                                    <p:anim calcmode="lin" valueType="num">
                                      <p:cBhvr>
                                        <p:cTn id="49" dur="500" fill="hold"/>
                                        <p:tgtEl>
                                          <p:spTgt spid="19"/>
                                        </p:tgtEl>
                                        <p:attrNameLst>
                                          <p:attrName>ppt_h</p:attrName>
                                        </p:attrNameLst>
                                      </p:cBhvr>
                                      <p:tavLst>
                                        <p:tav tm="0">
                                          <p:val>
                                            <p:fltVal val="0"/>
                                          </p:val>
                                        </p:tav>
                                        <p:tav tm="100000">
                                          <p:val>
                                            <p:strVal val="#ppt_h"/>
                                          </p:val>
                                        </p:tav>
                                      </p:tavLst>
                                    </p:anim>
                                    <p:animEffect transition="in" filter="fade">
                                      <p:cBhvr>
                                        <p:cTn id="50" dur="500"/>
                                        <p:tgtEl>
                                          <p:spTgt spid="19"/>
                                        </p:tgtEl>
                                      </p:cBhvr>
                                    </p:animEffect>
                                  </p:childTnLst>
                                </p:cTn>
                              </p:par>
                              <p:par>
                                <p:cTn id="51" presetID="47" presetClass="entr" presetSubtype="0" fill="hold" grpId="0" nodeType="withEffect">
                                  <p:stCondLst>
                                    <p:cond delay="200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anim calcmode="lin" valueType="num">
                                      <p:cBhvr>
                                        <p:cTn id="54" dur="500" fill="hold"/>
                                        <p:tgtEl>
                                          <p:spTgt spid="22"/>
                                        </p:tgtEl>
                                        <p:attrNameLst>
                                          <p:attrName>ppt_x</p:attrName>
                                        </p:attrNameLst>
                                      </p:cBhvr>
                                      <p:tavLst>
                                        <p:tav tm="0">
                                          <p:val>
                                            <p:strVal val="#ppt_x"/>
                                          </p:val>
                                        </p:tav>
                                        <p:tav tm="100000">
                                          <p:val>
                                            <p:strVal val="#ppt_x"/>
                                          </p:val>
                                        </p:tav>
                                      </p:tavLst>
                                    </p:anim>
                                    <p:anim calcmode="lin" valueType="num">
                                      <p:cBhvr>
                                        <p:cTn id="55" dur="500" fill="hold"/>
                                        <p:tgtEl>
                                          <p:spTgt spid="2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20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anim calcmode="lin" valueType="num">
                                      <p:cBhvr>
                                        <p:cTn id="59" dur="500" fill="hold"/>
                                        <p:tgtEl>
                                          <p:spTgt spid="26"/>
                                        </p:tgtEl>
                                        <p:attrNameLst>
                                          <p:attrName>ppt_x</p:attrName>
                                        </p:attrNameLst>
                                      </p:cBhvr>
                                      <p:tavLst>
                                        <p:tav tm="0">
                                          <p:val>
                                            <p:strVal val="#ppt_x"/>
                                          </p:val>
                                        </p:tav>
                                        <p:tav tm="100000">
                                          <p:val>
                                            <p:strVal val="#ppt_x"/>
                                          </p:val>
                                        </p:tav>
                                      </p:tavLst>
                                    </p:anim>
                                    <p:anim calcmode="lin" valueType="num">
                                      <p:cBhvr>
                                        <p:cTn id="60" dur="500" fill="hold"/>
                                        <p:tgtEl>
                                          <p:spTgt spid="26"/>
                                        </p:tgtEl>
                                        <p:attrNameLst>
                                          <p:attrName>ppt_y</p:attrName>
                                        </p:attrNameLst>
                                      </p:cBhvr>
                                      <p:tavLst>
                                        <p:tav tm="0">
                                          <p:val>
                                            <p:strVal val="#ppt_y+.1"/>
                                          </p:val>
                                        </p:tav>
                                        <p:tav tm="100000">
                                          <p:val>
                                            <p:strVal val="#ppt_y"/>
                                          </p:val>
                                        </p:tav>
                                      </p:tavLst>
                                    </p:anim>
                                  </p:childTnLst>
                                </p:cTn>
                              </p:par>
                              <p:par>
                                <p:cTn id="61" presetID="53" presetClass="entr" presetSubtype="16" fill="hold" grpId="0" nodeType="withEffect">
                                  <p:stCondLst>
                                    <p:cond delay="2500"/>
                                  </p:stCondLst>
                                  <p:childTnLst>
                                    <p:set>
                                      <p:cBhvr>
                                        <p:cTn id="62" dur="1" fill="hold">
                                          <p:stCondLst>
                                            <p:cond delay="0"/>
                                          </p:stCondLst>
                                        </p:cTn>
                                        <p:tgtEl>
                                          <p:spTgt spid="28"/>
                                        </p:tgtEl>
                                        <p:attrNameLst>
                                          <p:attrName>style.visibility</p:attrName>
                                        </p:attrNameLst>
                                      </p:cBhvr>
                                      <p:to>
                                        <p:strVal val="visible"/>
                                      </p:to>
                                    </p:set>
                                    <p:anim calcmode="lin" valueType="num">
                                      <p:cBhvr>
                                        <p:cTn id="63" dur="500" fill="hold"/>
                                        <p:tgtEl>
                                          <p:spTgt spid="28"/>
                                        </p:tgtEl>
                                        <p:attrNameLst>
                                          <p:attrName>ppt_w</p:attrName>
                                        </p:attrNameLst>
                                      </p:cBhvr>
                                      <p:tavLst>
                                        <p:tav tm="0">
                                          <p:val>
                                            <p:fltVal val="0"/>
                                          </p:val>
                                        </p:tav>
                                        <p:tav tm="100000">
                                          <p:val>
                                            <p:strVal val="#ppt_w"/>
                                          </p:val>
                                        </p:tav>
                                      </p:tavLst>
                                    </p:anim>
                                    <p:anim calcmode="lin" valueType="num">
                                      <p:cBhvr>
                                        <p:cTn id="64" dur="500" fill="hold"/>
                                        <p:tgtEl>
                                          <p:spTgt spid="28"/>
                                        </p:tgtEl>
                                        <p:attrNameLst>
                                          <p:attrName>ppt_h</p:attrName>
                                        </p:attrNameLst>
                                      </p:cBhvr>
                                      <p:tavLst>
                                        <p:tav tm="0">
                                          <p:val>
                                            <p:fltVal val="0"/>
                                          </p:val>
                                        </p:tav>
                                        <p:tav tm="100000">
                                          <p:val>
                                            <p:strVal val="#ppt_h"/>
                                          </p:val>
                                        </p:tav>
                                      </p:tavLst>
                                    </p:anim>
                                    <p:animEffect transition="in" filter="fade">
                                      <p:cBhvr>
                                        <p:cTn id="65" dur="500"/>
                                        <p:tgtEl>
                                          <p:spTgt spid="28"/>
                                        </p:tgtEl>
                                      </p:cBhvr>
                                    </p:animEffect>
                                  </p:childTnLst>
                                </p:cTn>
                              </p:par>
                              <p:par>
                                <p:cTn id="66" presetID="47" presetClass="entr" presetSubtype="0" fill="hold" grpId="0" nodeType="withEffect">
                                  <p:stCondLst>
                                    <p:cond delay="250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anim calcmode="lin" valueType="num">
                                      <p:cBhvr>
                                        <p:cTn id="69" dur="500" fill="hold"/>
                                        <p:tgtEl>
                                          <p:spTgt spid="20"/>
                                        </p:tgtEl>
                                        <p:attrNameLst>
                                          <p:attrName>ppt_x</p:attrName>
                                        </p:attrNameLst>
                                      </p:cBhvr>
                                      <p:tavLst>
                                        <p:tav tm="0">
                                          <p:val>
                                            <p:strVal val="#ppt_x"/>
                                          </p:val>
                                        </p:tav>
                                        <p:tav tm="100000">
                                          <p:val>
                                            <p:strVal val="#ppt_x"/>
                                          </p:val>
                                        </p:tav>
                                      </p:tavLst>
                                    </p:anim>
                                    <p:anim calcmode="lin" valueType="num">
                                      <p:cBhvr>
                                        <p:cTn id="70" dur="500" fill="hold"/>
                                        <p:tgtEl>
                                          <p:spTgt spid="20"/>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anim calcmode="lin" valueType="num">
                                      <p:cBhvr>
                                        <p:cTn id="74" dur="500" fill="hold"/>
                                        <p:tgtEl>
                                          <p:spTgt spid="24"/>
                                        </p:tgtEl>
                                        <p:attrNameLst>
                                          <p:attrName>ppt_x</p:attrName>
                                        </p:attrNameLst>
                                      </p:cBhvr>
                                      <p:tavLst>
                                        <p:tav tm="0">
                                          <p:val>
                                            <p:strVal val="#ppt_x"/>
                                          </p:val>
                                        </p:tav>
                                        <p:tav tm="100000">
                                          <p:val>
                                            <p:strVal val="#ppt_x"/>
                                          </p:val>
                                        </p:tav>
                                      </p:tavLst>
                                    </p:anim>
                                    <p:anim calcmode="lin" valueType="num">
                                      <p:cBhvr>
                                        <p:cTn id="75" dur="500" fill="hold"/>
                                        <p:tgtEl>
                                          <p:spTgt spid="24"/>
                                        </p:tgtEl>
                                        <p:attrNameLst>
                                          <p:attrName>ppt_y</p:attrName>
                                        </p:attrNameLst>
                                      </p:cBhvr>
                                      <p:tavLst>
                                        <p:tav tm="0">
                                          <p:val>
                                            <p:strVal val="#ppt_y+.1"/>
                                          </p:val>
                                        </p:tav>
                                        <p:tav tm="100000">
                                          <p:val>
                                            <p:strVal val="#ppt_y"/>
                                          </p:val>
                                        </p:tav>
                                      </p:tavLst>
                                    </p:anim>
                                  </p:childTnLst>
                                </p:cTn>
                              </p:par>
                              <p:par>
                                <p:cTn id="76" presetID="53" presetClass="entr" presetSubtype="16" fill="hold" grpId="0" nodeType="withEffect">
                                  <p:stCondLst>
                                    <p:cond delay="3000"/>
                                  </p:stCondLst>
                                  <p:childTnLst>
                                    <p:set>
                                      <p:cBhvr>
                                        <p:cTn id="77" dur="1" fill="hold">
                                          <p:stCondLst>
                                            <p:cond delay="0"/>
                                          </p:stCondLst>
                                        </p:cTn>
                                        <p:tgtEl>
                                          <p:spTgt spid="29"/>
                                        </p:tgtEl>
                                        <p:attrNameLst>
                                          <p:attrName>style.visibility</p:attrName>
                                        </p:attrNameLst>
                                      </p:cBhvr>
                                      <p:to>
                                        <p:strVal val="visible"/>
                                      </p:to>
                                    </p:set>
                                    <p:anim calcmode="lin" valueType="num">
                                      <p:cBhvr>
                                        <p:cTn id="78" dur="500" fill="hold"/>
                                        <p:tgtEl>
                                          <p:spTgt spid="29"/>
                                        </p:tgtEl>
                                        <p:attrNameLst>
                                          <p:attrName>ppt_w</p:attrName>
                                        </p:attrNameLst>
                                      </p:cBhvr>
                                      <p:tavLst>
                                        <p:tav tm="0">
                                          <p:val>
                                            <p:fltVal val="0"/>
                                          </p:val>
                                        </p:tav>
                                        <p:tav tm="100000">
                                          <p:val>
                                            <p:strVal val="#ppt_w"/>
                                          </p:val>
                                        </p:tav>
                                      </p:tavLst>
                                    </p:anim>
                                    <p:anim calcmode="lin" valueType="num">
                                      <p:cBhvr>
                                        <p:cTn id="79" dur="500" fill="hold"/>
                                        <p:tgtEl>
                                          <p:spTgt spid="29"/>
                                        </p:tgtEl>
                                        <p:attrNameLst>
                                          <p:attrName>ppt_h</p:attrName>
                                        </p:attrNameLst>
                                      </p:cBhvr>
                                      <p:tavLst>
                                        <p:tav tm="0">
                                          <p:val>
                                            <p:fltVal val="0"/>
                                          </p:val>
                                        </p:tav>
                                        <p:tav tm="100000">
                                          <p:val>
                                            <p:strVal val="#ppt_h"/>
                                          </p:val>
                                        </p:tav>
                                      </p:tavLst>
                                    </p:anim>
                                    <p:animEffect transition="in" filter="fade">
                                      <p:cBhvr>
                                        <p:cTn id="80" dur="500"/>
                                        <p:tgtEl>
                                          <p:spTgt spid="29"/>
                                        </p:tgtEl>
                                      </p:cBhvr>
                                    </p:animEffect>
                                  </p:childTnLst>
                                </p:cTn>
                              </p:par>
                              <p:par>
                                <p:cTn id="81" presetID="47" presetClass="entr" presetSubtype="0" fill="hold" grpId="0" nodeType="withEffect">
                                  <p:stCondLst>
                                    <p:cond delay="3000"/>
                                  </p:stCondLst>
                                  <p:childTnLst>
                                    <p:set>
                                      <p:cBhvr>
                                        <p:cTn id="82" dur="1" fill="hold">
                                          <p:stCondLst>
                                            <p:cond delay="0"/>
                                          </p:stCondLst>
                                        </p:cTn>
                                        <p:tgtEl>
                                          <p:spTgt spid="21"/>
                                        </p:tgtEl>
                                        <p:attrNameLst>
                                          <p:attrName>style.visibility</p:attrName>
                                        </p:attrNameLst>
                                      </p:cBhvr>
                                      <p:to>
                                        <p:strVal val="visible"/>
                                      </p:to>
                                    </p:set>
                                    <p:animEffect transition="in" filter="fade">
                                      <p:cBhvr>
                                        <p:cTn id="83" dur="500"/>
                                        <p:tgtEl>
                                          <p:spTgt spid="21"/>
                                        </p:tgtEl>
                                      </p:cBhvr>
                                    </p:animEffect>
                                    <p:anim calcmode="lin" valueType="num">
                                      <p:cBhvr>
                                        <p:cTn id="84" dur="500" fill="hold"/>
                                        <p:tgtEl>
                                          <p:spTgt spid="21"/>
                                        </p:tgtEl>
                                        <p:attrNameLst>
                                          <p:attrName>ppt_x</p:attrName>
                                        </p:attrNameLst>
                                      </p:cBhvr>
                                      <p:tavLst>
                                        <p:tav tm="0">
                                          <p:val>
                                            <p:strVal val="#ppt_x"/>
                                          </p:val>
                                        </p:tav>
                                        <p:tav tm="100000">
                                          <p:val>
                                            <p:strVal val="#ppt_x"/>
                                          </p:val>
                                        </p:tav>
                                      </p:tavLst>
                                    </p:anim>
                                    <p:anim calcmode="lin" valueType="num">
                                      <p:cBhvr>
                                        <p:cTn id="85" dur="500" fill="hold"/>
                                        <p:tgtEl>
                                          <p:spTgt spid="21"/>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300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anim calcmode="lin" valueType="num">
                                      <p:cBhvr>
                                        <p:cTn id="89" dur="500" fill="hold"/>
                                        <p:tgtEl>
                                          <p:spTgt spid="27"/>
                                        </p:tgtEl>
                                        <p:attrNameLst>
                                          <p:attrName>ppt_x</p:attrName>
                                        </p:attrNameLst>
                                      </p:cBhvr>
                                      <p:tavLst>
                                        <p:tav tm="0">
                                          <p:val>
                                            <p:strVal val="#ppt_x"/>
                                          </p:val>
                                        </p:tav>
                                        <p:tav tm="100000">
                                          <p:val>
                                            <p:strVal val="#ppt_x"/>
                                          </p:val>
                                        </p:tav>
                                      </p:tavLst>
                                    </p:anim>
                                    <p:anim calcmode="lin" valueType="num">
                                      <p:cBhvr>
                                        <p:cTn id="90"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p:bldP spid="27" grpId="0"/>
      <p:bldP spid="28"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1"/>
          <p:cNvGrpSpPr>
            <a:grpSpLocks noChangeAspect="1"/>
          </p:cNvGrpSpPr>
          <p:nvPr/>
        </p:nvGrpSpPr>
        <p:grpSpPr>
          <a:xfrm rot="5400000">
            <a:off x="9436849" y="2449864"/>
            <a:ext cx="373956" cy="248621"/>
            <a:chOff x="2881121" y="2516898"/>
            <a:chExt cx="376100" cy="250202"/>
          </a:xfrm>
          <a:solidFill>
            <a:srgbClr val="595959"/>
          </a:solidFill>
        </p:grpSpPr>
        <p:sp>
          <p:nvSpPr>
            <p:cNvPr id="33" name="矩形 14"/>
            <p:cNvSpPr/>
            <p:nvPr/>
          </p:nvSpPr>
          <p:spPr>
            <a:xfrm rot="13500000" flipH="1">
              <a:off x="3024316" y="2525546"/>
              <a:ext cx="232905" cy="232905"/>
            </a:xfrm>
            <a:custGeom>
              <a:avLst/>
              <a:gdLst/>
              <a:ahLst/>
              <a:cxnLst/>
              <a:rect l="l" t="t" r="r" b="b"/>
              <a:pathLst>
                <a:path w="535418" h="535418">
                  <a:moveTo>
                    <a:pt x="144016" y="535418"/>
                  </a:moveTo>
                  <a:lnTo>
                    <a:pt x="0" y="391402"/>
                  </a:lnTo>
                  <a:lnTo>
                    <a:pt x="391402" y="391402"/>
                  </a:lnTo>
                  <a:lnTo>
                    <a:pt x="391402" y="0"/>
                  </a:lnTo>
                  <a:lnTo>
                    <a:pt x="535418" y="144016"/>
                  </a:lnTo>
                  <a:lnTo>
                    <a:pt x="535418" y="391402"/>
                  </a:lnTo>
                  <a:lnTo>
                    <a:pt x="535418" y="535418"/>
                  </a:lnTo>
                  <a:lnTo>
                    <a:pt x="391402" y="5354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矩形 14"/>
            <p:cNvSpPr/>
            <p:nvPr/>
          </p:nvSpPr>
          <p:spPr>
            <a:xfrm rot="13500000" flipH="1">
              <a:off x="2881122" y="2516897"/>
              <a:ext cx="250202" cy="250203"/>
            </a:xfrm>
            <a:custGeom>
              <a:avLst/>
              <a:gdLst/>
              <a:ahLst/>
              <a:cxnLst/>
              <a:rect l="l" t="t" r="r" b="b"/>
              <a:pathLst>
                <a:path w="575182" h="575183">
                  <a:moveTo>
                    <a:pt x="183779" y="575183"/>
                  </a:moveTo>
                  <a:lnTo>
                    <a:pt x="0" y="391403"/>
                  </a:lnTo>
                  <a:lnTo>
                    <a:pt x="391402" y="391403"/>
                  </a:lnTo>
                  <a:lnTo>
                    <a:pt x="391402" y="0"/>
                  </a:lnTo>
                  <a:lnTo>
                    <a:pt x="575182" y="183780"/>
                  </a:lnTo>
                  <a:lnTo>
                    <a:pt x="575182" y="391403"/>
                  </a:lnTo>
                  <a:lnTo>
                    <a:pt x="575182" y="575183"/>
                  </a:lnTo>
                  <a:lnTo>
                    <a:pt x="391402" y="5751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3" name="组合 34"/>
          <p:cNvGrpSpPr/>
          <p:nvPr/>
        </p:nvGrpSpPr>
        <p:grpSpPr>
          <a:xfrm>
            <a:off x="8158991" y="1124485"/>
            <a:ext cx="2803612" cy="1243816"/>
            <a:chOff x="6137721" y="568403"/>
            <a:chExt cx="2435756" cy="1079946"/>
          </a:xfrm>
        </p:grpSpPr>
        <p:sp>
          <p:nvSpPr>
            <p:cNvPr id="36" name="矩形 35"/>
            <p:cNvSpPr/>
            <p:nvPr/>
          </p:nvSpPr>
          <p:spPr>
            <a:xfrm>
              <a:off x="6137721" y="568403"/>
              <a:ext cx="2435756" cy="1079946"/>
            </a:xfrm>
            <a:prstGeom prst="rect">
              <a:avLst/>
            </a:prstGeom>
            <a:solidFill>
              <a:srgbClr val="9BD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nvGrpSpPr>
            <p:cNvPr id="4" name="组合 36"/>
            <p:cNvGrpSpPr/>
            <p:nvPr/>
          </p:nvGrpSpPr>
          <p:grpSpPr>
            <a:xfrm>
              <a:off x="6232166" y="788641"/>
              <a:ext cx="2162597" cy="693053"/>
              <a:chOff x="6280655" y="877530"/>
              <a:chExt cx="2162597" cy="693053"/>
            </a:xfrm>
          </p:grpSpPr>
          <p:sp>
            <p:nvSpPr>
              <p:cNvPr id="38" name="TextBox 37"/>
              <p:cNvSpPr txBox="1"/>
              <p:nvPr/>
            </p:nvSpPr>
            <p:spPr>
              <a:xfrm>
                <a:off x="6521966" y="877530"/>
                <a:ext cx="1589322" cy="365156"/>
              </a:xfrm>
              <a:prstGeom prst="rect">
                <a:avLst/>
              </a:prstGeom>
              <a:noFill/>
            </p:spPr>
            <p:txBody>
              <a:bodyPr wrap="none" rtlCol="0">
                <a:spAutoFit/>
              </a:bodyPr>
              <a:lstStyle/>
              <a:p>
                <a:r>
                  <a:rPr lang="zh-CN" altLang="en-US" sz="2135" dirty="0">
                    <a:solidFill>
                      <a:schemeClr val="bg1"/>
                    </a:solidFill>
                    <a:latin typeface="微软雅黑" panose="020B0503020204020204" pitchFamily="34" charset="-122"/>
                    <a:ea typeface="微软雅黑" panose="020B0503020204020204" pitchFamily="34" charset="-122"/>
                  </a:rPr>
                  <a:t>推进第一步骤</a:t>
                </a:r>
              </a:p>
            </p:txBody>
          </p:sp>
          <p:sp>
            <p:nvSpPr>
              <p:cNvPr id="39" name="Rectangle 13" descr="FD1DDF730CE4456e89755B07FE1653D0# #Rectangle 13"/>
              <p:cNvSpPr>
                <a:spLocks noChangeArrowheads="1"/>
              </p:cNvSpPr>
              <p:nvPr/>
            </p:nvSpPr>
            <p:spPr bwMode="auto">
              <a:xfrm>
                <a:off x="6280655" y="1276633"/>
                <a:ext cx="2162597" cy="2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None/>
                  <a:defRPr/>
                </a:pPr>
                <a:r>
                  <a:rPr lang="zh-CN" altLang="en-US" sz="1600" dirty="0">
                    <a:solidFill>
                      <a:schemeClr val="bg1"/>
                    </a:solidFill>
                    <a:latin typeface="方正兰亭黑_GBK" pitchFamily="2" charset="-122"/>
                    <a:ea typeface="方正兰亭黑_GBK" pitchFamily="2" charset="-122"/>
                  </a:rPr>
                  <a:t>此处添加简短文字说明。</a:t>
                </a:r>
                <a:endParaRPr lang="en-US" altLang="zh-CN" sz="1600" dirty="0">
                  <a:solidFill>
                    <a:schemeClr val="bg1"/>
                  </a:solidFill>
                  <a:latin typeface="方正兰亭黑_GBK" pitchFamily="2" charset="-122"/>
                  <a:ea typeface="方正兰亭黑_GBK" pitchFamily="2" charset="-122"/>
                </a:endParaRPr>
              </a:p>
            </p:txBody>
          </p:sp>
        </p:grpSp>
      </p:grpSp>
      <p:grpSp>
        <p:nvGrpSpPr>
          <p:cNvPr id="5" name="组合 39"/>
          <p:cNvGrpSpPr>
            <a:grpSpLocks noChangeAspect="1"/>
          </p:cNvGrpSpPr>
          <p:nvPr/>
        </p:nvGrpSpPr>
        <p:grpSpPr>
          <a:xfrm rot="5400000">
            <a:off x="9436849" y="4221252"/>
            <a:ext cx="373956" cy="248621"/>
            <a:chOff x="2881121" y="2516898"/>
            <a:chExt cx="376100" cy="250202"/>
          </a:xfrm>
          <a:solidFill>
            <a:srgbClr val="595959"/>
          </a:solidFill>
        </p:grpSpPr>
        <p:sp>
          <p:nvSpPr>
            <p:cNvPr id="41" name="矩形 14"/>
            <p:cNvSpPr/>
            <p:nvPr/>
          </p:nvSpPr>
          <p:spPr>
            <a:xfrm rot="13500000" flipH="1">
              <a:off x="3024316" y="2525546"/>
              <a:ext cx="232905" cy="232905"/>
            </a:xfrm>
            <a:custGeom>
              <a:avLst/>
              <a:gdLst/>
              <a:ahLst/>
              <a:cxnLst/>
              <a:rect l="l" t="t" r="r" b="b"/>
              <a:pathLst>
                <a:path w="535418" h="535418">
                  <a:moveTo>
                    <a:pt x="144016" y="535418"/>
                  </a:moveTo>
                  <a:lnTo>
                    <a:pt x="0" y="391402"/>
                  </a:lnTo>
                  <a:lnTo>
                    <a:pt x="391402" y="391402"/>
                  </a:lnTo>
                  <a:lnTo>
                    <a:pt x="391402" y="0"/>
                  </a:lnTo>
                  <a:lnTo>
                    <a:pt x="535418" y="144016"/>
                  </a:lnTo>
                  <a:lnTo>
                    <a:pt x="535418" y="391402"/>
                  </a:lnTo>
                  <a:lnTo>
                    <a:pt x="535418" y="535418"/>
                  </a:lnTo>
                  <a:lnTo>
                    <a:pt x="391402" y="5354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2" name="矩形 14"/>
            <p:cNvSpPr/>
            <p:nvPr/>
          </p:nvSpPr>
          <p:spPr>
            <a:xfrm rot="13500000" flipH="1">
              <a:off x="2881122" y="2516897"/>
              <a:ext cx="250202" cy="250203"/>
            </a:xfrm>
            <a:custGeom>
              <a:avLst/>
              <a:gdLst/>
              <a:ahLst/>
              <a:cxnLst/>
              <a:rect l="l" t="t" r="r" b="b"/>
              <a:pathLst>
                <a:path w="575182" h="575183">
                  <a:moveTo>
                    <a:pt x="183779" y="575183"/>
                  </a:moveTo>
                  <a:lnTo>
                    <a:pt x="0" y="391403"/>
                  </a:lnTo>
                  <a:lnTo>
                    <a:pt x="391402" y="391403"/>
                  </a:lnTo>
                  <a:lnTo>
                    <a:pt x="391402" y="0"/>
                  </a:lnTo>
                  <a:lnTo>
                    <a:pt x="575182" y="183780"/>
                  </a:lnTo>
                  <a:lnTo>
                    <a:pt x="575182" y="391403"/>
                  </a:lnTo>
                  <a:lnTo>
                    <a:pt x="575182" y="575183"/>
                  </a:lnTo>
                  <a:lnTo>
                    <a:pt x="391402" y="5751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6" name="组合 42"/>
          <p:cNvGrpSpPr/>
          <p:nvPr/>
        </p:nvGrpSpPr>
        <p:grpSpPr>
          <a:xfrm>
            <a:off x="8158989" y="2878737"/>
            <a:ext cx="2803611" cy="1243816"/>
            <a:chOff x="6137721" y="2051523"/>
            <a:chExt cx="2435756" cy="1079946"/>
          </a:xfrm>
        </p:grpSpPr>
        <p:sp>
          <p:nvSpPr>
            <p:cNvPr id="44" name="矩形 43"/>
            <p:cNvSpPr/>
            <p:nvPr/>
          </p:nvSpPr>
          <p:spPr>
            <a:xfrm>
              <a:off x="6137721" y="2051523"/>
              <a:ext cx="2435756" cy="1079946"/>
            </a:xfrm>
            <a:prstGeom prst="rect">
              <a:avLst/>
            </a:prstGeom>
            <a:solidFill>
              <a:srgbClr val="04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7" name="组合 44"/>
            <p:cNvGrpSpPr/>
            <p:nvPr/>
          </p:nvGrpSpPr>
          <p:grpSpPr>
            <a:xfrm>
              <a:off x="6288196" y="2281296"/>
              <a:ext cx="2106569" cy="683518"/>
              <a:chOff x="6336685" y="887065"/>
              <a:chExt cx="2106569" cy="683518"/>
            </a:xfrm>
          </p:grpSpPr>
          <p:sp>
            <p:nvSpPr>
              <p:cNvPr id="75" name="TextBox 74"/>
              <p:cNvSpPr txBox="1"/>
              <p:nvPr/>
            </p:nvSpPr>
            <p:spPr>
              <a:xfrm>
                <a:off x="6465371" y="887065"/>
                <a:ext cx="1764800" cy="400842"/>
              </a:xfrm>
              <a:prstGeom prst="rect">
                <a:avLst/>
              </a:prstGeom>
              <a:noFill/>
            </p:spPr>
            <p:txBody>
              <a:bodyPr wrap="none" rtlCol="0">
                <a:spAutoFit/>
              </a:bodyPr>
              <a:lstStyle>
                <a:defPPr>
                  <a:defRPr lang="zh-CN"/>
                </a:defPPr>
                <a:lvl1pPr>
                  <a:defRPr sz="2900">
                    <a:solidFill>
                      <a:schemeClr val="bg1"/>
                    </a:solidFill>
                    <a:latin typeface="微软雅黑" panose="020B0503020204020204" pitchFamily="34" charset="-122"/>
                    <a:ea typeface="微软雅黑" panose="020B0503020204020204" pitchFamily="34" charset="-122"/>
                  </a:defRPr>
                </a:lvl1pPr>
              </a:lstStyle>
              <a:p>
                <a:r>
                  <a:rPr lang="zh-CN" altLang="en-US" sz="2400" dirty="0"/>
                  <a:t>推进第二步骤</a:t>
                </a:r>
              </a:p>
            </p:txBody>
          </p:sp>
          <p:sp>
            <p:nvSpPr>
              <p:cNvPr id="76" name="Rectangle 13" descr="FD1DDF730CE4456e89755B07FE1653D0# #Rectangle 13"/>
              <p:cNvSpPr>
                <a:spLocks noChangeArrowheads="1"/>
              </p:cNvSpPr>
              <p:nvPr/>
            </p:nvSpPr>
            <p:spPr bwMode="auto">
              <a:xfrm>
                <a:off x="6336685" y="1276633"/>
                <a:ext cx="2106569" cy="2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None/>
                  <a:defRPr/>
                </a:pPr>
                <a:r>
                  <a:rPr lang="zh-CN" altLang="en-US" sz="1600" dirty="0">
                    <a:solidFill>
                      <a:schemeClr val="bg1"/>
                    </a:solidFill>
                    <a:latin typeface="方正兰亭黑_GBK" pitchFamily="2" charset="-122"/>
                    <a:ea typeface="方正兰亭黑_GBK" pitchFamily="2" charset="-122"/>
                  </a:rPr>
                  <a:t>此处添加简短文字说明。</a:t>
                </a:r>
                <a:endParaRPr lang="en-US" altLang="zh-CN" sz="1600" dirty="0">
                  <a:solidFill>
                    <a:schemeClr val="bg1"/>
                  </a:solidFill>
                  <a:latin typeface="方正兰亭黑_GBK" pitchFamily="2" charset="-122"/>
                  <a:ea typeface="方正兰亭黑_GBK" pitchFamily="2" charset="-122"/>
                </a:endParaRPr>
              </a:p>
            </p:txBody>
          </p:sp>
        </p:grpSp>
      </p:grpSp>
      <p:grpSp>
        <p:nvGrpSpPr>
          <p:cNvPr id="8" name="组合 76"/>
          <p:cNvGrpSpPr/>
          <p:nvPr/>
        </p:nvGrpSpPr>
        <p:grpSpPr>
          <a:xfrm>
            <a:off x="8158988" y="4676825"/>
            <a:ext cx="2803612" cy="1243816"/>
            <a:chOff x="6137721" y="3534643"/>
            <a:chExt cx="2435756" cy="1079946"/>
          </a:xfrm>
        </p:grpSpPr>
        <p:sp>
          <p:nvSpPr>
            <p:cNvPr id="78" name="矩形 77"/>
            <p:cNvSpPr/>
            <p:nvPr/>
          </p:nvSpPr>
          <p:spPr>
            <a:xfrm>
              <a:off x="6137721" y="3534643"/>
              <a:ext cx="2435756" cy="1079946"/>
            </a:xfrm>
            <a:prstGeom prst="rect">
              <a:avLst/>
            </a:prstGeom>
            <a:solidFill>
              <a:srgbClr val="01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9" name="组合 78"/>
            <p:cNvGrpSpPr/>
            <p:nvPr/>
          </p:nvGrpSpPr>
          <p:grpSpPr>
            <a:xfrm>
              <a:off x="6416883" y="3764416"/>
              <a:ext cx="1977882" cy="683518"/>
              <a:chOff x="6465372" y="887065"/>
              <a:chExt cx="1977882" cy="683518"/>
            </a:xfrm>
          </p:grpSpPr>
          <p:sp>
            <p:nvSpPr>
              <p:cNvPr id="80" name="TextBox 79"/>
              <p:cNvSpPr txBox="1"/>
              <p:nvPr/>
            </p:nvSpPr>
            <p:spPr>
              <a:xfrm>
                <a:off x="6465372" y="887065"/>
                <a:ext cx="1764799" cy="400842"/>
              </a:xfrm>
              <a:prstGeom prst="rect">
                <a:avLst/>
              </a:prstGeom>
              <a:noFill/>
            </p:spPr>
            <p:txBody>
              <a:bodyPr wrap="none" rtlCol="0">
                <a:spAutoFit/>
              </a:bodyPr>
              <a:lstStyle>
                <a:defPPr>
                  <a:defRPr lang="zh-CN"/>
                </a:defPPr>
                <a:lvl1pPr>
                  <a:defRPr sz="2900">
                    <a:solidFill>
                      <a:schemeClr val="bg1"/>
                    </a:solidFill>
                    <a:latin typeface="微软雅黑" panose="020B0503020204020204" pitchFamily="34" charset="-122"/>
                    <a:ea typeface="微软雅黑" panose="020B0503020204020204" pitchFamily="34" charset="-122"/>
                  </a:defRPr>
                </a:lvl1pPr>
              </a:lstStyle>
              <a:p>
                <a:r>
                  <a:rPr lang="zh-CN" altLang="en-US" sz="2400" dirty="0"/>
                  <a:t>推进第三步骤</a:t>
                </a:r>
              </a:p>
            </p:txBody>
          </p:sp>
          <p:sp>
            <p:nvSpPr>
              <p:cNvPr id="81" name="Rectangle 13" descr="FD1DDF730CE4456e89755B07FE1653D0# #Rectangle 13"/>
              <p:cNvSpPr>
                <a:spLocks noChangeArrowheads="1"/>
              </p:cNvSpPr>
              <p:nvPr/>
            </p:nvSpPr>
            <p:spPr bwMode="auto">
              <a:xfrm>
                <a:off x="6465372" y="1276633"/>
                <a:ext cx="1977882" cy="2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None/>
                  <a:defRPr/>
                </a:pPr>
                <a:r>
                  <a:rPr lang="zh-CN" altLang="en-US" sz="1600" dirty="0">
                    <a:solidFill>
                      <a:schemeClr val="bg1"/>
                    </a:solidFill>
                    <a:latin typeface="方正兰亭黑_GBK" pitchFamily="2" charset="-122"/>
                    <a:ea typeface="方正兰亭黑_GBK" pitchFamily="2" charset="-122"/>
                  </a:rPr>
                  <a:t>此处添加简短文字说明。</a:t>
                </a:r>
                <a:endParaRPr lang="en-US" altLang="zh-CN" sz="1600" dirty="0">
                  <a:solidFill>
                    <a:schemeClr val="bg1"/>
                  </a:solidFill>
                  <a:latin typeface="方正兰亭黑_GBK" pitchFamily="2" charset="-122"/>
                  <a:ea typeface="方正兰亭黑_GBK" pitchFamily="2" charset="-122"/>
                </a:endParaRPr>
              </a:p>
            </p:txBody>
          </p:sp>
        </p:grpSp>
      </p:grpSp>
      <p:sp>
        <p:nvSpPr>
          <p:cNvPr id="82" name="TextBox 81"/>
          <p:cNvSpPr txBox="1"/>
          <p:nvPr/>
        </p:nvSpPr>
        <p:spPr>
          <a:xfrm>
            <a:off x="1059002" y="3986381"/>
            <a:ext cx="6822222" cy="2191298"/>
          </a:xfrm>
          <a:prstGeom prst="rect">
            <a:avLst/>
          </a:prstGeom>
          <a:noFill/>
        </p:spPr>
        <p:txBody>
          <a:bodyPr wrap="square" lIns="121853" tIns="60925" rIns="121853" bIns="60925" rtlCol="0">
            <a:spAutoFit/>
          </a:bodyPr>
          <a:lstStyle/>
          <a:p>
            <a:pPr algn="just">
              <a:lnSpc>
                <a:spcPct val="12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点击输入计划的详细文字内容，文字语言要精炼概括，避免用冗长空洞的词汇，给人以真实诚挚的感觉。计划条理要清晰，可操作性要强，用清晰明了的思路呈现自己想要表达的观点与计划。</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20000"/>
              </a:lnSpc>
            </a:pP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2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计划的详细文字内容语言要精炼概括，避免用冗长空洞的词汇，给人以真实诚挚的感觉。计划条理要清晰，可操作性要强，用清晰明了的思路呈现自己的观点与计划</a:t>
            </a:r>
            <a:r>
              <a:rPr lang="zh-CN" altLang="en-US" sz="1600" dirty="0">
                <a:solidFill>
                  <a:schemeClr val="bg1">
                    <a:lumMod val="50000"/>
                  </a:schemeClr>
                </a:solidFill>
                <a:latin typeface="方正兰亭纤黑简体" pitchFamily="65" charset="-122"/>
                <a:ea typeface="方正兰亭纤黑简体" pitchFamily="65" charset="-122"/>
              </a:rPr>
              <a:t>。</a:t>
            </a:r>
            <a:endParaRPr lang="en-US" altLang="zh-CN" sz="1600" dirty="0">
              <a:solidFill>
                <a:schemeClr val="bg1">
                  <a:lumMod val="50000"/>
                </a:schemeClr>
              </a:solidFill>
              <a:latin typeface="方正兰亭纤黑简体" pitchFamily="65" charset="-122"/>
              <a:ea typeface="方正兰亭纤黑简体" pitchFamily="65" charset="-122"/>
            </a:endParaRPr>
          </a:p>
        </p:txBody>
      </p:sp>
      <p:sp>
        <p:nvSpPr>
          <p:cNvPr id="84" name="圆角矩形 4"/>
          <p:cNvSpPr/>
          <p:nvPr/>
        </p:nvSpPr>
        <p:spPr>
          <a:xfrm>
            <a:off x="1128172" y="1390138"/>
            <a:ext cx="6579851" cy="2559591"/>
          </a:xfrm>
          <a:custGeom>
            <a:avLst/>
            <a:gdLst/>
            <a:ahLst/>
            <a:cxnLst/>
            <a:rect l="l" t="t" r="r" b="b"/>
            <a:pathLst>
              <a:path w="7961882" h="3169464">
                <a:moveTo>
                  <a:pt x="7235898" y="2392004"/>
                </a:moveTo>
                <a:lnTo>
                  <a:pt x="7910406" y="2392004"/>
                </a:lnTo>
                <a:cubicBezTo>
                  <a:pt x="7938835" y="2392004"/>
                  <a:pt x="7961882" y="2415051"/>
                  <a:pt x="7961882" y="2443480"/>
                </a:cubicBezTo>
                <a:lnTo>
                  <a:pt x="7961882" y="3117988"/>
                </a:lnTo>
                <a:cubicBezTo>
                  <a:pt x="7961882" y="3146417"/>
                  <a:pt x="7938835" y="3169464"/>
                  <a:pt x="7910406" y="3169464"/>
                </a:cubicBezTo>
                <a:lnTo>
                  <a:pt x="7235898" y="3169464"/>
                </a:lnTo>
                <a:cubicBezTo>
                  <a:pt x="7207469" y="3169464"/>
                  <a:pt x="7184422" y="3146417"/>
                  <a:pt x="7184422" y="3117988"/>
                </a:cubicBezTo>
                <a:lnTo>
                  <a:pt x="7184422" y="2443480"/>
                </a:lnTo>
                <a:cubicBezTo>
                  <a:pt x="7184422" y="2415051"/>
                  <a:pt x="7207469" y="2392004"/>
                  <a:pt x="7235898" y="2392004"/>
                </a:cubicBezTo>
                <a:close/>
                <a:moveTo>
                  <a:pt x="6437628" y="2392004"/>
                </a:moveTo>
                <a:lnTo>
                  <a:pt x="7112136" y="2392004"/>
                </a:lnTo>
                <a:cubicBezTo>
                  <a:pt x="7140565" y="2392004"/>
                  <a:pt x="7163612" y="2415051"/>
                  <a:pt x="7163612" y="2443480"/>
                </a:cubicBezTo>
                <a:lnTo>
                  <a:pt x="7163612" y="3117988"/>
                </a:lnTo>
                <a:cubicBezTo>
                  <a:pt x="7163612" y="3146417"/>
                  <a:pt x="7140565" y="3169464"/>
                  <a:pt x="7112136" y="3169464"/>
                </a:cubicBezTo>
                <a:lnTo>
                  <a:pt x="6437628" y="3169464"/>
                </a:lnTo>
                <a:cubicBezTo>
                  <a:pt x="6409199" y="3169464"/>
                  <a:pt x="6386152" y="3146417"/>
                  <a:pt x="6386152" y="3117988"/>
                </a:cubicBezTo>
                <a:lnTo>
                  <a:pt x="6386152" y="2443480"/>
                </a:lnTo>
                <a:cubicBezTo>
                  <a:pt x="6386152" y="2415051"/>
                  <a:pt x="6409199" y="2392004"/>
                  <a:pt x="6437628" y="2392004"/>
                </a:cubicBezTo>
                <a:close/>
                <a:moveTo>
                  <a:pt x="5639359" y="2392004"/>
                </a:moveTo>
                <a:lnTo>
                  <a:pt x="6313867" y="2392004"/>
                </a:lnTo>
                <a:cubicBezTo>
                  <a:pt x="6342296" y="2392004"/>
                  <a:pt x="6365343" y="2415051"/>
                  <a:pt x="6365343" y="2443480"/>
                </a:cubicBezTo>
                <a:lnTo>
                  <a:pt x="6365343" y="3117988"/>
                </a:lnTo>
                <a:cubicBezTo>
                  <a:pt x="6365343" y="3146417"/>
                  <a:pt x="6342296" y="3169464"/>
                  <a:pt x="6313867" y="3169464"/>
                </a:cubicBezTo>
                <a:lnTo>
                  <a:pt x="5639359" y="3169464"/>
                </a:lnTo>
                <a:cubicBezTo>
                  <a:pt x="5610930" y="3169464"/>
                  <a:pt x="5587883" y="3146417"/>
                  <a:pt x="5587883" y="3117988"/>
                </a:cubicBezTo>
                <a:lnTo>
                  <a:pt x="5587883" y="2443480"/>
                </a:lnTo>
                <a:cubicBezTo>
                  <a:pt x="5587883" y="2415051"/>
                  <a:pt x="5610930" y="2392004"/>
                  <a:pt x="5639359" y="2392004"/>
                </a:cubicBezTo>
                <a:close/>
                <a:moveTo>
                  <a:pt x="4841090" y="2392004"/>
                </a:moveTo>
                <a:lnTo>
                  <a:pt x="5515598" y="2392004"/>
                </a:lnTo>
                <a:cubicBezTo>
                  <a:pt x="5544027" y="2392004"/>
                  <a:pt x="5567074" y="2415051"/>
                  <a:pt x="5567074" y="2443480"/>
                </a:cubicBezTo>
                <a:lnTo>
                  <a:pt x="5567074" y="3117988"/>
                </a:lnTo>
                <a:cubicBezTo>
                  <a:pt x="5567074" y="3146417"/>
                  <a:pt x="5544027" y="3169464"/>
                  <a:pt x="5515598" y="3169464"/>
                </a:cubicBezTo>
                <a:lnTo>
                  <a:pt x="4841090" y="3169464"/>
                </a:lnTo>
                <a:cubicBezTo>
                  <a:pt x="4812661" y="3169464"/>
                  <a:pt x="4789614" y="3146417"/>
                  <a:pt x="4789614" y="3117988"/>
                </a:cubicBezTo>
                <a:lnTo>
                  <a:pt x="4789614" y="2443480"/>
                </a:lnTo>
                <a:cubicBezTo>
                  <a:pt x="4789614" y="2415051"/>
                  <a:pt x="4812661" y="2392004"/>
                  <a:pt x="4841090" y="2392004"/>
                </a:cubicBezTo>
                <a:close/>
                <a:moveTo>
                  <a:pt x="4042821" y="2392004"/>
                </a:moveTo>
                <a:lnTo>
                  <a:pt x="4717329" y="2392004"/>
                </a:lnTo>
                <a:cubicBezTo>
                  <a:pt x="4745758" y="2392004"/>
                  <a:pt x="4768805" y="2415051"/>
                  <a:pt x="4768805" y="2443480"/>
                </a:cubicBezTo>
                <a:lnTo>
                  <a:pt x="4768805" y="3117988"/>
                </a:lnTo>
                <a:cubicBezTo>
                  <a:pt x="4768805" y="3146417"/>
                  <a:pt x="4745758" y="3169464"/>
                  <a:pt x="4717329" y="3169464"/>
                </a:cubicBezTo>
                <a:lnTo>
                  <a:pt x="4042821" y="3169464"/>
                </a:lnTo>
                <a:cubicBezTo>
                  <a:pt x="4014392" y="3169464"/>
                  <a:pt x="3991345" y="3146417"/>
                  <a:pt x="3991345" y="3117988"/>
                </a:cubicBezTo>
                <a:lnTo>
                  <a:pt x="3991345" y="2443480"/>
                </a:lnTo>
                <a:cubicBezTo>
                  <a:pt x="3991345" y="2415051"/>
                  <a:pt x="4014392" y="2392004"/>
                  <a:pt x="4042821" y="2392004"/>
                </a:cubicBezTo>
                <a:close/>
                <a:moveTo>
                  <a:pt x="3244552" y="2392004"/>
                </a:moveTo>
                <a:lnTo>
                  <a:pt x="3919060" y="2392004"/>
                </a:lnTo>
                <a:cubicBezTo>
                  <a:pt x="3947489" y="2392004"/>
                  <a:pt x="3970536" y="2415051"/>
                  <a:pt x="3970536" y="2443480"/>
                </a:cubicBezTo>
                <a:lnTo>
                  <a:pt x="3970536" y="3117988"/>
                </a:lnTo>
                <a:cubicBezTo>
                  <a:pt x="3970536" y="3146417"/>
                  <a:pt x="3947489" y="3169464"/>
                  <a:pt x="3919060" y="3169464"/>
                </a:cubicBezTo>
                <a:lnTo>
                  <a:pt x="3244552" y="3169464"/>
                </a:lnTo>
                <a:cubicBezTo>
                  <a:pt x="3216123" y="3169464"/>
                  <a:pt x="3193076" y="3146417"/>
                  <a:pt x="3193076" y="3117988"/>
                </a:cubicBezTo>
                <a:lnTo>
                  <a:pt x="3193076" y="2443480"/>
                </a:lnTo>
                <a:cubicBezTo>
                  <a:pt x="3193076" y="2415051"/>
                  <a:pt x="3216123" y="2392004"/>
                  <a:pt x="3244552" y="2392004"/>
                </a:cubicBezTo>
                <a:close/>
                <a:moveTo>
                  <a:pt x="2446283" y="2392004"/>
                </a:moveTo>
                <a:lnTo>
                  <a:pt x="3120791" y="2392004"/>
                </a:lnTo>
                <a:cubicBezTo>
                  <a:pt x="3149220" y="2392004"/>
                  <a:pt x="3172267" y="2415051"/>
                  <a:pt x="3172267" y="2443480"/>
                </a:cubicBezTo>
                <a:lnTo>
                  <a:pt x="3172267" y="3117988"/>
                </a:lnTo>
                <a:cubicBezTo>
                  <a:pt x="3172267" y="3146417"/>
                  <a:pt x="3149220" y="3169464"/>
                  <a:pt x="3120791" y="3169464"/>
                </a:cubicBezTo>
                <a:lnTo>
                  <a:pt x="2446283" y="3169464"/>
                </a:lnTo>
                <a:cubicBezTo>
                  <a:pt x="2417854" y="3169464"/>
                  <a:pt x="2394807" y="3146417"/>
                  <a:pt x="2394807" y="3117988"/>
                </a:cubicBezTo>
                <a:lnTo>
                  <a:pt x="2394807" y="2443480"/>
                </a:lnTo>
                <a:cubicBezTo>
                  <a:pt x="2394807" y="2415051"/>
                  <a:pt x="2417854" y="2392004"/>
                  <a:pt x="2446283" y="2392004"/>
                </a:cubicBezTo>
                <a:close/>
                <a:moveTo>
                  <a:pt x="1648014" y="2392004"/>
                </a:moveTo>
                <a:lnTo>
                  <a:pt x="2322522" y="2392004"/>
                </a:lnTo>
                <a:cubicBezTo>
                  <a:pt x="2350951" y="2392004"/>
                  <a:pt x="2373998" y="2415051"/>
                  <a:pt x="2373998" y="2443480"/>
                </a:cubicBezTo>
                <a:lnTo>
                  <a:pt x="2373998" y="3117988"/>
                </a:lnTo>
                <a:cubicBezTo>
                  <a:pt x="2373998" y="3146417"/>
                  <a:pt x="2350951" y="3169464"/>
                  <a:pt x="2322522" y="3169464"/>
                </a:cubicBezTo>
                <a:lnTo>
                  <a:pt x="1648014" y="3169464"/>
                </a:lnTo>
                <a:cubicBezTo>
                  <a:pt x="1619585" y="3169464"/>
                  <a:pt x="1596538" y="3146417"/>
                  <a:pt x="1596538" y="3117988"/>
                </a:cubicBezTo>
                <a:lnTo>
                  <a:pt x="1596538" y="2443480"/>
                </a:lnTo>
                <a:cubicBezTo>
                  <a:pt x="1596538" y="2415051"/>
                  <a:pt x="1619585" y="2392004"/>
                  <a:pt x="1648014" y="2392004"/>
                </a:cubicBezTo>
                <a:close/>
                <a:moveTo>
                  <a:pt x="849745" y="2392004"/>
                </a:moveTo>
                <a:lnTo>
                  <a:pt x="1524253" y="2392004"/>
                </a:lnTo>
                <a:cubicBezTo>
                  <a:pt x="1552682" y="2392004"/>
                  <a:pt x="1575729" y="2415051"/>
                  <a:pt x="1575729" y="2443480"/>
                </a:cubicBezTo>
                <a:lnTo>
                  <a:pt x="1575729" y="3117988"/>
                </a:lnTo>
                <a:cubicBezTo>
                  <a:pt x="1575729" y="3146417"/>
                  <a:pt x="1552682" y="3169464"/>
                  <a:pt x="1524253" y="3169464"/>
                </a:cubicBezTo>
                <a:lnTo>
                  <a:pt x="849745" y="3169464"/>
                </a:lnTo>
                <a:cubicBezTo>
                  <a:pt x="821316" y="3169464"/>
                  <a:pt x="798269" y="3146417"/>
                  <a:pt x="798269" y="3117988"/>
                </a:cubicBezTo>
                <a:lnTo>
                  <a:pt x="798269" y="2443480"/>
                </a:lnTo>
                <a:cubicBezTo>
                  <a:pt x="798269" y="2415051"/>
                  <a:pt x="821316" y="2392004"/>
                  <a:pt x="849745" y="2392004"/>
                </a:cubicBezTo>
                <a:close/>
                <a:moveTo>
                  <a:pt x="51476" y="2392004"/>
                </a:moveTo>
                <a:lnTo>
                  <a:pt x="725984" y="2392004"/>
                </a:lnTo>
                <a:cubicBezTo>
                  <a:pt x="754413" y="2392004"/>
                  <a:pt x="777460" y="2415051"/>
                  <a:pt x="777460" y="2443480"/>
                </a:cubicBezTo>
                <a:lnTo>
                  <a:pt x="777460" y="3117988"/>
                </a:lnTo>
                <a:cubicBezTo>
                  <a:pt x="777460" y="3146417"/>
                  <a:pt x="754413" y="3169464"/>
                  <a:pt x="725984" y="3169464"/>
                </a:cubicBezTo>
                <a:lnTo>
                  <a:pt x="51476" y="3169464"/>
                </a:lnTo>
                <a:cubicBezTo>
                  <a:pt x="23047" y="3169464"/>
                  <a:pt x="0" y="3146417"/>
                  <a:pt x="0" y="3117988"/>
                </a:cubicBezTo>
                <a:lnTo>
                  <a:pt x="0" y="2443480"/>
                </a:lnTo>
                <a:cubicBezTo>
                  <a:pt x="0" y="2415051"/>
                  <a:pt x="23047" y="2392004"/>
                  <a:pt x="51476" y="2392004"/>
                </a:cubicBezTo>
                <a:close/>
                <a:moveTo>
                  <a:pt x="7235898" y="1594670"/>
                </a:moveTo>
                <a:lnTo>
                  <a:pt x="7910406" y="1594670"/>
                </a:lnTo>
                <a:cubicBezTo>
                  <a:pt x="7938835" y="1594670"/>
                  <a:pt x="7961882" y="1617717"/>
                  <a:pt x="7961882" y="1646146"/>
                </a:cubicBezTo>
                <a:lnTo>
                  <a:pt x="7961882" y="2320654"/>
                </a:lnTo>
                <a:cubicBezTo>
                  <a:pt x="7961882" y="2349083"/>
                  <a:pt x="7938835" y="2372130"/>
                  <a:pt x="7910406" y="2372130"/>
                </a:cubicBezTo>
                <a:lnTo>
                  <a:pt x="7235898" y="2372130"/>
                </a:lnTo>
                <a:cubicBezTo>
                  <a:pt x="7207469" y="2372130"/>
                  <a:pt x="7184422" y="2349083"/>
                  <a:pt x="7184422" y="2320654"/>
                </a:cubicBezTo>
                <a:lnTo>
                  <a:pt x="7184422" y="1646146"/>
                </a:lnTo>
                <a:cubicBezTo>
                  <a:pt x="7184422" y="1617717"/>
                  <a:pt x="7207469" y="1594670"/>
                  <a:pt x="7235898" y="1594670"/>
                </a:cubicBezTo>
                <a:close/>
                <a:moveTo>
                  <a:pt x="6437628" y="1594670"/>
                </a:moveTo>
                <a:lnTo>
                  <a:pt x="7112136" y="1594670"/>
                </a:lnTo>
                <a:cubicBezTo>
                  <a:pt x="7140565" y="1594670"/>
                  <a:pt x="7163612" y="1617717"/>
                  <a:pt x="7163612" y="1646146"/>
                </a:cubicBezTo>
                <a:lnTo>
                  <a:pt x="7163612" y="2320654"/>
                </a:lnTo>
                <a:cubicBezTo>
                  <a:pt x="7163612" y="2349083"/>
                  <a:pt x="7140565" y="2372130"/>
                  <a:pt x="7112136" y="2372130"/>
                </a:cubicBezTo>
                <a:lnTo>
                  <a:pt x="6437628" y="2372130"/>
                </a:lnTo>
                <a:cubicBezTo>
                  <a:pt x="6409199" y="2372130"/>
                  <a:pt x="6386152" y="2349083"/>
                  <a:pt x="6386152" y="2320654"/>
                </a:cubicBezTo>
                <a:lnTo>
                  <a:pt x="6386152" y="1646146"/>
                </a:lnTo>
                <a:cubicBezTo>
                  <a:pt x="6386152" y="1617717"/>
                  <a:pt x="6409199" y="1594670"/>
                  <a:pt x="6437628" y="1594670"/>
                </a:cubicBezTo>
                <a:close/>
                <a:moveTo>
                  <a:pt x="5639359" y="1594670"/>
                </a:moveTo>
                <a:lnTo>
                  <a:pt x="6313867" y="1594670"/>
                </a:lnTo>
                <a:cubicBezTo>
                  <a:pt x="6342296" y="1594670"/>
                  <a:pt x="6365343" y="1617717"/>
                  <a:pt x="6365343" y="1646146"/>
                </a:cubicBezTo>
                <a:lnTo>
                  <a:pt x="6365343" y="2320654"/>
                </a:lnTo>
                <a:cubicBezTo>
                  <a:pt x="6365343" y="2349083"/>
                  <a:pt x="6342296" y="2372130"/>
                  <a:pt x="6313867" y="2372130"/>
                </a:cubicBezTo>
                <a:lnTo>
                  <a:pt x="5639359" y="2372130"/>
                </a:lnTo>
                <a:cubicBezTo>
                  <a:pt x="5610930" y="2372130"/>
                  <a:pt x="5587883" y="2349083"/>
                  <a:pt x="5587883" y="2320654"/>
                </a:cubicBezTo>
                <a:lnTo>
                  <a:pt x="5587883" y="1646146"/>
                </a:lnTo>
                <a:cubicBezTo>
                  <a:pt x="5587883" y="1617717"/>
                  <a:pt x="5610930" y="1594670"/>
                  <a:pt x="5639359" y="1594670"/>
                </a:cubicBezTo>
                <a:close/>
                <a:moveTo>
                  <a:pt x="4841090" y="1594670"/>
                </a:moveTo>
                <a:lnTo>
                  <a:pt x="5515598" y="1594670"/>
                </a:lnTo>
                <a:cubicBezTo>
                  <a:pt x="5544027" y="1594670"/>
                  <a:pt x="5567074" y="1617717"/>
                  <a:pt x="5567074" y="1646146"/>
                </a:cubicBezTo>
                <a:lnTo>
                  <a:pt x="5567074" y="2320654"/>
                </a:lnTo>
                <a:cubicBezTo>
                  <a:pt x="5567074" y="2349083"/>
                  <a:pt x="5544027" y="2372130"/>
                  <a:pt x="5515598" y="2372130"/>
                </a:cubicBezTo>
                <a:lnTo>
                  <a:pt x="4841090" y="2372130"/>
                </a:lnTo>
                <a:cubicBezTo>
                  <a:pt x="4812661" y="2372130"/>
                  <a:pt x="4789614" y="2349083"/>
                  <a:pt x="4789614" y="2320654"/>
                </a:cubicBezTo>
                <a:lnTo>
                  <a:pt x="4789614" y="1646146"/>
                </a:lnTo>
                <a:cubicBezTo>
                  <a:pt x="4789614" y="1617717"/>
                  <a:pt x="4812661" y="1594670"/>
                  <a:pt x="4841090" y="1594670"/>
                </a:cubicBezTo>
                <a:close/>
                <a:moveTo>
                  <a:pt x="4042821" y="1594670"/>
                </a:moveTo>
                <a:lnTo>
                  <a:pt x="4717329" y="1594670"/>
                </a:lnTo>
                <a:cubicBezTo>
                  <a:pt x="4745758" y="1594670"/>
                  <a:pt x="4768805" y="1617717"/>
                  <a:pt x="4768805" y="1646146"/>
                </a:cubicBezTo>
                <a:lnTo>
                  <a:pt x="4768805" y="2320654"/>
                </a:lnTo>
                <a:cubicBezTo>
                  <a:pt x="4768805" y="2349083"/>
                  <a:pt x="4745758" y="2372130"/>
                  <a:pt x="4717329" y="2372130"/>
                </a:cubicBezTo>
                <a:lnTo>
                  <a:pt x="4042821" y="2372130"/>
                </a:lnTo>
                <a:cubicBezTo>
                  <a:pt x="4014392" y="2372130"/>
                  <a:pt x="3991345" y="2349083"/>
                  <a:pt x="3991345" y="2320654"/>
                </a:cubicBezTo>
                <a:lnTo>
                  <a:pt x="3991345" y="1646146"/>
                </a:lnTo>
                <a:cubicBezTo>
                  <a:pt x="3991345" y="1617717"/>
                  <a:pt x="4014392" y="1594670"/>
                  <a:pt x="4042821" y="1594670"/>
                </a:cubicBezTo>
                <a:close/>
                <a:moveTo>
                  <a:pt x="3244552" y="1594670"/>
                </a:moveTo>
                <a:lnTo>
                  <a:pt x="3919060" y="1594670"/>
                </a:lnTo>
                <a:cubicBezTo>
                  <a:pt x="3947489" y="1594670"/>
                  <a:pt x="3970536" y="1617717"/>
                  <a:pt x="3970536" y="1646146"/>
                </a:cubicBezTo>
                <a:lnTo>
                  <a:pt x="3970536" y="2320654"/>
                </a:lnTo>
                <a:cubicBezTo>
                  <a:pt x="3970536" y="2349083"/>
                  <a:pt x="3947489" y="2372130"/>
                  <a:pt x="3919060" y="2372130"/>
                </a:cubicBezTo>
                <a:lnTo>
                  <a:pt x="3244552" y="2372130"/>
                </a:lnTo>
                <a:cubicBezTo>
                  <a:pt x="3216123" y="2372130"/>
                  <a:pt x="3193076" y="2349083"/>
                  <a:pt x="3193076" y="2320654"/>
                </a:cubicBezTo>
                <a:lnTo>
                  <a:pt x="3193076" y="1646146"/>
                </a:lnTo>
                <a:cubicBezTo>
                  <a:pt x="3193076" y="1617717"/>
                  <a:pt x="3216123" y="1594670"/>
                  <a:pt x="3244552" y="1594670"/>
                </a:cubicBezTo>
                <a:close/>
                <a:moveTo>
                  <a:pt x="2446283" y="1594670"/>
                </a:moveTo>
                <a:lnTo>
                  <a:pt x="3120791" y="1594670"/>
                </a:lnTo>
                <a:cubicBezTo>
                  <a:pt x="3149220" y="1594670"/>
                  <a:pt x="3172267" y="1617717"/>
                  <a:pt x="3172267" y="1646146"/>
                </a:cubicBezTo>
                <a:lnTo>
                  <a:pt x="3172267" y="2320654"/>
                </a:lnTo>
                <a:cubicBezTo>
                  <a:pt x="3172267" y="2349083"/>
                  <a:pt x="3149220" y="2372130"/>
                  <a:pt x="3120791" y="2372130"/>
                </a:cubicBezTo>
                <a:lnTo>
                  <a:pt x="2446283" y="2372130"/>
                </a:lnTo>
                <a:cubicBezTo>
                  <a:pt x="2417854" y="2372130"/>
                  <a:pt x="2394807" y="2349083"/>
                  <a:pt x="2394807" y="2320654"/>
                </a:cubicBezTo>
                <a:lnTo>
                  <a:pt x="2394807" y="1646146"/>
                </a:lnTo>
                <a:cubicBezTo>
                  <a:pt x="2394807" y="1617717"/>
                  <a:pt x="2417854" y="1594670"/>
                  <a:pt x="2446283" y="1594670"/>
                </a:cubicBezTo>
                <a:close/>
                <a:moveTo>
                  <a:pt x="1648014" y="1594670"/>
                </a:moveTo>
                <a:lnTo>
                  <a:pt x="2322522" y="1594670"/>
                </a:lnTo>
                <a:cubicBezTo>
                  <a:pt x="2350951" y="1594670"/>
                  <a:pt x="2373998" y="1617717"/>
                  <a:pt x="2373998" y="1646146"/>
                </a:cubicBezTo>
                <a:lnTo>
                  <a:pt x="2373998" y="2320654"/>
                </a:lnTo>
                <a:cubicBezTo>
                  <a:pt x="2373998" y="2349083"/>
                  <a:pt x="2350951" y="2372130"/>
                  <a:pt x="2322522" y="2372130"/>
                </a:cubicBezTo>
                <a:lnTo>
                  <a:pt x="1648014" y="2372130"/>
                </a:lnTo>
                <a:cubicBezTo>
                  <a:pt x="1619585" y="2372130"/>
                  <a:pt x="1596538" y="2349083"/>
                  <a:pt x="1596538" y="2320654"/>
                </a:cubicBezTo>
                <a:lnTo>
                  <a:pt x="1596538" y="1646146"/>
                </a:lnTo>
                <a:cubicBezTo>
                  <a:pt x="1596538" y="1617717"/>
                  <a:pt x="1619585" y="1594670"/>
                  <a:pt x="1648014" y="1594670"/>
                </a:cubicBezTo>
                <a:close/>
                <a:moveTo>
                  <a:pt x="849745" y="1594670"/>
                </a:moveTo>
                <a:lnTo>
                  <a:pt x="1524253" y="1594670"/>
                </a:lnTo>
                <a:cubicBezTo>
                  <a:pt x="1552682" y="1594670"/>
                  <a:pt x="1575729" y="1617717"/>
                  <a:pt x="1575729" y="1646146"/>
                </a:cubicBezTo>
                <a:lnTo>
                  <a:pt x="1575729" y="2320654"/>
                </a:lnTo>
                <a:cubicBezTo>
                  <a:pt x="1575729" y="2349083"/>
                  <a:pt x="1552682" y="2372130"/>
                  <a:pt x="1524253" y="2372130"/>
                </a:cubicBezTo>
                <a:lnTo>
                  <a:pt x="849745" y="2372130"/>
                </a:lnTo>
                <a:cubicBezTo>
                  <a:pt x="821316" y="2372130"/>
                  <a:pt x="798269" y="2349083"/>
                  <a:pt x="798269" y="2320654"/>
                </a:cubicBezTo>
                <a:lnTo>
                  <a:pt x="798269" y="1646146"/>
                </a:lnTo>
                <a:cubicBezTo>
                  <a:pt x="798269" y="1617717"/>
                  <a:pt x="821316" y="1594670"/>
                  <a:pt x="849745" y="1594670"/>
                </a:cubicBezTo>
                <a:close/>
                <a:moveTo>
                  <a:pt x="51476" y="1594670"/>
                </a:moveTo>
                <a:lnTo>
                  <a:pt x="725984" y="1594670"/>
                </a:lnTo>
                <a:cubicBezTo>
                  <a:pt x="754413" y="1594670"/>
                  <a:pt x="777460" y="1617717"/>
                  <a:pt x="777460" y="1646146"/>
                </a:cubicBezTo>
                <a:lnTo>
                  <a:pt x="777460" y="2320654"/>
                </a:lnTo>
                <a:cubicBezTo>
                  <a:pt x="777460" y="2349083"/>
                  <a:pt x="754413" y="2372130"/>
                  <a:pt x="725984" y="2372130"/>
                </a:cubicBezTo>
                <a:lnTo>
                  <a:pt x="51476" y="2372130"/>
                </a:lnTo>
                <a:cubicBezTo>
                  <a:pt x="23047" y="2372130"/>
                  <a:pt x="0" y="2349083"/>
                  <a:pt x="0" y="2320654"/>
                </a:cubicBezTo>
                <a:lnTo>
                  <a:pt x="0" y="1646146"/>
                </a:lnTo>
                <a:cubicBezTo>
                  <a:pt x="0" y="1617717"/>
                  <a:pt x="23047" y="1594670"/>
                  <a:pt x="51476" y="1594670"/>
                </a:cubicBezTo>
                <a:close/>
                <a:moveTo>
                  <a:pt x="7235898" y="797335"/>
                </a:moveTo>
                <a:lnTo>
                  <a:pt x="7910406" y="797335"/>
                </a:lnTo>
                <a:cubicBezTo>
                  <a:pt x="7938835" y="797335"/>
                  <a:pt x="7961882" y="820382"/>
                  <a:pt x="7961882" y="848811"/>
                </a:cubicBezTo>
                <a:lnTo>
                  <a:pt x="7961882" y="1523319"/>
                </a:lnTo>
                <a:cubicBezTo>
                  <a:pt x="7961882" y="1551748"/>
                  <a:pt x="7938835" y="1574795"/>
                  <a:pt x="7910406" y="1574795"/>
                </a:cubicBezTo>
                <a:lnTo>
                  <a:pt x="7235898" y="1574795"/>
                </a:lnTo>
                <a:cubicBezTo>
                  <a:pt x="7207469" y="1574795"/>
                  <a:pt x="7184422" y="1551748"/>
                  <a:pt x="7184422" y="1523319"/>
                </a:cubicBezTo>
                <a:lnTo>
                  <a:pt x="7184422" y="848811"/>
                </a:lnTo>
                <a:cubicBezTo>
                  <a:pt x="7184422" y="820382"/>
                  <a:pt x="7207469" y="797335"/>
                  <a:pt x="7235898" y="797335"/>
                </a:cubicBezTo>
                <a:close/>
                <a:moveTo>
                  <a:pt x="6437628" y="797335"/>
                </a:moveTo>
                <a:lnTo>
                  <a:pt x="7112136" y="797335"/>
                </a:lnTo>
                <a:cubicBezTo>
                  <a:pt x="7140565" y="797335"/>
                  <a:pt x="7163612" y="820382"/>
                  <a:pt x="7163612" y="848811"/>
                </a:cubicBezTo>
                <a:lnTo>
                  <a:pt x="7163612" y="1523319"/>
                </a:lnTo>
                <a:cubicBezTo>
                  <a:pt x="7163612" y="1551748"/>
                  <a:pt x="7140565" y="1574795"/>
                  <a:pt x="7112136" y="1574795"/>
                </a:cubicBezTo>
                <a:lnTo>
                  <a:pt x="6437628" y="1574795"/>
                </a:lnTo>
                <a:cubicBezTo>
                  <a:pt x="6409199" y="1574795"/>
                  <a:pt x="6386152" y="1551748"/>
                  <a:pt x="6386152" y="1523319"/>
                </a:cubicBezTo>
                <a:lnTo>
                  <a:pt x="6386152" y="848811"/>
                </a:lnTo>
                <a:cubicBezTo>
                  <a:pt x="6386152" y="820382"/>
                  <a:pt x="6409199" y="797335"/>
                  <a:pt x="6437628" y="797335"/>
                </a:cubicBezTo>
                <a:close/>
                <a:moveTo>
                  <a:pt x="5639359" y="797335"/>
                </a:moveTo>
                <a:lnTo>
                  <a:pt x="6313867" y="797335"/>
                </a:lnTo>
                <a:cubicBezTo>
                  <a:pt x="6342296" y="797335"/>
                  <a:pt x="6365343" y="820382"/>
                  <a:pt x="6365343" y="848811"/>
                </a:cubicBezTo>
                <a:lnTo>
                  <a:pt x="6365343" y="1523319"/>
                </a:lnTo>
                <a:cubicBezTo>
                  <a:pt x="6365343" y="1551748"/>
                  <a:pt x="6342296" y="1574795"/>
                  <a:pt x="6313867" y="1574795"/>
                </a:cubicBezTo>
                <a:lnTo>
                  <a:pt x="5639359" y="1574795"/>
                </a:lnTo>
                <a:cubicBezTo>
                  <a:pt x="5610930" y="1574795"/>
                  <a:pt x="5587883" y="1551748"/>
                  <a:pt x="5587883" y="1523319"/>
                </a:cubicBezTo>
                <a:lnTo>
                  <a:pt x="5587883" y="848811"/>
                </a:lnTo>
                <a:cubicBezTo>
                  <a:pt x="5587883" y="820382"/>
                  <a:pt x="5610930" y="797335"/>
                  <a:pt x="5639359" y="797335"/>
                </a:cubicBezTo>
                <a:close/>
                <a:moveTo>
                  <a:pt x="4841090" y="797335"/>
                </a:moveTo>
                <a:lnTo>
                  <a:pt x="5515598" y="797335"/>
                </a:lnTo>
                <a:cubicBezTo>
                  <a:pt x="5544027" y="797335"/>
                  <a:pt x="5567074" y="820382"/>
                  <a:pt x="5567074" y="848811"/>
                </a:cubicBezTo>
                <a:lnTo>
                  <a:pt x="5567074" y="1523319"/>
                </a:lnTo>
                <a:cubicBezTo>
                  <a:pt x="5567074" y="1551748"/>
                  <a:pt x="5544027" y="1574795"/>
                  <a:pt x="5515598" y="1574795"/>
                </a:cubicBezTo>
                <a:lnTo>
                  <a:pt x="4841090" y="1574795"/>
                </a:lnTo>
                <a:cubicBezTo>
                  <a:pt x="4812661" y="1574795"/>
                  <a:pt x="4789614" y="1551748"/>
                  <a:pt x="4789614" y="1523319"/>
                </a:cubicBezTo>
                <a:lnTo>
                  <a:pt x="4789614" y="848811"/>
                </a:lnTo>
                <a:cubicBezTo>
                  <a:pt x="4789614" y="820382"/>
                  <a:pt x="4812661" y="797335"/>
                  <a:pt x="4841090" y="797335"/>
                </a:cubicBezTo>
                <a:close/>
                <a:moveTo>
                  <a:pt x="4042821" y="797335"/>
                </a:moveTo>
                <a:lnTo>
                  <a:pt x="4717329" y="797335"/>
                </a:lnTo>
                <a:cubicBezTo>
                  <a:pt x="4745758" y="797335"/>
                  <a:pt x="4768805" y="820382"/>
                  <a:pt x="4768805" y="848811"/>
                </a:cubicBezTo>
                <a:lnTo>
                  <a:pt x="4768805" y="1523319"/>
                </a:lnTo>
                <a:cubicBezTo>
                  <a:pt x="4768805" y="1551748"/>
                  <a:pt x="4745758" y="1574795"/>
                  <a:pt x="4717329" y="1574795"/>
                </a:cubicBezTo>
                <a:lnTo>
                  <a:pt x="4042821" y="1574795"/>
                </a:lnTo>
                <a:cubicBezTo>
                  <a:pt x="4014392" y="1574795"/>
                  <a:pt x="3991345" y="1551748"/>
                  <a:pt x="3991345" y="1523319"/>
                </a:cubicBezTo>
                <a:lnTo>
                  <a:pt x="3991345" y="848811"/>
                </a:lnTo>
                <a:cubicBezTo>
                  <a:pt x="3991345" y="820382"/>
                  <a:pt x="4014392" y="797335"/>
                  <a:pt x="4042821" y="797335"/>
                </a:cubicBezTo>
                <a:close/>
                <a:moveTo>
                  <a:pt x="3244552" y="797335"/>
                </a:moveTo>
                <a:lnTo>
                  <a:pt x="3919060" y="797335"/>
                </a:lnTo>
                <a:cubicBezTo>
                  <a:pt x="3947489" y="797335"/>
                  <a:pt x="3970536" y="820382"/>
                  <a:pt x="3970536" y="848811"/>
                </a:cubicBezTo>
                <a:lnTo>
                  <a:pt x="3970536" y="1523319"/>
                </a:lnTo>
                <a:cubicBezTo>
                  <a:pt x="3970536" y="1551748"/>
                  <a:pt x="3947489" y="1574795"/>
                  <a:pt x="3919060" y="1574795"/>
                </a:cubicBezTo>
                <a:lnTo>
                  <a:pt x="3244552" y="1574795"/>
                </a:lnTo>
                <a:cubicBezTo>
                  <a:pt x="3216123" y="1574795"/>
                  <a:pt x="3193076" y="1551748"/>
                  <a:pt x="3193076" y="1523319"/>
                </a:cubicBezTo>
                <a:lnTo>
                  <a:pt x="3193076" y="848811"/>
                </a:lnTo>
                <a:cubicBezTo>
                  <a:pt x="3193076" y="820382"/>
                  <a:pt x="3216123" y="797335"/>
                  <a:pt x="3244552" y="797335"/>
                </a:cubicBezTo>
                <a:close/>
                <a:moveTo>
                  <a:pt x="2446283" y="797335"/>
                </a:moveTo>
                <a:lnTo>
                  <a:pt x="3120791" y="797335"/>
                </a:lnTo>
                <a:cubicBezTo>
                  <a:pt x="3149220" y="797335"/>
                  <a:pt x="3172267" y="820382"/>
                  <a:pt x="3172267" y="848811"/>
                </a:cubicBezTo>
                <a:lnTo>
                  <a:pt x="3172267" y="1523319"/>
                </a:lnTo>
                <a:cubicBezTo>
                  <a:pt x="3172267" y="1551748"/>
                  <a:pt x="3149220" y="1574795"/>
                  <a:pt x="3120791" y="1574795"/>
                </a:cubicBezTo>
                <a:lnTo>
                  <a:pt x="2446283" y="1574795"/>
                </a:lnTo>
                <a:cubicBezTo>
                  <a:pt x="2417854" y="1574795"/>
                  <a:pt x="2394807" y="1551748"/>
                  <a:pt x="2394807" y="1523319"/>
                </a:cubicBezTo>
                <a:lnTo>
                  <a:pt x="2394807" y="848811"/>
                </a:lnTo>
                <a:cubicBezTo>
                  <a:pt x="2394807" y="820382"/>
                  <a:pt x="2417854" y="797335"/>
                  <a:pt x="2446283" y="797335"/>
                </a:cubicBezTo>
                <a:close/>
                <a:moveTo>
                  <a:pt x="1648014" y="797335"/>
                </a:moveTo>
                <a:lnTo>
                  <a:pt x="2322522" y="797335"/>
                </a:lnTo>
                <a:cubicBezTo>
                  <a:pt x="2350951" y="797335"/>
                  <a:pt x="2373998" y="820382"/>
                  <a:pt x="2373998" y="848811"/>
                </a:cubicBezTo>
                <a:lnTo>
                  <a:pt x="2373998" y="1523319"/>
                </a:lnTo>
                <a:cubicBezTo>
                  <a:pt x="2373998" y="1551748"/>
                  <a:pt x="2350951" y="1574795"/>
                  <a:pt x="2322522" y="1574795"/>
                </a:cubicBezTo>
                <a:lnTo>
                  <a:pt x="1648014" y="1574795"/>
                </a:lnTo>
                <a:cubicBezTo>
                  <a:pt x="1619585" y="1574795"/>
                  <a:pt x="1596538" y="1551748"/>
                  <a:pt x="1596538" y="1523319"/>
                </a:cubicBezTo>
                <a:lnTo>
                  <a:pt x="1596538" y="848811"/>
                </a:lnTo>
                <a:cubicBezTo>
                  <a:pt x="1596538" y="820382"/>
                  <a:pt x="1619585" y="797335"/>
                  <a:pt x="1648014" y="797335"/>
                </a:cubicBezTo>
                <a:close/>
                <a:moveTo>
                  <a:pt x="849745" y="797335"/>
                </a:moveTo>
                <a:lnTo>
                  <a:pt x="1524253" y="797335"/>
                </a:lnTo>
                <a:cubicBezTo>
                  <a:pt x="1552682" y="797335"/>
                  <a:pt x="1575729" y="820382"/>
                  <a:pt x="1575729" y="848811"/>
                </a:cubicBezTo>
                <a:lnTo>
                  <a:pt x="1575729" y="1523319"/>
                </a:lnTo>
                <a:cubicBezTo>
                  <a:pt x="1575729" y="1551748"/>
                  <a:pt x="1552682" y="1574795"/>
                  <a:pt x="1524253" y="1574795"/>
                </a:cubicBezTo>
                <a:lnTo>
                  <a:pt x="849745" y="1574795"/>
                </a:lnTo>
                <a:cubicBezTo>
                  <a:pt x="821316" y="1574795"/>
                  <a:pt x="798269" y="1551748"/>
                  <a:pt x="798269" y="1523319"/>
                </a:cubicBezTo>
                <a:lnTo>
                  <a:pt x="798269" y="848811"/>
                </a:lnTo>
                <a:cubicBezTo>
                  <a:pt x="798269" y="820382"/>
                  <a:pt x="821316" y="797335"/>
                  <a:pt x="849745" y="797335"/>
                </a:cubicBezTo>
                <a:close/>
                <a:moveTo>
                  <a:pt x="51476" y="797335"/>
                </a:moveTo>
                <a:lnTo>
                  <a:pt x="725984" y="797335"/>
                </a:lnTo>
                <a:cubicBezTo>
                  <a:pt x="754413" y="797335"/>
                  <a:pt x="777460" y="820382"/>
                  <a:pt x="777460" y="848811"/>
                </a:cubicBezTo>
                <a:lnTo>
                  <a:pt x="777460" y="1523319"/>
                </a:lnTo>
                <a:cubicBezTo>
                  <a:pt x="777460" y="1551748"/>
                  <a:pt x="754413" y="1574795"/>
                  <a:pt x="725984" y="1574795"/>
                </a:cubicBezTo>
                <a:lnTo>
                  <a:pt x="51476" y="1574795"/>
                </a:lnTo>
                <a:cubicBezTo>
                  <a:pt x="23047" y="1574795"/>
                  <a:pt x="0" y="1551748"/>
                  <a:pt x="0" y="1523319"/>
                </a:cubicBezTo>
                <a:lnTo>
                  <a:pt x="0" y="848811"/>
                </a:lnTo>
                <a:cubicBezTo>
                  <a:pt x="0" y="820382"/>
                  <a:pt x="23047" y="797335"/>
                  <a:pt x="51476" y="797335"/>
                </a:cubicBezTo>
                <a:close/>
                <a:moveTo>
                  <a:pt x="7235898" y="0"/>
                </a:moveTo>
                <a:lnTo>
                  <a:pt x="7910406" y="0"/>
                </a:lnTo>
                <a:cubicBezTo>
                  <a:pt x="7938835" y="0"/>
                  <a:pt x="7961882" y="23047"/>
                  <a:pt x="7961882" y="51476"/>
                </a:cubicBezTo>
                <a:lnTo>
                  <a:pt x="7961882" y="725984"/>
                </a:lnTo>
                <a:cubicBezTo>
                  <a:pt x="7961882" y="754413"/>
                  <a:pt x="7938835" y="777460"/>
                  <a:pt x="7910406" y="777460"/>
                </a:cubicBezTo>
                <a:lnTo>
                  <a:pt x="7235898" y="777460"/>
                </a:lnTo>
                <a:cubicBezTo>
                  <a:pt x="7207469" y="777460"/>
                  <a:pt x="7184422" y="754413"/>
                  <a:pt x="7184422" y="725984"/>
                </a:cubicBezTo>
                <a:lnTo>
                  <a:pt x="7184422" y="51476"/>
                </a:lnTo>
                <a:cubicBezTo>
                  <a:pt x="7184422" y="23047"/>
                  <a:pt x="7207469" y="0"/>
                  <a:pt x="7235898" y="0"/>
                </a:cubicBezTo>
                <a:close/>
                <a:moveTo>
                  <a:pt x="6437628" y="0"/>
                </a:moveTo>
                <a:lnTo>
                  <a:pt x="7112136" y="0"/>
                </a:lnTo>
                <a:cubicBezTo>
                  <a:pt x="7140565" y="0"/>
                  <a:pt x="7163612" y="23047"/>
                  <a:pt x="7163612" y="51476"/>
                </a:cubicBezTo>
                <a:lnTo>
                  <a:pt x="7163612" y="725984"/>
                </a:lnTo>
                <a:cubicBezTo>
                  <a:pt x="7163612" y="754413"/>
                  <a:pt x="7140565" y="777460"/>
                  <a:pt x="7112136" y="777460"/>
                </a:cubicBezTo>
                <a:lnTo>
                  <a:pt x="6437628" y="777460"/>
                </a:lnTo>
                <a:cubicBezTo>
                  <a:pt x="6409199" y="777460"/>
                  <a:pt x="6386152" y="754413"/>
                  <a:pt x="6386152" y="725984"/>
                </a:cubicBezTo>
                <a:lnTo>
                  <a:pt x="6386152" y="51476"/>
                </a:lnTo>
                <a:cubicBezTo>
                  <a:pt x="6386152" y="23047"/>
                  <a:pt x="6409199" y="0"/>
                  <a:pt x="6437628" y="0"/>
                </a:cubicBezTo>
                <a:close/>
                <a:moveTo>
                  <a:pt x="5639359" y="0"/>
                </a:moveTo>
                <a:lnTo>
                  <a:pt x="6313867" y="0"/>
                </a:lnTo>
                <a:cubicBezTo>
                  <a:pt x="6342296" y="0"/>
                  <a:pt x="6365343" y="23047"/>
                  <a:pt x="6365343" y="51476"/>
                </a:cubicBezTo>
                <a:lnTo>
                  <a:pt x="6365343" y="725984"/>
                </a:lnTo>
                <a:cubicBezTo>
                  <a:pt x="6365343" y="754413"/>
                  <a:pt x="6342296" y="777460"/>
                  <a:pt x="6313867" y="777460"/>
                </a:cubicBezTo>
                <a:lnTo>
                  <a:pt x="5639359" y="777460"/>
                </a:lnTo>
                <a:cubicBezTo>
                  <a:pt x="5610930" y="777460"/>
                  <a:pt x="5587883" y="754413"/>
                  <a:pt x="5587883" y="725984"/>
                </a:cubicBezTo>
                <a:lnTo>
                  <a:pt x="5587883" y="51476"/>
                </a:lnTo>
                <a:cubicBezTo>
                  <a:pt x="5587883" y="23047"/>
                  <a:pt x="5610930" y="0"/>
                  <a:pt x="5639359" y="0"/>
                </a:cubicBezTo>
                <a:close/>
                <a:moveTo>
                  <a:pt x="4841090" y="0"/>
                </a:moveTo>
                <a:lnTo>
                  <a:pt x="5515598" y="0"/>
                </a:lnTo>
                <a:cubicBezTo>
                  <a:pt x="5544027" y="0"/>
                  <a:pt x="5567074" y="23047"/>
                  <a:pt x="5567074" y="51476"/>
                </a:cubicBezTo>
                <a:lnTo>
                  <a:pt x="5567074" y="725984"/>
                </a:lnTo>
                <a:cubicBezTo>
                  <a:pt x="5567074" y="754413"/>
                  <a:pt x="5544027" y="777460"/>
                  <a:pt x="5515598" y="777460"/>
                </a:cubicBezTo>
                <a:lnTo>
                  <a:pt x="4841090" y="777460"/>
                </a:lnTo>
                <a:cubicBezTo>
                  <a:pt x="4812661" y="777460"/>
                  <a:pt x="4789614" y="754413"/>
                  <a:pt x="4789614" y="725984"/>
                </a:cubicBezTo>
                <a:lnTo>
                  <a:pt x="4789614" y="51476"/>
                </a:lnTo>
                <a:cubicBezTo>
                  <a:pt x="4789614" y="23047"/>
                  <a:pt x="4812661" y="0"/>
                  <a:pt x="4841090" y="0"/>
                </a:cubicBezTo>
                <a:close/>
                <a:moveTo>
                  <a:pt x="4042821" y="0"/>
                </a:moveTo>
                <a:lnTo>
                  <a:pt x="4717329" y="0"/>
                </a:lnTo>
                <a:cubicBezTo>
                  <a:pt x="4745758" y="0"/>
                  <a:pt x="4768805" y="23047"/>
                  <a:pt x="4768805" y="51476"/>
                </a:cubicBezTo>
                <a:lnTo>
                  <a:pt x="4768805" y="725984"/>
                </a:lnTo>
                <a:cubicBezTo>
                  <a:pt x="4768805" y="754413"/>
                  <a:pt x="4745758" y="777460"/>
                  <a:pt x="4717329" y="777460"/>
                </a:cubicBezTo>
                <a:lnTo>
                  <a:pt x="4042821" y="777460"/>
                </a:lnTo>
                <a:cubicBezTo>
                  <a:pt x="4014392" y="777460"/>
                  <a:pt x="3991345" y="754413"/>
                  <a:pt x="3991345" y="725984"/>
                </a:cubicBezTo>
                <a:lnTo>
                  <a:pt x="3991345" y="51476"/>
                </a:lnTo>
                <a:cubicBezTo>
                  <a:pt x="3991345" y="23047"/>
                  <a:pt x="4014392" y="0"/>
                  <a:pt x="4042821" y="0"/>
                </a:cubicBezTo>
                <a:close/>
                <a:moveTo>
                  <a:pt x="3244552" y="0"/>
                </a:moveTo>
                <a:lnTo>
                  <a:pt x="3919060" y="0"/>
                </a:lnTo>
                <a:cubicBezTo>
                  <a:pt x="3947489" y="0"/>
                  <a:pt x="3970536" y="23047"/>
                  <a:pt x="3970536" y="51476"/>
                </a:cubicBezTo>
                <a:lnTo>
                  <a:pt x="3970536" y="725984"/>
                </a:lnTo>
                <a:cubicBezTo>
                  <a:pt x="3970536" y="754413"/>
                  <a:pt x="3947489" y="777460"/>
                  <a:pt x="3919060" y="777460"/>
                </a:cubicBezTo>
                <a:lnTo>
                  <a:pt x="3244552" y="777460"/>
                </a:lnTo>
                <a:cubicBezTo>
                  <a:pt x="3216123" y="777460"/>
                  <a:pt x="3193076" y="754413"/>
                  <a:pt x="3193076" y="725984"/>
                </a:cubicBezTo>
                <a:lnTo>
                  <a:pt x="3193076" y="51476"/>
                </a:lnTo>
                <a:cubicBezTo>
                  <a:pt x="3193076" y="23047"/>
                  <a:pt x="3216123" y="0"/>
                  <a:pt x="3244552" y="0"/>
                </a:cubicBezTo>
                <a:close/>
                <a:moveTo>
                  <a:pt x="2446283" y="0"/>
                </a:moveTo>
                <a:lnTo>
                  <a:pt x="3120791" y="0"/>
                </a:lnTo>
                <a:cubicBezTo>
                  <a:pt x="3149220" y="0"/>
                  <a:pt x="3172267" y="23047"/>
                  <a:pt x="3172267" y="51476"/>
                </a:cubicBezTo>
                <a:lnTo>
                  <a:pt x="3172267" y="725984"/>
                </a:lnTo>
                <a:cubicBezTo>
                  <a:pt x="3172267" y="754413"/>
                  <a:pt x="3149220" y="777460"/>
                  <a:pt x="3120791" y="777460"/>
                </a:cubicBezTo>
                <a:lnTo>
                  <a:pt x="2446283" y="777460"/>
                </a:lnTo>
                <a:cubicBezTo>
                  <a:pt x="2417854" y="777460"/>
                  <a:pt x="2394807" y="754413"/>
                  <a:pt x="2394807" y="725984"/>
                </a:cubicBezTo>
                <a:lnTo>
                  <a:pt x="2394807" y="51476"/>
                </a:lnTo>
                <a:cubicBezTo>
                  <a:pt x="2394807" y="23047"/>
                  <a:pt x="2417854" y="0"/>
                  <a:pt x="2446283" y="0"/>
                </a:cubicBezTo>
                <a:close/>
                <a:moveTo>
                  <a:pt x="1648014" y="0"/>
                </a:moveTo>
                <a:lnTo>
                  <a:pt x="2322522" y="0"/>
                </a:lnTo>
                <a:cubicBezTo>
                  <a:pt x="2350951" y="0"/>
                  <a:pt x="2373998" y="23047"/>
                  <a:pt x="2373998" y="51476"/>
                </a:cubicBezTo>
                <a:lnTo>
                  <a:pt x="2373998" y="725984"/>
                </a:lnTo>
                <a:cubicBezTo>
                  <a:pt x="2373998" y="754413"/>
                  <a:pt x="2350951" y="777460"/>
                  <a:pt x="2322522" y="777460"/>
                </a:cubicBezTo>
                <a:lnTo>
                  <a:pt x="1648014" y="777460"/>
                </a:lnTo>
                <a:cubicBezTo>
                  <a:pt x="1619585" y="777460"/>
                  <a:pt x="1596538" y="754413"/>
                  <a:pt x="1596538" y="725984"/>
                </a:cubicBezTo>
                <a:lnTo>
                  <a:pt x="1596538" y="51476"/>
                </a:lnTo>
                <a:cubicBezTo>
                  <a:pt x="1596538" y="23047"/>
                  <a:pt x="1619585" y="0"/>
                  <a:pt x="1648014" y="0"/>
                </a:cubicBezTo>
                <a:close/>
                <a:moveTo>
                  <a:pt x="849745" y="0"/>
                </a:moveTo>
                <a:lnTo>
                  <a:pt x="1524253" y="0"/>
                </a:lnTo>
                <a:cubicBezTo>
                  <a:pt x="1552682" y="0"/>
                  <a:pt x="1575729" y="23047"/>
                  <a:pt x="1575729" y="51476"/>
                </a:cubicBezTo>
                <a:lnTo>
                  <a:pt x="1575729" y="725984"/>
                </a:lnTo>
                <a:cubicBezTo>
                  <a:pt x="1575729" y="754413"/>
                  <a:pt x="1552682" y="777460"/>
                  <a:pt x="1524253" y="777460"/>
                </a:cubicBezTo>
                <a:lnTo>
                  <a:pt x="849745" y="777460"/>
                </a:lnTo>
                <a:cubicBezTo>
                  <a:pt x="821316" y="777460"/>
                  <a:pt x="798269" y="754413"/>
                  <a:pt x="798269" y="725984"/>
                </a:cubicBezTo>
                <a:lnTo>
                  <a:pt x="798269" y="51476"/>
                </a:lnTo>
                <a:cubicBezTo>
                  <a:pt x="798269" y="23047"/>
                  <a:pt x="821316" y="0"/>
                  <a:pt x="849745" y="0"/>
                </a:cubicBezTo>
                <a:close/>
                <a:moveTo>
                  <a:pt x="51476" y="0"/>
                </a:moveTo>
                <a:lnTo>
                  <a:pt x="725984" y="0"/>
                </a:lnTo>
                <a:cubicBezTo>
                  <a:pt x="754413" y="0"/>
                  <a:pt x="777460" y="23047"/>
                  <a:pt x="777460" y="51476"/>
                </a:cubicBezTo>
                <a:lnTo>
                  <a:pt x="777460" y="725984"/>
                </a:lnTo>
                <a:cubicBezTo>
                  <a:pt x="777460" y="754413"/>
                  <a:pt x="754413" y="777460"/>
                  <a:pt x="725984" y="777460"/>
                </a:cubicBezTo>
                <a:lnTo>
                  <a:pt x="51476" y="777460"/>
                </a:lnTo>
                <a:cubicBezTo>
                  <a:pt x="23047" y="777460"/>
                  <a:pt x="0" y="754413"/>
                  <a:pt x="0" y="725984"/>
                </a:cubicBezTo>
                <a:lnTo>
                  <a:pt x="0" y="51476"/>
                </a:lnTo>
                <a:cubicBezTo>
                  <a:pt x="0" y="23047"/>
                  <a:pt x="23047" y="0"/>
                  <a:pt x="51476" y="0"/>
                </a:cubicBezTo>
                <a:close/>
              </a:path>
            </a:pathLst>
          </a:custGeom>
          <a:blipFill dpi="0" rotWithShape="1">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1853" tIns="60925" rIns="121853" bIns="60925" rtlCol="0" anchor="ctr"/>
          <a:lstStyle/>
          <a:p>
            <a:pPr algn="ctr"/>
            <a:endParaRPr lang="zh-CN" altLang="en-US" sz="2400"/>
          </a:p>
        </p:txBody>
      </p:sp>
      <p:grpSp>
        <p:nvGrpSpPr>
          <p:cNvPr id="25" name="组合 24"/>
          <p:cNvGrpSpPr/>
          <p:nvPr/>
        </p:nvGrpSpPr>
        <p:grpSpPr>
          <a:xfrm>
            <a:off x="1128173" y="143392"/>
            <a:ext cx="5199161" cy="646331"/>
            <a:chOff x="6080760" y="1044564"/>
            <a:chExt cx="5199161" cy="646331"/>
          </a:xfrm>
        </p:grpSpPr>
        <p:sp>
          <p:nvSpPr>
            <p:cNvPr id="26" name="文本框 25"/>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FOUR</a:t>
              </a:r>
              <a:endParaRPr lang="zh-CN" altLang="en-US" sz="3600" b="1" dirty="0">
                <a:solidFill>
                  <a:srgbClr val="049AAB"/>
                </a:solidFill>
                <a:latin typeface="Microsoft Yi Baiti" panose="03000500000000000000" pitchFamily="66" charset="0"/>
              </a:endParaRPr>
            </a:p>
          </p:txBody>
        </p:sp>
        <p:sp>
          <p:nvSpPr>
            <p:cNvPr id="27" name="文本框 26"/>
            <p:cNvSpPr txBox="1"/>
            <p:nvPr/>
          </p:nvSpPr>
          <p:spPr>
            <a:xfrm>
              <a:off x="7442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市场与销售</a:t>
              </a: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300" fill="hold"/>
                                        <p:tgtEl>
                                          <p:spTgt spid="3"/>
                                        </p:tgtEl>
                                        <p:attrNameLst>
                                          <p:attrName>ppt_x</p:attrName>
                                        </p:attrNameLst>
                                      </p:cBhvr>
                                      <p:tavLst>
                                        <p:tav tm="0">
                                          <p:val>
                                            <p:strVal val="#ppt_x"/>
                                          </p:val>
                                        </p:tav>
                                        <p:tav tm="100000">
                                          <p:val>
                                            <p:strVal val="#ppt_x"/>
                                          </p:val>
                                        </p:tav>
                                      </p:tavLst>
                                    </p:anim>
                                    <p:anim calcmode="lin" valueType="num">
                                      <p:cBhvr additive="base">
                                        <p:cTn id="8" dur="3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down)">
                                      <p:cBhvr>
                                        <p:cTn id="13" dur="500"/>
                                        <p:tgtEl>
                                          <p:spTgt spid="2"/>
                                        </p:tgtEl>
                                      </p:cBhvr>
                                    </p:animEffect>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300" fill="hold"/>
                                        <p:tgtEl>
                                          <p:spTgt spid="6"/>
                                        </p:tgtEl>
                                        <p:attrNameLst>
                                          <p:attrName>ppt_x</p:attrName>
                                        </p:attrNameLst>
                                      </p:cBhvr>
                                      <p:tavLst>
                                        <p:tav tm="0">
                                          <p:val>
                                            <p:strVal val="#ppt_x"/>
                                          </p:val>
                                        </p:tav>
                                        <p:tav tm="100000">
                                          <p:val>
                                            <p:strVal val="#ppt_x"/>
                                          </p:val>
                                        </p:tav>
                                      </p:tavLst>
                                    </p:anim>
                                    <p:anim calcmode="lin" valueType="num">
                                      <p:cBhvr additive="base">
                                        <p:cTn id="18" dur="300" fill="hold"/>
                                        <p:tgtEl>
                                          <p:spTgt spid="6"/>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1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p:tgtEl>
                                          <p:spTgt spid="5"/>
                                        </p:tgtEl>
                                        <p:attrNameLst>
                                          <p:attrName>ppt_y</p:attrName>
                                        </p:attrNameLst>
                                      </p:cBhvr>
                                      <p:tavLst>
                                        <p:tav tm="0">
                                          <p:val>
                                            <p:strVal val="#ppt_y-#ppt_h*1.125000"/>
                                          </p:val>
                                        </p:tav>
                                        <p:tav tm="100000">
                                          <p:val>
                                            <p:strVal val="#ppt_y"/>
                                          </p:val>
                                        </p:tav>
                                      </p:tavLst>
                                    </p:anim>
                                    <p:animEffect transition="in" filter="wipe(down)">
                                      <p:cBhvr>
                                        <p:cTn id="23" dur="500"/>
                                        <p:tgtEl>
                                          <p:spTgt spid="5"/>
                                        </p:tgtEl>
                                      </p:cBhvr>
                                    </p:animEffect>
                                  </p:childTnLst>
                                </p:cTn>
                              </p:par>
                            </p:childTnLst>
                          </p:cTn>
                        </p:par>
                        <p:par>
                          <p:cTn id="24" fill="hold">
                            <p:stCondLst>
                              <p:cond delay="2000"/>
                            </p:stCondLst>
                            <p:childTnLst>
                              <p:par>
                                <p:cTn id="25" presetID="2" presetClass="entr" presetSubtype="1"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300" fill="hold"/>
                                        <p:tgtEl>
                                          <p:spTgt spid="8"/>
                                        </p:tgtEl>
                                        <p:attrNameLst>
                                          <p:attrName>ppt_x</p:attrName>
                                        </p:attrNameLst>
                                      </p:cBhvr>
                                      <p:tavLst>
                                        <p:tav tm="0">
                                          <p:val>
                                            <p:strVal val="#ppt_x"/>
                                          </p:val>
                                        </p:tav>
                                        <p:tav tm="100000">
                                          <p:val>
                                            <p:strVal val="#ppt_x"/>
                                          </p:val>
                                        </p:tav>
                                      </p:tavLst>
                                    </p:anim>
                                    <p:anim calcmode="lin" valueType="num">
                                      <p:cBhvr additive="base">
                                        <p:cTn id="28" dur="300" fill="hold"/>
                                        <p:tgtEl>
                                          <p:spTgt spid="8"/>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42" presetClass="entr" presetSubtype="0" fill="hold" grpId="0" nodeType="after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1000"/>
                                        <p:tgtEl>
                                          <p:spTgt spid="84"/>
                                        </p:tgtEl>
                                      </p:cBhvr>
                                    </p:animEffect>
                                    <p:anim calcmode="lin" valueType="num">
                                      <p:cBhvr>
                                        <p:cTn id="33" dur="1000" fill="hold"/>
                                        <p:tgtEl>
                                          <p:spTgt spid="84"/>
                                        </p:tgtEl>
                                        <p:attrNameLst>
                                          <p:attrName>ppt_x</p:attrName>
                                        </p:attrNameLst>
                                      </p:cBhvr>
                                      <p:tavLst>
                                        <p:tav tm="0">
                                          <p:val>
                                            <p:strVal val="#ppt_x"/>
                                          </p:val>
                                        </p:tav>
                                        <p:tav tm="100000">
                                          <p:val>
                                            <p:strVal val="#ppt_x"/>
                                          </p:val>
                                        </p:tav>
                                      </p:tavLst>
                                    </p:anim>
                                    <p:anim calcmode="lin" valueType="num">
                                      <p:cBhvr>
                                        <p:cTn id="34" dur="1000" fill="hold"/>
                                        <p:tgtEl>
                                          <p:spTgt spid="84"/>
                                        </p:tgtEl>
                                        <p:attrNameLst>
                                          <p:attrName>ppt_y</p:attrName>
                                        </p:attrNameLst>
                                      </p:cBhvr>
                                      <p:tavLst>
                                        <p:tav tm="0">
                                          <p:val>
                                            <p:strVal val="#ppt_y+.1"/>
                                          </p:val>
                                        </p:tav>
                                        <p:tav tm="100000">
                                          <p:val>
                                            <p:strVal val="#ppt_y"/>
                                          </p:val>
                                        </p:tav>
                                      </p:tavLst>
                                    </p:anim>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fade">
                                      <p:cBhvr>
                                        <p:cTn id="38" dur="1000"/>
                                        <p:tgtEl>
                                          <p:spTgt spid="82"/>
                                        </p:tgtEl>
                                      </p:cBhvr>
                                    </p:animEffect>
                                    <p:anim calcmode="lin" valueType="num">
                                      <p:cBhvr>
                                        <p:cTn id="39" dur="1000" fill="hold"/>
                                        <p:tgtEl>
                                          <p:spTgt spid="82"/>
                                        </p:tgtEl>
                                        <p:attrNameLst>
                                          <p:attrName>ppt_x</p:attrName>
                                        </p:attrNameLst>
                                      </p:cBhvr>
                                      <p:tavLst>
                                        <p:tav tm="0">
                                          <p:val>
                                            <p:strVal val="#ppt_x"/>
                                          </p:val>
                                        </p:tav>
                                        <p:tav tm="100000">
                                          <p:val>
                                            <p:strVal val="#ppt_x"/>
                                          </p:val>
                                        </p:tav>
                                      </p:tavLst>
                                    </p:anim>
                                    <p:anim calcmode="lin" valueType="num">
                                      <p:cBhvr>
                                        <p:cTn id="40"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cstate="screen"/>
          <a:srcRect l="-4"/>
          <a:stretch>
            <a:fillRect/>
          </a:stretch>
        </p:blipFill>
        <p:spPr>
          <a:xfrm>
            <a:off x="9083040" y="-121920"/>
            <a:ext cx="3108960" cy="6858000"/>
          </a:xfrm>
          <a:prstGeom prst="rect">
            <a:avLst/>
          </a:prstGeom>
        </p:spPr>
      </p:pic>
      <p:pic>
        <p:nvPicPr>
          <p:cNvPr id="8" name="图片 7"/>
          <p:cNvPicPr>
            <a:picLocks noChangeAspect="1"/>
          </p:cNvPicPr>
          <p:nvPr/>
        </p:nvPicPr>
        <p:blipFill>
          <a:blip r:embed="rId4" cstate="screen"/>
          <a:stretch>
            <a:fillRect/>
          </a:stretch>
        </p:blipFill>
        <p:spPr>
          <a:xfrm>
            <a:off x="5816438" y="-121920"/>
            <a:ext cx="6533204" cy="6858000"/>
          </a:xfrm>
          <a:prstGeom prst="rect">
            <a:avLst/>
          </a:prstGeom>
        </p:spPr>
      </p:pic>
      <p:pic>
        <p:nvPicPr>
          <p:cNvPr id="9" name="图片 8"/>
          <p:cNvPicPr>
            <a:picLocks noChangeAspect="1"/>
          </p:cNvPicPr>
          <p:nvPr/>
        </p:nvPicPr>
        <p:blipFill rotWithShape="1">
          <a:blip r:embed="rId5" cstate="screen"/>
          <a:srcRect l="14105" r="9145"/>
          <a:stretch>
            <a:fillRect/>
          </a:stretch>
        </p:blipFill>
        <p:spPr>
          <a:xfrm>
            <a:off x="-29796" y="1211580"/>
            <a:ext cx="5718387" cy="4191000"/>
          </a:xfrm>
          <a:prstGeom prst="rect">
            <a:avLst/>
          </a:prstGeom>
        </p:spPr>
      </p:pic>
      <p:grpSp>
        <p:nvGrpSpPr>
          <p:cNvPr id="10" name="组合 9"/>
          <p:cNvGrpSpPr/>
          <p:nvPr/>
        </p:nvGrpSpPr>
        <p:grpSpPr>
          <a:xfrm>
            <a:off x="6096000" y="2074783"/>
            <a:ext cx="3837214" cy="1354217"/>
            <a:chOff x="6081486" y="649688"/>
            <a:chExt cx="3837214" cy="1354217"/>
          </a:xfrm>
        </p:grpSpPr>
        <p:sp>
          <p:nvSpPr>
            <p:cNvPr id="11" name="文本框 10"/>
            <p:cNvSpPr txBox="1"/>
            <p:nvPr/>
          </p:nvSpPr>
          <p:spPr>
            <a:xfrm>
              <a:off x="6081486" y="649688"/>
              <a:ext cx="3403762" cy="646331"/>
            </a:xfrm>
            <a:prstGeom prst="rect">
              <a:avLst/>
            </a:prstGeom>
            <a:noFill/>
            <a:effectLst/>
          </p:spPr>
          <p:txBody>
            <a:bodyPr wrap="square" rtlCol="0">
              <a:spAutoFit/>
            </a:bodyPr>
            <a:lstStyle/>
            <a:p>
              <a:pPr lvl="0"/>
              <a:r>
                <a:rPr lang="en-US" altLang="zh-CN" sz="3600" dirty="0">
                  <a:solidFill>
                    <a:srgbClr val="049AAB"/>
                  </a:solidFill>
                  <a:latin typeface="Microsoft Yi Baiti" panose="03000500000000000000" pitchFamily="66" charset="0"/>
                  <a:ea typeface="Microsoft Yi Baiti" panose="03000500000000000000" pitchFamily="66" charset="0"/>
                </a:rPr>
                <a:t>Financial Analysis</a:t>
              </a:r>
              <a:endParaRPr kumimoji="0" lang="zh-CN" altLang="en-US" sz="3600" b="0" i="0" u="none" strike="noStrike" kern="1200" cap="none" spc="0" normalizeH="0" baseline="0" noProof="0" dirty="0">
                <a:ln>
                  <a:noFill/>
                </a:ln>
                <a:solidFill>
                  <a:srgbClr val="049AAB"/>
                </a:solidFill>
                <a:effectLst/>
                <a:uLnTx/>
                <a:uFillTx/>
                <a:latin typeface="Microsoft Yi Baiti" panose="03000500000000000000" pitchFamily="66" charset="0"/>
                <a:ea typeface="等线" panose="02010600030101010101" pitchFamily="2" charset="-122"/>
                <a:cs typeface="+mn-cs"/>
              </a:endParaRPr>
            </a:p>
          </p:txBody>
        </p:sp>
        <p:sp>
          <p:nvSpPr>
            <p:cNvPr id="12" name="文本框 11"/>
            <p:cNvSpPr txBox="1"/>
            <p:nvPr/>
          </p:nvSpPr>
          <p:spPr>
            <a:xfrm>
              <a:off x="6081486" y="1296019"/>
              <a:ext cx="3837214" cy="707886"/>
            </a:xfrm>
            <a:prstGeom prst="rect">
              <a:avLst/>
            </a:prstGeom>
            <a:noFill/>
          </p:spPr>
          <p:txBody>
            <a:bodyPr wrap="square" rtlCol="0">
              <a:spAutoFit/>
            </a:bodyPr>
            <a:lstStyle/>
            <a:p>
              <a:pPr lvl="0"/>
              <a:r>
                <a:rPr lang="zh-CN" altLang="en-US" sz="4000" b="1" dirty="0">
                  <a:solidFill>
                    <a:prstClr val="black"/>
                  </a:solidFill>
                  <a:latin typeface="微软雅黑" panose="020B0503020204020204" pitchFamily="34" charset="-122"/>
                  <a:ea typeface="微软雅黑" panose="020B0503020204020204" pitchFamily="34" charset="-122"/>
                </a:rPr>
                <a:t>财务分析</a:t>
              </a:r>
            </a:p>
          </p:txBody>
        </p:sp>
      </p:grpSp>
      <p:sp>
        <p:nvSpPr>
          <p:cNvPr id="13" name="TextBox 58"/>
          <p:cNvSpPr txBox="1"/>
          <p:nvPr/>
        </p:nvSpPr>
        <p:spPr>
          <a:xfrm>
            <a:off x="5057169" y="1933679"/>
            <a:ext cx="931665" cy="186204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1500" b="1" i="0" u="none" strike="noStrike" kern="1200" cap="none" spc="0" normalizeH="0" baseline="0" noProof="0" dirty="0">
                <a:ln>
                  <a:noFill/>
                </a:ln>
                <a:gradFill>
                  <a:gsLst>
                    <a:gs pos="0">
                      <a:srgbClr val="049AAB"/>
                    </a:gs>
                    <a:gs pos="100000">
                      <a:srgbClr val="01304C"/>
                    </a:gs>
                  </a:gsLst>
                  <a:lin ang="5400000" scaled="1"/>
                </a:gradFill>
                <a:effectLst/>
                <a:uLnTx/>
                <a:uFillTx/>
                <a:latin typeface="Lifeline JL" panose="00000400000000000000" pitchFamily="2" charset="0"/>
                <a:ea typeface="等线 Light" panose="02010600030101010101" pitchFamily="2" charset="-122"/>
                <a:cs typeface="+mn-cs"/>
              </a:rPr>
              <a:t>5</a:t>
            </a:r>
            <a:endParaRPr kumimoji="0" lang="zh-CN" altLang="en-US" sz="11500" b="1" i="0" u="none" strike="noStrike" kern="1200" cap="none" spc="0" normalizeH="0" baseline="0" noProof="0" dirty="0">
              <a:ln>
                <a:noFill/>
              </a:ln>
              <a:gradFill>
                <a:gsLst>
                  <a:gs pos="0">
                    <a:srgbClr val="049AAB"/>
                  </a:gs>
                  <a:gs pos="100000">
                    <a:srgbClr val="01304C"/>
                  </a:gs>
                </a:gsLst>
                <a:lin ang="5400000" scaled="1"/>
              </a:gradFill>
              <a:effectLst/>
              <a:uLnTx/>
              <a:uFillTx/>
              <a:latin typeface="Lifeline JL" panose="00000400000000000000" pitchFamily="2" charset="0"/>
              <a:ea typeface="等线 Light" panose="02010600030101010101" pitchFamily="2" charset="-122"/>
              <a:cs typeface="+mn-cs"/>
            </a:endParaRPr>
          </a:p>
        </p:txBody>
      </p:sp>
      <p:sp>
        <p:nvSpPr>
          <p:cNvPr id="14" name="TextBox 11"/>
          <p:cNvSpPr txBox="1"/>
          <p:nvPr/>
        </p:nvSpPr>
        <p:spPr>
          <a:xfrm>
            <a:off x="6146041" y="3767770"/>
            <a:ext cx="1764586" cy="246221"/>
          </a:xfrm>
          <a:prstGeom prst="rect">
            <a:avLst/>
          </a:prstGeom>
          <a:noFill/>
        </p:spPr>
        <p:txBody>
          <a:bodyPr wrap="none" lIns="0" tIns="0" rIns="0" bIns="0" rtlCol="0">
            <a:spAutoFit/>
          </a:bodyPr>
          <a:lstStyle/>
          <a:p>
            <a:pPr marL="121920" marR="0" lvl="1" indent="-12192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TextBox 11"/>
          <p:cNvSpPr txBox="1"/>
          <p:nvPr/>
        </p:nvSpPr>
        <p:spPr>
          <a:xfrm>
            <a:off x="8275466" y="3756861"/>
            <a:ext cx="1764586" cy="246221"/>
          </a:xfrm>
          <a:prstGeom prst="rect">
            <a:avLst/>
          </a:prstGeom>
          <a:noFill/>
        </p:spPr>
        <p:txBody>
          <a:bodyPr wrap="none" lIns="0" tIns="0" rIns="0" bIns="0" rtlCol="0">
            <a:spAutoFit/>
          </a:bodyPr>
          <a:lstStyle/>
          <a:p>
            <a:pPr marL="121920" marR="0" lvl="1" indent="-12192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extBox 11"/>
          <p:cNvSpPr txBox="1"/>
          <p:nvPr/>
        </p:nvSpPr>
        <p:spPr>
          <a:xfrm>
            <a:off x="6157391" y="4207831"/>
            <a:ext cx="1764586" cy="246221"/>
          </a:xfrm>
          <a:prstGeom prst="rect">
            <a:avLst/>
          </a:prstGeom>
          <a:noFill/>
        </p:spPr>
        <p:txBody>
          <a:bodyPr wrap="none" lIns="0" tIns="0" rIns="0" bIns="0" rtlCol="0">
            <a:spAutoFit/>
          </a:bodyPr>
          <a:lstStyle/>
          <a:p>
            <a:pPr marL="121920" marR="0" lvl="1" indent="-12192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TextBox 11"/>
          <p:cNvSpPr txBox="1"/>
          <p:nvPr/>
        </p:nvSpPr>
        <p:spPr>
          <a:xfrm>
            <a:off x="8240230" y="4207832"/>
            <a:ext cx="1764586" cy="246221"/>
          </a:xfrm>
          <a:prstGeom prst="rect">
            <a:avLst/>
          </a:prstGeom>
          <a:noFill/>
        </p:spPr>
        <p:txBody>
          <a:bodyPr wrap="none" lIns="0" tIns="0" rIns="0" bIns="0" rtlCol="0">
            <a:spAutoFit/>
          </a:bodyPr>
          <a:lstStyle/>
          <a:p>
            <a:pPr marL="121920" marR="0" lvl="1" indent="-12192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8" name="组合 17"/>
          <p:cNvGrpSpPr/>
          <p:nvPr/>
        </p:nvGrpSpPr>
        <p:grpSpPr>
          <a:xfrm>
            <a:off x="11014363" y="322118"/>
            <a:ext cx="831273" cy="374073"/>
            <a:chOff x="11014363" y="322118"/>
            <a:chExt cx="831273" cy="374073"/>
          </a:xfrm>
        </p:grpSpPr>
        <p:sp>
          <p:nvSpPr>
            <p:cNvPr id="19" name="矩形: 圆角 18"/>
            <p:cNvSpPr/>
            <p:nvPr/>
          </p:nvSpPr>
          <p:spPr>
            <a:xfrm>
              <a:off x="11014363" y="322118"/>
              <a:ext cx="831273" cy="374073"/>
            </a:xfrm>
            <a:prstGeom prst="round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0" name="文本框 19"/>
            <p:cNvSpPr txBox="1"/>
            <p:nvPr/>
          </p:nvSpPr>
          <p:spPr>
            <a:xfrm>
              <a:off x="11014363" y="357637"/>
              <a:ext cx="78489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LOGO</a:t>
              </a:r>
              <a:endParaRPr kumimoji="0" lang="zh-CN" altLang="en-US" sz="1600" b="1"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9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1" fill="hold" nodeType="afterEffect" p14:presetBounceEnd="54000">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14:bounceEnd="54000">
                                          <p:cBhvr additive="base">
                                            <p:cTn id="14"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5" dur="75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1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2000"/>
                                </p:stCondLst>
                                <p:childTnLst>
                                  <p:par>
                                    <p:cTn id="22" presetID="1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p:tgtEl>
                                              <p:spTgt spid="15"/>
                                            </p:tgtEl>
                                            <p:attrNameLst>
                                              <p:attrName>ppt_x</p:attrName>
                                            </p:attrNameLst>
                                          </p:cBhvr>
                                          <p:tavLst>
                                            <p:tav tm="0">
                                              <p:val>
                                                <p:strVal val="#ppt_x-#ppt_w*1.125000"/>
                                              </p:val>
                                            </p:tav>
                                            <p:tav tm="100000">
                                              <p:val>
                                                <p:strVal val="#ppt_x"/>
                                              </p:val>
                                            </p:tav>
                                          </p:tavLst>
                                        </p:anim>
                                        <p:animEffect transition="in" filter="wipe(right)">
                                          <p:cBhvr>
                                            <p:cTn id="25" dur="500"/>
                                            <p:tgtEl>
                                              <p:spTgt spid="15"/>
                                            </p:tgtEl>
                                          </p:cBhvr>
                                        </p:animEffect>
                                      </p:childTnLst>
                                    </p:cTn>
                                  </p:par>
                                </p:childTnLst>
                              </p:cTn>
                            </p:par>
                            <p:par>
                              <p:cTn id="26" fill="hold">
                                <p:stCondLst>
                                  <p:cond delay="2500"/>
                                </p:stCondLst>
                                <p:childTnLst>
                                  <p:par>
                                    <p:cTn id="27" presetID="1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ppt_x</p:attrName>
                                            </p:attrNameLst>
                                          </p:cBhvr>
                                          <p:tavLst>
                                            <p:tav tm="0">
                                              <p:val>
                                                <p:strVal val="#ppt_x-#ppt_w*1.125000"/>
                                              </p:val>
                                            </p:tav>
                                            <p:tav tm="100000">
                                              <p:val>
                                                <p:strVal val="#ppt_x"/>
                                              </p:val>
                                            </p:tav>
                                          </p:tavLst>
                                        </p:anim>
                                        <p:animEffect transition="in" filter="wipe(right)">
                                          <p:cBhvr>
                                            <p:cTn id="30" dur="500"/>
                                            <p:tgtEl>
                                              <p:spTgt spid="16"/>
                                            </p:tgtEl>
                                          </p:cBhvr>
                                        </p:animEffect>
                                      </p:childTnLst>
                                    </p:cTn>
                                  </p:par>
                                </p:childTnLst>
                              </p:cTn>
                            </p:par>
                            <p:par>
                              <p:cTn id="31" fill="hold">
                                <p:stCondLst>
                                  <p:cond delay="300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9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1"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750" fill="hold"/>
                                            <p:tgtEl>
                                              <p:spTgt spid="10"/>
                                            </p:tgtEl>
                                            <p:attrNameLst>
                                              <p:attrName>ppt_x</p:attrName>
                                            </p:attrNameLst>
                                          </p:cBhvr>
                                          <p:tavLst>
                                            <p:tav tm="0">
                                              <p:val>
                                                <p:strVal val="#ppt_x"/>
                                              </p:val>
                                            </p:tav>
                                            <p:tav tm="100000">
                                              <p:val>
                                                <p:strVal val="#ppt_x"/>
                                              </p:val>
                                            </p:tav>
                                          </p:tavLst>
                                        </p:anim>
                                        <p:anim calcmode="lin" valueType="num">
                                          <p:cBhvr additive="base">
                                            <p:cTn id="15" dur="75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1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2000"/>
                                </p:stCondLst>
                                <p:childTnLst>
                                  <p:par>
                                    <p:cTn id="22" presetID="1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p:tgtEl>
                                              <p:spTgt spid="15"/>
                                            </p:tgtEl>
                                            <p:attrNameLst>
                                              <p:attrName>ppt_x</p:attrName>
                                            </p:attrNameLst>
                                          </p:cBhvr>
                                          <p:tavLst>
                                            <p:tav tm="0">
                                              <p:val>
                                                <p:strVal val="#ppt_x-#ppt_w*1.125000"/>
                                              </p:val>
                                            </p:tav>
                                            <p:tav tm="100000">
                                              <p:val>
                                                <p:strVal val="#ppt_x"/>
                                              </p:val>
                                            </p:tav>
                                          </p:tavLst>
                                        </p:anim>
                                        <p:animEffect transition="in" filter="wipe(right)">
                                          <p:cBhvr>
                                            <p:cTn id="25" dur="500"/>
                                            <p:tgtEl>
                                              <p:spTgt spid="15"/>
                                            </p:tgtEl>
                                          </p:cBhvr>
                                        </p:animEffect>
                                      </p:childTnLst>
                                    </p:cTn>
                                  </p:par>
                                </p:childTnLst>
                              </p:cTn>
                            </p:par>
                            <p:par>
                              <p:cTn id="26" fill="hold">
                                <p:stCondLst>
                                  <p:cond delay="2500"/>
                                </p:stCondLst>
                                <p:childTnLst>
                                  <p:par>
                                    <p:cTn id="27" presetID="1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ppt_x</p:attrName>
                                            </p:attrNameLst>
                                          </p:cBhvr>
                                          <p:tavLst>
                                            <p:tav tm="0">
                                              <p:val>
                                                <p:strVal val="#ppt_x-#ppt_w*1.125000"/>
                                              </p:val>
                                            </p:tav>
                                            <p:tav tm="100000">
                                              <p:val>
                                                <p:strVal val="#ppt_x"/>
                                              </p:val>
                                            </p:tav>
                                          </p:tavLst>
                                        </p:anim>
                                        <p:animEffect transition="in" filter="wipe(right)">
                                          <p:cBhvr>
                                            <p:cTn id="30" dur="500"/>
                                            <p:tgtEl>
                                              <p:spTgt spid="16"/>
                                            </p:tgtEl>
                                          </p:cBhvr>
                                        </p:animEffect>
                                      </p:childTnLst>
                                    </p:cTn>
                                  </p:par>
                                </p:childTnLst>
                              </p:cTn>
                            </p:par>
                            <p:par>
                              <p:cTn id="31" fill="hold">
                                <p:stCondLst>
                                  <p:cond delay="300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3626518" y="946120"/>
            <a:ext cx="4938963" cy="4986496"/>
            <a:chOff x="3632543" y="904853"/>
            <a:chExt cx="4938963" cy="4986496"/>
          </a:xfrm>
        </p:grpSpPr>
        <p:grpSp>
          <p:nvGrpSpPr>
            <p:cNvPr id="14" name="组合 13"/>
            <p:cNvGrpSpPr/>
            <p:nvPr/>
          </p:nvGrpSpPr>
          <p:grpSpPr>
            <a:xfrm>
              <a:off x="3941059" y="1237136"/>
              <a:ext cx="4321930" cy="4321930"/>
              <a:chOff x="2529840" y="1429560"/>
              <a:chExt cx="4321930" cy="4321930"/>
            </a:xfrm>
          </p:grpSpPr>
          <p:sp>
            <p:nvSpPr>
              <p:cNvPr id="11" name="同心圆 10"/>
              <p:cNvSpPr/>
              <p:nvPr/>
            </p:nvSpPr>
            <p:spPr>
              <a:xfrm>
                <a:off x="2529840" y="1429560"/>
                <a:ext cx="4321930" cy="4321930"/>
              </a:xfrm>
              <a:prstGeom prst="donut">
                <a:avLst>
                  <a:gd name="adj" fmla="val 3867"/>
                </a:avLst>
              </a:prstGeom>
              <a:solidFill>
                <a:srgbClr val="9BD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7" name="空心弧 116"/>
              <p:cNvSpPr/>
              <p:nvPr/>
            </p:nvSpPr>
            <p:spPr>
              <a:xfrm>
                <a:off x="2529840" y="1429560"/>
                <a:ext cx="4321930" cy="4321930"/>
              </a:xfrm>
              <a:prstGeom prst="blockArc">
                <a:avLst>
                  <a:gd name="adj1" fmla="val 17331894"/>
                  <a:gd name="adj2" fmla="val 20942245"/>
                  <a:gd name="adj3" fmla="val 3909"/>
                </a:avLst>
              </a:prstGeom>
              <a:solidFill>
                <a:srgbClr val="04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46" name="同心圆 145"/>
            <p:cNvSpPr/>
            <p:nvPr/>
          </p:nvSpPr>
          <p:spPr>
            <a:xfrm>
              <a:off x="3632543" y="904853"/>
              <a:ext cx="4938963" cy="4986496"/>
            </a:xfrm>
            <a:prstGeom prst="donut">
              <a:avLst>
                <a:gd name="adj" fmla="val 3867"/>
              </a:avLst>
            </a:prstGeom>
            <a:solidFill>
              <a:srgbClr val="9BD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7" name="空心弧 146"/>
            <p:cNvSpPr/>
            <p:nvPr/>
          </p:nvSpPr>
          <p:spPr>
            <a:xfrm>
              <a:off x="3632543" y="904853"/>
              <a:ext cx="4938963" cy="4986496"/>
            </a:xfrm>
            <a:prstGeom prst="blockArc">
              <a:avLst>
                <a:gd name="adj1" fmla="val 6147524"/>
                <a:gd name="adj2" fmla="val 12309748"/>
                <a:gd name="adj3" fmla="val 3891"/>
              </a:avLst>
            </a:prstGeom>
            <a:solidFill>
              <a:srgbClr val="04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5" name="组合 14"/>
            <p:cNvGrpSpPr/>
            <p:nvPr/>
          </p:nvGrpSpPr>
          <p:grpSpPr>
            <a:xfrm>
              <a:off x="4309155" y="1583902"/>
              <a:ext cx="3585738" cy="3628398"/>
              <a:chOff x="6893903" y="899240"/>
              <a:chExt cx="4938963" cy="4997722"/>
            </a:xfrm>
          </p:grpSpPr>
          <p:sp>
            <p:nvSpPr>
              <p:cNvPr id="154" name="同心圆 153"/>
              <p:cNvSpPr/>
              <p:nvPr/>
            </p:nvSpPr>
            <p:spPr>
              <a:xfrm>
                <a:off x="6893903" y="899240"/>
                <a:ext cx="4938963" cy="4986496"/>
              </a:xfrm>
              <a:prstGeom prst="donut">
                <a:avLst>
                  <a:gd name="adj" fmla="val 3867"/>
                </a:avLst>
              </a:prstGeom>
              <a:solidFill>
                <a:srgbClr val="9BD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5" name="空心弧 154"/>
              <p:cNvSpPr/>
              <p:nvPr/>
            </p:nvSpPr>
            <p:spPr>
              <a:xfrm>
                <a:off x="6893903" y="910466"/>
                <a:ext cx="4938963" cy="4986496"/>
              </a:xfrm>
              <a:prstGeom prst="blockArc">
                <a:avLst>
                  <a:gd name="adj1" fmla="val 1230229"/>
                  <a:gd name="adj2" fmla="val 5561773"/>
                  <a:gd name="adj3" fmla="val 3841"/>
                </a:avLst>
              </a:prstGeom>
              <a:solidFill>
                <a:srgbClr val="04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6" name="组合 15"/>
            <p:cNvGrpSpPr/>
            <p:nvPr/>
          </p:nvGrpSpPr>
          <p:grpSpPr>
            <a:xfrm>
              <a:off x="4567445" y="1853252"/>
              <a:ext cx="3057110" cy="3078471"/>
              <a:chOff x="7253037" y="752453"/>
              <a:chExt cx="4951896" cy="4986496"/>
            </a:xfrm>
          </p:grpSpPr>
          <p:sp>
            <p:nvSpPr>
              <p:cNvPr id="157" name="同心圆 156"/>
              <p:cNvSpPr/>
              <p:nvPr/>
            </p:nvSpPr>
            <p:spPr>
              <a:xfrm>
                <a:off x="7253037" y="752453"/>
                <a:ext cx="4938963" cy="4986496"/>
              </a:xfrm>
              <a:prstGeom prst="donut">
                <a:avLst>
                  <a:gd name="adj" fmla="val 3867"/>
                </a:avLst>
              </a:prstGeom>
              <a:solidFill>
                <a:srgbClr val="9BD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6" name="空心弧 155"/>
              <p:cNvSpPr/>
              <p:nvPr/>
            </p:nvSpPr>
            <p:spPr>
              <a:xfrm>
                <a:off x="7265970" y="752453"/>
                <a:ext cx="4938963" cy="4986496"/>
              </a:xfrm>
              <a:prstGeom prst="blockArc">
                <a:avLst>
                  <a:gd name="adj1" fmla="val 12906868"/>
                  <a:gd name="adj2" fmla="val 15844502"/>
                  <a:gd name="adj3" fmla="val 3748"/>
                </a:avLst>
              </a:prstGeom>
              <a:solidFill>
                <a:srgbClr val="04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3" name="组合 2"/>
          <p:cNvGrpSpPr/>
          <p:nvPr/>
        </p:nvGrpSpPr>
        <p:grpSpPr>
          <a:xfrm>
            <a:off x="923584" y="2123339"/>
            <a:ext cx="4074384" cy="1468276"/>
            <a:chOff x="923584" y="2460895"/>
            <a:chExt cx="4074384" cy="1468276"/>
          </a:xfrm>
        </p:grpSpPr>
        <p:grpSp>
          <p:nvGrpSpPr>
            <p:cNvPr id="163" name="组合 162"/>
            <p:cNvGrpSpPr/>
            <p:nvPr/>
          </p:nvGrpSpPr>
          <p:grpSpPr>
            <a:xfrm>
              <a:off x="2191748" y="2597839"/>
              <a:ext cx="2806220" cy="134676"/>
              <a:chOff x="1558717" y="5489084"/>
              <a:chExt cx="2806220" cy="134676"/>
            </a:xfrm>
          </p:grpSpPr>
          <p:cxnSp>
            <p:nvCxnSpPr>
              <p:cNvPr id="164" name="直接连接符 163"/>
              <p:cNvCxnSpPr/>
              <p:nvPr/>
            </p:nvCxnSpPr>
            <p:spPr>
              <a:xfrm flipH="1">
                <a:off x="1724407" y="5582973"/>
                <a:ext cx="2640530" cy="0"/>
              </a:xfrm>
              <a:prstGeom prst="line">
                <a:avLst/>
              </a:prstGeom>
              <a:ln>
                <a:solidFill>
                  <a:srgbClr val="40576A"/>
                </a:solidFill>
              </a:ln>
            </p:spPr>
            <p:style>
              <a:lnRef idx="1">
                <a:schemeClr val="accent1"/>
              </a:lnRef>
              <a:fillRef idx="0">
                <a:schemeClr val="accent1"/>
              </a:fillRef>
              <a:effectRef idx="0">
                <a:schemeClr val="accent1"/>
              </a:effectRef>
              <a:fontRef idx="minor">
                <a:schemeClr val="tx1"/>
              </a:fontRef>
            </p:style>
          </p:cxnSp>
          <p:sp>
            <p:nvSpPr>
              <p:cNvPr id="165" name="椭圆 164"/>
              <p:cNvSpPr/>
              <p:nvPr/>
            </p:nvSpPr>
            <p:spPr>
              <a:xfrm>
                <a:off x="1558717" y="5489084"/>
                <a:ext cx="134676" cy="134676"/>
              </a:xfrm>
              <a:prstGeom prst="ellipse">
                <a:avLst/>
              </a:prstGeom>
              <a:solidFill>
                <a:schemeClr val="bg1"/>
              </a:solidFill>
              <a:ln>
                <a:solidFill>
                  <a:srgbClr val="40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36A0D"/>
                  </a:solidFill>
                </a:endParaRPr>
              </a:p>
            </p:txBody>
          </p:sp>
        </p:grpSp>
        <p:sp>
          <p:nvSpPr>
            <p:cNvPr id="28" name="矩形 27"/>
            <p:cNvSpPr/>
            <p:nvPr/>
          </p:nvSpPr>
          <p:spPr>
            <a:xfrm>
              <a:off x="1373034" y="2460895"/>
              <a:ext cx="962123" cy="523220"/>
            </a:xfrm>
            <a:prstGeom prst="rect">
              <a:avLst/>
            </a:prstGeom>
          </p:spPr>
          <p:txBody>
            <a:bodyPr wrap="none">
              <a:spAutoFit/>
            </a:bodyPr>
            <a:lstStyle/>
            <a:p>
              <a:r>
                <a:rPr lang="en-US" altLang="zh-CN" sz="2800" b="1" dirty="0">
                  <a:solidFill>
                    <a:srgbClr val="049AAB"/>
                  </a:solidFill>
                  <a:latin typeface="微软雅黑" panose="020B0503020204020204" pitchFamily="34" charset="-122"/>
                  <a:ea typeface="微软雅黑" panose="020B0503020204020204" pitchFamily="34" charset="-122"/>
                </a:rPr>
                <a:t>10%</a:t>
              </a:r>
              <a:endParaRPr lang="zh-CN" altLang="en-US" sz="2800" dirty="0">
                <a:solidFill>
                  <a:srgbClr val="049AAB"/>
                </a:solidFill>
              </a:endParaRPr>
            </a:p>
          </p:txBody>
        </p:sp>
        <p:grpSp>
          <p:nvGrpSpPr>
            <p:cNvPr id="166" name="组合 165"/>
            <p:cNvGrpSpPr/>
            <p:nvPr/>
          </p:nvGrpSpPr>
          <p:grpSpPr>
            <a:xfrm>
              <a:off x="923584" y="2941959"/>
              <a:ext cx="2264975" cy="987212"/>
              <a:chOff x="1124496" y="2324711"/>
              <a:chExt cx="2264975" cy="987212"/>
            </a:xfrm>
          </p:grpSpPr>
          <p:sp>
            <p:nvSpPr>
              <p:cNvPr id="167" name="矩形 166"/>
              <p:cNvSpPr/>
              <p:nvPr/>
            </p:nvSpPr>
            <p:spPr>
              <a:xfrm>
                <a:off x="1201720" y="2324711"/>
                <a:ext cx="1980029" cy="400110"/>
              </a:xfrm>
              <a:prstGeom prst="rect">
                <a:avLst/>
              </a:prstGeom>
            </p:spPr>
            <p:txBody>
              <a:bodyPr wrap="none">
                <a:spAutoFit/>
              </a:bodyPr>
              <a:lstStyle/>
              <a:p>
                <a:r>
                  <a:rPr lang="zh-CN" altLang="en-US" sz="2000" b="1" dirty="0">
                    <a:solidFill>
                      <a:srgbClr val="049AAB"/>
                    </a:solidFill>
                    <a:latin typeface="微软雅黑" panose="020B0503020204020204" pitchFamily="34" charset="-122"/>
                    <a:ea typeface="微软雅黑" panose="020B0503020204020204" pitchFamily="34" charset="-122"/>
                  </a:rPr>
                  <a:t>请插入标题内容</a:t>
                </a:r>
                <a:endParaRPr lang="id-ID" altLang="zh-CN" sz="2000" b="1" dirty="0">
                  <a:solidFill>
                    <a:srgbClr val="049AAB"/>
                  </a:solidFill>
                  <a:latin typeface="微软雅黑" panose="020B0503020204020204" pitchFamily="34" charset="-122"/>
                  <a:ea typeface="微软雅黑" panose="020B0503020204020204" pitchFamily="34" charset="-122"/>
                </a:endParaRPr>
              </a:p>
            </p:txBody>
          </p:sp>
          <p:sp>
            <p:nvSpPr>
              <p:cNvPr id="168" name="矩形 167"/>
              <p:cNvSpPr/>
              <p:nvPr/>
            </p:nvSpPr>
            <p:spPr>
              <a:xfrm>
                <a:off x="1124496" y="2727148"/>
                <a:ext cx="2264975" cy="584775"/>
              </a:xfrm>
              <a:prstGeom prst="rect">
                <a:avLst/>
              </a:prstGeom>
            </p:spPr>
            <p:txBody>
              <a:bodyPr wrap="square">
                <a:spAutoFit/>
              </a:bodyPr>
              <a:lstStyle/>
              <a:p>
                <a:r>
                  <a:rPr lang="zh-CN" altLang="en-US" sz="1600" dirty="0">
                    <a:ln w="3175">
                      <a:noFill/>
                    </a:ln>
                    <a:solidFill>
                      <a:srgbClr val="424242"/>
                    </a:solidFill>
                    <a:latin typeface="微软雅黑" panose="020B0503020204020204" pitchFamily="34" charset="-122"/>
                    <a:ea typeface="微软雅黑" panose="020B0503020204020204" pitchFamily="34" charset="-122"/>
                    <a:cs typeface="Roboto" panose="02000000000000000000" pitchFamily="2" charset="0"/>
                  </a:rPr>
                  <a:t>请插入文本的内容请插入文本的内容</a:t>
                </a:r>
                <a:endParaRPr lang="zh-CN" altLang="en-US" sz="1400" dirty="0"/>
              </a:p>
            </p:txBody>
          </p:sp>
        </p:grpSp>
      </p:grpSp>
      <p:grpSp>
        <p:nvGrpSpPr>
          <p:cNvPr id="4" name="组合 3"/>
          <p:cNvGrpSpPr/>
          <p:nvPr/>
        </p:nvGrpSpPr>
        <p:grpSpPr>
          <a:xfrm>
            <a:off x="426229" y="4056607"/>
            <a:ext cx="3938708" cy="1489347"/>
            <a:chOff x="426229" y="4394163"/>
            <a:chExt cx="3938708" cy="1489347"/>
          </a:xfrm>
        </p:grpSpPr>
        <p:grpSp>
          <p:nvGrpSpPr>
            <p:cNvPr id="27" name="组合 26"/>
            <p:cNvGrpSpPr/>
            <p:nvPr/>
          </p:nvGrpSpPr>
          <p:grpSpPr>
            <a:xfrm>
              <a:off x="1558717" y="5489084"/>
              <a:ext cx="2806220" cy="134676"/>
              <a:chOff x="1558717" y="5489084"/>
              <a:chExt cx="2806220" cy="134676"/>
            </a:xfrm>
          </p:grpSpPr>
          <p:cxnSp>
            <p:nvCxnSpPr>
              <p:cNvPr id="26" name="直接连接符 25"/>
              <p:cNvCxnSpPr/>
              <p:nvPr/>
            </p:nvCxnSpPr>
            <p:spPr>
              <a:xfrm flipH="1">
                <a:off x="1724407" y="5582973"/>
                <a:ext cx="2640530" cy="0"/>
              </a:xfrm>
              <a:prstGeom prst="line">
                <a:avLst/>
              </a:prstGeom>
              <a:ln>
                <a:solidFill>
                  <a:srgbClr val="40576A"/>
                </a:solidFill>
              </a:ln>
            </p:spPr>
            <p:style>
              <a:lnRef idx="1">
                <a:schemeClr val="accent1"/>
              </a:lnRef>
              <a:fillRef idx="0">
                <a:schemeClr val="accent1"/>
              </a:fillRef>
              <a:effectRef idx="0">
                <a:schemeClr val="accent1"/>
              </a:effectRef>
              <a:fontRef idx="minor">
                <a:schemeClr val="tx1"/>
              </a:fontRef>
            </p:style>
          </p:cxnSp>
          <p:sp>
            <p:nvSpPr>
              <p:cNvPr id="162" name="椭圆 161"/>
              <p:cNvSpPr/>
              <p:nvPr/>
            </p:nvSpPr>
            <p:spPr>
              <a:xfrm>
                <a:off x="1558717" y="5489084"/>
                <a:ext cx="134676" cy="134676"/>
              </a:xfrm>
              <a:prstGeom prst="ellipse">
                <a:avLst/>
              </a:prstGeom>
              <a:solidFill>
                <a:schemeClr val="bg1"/>
              </a:solidFill>
              <a:ln>
                <a:solidFill>
                  <a:srgbClr val="40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36A0D"/>
                  </a:solidFill>
                </a:endParaRPr>
              </a:p>
            </p:txBody>
          </p:sp>
        </p:grpSp>
        <p:sp>
          <p:nvSpPr>
            <p:cNvPr id="169" name="矩形 168"/>
            <p:cNvSpPr/>
            <p:nvPr/>
          </p:nvSpPr>
          <p:spPr>
            <a:xfrm>
              <a:off x="765664" y="5360290"/>
              <a:ext cx="962123" cy="523220"/>
            </a:xfrm>
            <a:prstGeom prst="rect">
              <a:avLst/>
            </a:prstGeom>
          </p:spPr>
          <p:txBody>
            <a:bodyPr wrap="none">
              <a:spAutoFit/>
            </a:bodyPr>
            <a:lstStyle/>
            <a:p>
              <a:r>
                <a:rPr lang="en-US" altLang="zh-CN" sz="2800" b="1" dirty="0">
                  <a:solidFill>
                    <a:srgbClr val="049AAB"/>
                  </a:solidFill>
                  <a:latin typeface="微软雅黑" panose="020B0503020204020204" pitchFamily="34" charset="-122"/>
                  <a:ea typeface="微软雅黑" panose="020B0503020204020204" pitchFamily="34" charset="-122"/>
                </a:rPr>
                <a:t>45%</a:t>
              </a:r>
              <a:endParaRPr lang="zh-CN" altLang="en-US" sz="2800" b="1" dirty="0">
                <a:solidFill>
                  <a:srgbClr val="049AAB"/>
                </a:solidFill>
                <a:latin typeface="微软雅黑" panose="020B0503020204020204" pitchFamily="34" charset="-122"/>
                <a:ea typeface="微软雅黑" panose="020B0503020204020204" pitchFamily="34" charset="-122"/>
              </a:endParaRPr>
            </a:p>
          </p:txBody>
        </p:sp>
        <p:grpSp>
          <p:nvGrpSpPr>
            <p:cNvPr id="170" name="组合 169"/>
            <p:cNvGrpSpPr/>
            <p:nvPr/>
          </p:nvGrpSpPr>
          <p:grpSpPr>
            <a:xfrm>
              <a:off x="426229" y="4394163"/>
              <a:ext cx="2264975" cy="1041504"/>
              <a:chOff x="1124496" y="2270419"/>
              <a:chExt cx="2264975" cy="1041504"/>
            </a:xfrm>
          </p:grpSpPr>
          <p:sp>
            <p:nvSpPr>
              <p:cNvPr id="171" name="矩形 170"/>
              <p:cNvSpPr/>
              <p:nvPr/>
            </p:nvSpPr>
            <p:spPr>
              <a:xfrm>
                <a:off x="1228578" y="2270419"/>
                <a:ext cx="1980029" cy="400110"/>
              </a:xfrm>
              <a:prstGeom prst="rect">
                <a:avLst/>
              </a:prstGeom>
            </p:spPr>
            <p:txBody>
              <a:bodyPr wrap="none">
                <a:spAutoFit/>
              </a:bodyPr>
              <a:lstStyle/>
              <a:p>
                <a:r>
                  <a:rPr lang="zh-CN" altLang="en-US" sz="2000" b="1" dirty="0">
                    <a:solidFill>
                      <a:srgbClr val="049AAB"/>
                    </a:solidFill>
                    <a:latin typeface="微软雅黑" panose="020B0503020204020204" pitchFamily="34" charset="-122"/>
                    <a:ea typeface="微软雅黑" panose="020B0503020204020204" pitchFamily="34" charset="-122"/>
                  </a:rPr>
                  <a:t>请插入标题内容</a:t>
                </a:r>
                <a:endParaRPr lang="id-ID" altLang="zh-CN" sz="2000" b="1" dirty="0">
                  <a:solidFill>
                    <a:srgbClr val="049AAB"/>
                  </a:solidFill>
                  <a:latin typeface="微软雅黑" panose="020B0503020204020204" pitchFamily="34" charset="-122"/>
                  <a:ea typeface="微软雅黑" panose="020B0503020204020204" pitchFamily="34" charset="-122"/>
                </a:endParaRPr>
              </a:p>
            </p:txBody>
          </p:sp>
          <p:sp>
            <p:nvSpPr>
              <p:cNvPr id="172" name="矩形 171"/>
              <p:cNvSpPr/>
              <p:nvPr/>
            </p:nvSpPr>
            <p:spPr>
              <a:xfrm>
                <a:off x="1124496" y="2727148"/>
                <a:ext cx="2264975" cy="584775"/>
              </a:xfrm>
              <a:prstGeom prst="rect">
                <a:avLst/>
              </a:prstGeom>
            </p:spPr>
            <p:txBody>
              <a:bodyPr wrap="square">
                <a:spAutoFit/>
              </a:bodyPr>
              <a:lstStyle/>
              <a:p>
                <a:r>
                  <a:rPr lang="zh-CN" altLang="en-US" sz="1600" dirty="0">
                    <a:ln w="3175">
                      <a:noFill/>
                    </a:ln>
                    <a:solidFill>
                      <a:srgbClr val="424242"/>
                    </a:solidFill>
                    <a:latin typeface="微软雅黑" panose="020B0503020204020204" pitchFamily="34" charset="-122"/>
                    <a:ea typeface="微软雅黑" panose="020B0503020204020204" pitchFamily="34" charset="-122"/>
                    <a:cs typeface="Roboto" panose="02000000000000000000" pitchFamily="2" charset="0"/>
                  </a:rPr>
                  <a:t>请插入文本的内容请插入文本的内容</a:t>
                </a:r>
                <a:endParaRPr lang="zh-CN" altLang="en-US" sz="1400" dirty="0"/>
              </a:p>
            </p:txBody>
          </p:sp>
        </p:grpSp>
      </p:grpSp>
      <p:grpSp>
        <p:nvGrpSpPr>
          <p:cNvPr id="5" name="组合 4"/>
          <p:cNvGrpSpPr/>
          <p:nvPr/>
        </p:nvGrpSpPr>
        <p:grpSpPr>
          <a:xfrm>
            <a:off x="7610546" y="1666373"/>
            <a:ext cx="4351177" cy="1484319"/>
            <a:chOff x="7610546" y="2003929"/>
            <a:chExt cx="4351177" cy="1484319"/>
          </a:xfrm>
        </p:grpSpPr>
        <p:grpSp>
          <p:nvGrpSpPr>
            <p:cNvPr id="24" name="组合 23"/>
            <p:cNvGrpSpPr/>
            <p:nvPr/>
          </p:nvGrpSpPr>
          <p:grpSpPr>
            <a:xfrm>
              <a:off x="7610546" y="2166759"/>
              <a:ext cx="2578484" cy="134676"/>
              <a:chOff x="7610546" y="2166759"/>
              <a:chExt cx="2578484" cy="134676"/>
            </a:xfrm>
          </p:grpSpPr>
          <p:cxnSp>
            <p:nvCxnSpPr>
              <p:cNvPr id="19" name="直接连接符 18"/>
              <p:cNvCxnSpPr/>
              <p:nvPr/>
            </p:nvCxnSpPr>
            <p:spPr>
              <a:xfrm>
                <a:off x="7610546" y="2232075"/>
                <a:ext cx="2565420" cy="0"/>
              </a:xfrm>
              <a:prstGeom prst="line">
                <a:avLst/>
              </a:prstGeom>
              <a:ln>
                <a:solidFill>
                  <a:srgbClr val="40576A"/>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10054354" y="2166759"/>
                <a:ext cx="134676" cy="134676"/>
              </a:xfrm>
              <a:prstGeom prst="ellipse">
                <a:avLst/>
              </a:prstGeom>
              <a:solidFill>
                <a:schemeClr val="bg1"/>
              </a:solidFill>
              <a:ln>
                <a:solidFill>
                  <a:srgbClr val="40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36A0D"/>
                  </a:solidFill>
                </a:endParaRPr>
              </a:p>
            </p:txBody>
          </p:sp>
        </p:grpSp>
        <p:sp>
          <p:nvSpPr>
            <p:cNvPr id="173" name="矩形 172"/>
            <p:cNvSpPr/>
            <p:nvPr/>
          </p:nvSpPr>
          <p:spPr>
            <a:xfrm>
              <a:off x="10189030" y="2003929"/>
              <a:ext cx="962123" cy="523220"/>
            </a:xfrm>
            <a:prstGeom prst="rect">
              <a:avLst/>
            </a:prstGeom>
          </p:spPr>
          <p:txBody>
            <a:bodyPr wrap="none">
              <a:spAutoFit/>
            </a:bodyPr>
            <a:lstStyle/>
            <a:p>
              <a:r>
                <a:rPr lang="en-US" altLang="zh-CN" sz="2800" b="1" dirty="0">
                  <a:solidFill>
                    <a:srgbClr val="049AAB"/>
                  </a:solidFill>
                  <a:latin typeface="微软雅黑" panose="020B0503020204020204" pitchFamily="34" charset="-122"/>
                  <a:ea typeface="微软雅黑" panose="020B0503020204020204" pitchFamily="34" charset="-122"/>
                </a:rPr>
                <a:t>20%</a:t>
              </a:r>
              <a:endParaRPr lang="zh-CN" altLang="en-US" sz="2800" b="1" dirty="0">
                <a:solidFill>
                  <a:srgbClr val="049AAB"/>
                </a:solidFill>
                <a:latin typeface="微软雅黑" panose="020B0503020204020204" pitchFamily="34" charset="-122"/>
                <a:ea typeface="微软雅黑" panose="020B0503020204020204" pitchFamily="34" charset="-122"/>
              </a:endParaRPr>
            </a:p>
          </p:txBody>
        </p:sp>
        <p:grpSp>
          <p:nvGrpSpPr>
            <p:cNvPr id="174" name="组合 173"/>
            <p:cNvGrpSpPr/>
            <p:nvPr/>
          </p:nvGrpSpPr>
          <p:grpSpPr>
            <a:xfrm>
              <a:off x="9696748" y="2446744"/>
              <a:ext cx="2264975" cy="1041504"/>
              <a:chOff x="1124496" y="2270419"/>
              <a:chExt cx="2264975" cy="1041504"/>
            </a:xfrm>
          </p:grpSpPr>
          <p:sp>
            <p:nvSpPr>
              <p:cNvPr id="175" name="矩形 174"/>
              <p:cNvSpPr/>
              <p:nvPr/>
            </p:nvSpPr>
            <p:spPr>
              <a:xfrm>
                <a:off x="1228578" y="2270419"/>
                <a:ext cx="1980029" cy="400110"/>
              </a:xfrm>
              <a:prstGeom prst="rect">
                <a:avLst/>
              </a:prstGeom>
            </p:spPr>
            <p:txBody>
              <a:bodyPr wrap="none">
                <a:spAutoFit/>
              </a:bodyPr>
              <a:lstStyle/>
              <a:p>
                <a:r>
                  <a:rPr lang="zh-CN" altLang="en-US" sz="2000" b="1" dirty="0">
                    <a:solidFill>
                      <a:srgbClr val="049AAB"/>
                    </a:solidFill>
                    <a:latin typeface="微软雅黑" panose="020B0503020204020204" pitchFamily="34" charset="-122"/>
                    <a:ea typeface="微软雅黑" panose="020B0503020204020204" pitchFamily="34" charset="-122"/>
                  </a:rPr>
                  <a:t>请插入标题内容</a:t>
                </a:r>
                <a:endParaRPr lang="id-ID" altLang="zh-CN" sz="2000" b="1" dirty="0">
                  <a:solidFill>
                    <a:srgbClr val="049AAB"/>
                  </a:solidFill>
                  <a:latin typeface="微软雅黑" panose="020B0503020204020204" pitchFamily="34" charset="-122"/>
                  <a:ea typeface="微软雅黑" panose="020B0503020204020204" pitchFamily="34" charset="-122"/>
                </a:endParaRPr>
              </a:p>
            </p:txBody>
          </p:sp>
          <p:sp>
            <p:nvSpPr>
              <p:cNvPr id="176" name="矩形 175"/>
              <p:cNvSpPr/>
              <p:nvPr/>
            </p:nvSpPr>
            <p:spPr>
              <a:xfrm>
                <a:off x="1124496" y="2727148"/>
                <a:ext cx="2264975" cy="584775"/>
              </a:xfrm>
              <a:prstGeom prst="rect">
                <a:avLst/>
              </a:prstGeom>
            </p:spPr>
            <p:txBody>
              <a:bodyPr wrap="square">
                <a:spAutoFit/>
              </a:bodyPr>
              <a:lstStyle/>
              <a:p>
                <a:r>
                  <a:rPr lang="zh-CN" altLang="en-US" sz="1600" dirty="0">
                    <a:ln w="3175">
                      <a:noFill/>
                    </a:ln>
                    <a:solidFill>
                      <a:srgbClr val="424242"/>
                    </a:solidFill>
                    <a:latin typeface="微软雅黑" panose="020B0503020204020204" pitchFamily="34" charset="-122"/>
                    <a:ea typeface="微软雅黑" panose="020B0503020204020204" pitchFamily="34" charset="-122"/>
                    <a:cs typeface="Roboto" panose="02000000000000000000" pitchFamily="2" charset="0"/>
                  </a:rPr>
                  <a:t>请插入文本的内容请插入文本的内容</a:t>
                </a:r>
                <a:endParaRPr lang="zh-CN" altLang="en-US" sz="1400" dirty="0"/>
              </a:p>
            </p:txBody>
          </p:sp>
        </p:grpSp>
      </p:grpSp>
      <p:grpSp>
        <p:nvGrpSpPr>
          <p:cNvPr id="6" name="组合 5"/>
          <p:cNvGrpSpPr/>
          <p:nvPr/>
        </p:nvGrpSpPr>
        <p:grpSpPr>
          <a:xfrm>
            <a:off x="7335818" y="4478657"/>
            <a:ext cx="4625905" cy="1534314"/>
            <a:chOff x="7335818" y="4816213"/>
            <a:chExt cx="4625905" cy="1534314"/>
          </a:xfrm>
        </p:grpSpPr>
        <p:grpSp>
          <p:nvGrpSpPr>
            <p:cNvPr id="159" name="组合 158"/>
            <p:cNvGrpSpPr/>
            <p:nvPr/>
          </p:nvGrpSpPr>
          <p:grpSpPr>
            <a:xfrm>
              <a:off x="7335818" y="4957857"/>
              <a:ext cx="2578484" cy="134676"/>
              <a:chOff x="7610546" y="2166759"/>
              <a:chExt cx="2578484" cy="134676"/>
            </a:xfrm>
          </p:grpSpPr>
          <p:cxnSp>
            <p:nvCxnSpPr>
              <p:cNvPr id="160" name="直接连接符 159"/>
              <p:cNvCxnSpPr/>
              <p:nvPr/>
            </p:nvCxnSpPr>
            <p:spPr>
              <a:xfrm>
                <a:off x="7610546" y="2232075"/>
                <a:ext cx="2565420" cy="0"/>
              </a:xfrm>
              <a:prstGeom prst="line">
                <a:avLst/>
              </a:prstGeom>
              <a:ln>
                <a:solidFill>
                  <a:srgbClr val="40576A"/>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a:off x="10054354" y="2166759"/>
                <a:ext cx="134676" cy="134676"/>
              </a:xfrm>
              <a:prstGeom prst="ellipse">
                <a:avLst/>
              </a:prstGeom>
              <a:solidFill>
                <a:schemeClr val="bg1"/>
              </a:solidFill>
              <a:ln>
                <a:solidFill>
                  <a:srgbClr val="40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36A0D"/>
                  </a:solidFill>
                </a:endParaRPr>
              </a:p>
            </p:txBody>
          </p:sp>
        </p:grpSp>
        <p:sp>
          <p:nvSpPr>
            <p:cNvPr id="177" name="矩形 176"/>
            <p:cNvSpPr/>
            <p:nvPr/>
          </p:nvSpPr>
          <p:spPr>
            <a:xfrm>
              <a:off x="9914302" y="4816213"/>
              <a:ext cx="962123" cy="523220"/>
            </a:xfrm>
            <a:prstGeom prst="rect">
              <a:avLst/>
            </a:prstGeom>
          </p:spPr>
          <p:txBody>
            <a:bodyPr wrap="none">
              <a:spAutoFit/>
            </a:bodyPr>
            <a:lstStyle/>
            <a:p>
              <a:r>
                <a:rPr lang="en-US" altLang="zh-CN" sz="2800" b="1" dirty="0">
                  <a:solidFill>
                    <a:srgbClr val="049AAB"/>
                  </a:solidFill>
                  <a:latin typeface="微软雅黑" panose="020B0503020204020204" pitchFamily="34" charset="-122"/>
                  <a:ea typeface="微软雅黑" panose="020B0503020204020204" pitchFamily="34" charset="-122"/>
                </a:rPr>
                <a:t>15%</a:t>
              </a:r>
              <a:endParaRPr lang="zh-CN" altLang="en-US" sz="2800" b="1" dirty="0">
                <a:solidFill>
                  <a:srgbClr val="049AAB"/>
                </a:solidFill>
                <a:latin typeface="微软雅黑" panose="020B0503020204020204" pitchFamily="34" charset="-122"/>
                <a:ea typeface="微软雅黑" panose="020B0503020204020204" pitchFamily="34" charset="-122"/>
              </a:endParaRPr>
            </a:p>
          </p:txBody>
        </p:sp>
        <p:grpSp>
          <p:nvGrpSpPr>
            <p:cNvPr id="178" name="组合 177"/>
            <p:cNvGrpSpPr/>
            <p:nvPr/>
          </p:nvGrpSpPr>
          <p:grpSpPr>
            <a:xfrm>
              <a:off x="9696748" y="5309023"/>
              <a:ext cx="2264975" cy="1041504"/>
              <a:chOff x="1124496" y="2270419"/>
              <a:chExt cx="2264975" cy="1041504"/>
            </a:xfrm>
          </p:grpSpPr>
          <p:sp>
            <p:nvSpPr>
              <p:cNvPr id="179" name="矩形 178"/>
              <p:cNvSpPr/>
              <p:nvPr/>
            </p:nvSpPr>
            <p:spPr>
              <a:xfrm>
                <a:off x="1228578" y="2270419"/>
                <a:ext cx="1980029" cy="400110"/>
              </a:xfrm>
              <a:prstGeom prst="rect">
                <a:avLst/>
              </a:prstGeom>
            </p:spPr>
            <p:txBody>
              <a:bodyPr wrap="none">
                <a:spAutoFit/>
              </a:bodyPr>
              <a:lstStyle/>
              <a:p>
                <a:r>
                  <a:rPr lang="zh-CN" altLang="en-US" sz="2000" b="1" dirty="0">
                    <a:solidFill>
                      <a:srgbClr val="049AAB"/>
                    </a:solidFill>
                    <a:latin typeface="微软雅黑" panose="020B0503020204020204" pitchFamily="34" charset="-122"/>
                    <a:ea typeface="微软雅黑" panose="020B0503020204020204" pitchFamily="34" charset="-122"/>
                  </a:rPr>
                  <a:t>请插入标题内容</a:t>
                </a:r>
                <a:endParaRPr lang="id-ID" altLang="zh-CN" sz="2000" b="1" dirty="0">
                  <a:solidFill>
                    <a:srgbClr val="049AAB"/>
                  </a:solidFill>
                  <a:latin typeface="微软雅黑" panose="020B0503020204020204" pitchFamily="34" charset="-122"/>
                  <a:ea typeface="微软雅黑" panose="020B0503020204020204" pitchFamily="34" charset="-122"/>
                </a:endParaRPr>
              </a:p>
            </p:txBody>
          </p:sp>
          <p:sp>
            <p:nvSpPr>
              <p:cNvPr id="180" name="矩形 179"/>
              <p:cNvSpPr/>
              <p:nvPr/>
            </p:nvSpPr>
            <p:spPr>
              <a:xfrm>
                <a:off x="1124496" y="2727148"/>
                <a:ext cx="2264975" cy="584775"/>
              </a:xfrm>
              <a:prstGeom prst="rect">
                <a:avLst/>
              </a:prstGeom>
            </p:spPr>
            <p:txBody>
              <a:bodyPr wrap="square">
                <a:spAutoFit/>
              </a:bodyPr>
              <a:lstStyle/>
              <a:p>
                <a:r>
                  <a:rPr lang="zh-CN" altLang="en-US" sz="1600" dirty="0">
                    <a:ln w="3175">
                      <a:noFill/>
                    </a:ln>
                    <a:solidFill>
                      <a:srgbClr val="424242"/>
                    </a:solidFill>
                    <a:latin typeface="微软雅黑" panose="020B0503020204020204" pitchFamily="34" charset="-122"/>
                    <a:ea typeface="微软雅黑" panose="020B0503020204020204" pitchFamily="34" charset="-122"/>
                    <a:cs typeface="Roboto" panose="02000000000000000000" pitchFamily="2" charset="0"/>
                  </a:rPr>
                  <a:t>请插入文本的内容请插入文本的内容</a:t>
                </a:r>
                <a:endParaRPr lang="zh-CN" altLang="en-US" sz="1400" dirty="0"/>
              </a:p>
            </p:txBody>
          </p:sp>
        </p:grpSp>
      </p:grpSp>
      <p:grpSp>
        <p:nvGrpSpPr>
          <p:cNvPr id="49" name="组合 48"/>
          <p:cNvGrpSpPr/>
          <p:nvPr/>
        </p:nvGrpSpPr>
        <p:grpSpPr>
          <a:xfrm>
            <a:off x="1128173" y="143392"/>
            <a:ext cx="4774097" cy="646331"/>
            <a:chOff x="6080760" y="1044564"/>
            <a:chExt cx="4774097" cy="646331"/>
          </a:xfrm>
        </p:grpSpPr>
        <p:sp>
          <p:nvSpPr>
            <p:cNvPr id="50" name="文本框 49"/>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FIVE</a:t>
              </a:r>
              <a:endParaRPr lang="zh-CN" altLang="en-US" sz="3600" b="1" dirty="0">
                <a:solidFill>
                  <a:srgbClr val="049AAB"/>
                </a:solidFill>
                <a:latin typeface="Microsoft Yi Baiti" panose="03000500000000000000" pitchFamily="66" charset="0"/>
              </a:endParaRPr>
            </a:p>
          </p:txBody>
        </p:sp>
        <p:sp>
          <p:nvSpPr>
            <p:cNvPr id="51" name="文本框 50"/>
            <p:cNvSpPr txBox="1"/>
            <p:nvPr/>
          </p:nvSpPr>
          <p:spPr>
            <a:xfrm>
              <a:off x="7017643" y="1154213"/>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财务分析</a:t>
              </a: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p:cNvGraphicFramePr/>
          <p:nvPr/>
        </p:nvGraphicFramePr>
        <p:xfrm>
          <a:off x="947215" y="1505338"/>
          <a:ext cx="10297571" cy="3704878"/>
        </p:xfrm>
        <a:graphic>
          <a:graphicData uri="http://schemas.openxmlformats.org/drawingml/2006/chart">
            <c:chart xmlns:c="http://schemas.openxmlformats.org/drawingml/2006/chart" xmlns:r="http://schemas.openxmlformats.org/officeDocument/2006/relationships" r:id="rId3"/>
          </a:graphicData>
        </a:graphic>
      </p:graphicFrame>
      <p:sp>
        <p:nvSpPr>
          <p:cNvPr id="8" name="文本框 7"/>
          <p:cNvSpPr txBox="1"/>
          <p:nvPr/>
        </p:nvSpPr>
        <p:spPr>
          <a:xfrm>
            <a:off x="745957" y="5233951"/>
            <a:ext cx="10651040" cy="1274195"/>
          </a:xfrm>
          <a:prstGeom prst="rect">
            <a:avLst/>
          </a:prstGeom>
          <a:noFill/>
        </p:spPr>
        <p:txBody>
          <a:bodyPr wrap="square" rtlCol="0">
            <a:spAutoFit/>
          </a:bodyPr>
          <a:lstStyle/>
          <a:p>
            <a:pPr>
              <a:lnSpc>
                <a:spcPct val="120000"/>
              </a:lnSpc>
            </a:pPr>
            <a:r>
              <a:rPr lang="zh-CN" altLang="en-US" sz="1600" dirty="0">
                <a:ln w="3175">
                  <a:noFill/>
                </a:ln>
                <a:solidFill>
                  <a:schemeClr val="tx1">
                    <a:lumMod val="50000"/>
                    <a:lumOff val="50000"/>
                  </a:schemeClr>
                </a:solidFill>
                <a:latin typeface="微软雅黑" panose="020B0503020204020204" pitchFamily="34" charset="-122"/>
                <a:ea typeface="微软雅黑" panose="020B0503020204020204" pitchFamily="34" charset="-122"/>
                <a:cs typeface="Roboto" panose="02000000000000000000" pitchFamily="2" charset="0"/>
              </a:rPr>
              <a:t>请插入文本的内容请插入文本的内容请插入文本的内容请插入文本的内容请插入文本的内容请插入文本的内容</a:t>
            </a:r>
            <a:r>
              <a:rPr lang="zh-CN" altLang="en-US" sz="1600" dirty="0">
                <a:solidFill>
                  <a:schemeClr val="tx1">
                    <a:lumMod val="50000"/>
                    <a:lumOff val="50000"/>
                  </a:schemeClr>
                </a:solidFill>
              </a:rPr>
              <a:t>请插入文本的内容请插入文本的内容插入文本的内容请插入文本的内容插入文本的内容请插入文本的内容插入文本的内容请插入文本的内容</a:t>
            </a:r>
          </a:p>
          <a:p>
            <a:pPr>
              <a:lnSpc>
                <a:spcPct val="120000"/>
              </a:lnSpc>
            </a:pPr>
            <a:endParaRPr lang="zh-CN" altLang="en-US" sz="1600" dirty="0">
              <a:solidFill>
                <a:schemeClr val="tx1">
                  <a:lumMod val="50000"/>
                  <a:lumOff val="50000"/>
                </a:schemeClr>
              </a:solidFill>
            </a:endParaRPr>
          </a:p>
        </p:txBody>
      </p:sp>
      <p:grpSp>
        <p:nvGrpSpPr>
          <p:cNvPr id="9" name="组合 8"/>
          <p:cNvGrpSpPr/>
          <p:nvPr/>
        </p:nvGrpSpPr>
        <p:grpSpPr>
          <a:xfrm>
            <a:off x="1128173" y="143392"/>
            <a:ext cx="4774097" cy="646331"/>
            <a:chOff x="6080760" y="1044564"/>
            <a:chExt cx="4774097" cy="646331"/>
          </a:xfrm>
        </p:grpSpPr>
        <p:sp>
          <p:nvSpPr>
            <p:cNvPr id="10" name="文本框 9"/>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FIVE</a:t>
              </a:r>
              <a:endParaRPr lang="zh-CN" altLang="en-US" sz="3600" b="1" dirty="0">
                <a:solidFill>
                  <a:srgbClr val="049AAB"/>
                </a:solidFill>
                <a:latin typeface="Microsoft Yi Baiti" panose="03000500000000000000" pitchFamily="66" charset="0"/>
              </a:endParaRPr>
            </a:p>
          </p:txBody>
        </p:sp>
        <p:sp>
          <p:nvSpPr>
            <p:cNvPr id="11" name="文本框 10"/>
            <p:cNvSpPr txBox="1"/>
            <p:nvPr/>
          </p:nvSpPr>
          <p:spPr>
            <a:xfrm>
              <a:off x="7017643" y="1154213"/>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财务分析</a:t>
              </a: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矩形 259"/>
          <p:cNvSpPr>
            <a:spLocks noChangeArrowheads="1"/>
          </p:cNvSpPr>
          <p:nvPr/>
        </p:nvSpPr>
        <p:spPr bwMode="auto">
          <a:xfrm>
            <a:off x="5746948" y="3103462"/>
            <a:ext cx="5733852"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sz="5400" b="1" cap="all" dirty="0">
                <a:solidFill>
                  <a:srgbClr val="049AAB"/>
                </a:solidFill>
                <a:latin typeface="Arial" panose="020B0604020202020204" pitchFamily="34" charset="0"/>
                <a:cs typeface="Arial" panose="020B0604020202020204" pitchFamily="34" charset="0"/>
              </a:rPr>
              <a:t>Thank </a:t>
            </a:r>
            <a:r>
              <a:rPr lang="en-US" altLang="zh-CN" sz="5400" b="1" cap="all" dirty="0">
                <a:solidFill>
                  <a:srgbClr val="595959"/>
                </a:solidFill>
                <a:latin typeface="Arial" panose="020B0604020202020204" pitchFamily="34" charset="0"/>
                <a:cs typeface="Arial" panose="020B0604020202020204" pitchFamily="34" charset="0"/>
              </a:rPr>
              <a:t>you</a:t>
            </a:r>
            <a:endParaRPr kumimoji="0" lang="zh-CN" altLang="en-US" sz="4400" b="0" i="0" u="none" strike="noStrike" kern="1200" cap="all" spc="0" normalizeH="0" baseline="0" noProof="0" dirty="0">
              <a:ln>
                <a:noFill/>
              </a:ln>
              <a:solidFill>
                <a:srgbClr val="595959"/>
              </a:solidFill>
              <a:effectLst/>
              <a:uLnTx/>
              <a:uFillTx/>
              <a:latin typeface="Arial" panose="020B0604020202020204" pitchFamily="34" charset="0"/>
              <a:cs typeface="Arial" panose="020B0604020202020204" pitchFamily="34" charset="0"/>
              <a:sym typeface="Calibri" panose="020F0502020204030204" pitchFamily="34" charset="0"/>
            </a:endParaRPr>
          </a:p>
        </p:txBody>
      </p:sp>
      <p:sp>
        <p:nvSpPr>
          <p:cNvPr id="14" name="矩形 259"/>
          <p:cNvSpPr>
            <a:spLocks noChangeArrowheads="1"/>
          </p:cNvSpPr>
          <p:nvPr/>
        </p:nvSpPr>
        <p:spPr bwMode="auto">
          <a:xfrm>
            <a:off x="5746948" y="4119446"/>
            <a:ext cx="555605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01304C"/>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BUSINESS REPORT POWERPOINT</a:t>
            </a:r>
          </a:p>
        </p:txBody>
      </p:sp>
      <p:sp>
        <p:nvSpPr>
          <p:cNvPr id="16" name="矩形 259"/>
          <p:cNvSpPr>
            <a:spLocks noChangeArrowheads="1"/>
          </p:cNvSpPr>
          <p:nvPr/>
        </p:nvSpPr>
        <p:spPr bwMode="auto">
          <a:xfrm>
            <a:off x="5746948" y="1872356"/>
            <a:ext cx="2483768" cy="12311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8000" b="0" i="0" u="none" strike="noStrike" kern="1200" cap="all" spc="0" normalizeH="0" baseline="0" noProof="0" dirty="0" smtClean="0">
                <a:ln>
                  <a:noFill/>
                </a:ln>
                <a:solidFill>
                  <a:prstClr val="black">
                    <a:lumMod val="65000"/>
                    <a:lumOff val="35000"/>
                  </a:prstClr>
                </a:solidFill>
                <a:effectLst/>
                <a:uLnTx/>
                <a:uFillTx/>
                <a:latin typeface="Impact" panose="020B0806030902050204" pitchFamily="34" charset="0"/>
                <a:ea typeface="微软雅黑" panose="020B0503020204020204" pitchFamily="34" charset="-122"/>
                <a:cs typeface="Arial" panose="020B0604020202020204" pitchFamily="34" charset="0"/>
                <a:sym typeface="Calibri" panose="020F0502020204030204" pitchFamily="34" charset="0"/>
              </a:rPr>
              <a:t>20</a:t>
            </a:r>
            <a:r>
              <a:rPr kumimoji="0" lang="en-US" altLang="zh-CN" sz="8000" b="0" i="0" u="none" strike="noStrike" kern="1200" cap="all" spc="0" normalizeH="0" baseline="0" noProof="0" dirty="0" smtClean="0">
                <a:ln>
                  <a:noFill/>
                </a:ln>
                <a:solidFill>
                  <a:srgbClr val="049AAB"/>
                </a:solidFill>
                <a:effectLst/>
                <a:uLnTx/>
                <a:uFillTx/>
                <a:latin typeface="Impact" panose="020B0806030902050204" pitchFamily="34" charset="0"/>
                <a:ea typeface="微软雅黑" panose="020B0503020204020204" pitchFamily="34" charset="-122"/>
                <a:cs typeface="Arial" panose="020B0604020202020204" pitchFamily="34" charset="0"/>
                <a:sym typeface="Calibri" panose="020F0502020204030204" pitchFamily="34" charset="0"/>
              </a:rPr>
              <a:t>1X</a:t>
            </a:r>
            <a:endParaRPr kumimoji="0" lang="zh-CN" altLang="en-US" sz="8000" b="0" i="0" u="none" strike="noStrike" kern="1200" cap="all" spc="0" normalizeH="0" baseline="0" noProof="0" dirty="0">
              <a:ln>
                <a:noFill/>
              </a:ln>
              <a:solidFill>
                <a:srgbClr val="049AAB"/>
              </a:solidFill>
              <a:effectLst/>
              <a:uLnTx/>
              <a:uFillTx/>
              <a:latin typeface="Impact" panose="020B0806030902050204" pitchFamily="34" charset="0"/>
              <a:ea typeface="微软雅黑" panose="020B0503020204020204" pitchFamily="34" charset="-122"/>
              <a:cs typeface="Arial" panose="020B0604020202020204" pitchFamily="34" charset="0"/>
              <a:sym typeface="Calibri" panose="020F0502020204030204" pitchFamily="34" charset="0"/>
            </a:endParaRPr>
          </a:p>
        </p:txBody>
      </p:sp>
      <p:grpSp>
        <p:nvGrpSpPr>
          <p:cNvPr id="17" name="组合 16"/>
          <p:cNvGrpSpPr/>
          <p:nvPr/>
        </p:nvGrpSpPr>
        <p:grpSpPr>
          <a:xfrm>
            <a:off x="11014363" y="322118"/>
            <a:ext cx="831273" cy="374073"/>
            <a:chOff x="11014363" y="322118"/>
            <a:chExt cx="831273" cy="374073"/>
          </a:xfrm>
        </p:grpSpPr>
        <p:sp>
          <p:nvSpPr>
            <p:cNvPr id="18" name="矩形: 圆角 17"/>
            <p:cNvSpPr/>
            <p:nvPr/>
          </p:nvSpPr>
          <p:spPr>
            <a:xfrm>
              <a:off x="11014363" y="322118"/>
              <a:ext cx="831273" cy="374073"/>
            </a:xfrm>
            <a:prstGeom prst="round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9" name="文本框 18"/>
            <p:cNvSpPr txBox="1"/>
            <p:nvPr/>
          </p:nvSpPr>
          <p:spPr>
            <a:xfrm>
              <a:off x="11014363" y="357637"/>
              <a:ext cx="78489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LOGO</a:t>
              </a:r>
              <a:endParaRPr kumimoji="0" lang="zh-CN" altLang="en-US" sz="1600" b="1"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49"/>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childTnLst>
                          </p:cTn>
                        </p:par>
                        <p:par>
                          <p:cTn id="16" fill="hold">
                            <p:stCondLst>
                              <p:cond delay="1149"/>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13"/>
                                        </p:tgtEl>
                                        <p:attrNameLst>
                                          <p:attrName>ppt_y</p:attrName>
                                        </p:attrNameLst>
                                      </p:cBhvr>
                                      <p:tavLst>
                                        <p:tav tm="0">
                                          <p:val>
                                            <p:strVal val="#ppt_y"/>
                                          </p:val>
                                        </p:tav>
                                        <p:tav tm="100000">
                                          <p:val>
                                            <p:strVal val="#ppt_y"/>
                                          </p:val>
                                        </p:tav>
                                      </p:tavLst>
                                    </p:anim>
                                    <p:anim calcmode="lin" valueType="num">
                                      <p:cBhvr>
                                        <p:cTn id="21"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13"/>
                                        </p:tgtEl>
                                      </p:cBhvr>
                                    </p:animEffect>
                                  </p:childTnLst>
                                </p:cTn>
                              </p:par>
                            </p:childTnLst>
                          </p:cTn>
                        </p:par>
                        <p:par>
                          <p:cTn id="24" fill="hold">
                            <p:stCondLst>
                              <p:cond delay="2049"/>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13"/>
                                        </p:tgtEl>
                                      </p:cBhvr>
                                    </p:animEffect>
                                    <p:animScale>
                                      <p:cBhvr>
                                        <p:cTn id="27" dur="250" autoRev="1" fill="hold"/>
                                        <p:tgtEl>
                                          <p:spTgt spid="13"/>
                                        </p:tgtEl>
                                      </p:cBhvr>
                                      <p:by x="105000" y="105000"/>
                                    </p:animScale>
                                  </p:childTnLst>
                                </p:cTn>
                              </p:par>
                            </p:childTnLst>
                          </p:cTn>
                        </p:par>
                        <p:par>
                          <p:cTn id="28" fill="hold">
                            <p:stCondLst>
                              <p:cond delay="2549"/>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14"/>
                                        </p:tgtEl>
                                        <p:attrNameLst>
                                          <p:attrName>ppt_y</p:attrName>
                                        </p:attrNameLst>
                                      </p:cBhvr>
                                      <p:tavLst>
                                        <p:tav tm="0">
                                          <p:val>
                                            <p:strVal val="#ppt_y"/>
                                          </p:val>
                                        </p:tav>
                                        <p:tav tm="100000">
                                          <p:val>
                                            <p:strVal val="#ppt_y"/>
                                          </p:val>
                                        </p:tav>
                                      </p:tavLst>
                                    </p:anim>
                                    <p:anim calcmode="lin" valueType="num">
                                      <p:cBhvr>
                                        <p:cTn id="33"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14"/>
                                        </p:tgtEl>
                                      </p:cBhvr>
                                    </p:animEffect>
                                  </p:childTnLst>
                                </p:cTn>
                              </p:par>
                            </p:childTnLst>
                          </p:cTn>
                        </p:par>
                        <p:par>
                          <p:cTn id="36" fill="hold">
                            <p:stCondLst>
                              <p:cond delay="4300"/>
                            </p:stCondLst>
                            <p:childTnLst>
                              <p:par>
                                <p:cTn id="37" presetID="26" presetClass="emph" presetSubtype="0" fill="hold" grpId="1" nodeType="afterEffect">
                                  <p:stCondLst>
                                    <p:cond delay="0"/>
                                  </p:stCondLst>
                                  <p:iterate type="lt">
                                    <p:tmPct val="0"/>
                                  </p:iterate>
                                  <p:childTnLst>
                                    <p:animEffect transition="out" filter="fade">
                                      <p:cBhvr>
                                        <p:cTn id="38" dur="500" tmFilter="0, 0; .2, .5; .8, .5; 1, 0"/>
                                        <p:tgtEl>
                                          <p:spTgt spid="14"/>
                                        </p:tgtEl>
                                      </p:cBhvr>
                                    </p:animEffect>
                                    <p:animScale>
                                      <p:cBhvr>
                                        <p:cTn id="39"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6" grpId="0"/>
      <p:bldP spid="1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cstate="screen"/>
          <a:srcRect l="-4"/>
          <a:stretch>
            <a:fillRect/>
          </a:stretch>
        </p:blipFill>
        <p:spPr>
          <a:xfrm>
            <a:off x="9083040" y="-121920"/>
            <a:ext cx="3108960" cy="6858000"/>
          </a:xfrm>
          <a:prstGeom prst="rect">
            <a:avLst/>
          </a:prstGeom>
        </p:spPr>
      </p:pic>
      <p:pic>
        <p:nvPicPr>
          <p:cNvPr id="8" name="图片 7"/>
          <p:cNvPicPr>
            <a:picLocks noChangeAspect="1"/>
          </p:cNvPicPr>
          <p:nvPr/>
        </p:nvPicPr>
        <p:blipFill>
          <a:blip r:embed="rId4" cstate="screen"/>
          <a:stretch>
            <a:fillRect/>
          </a:stretch>
        </p:blipFill>
        <p:spPr>
          <a:xfrm>
            <a:off x="5816438" y="-121920"/>
            <a:ext cx="6533204" cy="6858000"/>
          </a:xfrm>
          <a:prstGeom prst="rect">
            <a:avLst/>
          </a:prstGeom>
        </p:spPr>
      </p:pic>
      <p:pic>
        <p:nvPicPr>
          <p:cNvPr id="9" name="图片 8"/>
          <p:cNvPicPr>
            <a:picLocks noChangeAspect="1"/>
          </p:cNvPicPr>
          <p:nvPr/>
        </p:nvPicPr>
        <p:blipFill rotWithShape="1">
          <a:blip r:embed="rId5" cstate="screen"/>
          <a:srcRect l="14105" r="9145"/>
          <a:stretch>
            <a:fillRect/>
          </a:stretch>
        </p:blipFill>
        <p:spPr>
          <a:xfrm>
            <a:off x="-29796" y="1211580"/>
            <a:ext cx="5718387" cy="4191000"/>
          </a:xfrm>
          <a:prstGeom prst="rect">
            <a:avLst/>
          </a:prstGeom>
        </p:spPr>
      </p:pic>
      <p:grpSp>
        <p:nvGrpSpPr>
          <p:cNvPr id="10" name="组合 9"/>
          <p:cNvGrpSpPr/>
          <p:nvPr/>
        </p:nvGrpSpPr>
        <p:grpSpPr>
          <a:xfrm>
            <a:off x="6096000" y="2074783"/>
            <a:ext cx="3837214" cy="1354217"/>
            <a:chOff x="6081486" y="649688"/>
            <a:chExt cx="3837214" cy="1354217"/>
          </a:xfrm>
        </p:grpSpPr>
        <p:sp>
          <p:nvSpPr>
            <p:cNvPr id="11" name="文本框 10"/>
            <p:cNvSpPr txBox="1"/>
            <p:nvPr/>
          </p:nvSpPr>
          <p:spPr>
            <a:xfrm>
              <a:off x="6081486" y="649688"/>
              <a:ext cx="3403762" cy="646331"/>
            </a:xfrm>
            <a:prstGeom prst="rect">
              <a:avLst/>
            </a:prstGeom>
            <a:noFill/>
            <a:effectLst/>
          </p:spPr>
          <p:txBody>
            <a:bodyPr wrap="square" rtlCol="0">
              <a:spAutoFit/>
            </a:bodyPr>
            <a:lstStyle/>
            <a:p>
              <a:r>
                <a:rPr lang="en-US" altLang="zh-CN" sz="3600" dirty="0">
                  <a:solidFill>
                    <a:srgbClr val="049AAB"/>
                  </a:solidFill>
                  <a:latin typeface="Microsoft Yi Baiti" panose="03000500000000000000" pitchFamily="66" charset="0"/>
                  <a:ea typeface="Microsoft Yi Baiti" panose="03000500000000000000" pitchFamily="66" charset="0"/>
                </a:rPr>
                <a:t>Project Introduction</a:t>
              </a:r>
              <a:endParaRPr lang="zh-CN" altLang="en-US" sz="3600" dirty="0">
                <a:solidFill>
                  <a:srgbClr val="049AAB"/>
                </a:solidFill>
                <a:latin typeface="Microsoft Yi Baiti" panose="03000500000000000000" pitchFamily="66" charset="0"/>
              </a:endParaRPr>
            </a:p>
          </p:txBody>
        </p:sp>
        <p:sp>
          <p:nvSpPr>
            <p:cNvPr id="12" name="文本框 11"/>
            <p:cNvSpPr txBox="1"/>
            <p:nvPr/>
          </p:nvSpPr>
          <p:spPr>
            <a:xfrm>
              <a:off x="6081486" y="1296019"/>
              <a:ext cx="3837214"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项目介绍</a:t>
              </a:r>
            </a:p>
          </p:txBody>
        </p:sp>
      </p:grpSp>
      <p:sp>
        <p:nvSpPr>
          <p:cNvPr id="13" name="TextBox 58"/>
          <p:cNvSpPr txBox="1"/>
          <p:nvPr/>
        </p:nvSpPr>
        <p:spPr>
          <a:xfrm>
            <a:off x="5057169" y="1933679"/>
            <a:ext cx="931665" cy="1862048"/>
          </a:xfrm>
          <a:prstGeom prst="rect">
            <a:avLst/>
          </a:prstGeom>
          <a:noFill/>
        </p:spPr>
        <p:txBody>
          <a:bodyPr wrap="none" rtlCol="0">
            <a:spAutoFit/>
          </a:bodyPr>
          <a:lstStyle/>
          <a:p>
            <a:pPr algn="ctr"/>
            <a:r>
              <a:rPr lang="en-US" altLang="zh-CN" sz="11500" b="1" dirty="0">
                <a:gradFill>
                  <a:gsLst>
                    <a:gs pos="0">
                      <a:srgbClr val="049AAB"/>
                    </a:gs>
                    <a:gs pos="100000">
                      <a:srgbClr val="01304C"/>
                    </a:gs>
                  </a:gsLst>
                  <a:lin ang="5400000" scaled="1"/>
                </a:gradFill>
                <a:latin typeface="Lifeline JL" panose="00000400000000000000" pitchFamily="2" charset="0"/>
                <a:ea typeface="+mj-ea"/>
              </a:rPr>
              <a:t>1</a:t>
            </a:r>
            <a:endParaRPr lang="zh-CN" altLang="en-US" sz="11500" b="1" dirty="0">
              <a:gradFill>
                <a:gsLst>
                  <a:gs pos="0">
                    <a:srgbClr val="049AAB"/>
                  </a:gs>
                  <a:gs pos="100000">
                    <a:srgbClr val="01304C"/>
                  </a:gs>
                </a:gsLst>
                <a:lin ang="5400000" scaled="1"/>
              </a:gradFill>
              <a:latin typeface="Lifeline JL" panose="00000400000000000000" pitchFamily="2" charset="0"/>
              <a:ea typeface="+mj-ea"/>
            </a:endParaRPr>
          </a:p>
        </p:txBody>
      </p:sp>
      <p:sp>
        <p:nvSpPr>
          <p:cNvPr id="14" name="TextBox 11"/>
          <p:cNvSpPr txBox="1"/>
          <p:nvPr/>
        </p:nvSpPr>
        <p:spPr>
          <a:xfrm>
            <a:off x="6146041" y="3767770"/>
            <a:ext cx="1764586" cy="246221"/>
          </a:xfrm>
          <a:prstGeom prst="rect">
            <a:avLst/>
          </a:prstGeom>
          <a:noFill/>
        </p:spPr>
        <p:txBody>
          <a:bodyPr wrap="none" lIns="0" tIns="0" rIns="0" bIns="0" rtlCol="0">
            <a:spAutoFit/>
          </a:bodyPr>
          <a:lstStyle/>
          <a:p>
            <a:pPr marL="121920" lvl="1" indent="-121920">
              <a:buFont typeface="Arial" panose="020B0604020202020204" pitchFamily="34" charset="0"/>
              <a:buChar char="•"/>
            </a:pPr>
            <a:r>
              <a:rPr lang="zh-CN" altLang="en-US" sz="16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1"/>
          <p:cNvSpPr txBox="1"/>
          <p:nvPr/>
        </p:nvSpPr>
        <p:spPr>
          <a:xfrm>
            <a:off x="8275466" y="3756861"/>
            <a:ext cx="1764586" cy="246221"/>
          </a:xfrm>
          <a:prstGeom prst="rect">
            <a:avLst/>
          </a:prstGeom>
          <a:noFill/>
        </p:spPr>
        <p:txBody>
          <a:bodyPr wrap="none" lIns="0" tIns="0" rIns="0" bIns="0" rtlCol="0">
            <a:spAutoFit/>
          </a:bodyPr>
          <a:lstStyle/>
          <a:p>
            <a:pPr marL="121920" lvl="1" indent="-121920">
              <a:buFont typeface="Arial" panose="020B0604020202020204" pitchFamily="34" charset="0"/>
              <a:buChar char="•"/>
            </a:pPr>
            <a:r>
              <a:rPr lang="zh-CN" altLang="en-US" sz="16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1"/>
          <p:cNvSpPr txBox="1"/>
          <p:nvPr/>
        </p:nvSpPr>
        <p:spPr>
          <a:xfrm>
            <a:off x="6157391" y="4207831"/>
            <a:ext cx="1764586" cy="246221"/>
          </a:xfrm>
          <a:prstGeom prst="rect">
            <a:avLst/>
          </a:prstGeom>
          <a:noFill/>
        </p:spPr>
        <p:txBody>
          <a:bodyPr wrap="none" lIns="0" tIns="0" rIns="0" bIns="0" rtlCol="0">
            <a:spAutoFit/>
          </a:bodyPr>
          <a:lstStyle/>
          <a:p>
            <a:pPr marL="121920" lvl="1" indent="-121920">
              <a:buFont typeface="Arial" panose="020B0604020202020204" pitchFamily="34" charset="0"/>
              <a:buChar char="•"/>
            </a:pPr>
            <a:r>
              <a:rPr lang="zh-CN" altLang="en-US" sz="16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1"/>
          <p:cNvSpPr txBox="1"/>
          <p:nvPr/>
        </p:nvSpPr>
        <p:spPr>
          <a:xfrm>
            <a:off x="8240230" y="4207832"/>
            <a:ext cx="1764586" cy="246221"/>
          </a:xfrm>
          <a:prstGeom prst="rect">
            <a:avLst/>
          </a:prstGeom>
          <a:noFill/>
        </p:spPr>
        <p:txBody>
          <a:bodyPr wrap="none" lIns="0" tIns="0" rIns="0" bIns="0" rtlCol="0">
            <a:spAutoFit/>
          </a:bodyPr>
          <a:lstStyle/>
          <a:p>
            <a:pPr marL="121920" lvl="1" indent="-121920">
              <a:buFont typeface="Arial" panose="020B0604020202020204" pitchFamily="34" charset="0"/>
              <a:buChar char="•"/>
            </a:pPr>
            <a:r>
              <a:rPr lang="zh-CN" altLang="en-US" sz="16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11014363" y="322118"/>
            <a:ext cx="831273" cy="374073"/>
            <a:chOff x="11014363" y="322118"/>
            <a:chExt cx="831273" cy="374073"/>
          </a:xfrm>
        </p:grpSpPr>
        <p:sp>
          <p:nvSpPr>
            <p:cNvPr id="19" name="矩形: 圆角 18"/>
            <p:cNvSpPr/>
            <p:nvPr/>
          </p:nvSpPr>
          <p:spPr>
            <a:xfrm>
              <a:off x="11014363" y="322118"/>
              <a:ext cx="831273" cy="374073"/>
            </a:xfrm>
            <a:prstGeom prst="round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1014363" y="357637"/>
              <a:ext cx="784895" cy="338554"/>
            </a:xfrm>
            <a:prstGeom prst="rect">
              <a:avLst/>
            </a:prstGeom>
            <a:noFill/>
          </p:spPr>
          <p:txBody>
            <a:bodyPr wrap="none" rtlCol="0">
              <a:spAutoFit/>
            </a:bodyPr>
            <a:lstStyle/>
            <a:p>
              <a:r>
                <a:rPr lang="en-US" altLang="zh-CN" sz="1600" b="1" i="1" dirty="0">
                  <a:solidFill>
                    <a:schemeClr val="bg1"/>
                  </a:solidFill>
                  <a:latin typeface="微软雅黑" panose="020B0503020204020204" pitchFamily="34" charset="-122"/>
                  <a:ea typeface="微软雅黑" panose="020B0503020204020204" pitchFamily="34" charset="-122"/>
                </a:rPr>
                <a:t>LOGO</a:t>
              </a:r>
              <a:endParaRPr lang="zh-CN" altLang="en-US" sz="1600" b="1" i="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9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1" fill="hold" nodeType="afterEffect" p14:presetBounceEnd="54000">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14:bounceEnd="54000">
                                          <p:cBhvr additive="base">
                                            <p:cTn id="14"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5" dur="75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1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2000"/>
                                </p:stCondLst>
                                <p:childTnLst>
                                  <p:par>
                                    <p:cTn id="22" presetID="1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p:tgtEl>
                                              <p:spTgt spid="15"/>
                                            </p:tgtEl>
                                            <p:attrNameLst>
                                              <p:attrName>ppt_x</p:attrName>
                                            </p:attrNameLst>
                                          </p:cBhvr>
                                          <p:tavLst>
                                            <p:tav tm="0">
                                              <p:val>
                                                <p:strVal val="#ppt_x-#ppt_w*1.125000"/>
                                              </p:val>
                                            </p:tav>
                                            <p:tav tm="100000">
                                              <p:val>
                                                <p:strVal val="#ppt_x"/>
                                              </p:val>
                                            </p:tav>
                                          </p:tavLst>
                                        </p:anim>
                                        <p:animEffect transition="in" filter="wipe(right)">
                                          <p:cBhvr>
                                            <p:cTn id="25" dur="500"/>
                                            <p:tgtEl>
                                              <p:spTgt spid="15"/>
                                            </p:tgtEl>
                                          </p:cBhvr>
                                        </p:animEffect>
                                      </p:childTnLst>
                                    </p:cTn>
                                  </p:par>
                                </p:childTnLst>
                              </p:cTn>
                            </p:par>
                            <p:par>
                              <p:cTn id="26" fill="hold">
                                <p:stCondLst>
                                  <p:cond delay="2500"/>
                                </p:stCondLst>
                                <p:childTnLst>
                                  <p:par>
                                    <p:cTn id="27" presetID="1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ppt_x</p:attrName>
                                            </p:attrNameLst>
                                          </p:cBhvr>
                                          <p:tavLst>
                                            <p:tav tm="0">
                                              <p:val>
                                                <p:strVal val="#ppt_x-#ppt_w*1.125000"/>
                                              </p:val>
                                            </p:tav>
                                            <p:tav tm="100000">
                                              <p:val>
                                                <p:strVal val="#ppt_x"/>
                                              </p:val>
                                            </p:tav>
                                          </p:tavLst>
                                        </p:anim>
                                        <p:animEffect transition="in" filter="wipe(right)">
                                          <p:cBhvr>
                                            <p:cTn id="30" dur="500"/>
                                            <p:tgtEl>
                                              <p:spTgt spid="16"/>
                                            </p:tgtEl>
                                          </p:cBhvr>
                                        </p:animEffect>
                                      </p:childTnLst>
                                    </p:cTn>
                                  </p:par>
                                </p:childTnLst>
                              </p:cTn>
                            </p:par>
                            <p:par>
                              <p:cTn id="31" fill="hold">
                                <p:stCondLst>
                                  <p:cond delay="300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9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1"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750" fill="hold"/>
                                            <p:tgtEl>
                                              <p:spTgt spid="10"/>
                                            </p:tgtEl>
                                            <p:attrNameLst>
                                              <p:attrName>ppt_x</p:attrName>
                                            </p:attrNameLst>
                                          </p:cBhvr>
                                          <p:tavLst>
                                            <p:tav tm="0">
                                              <p:val>
                                                <p:strVal val="#ppt_x"/>
                                              </p:val>
                                            </p:tav>
                                            <p:tav tm="100000">
                                              <p:val>
                                                <p:strVal val="#ppt_x"/>
                                              </p:val>
                                            </p:tav>
                                          </p:tavLst>
                                        </p:anim>
                                        <p:anim calcmode="lin" valueType="num">
                                          <p:cBhvr additive="base">
                                            <p:cTn id="15" dur="75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1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2000"/>
                                </p:stCondLst>
                                <p:childTnLst>
                                  <p:par>
                                    <p:cTn id="22" presetID="1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p:tgtEl>
                                              <p:spTgt spid="15"/>
                                            </p:tgtEl>
                                            <p:attrNameLst>
                                              <p:attrName>ppt_x</p:attrName>
                                            </p:attrNameLst>
                                          </p:cBhvr>
                                          <p:tavLst>
                                            <p:tav tm="0">
                                              <p:val>
                                                <p:strVal val="#ppt_x-#ppt_w*1.125000"/>
                                              </p:val>
                                            </p:tav>
                                            <p:tav tm="100000">
                                              <p:val>
                                                <p:strVal val="#ppt_x"/>
                                              </p:val>
                                            </p:tav>
                                          </p:tavLst>
                                        </p:anim>
                                        <p:animEffect transition="in" filter="wipe(right)">
                                          <p:cBhvr>
                                            <p:cTn id="25" dur="500"/>
                                            <p:tgtEl>
                                              <p:spTgt spid="15"/>
                                            </p:tgtEl>
                                          </p:cBhvr>
                                        </p:animEffect>
                                      </p:childTnLst>
                                    </p:cTn>
                                  </p:par>
                                </p:childTnLst>
                              </p:cTn>
                            </p:par>
                            <p:par>
                              <p:cTn id="26" fill="hold">
                                <p:stCondLst>
                                  <p:cond delay="2500"/>
                                </p:stCondLst>
                                <p:childTnLst>
                                  <p:par>
                                    <p:cTn id="27" presetID="1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ppt_x</p:attrName>
                                            </p:attrNameLst>
                                          </p:cBhvr>
                                          <p:tavLst>
                                            <p:tav tm="0">
                                              <p:val>
                                                <p:strVal val="#ppt_x-#ppt_w*1.125000"/>
                                              </p:val>
                                            </p:tav>
                                            <p:tav tm="100000">
                                              <p:val>
                                                <p:strVal val="#ppt_x"/>
                                              </p:val>
                                            </p:tav>
                                          </p:tavLst>
                                        </p:anim>
                                        <p:animEffect transition="in" filter="wipe(right)">
                                          <p:cBhvr>
                                            <p:cTn id="30" dur="500"/>
                                            <p:tgtEl>
                                              <p:spTgt spid="16"/>
                                            </p:tgtEl>
                                          </p:cBhvr>
                                        </p:animEffect>
                                      </p:childTnLst>
                                    </p:cTn>
                                  </p:par>
                                </p:childTnLst>
                              </p:cTn>
                            </p:par>
                            <p:par>
                              <p:cTn id="31" fill="hold">
                                <p:stCondLst>
                                  <p:cond delay="300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4504" y="1731169"/>
            <a:ext cx="5038444" cy="3967659"/>
          </a:xfrm>
          <a:prstGeom prst="rect">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algn="ctr"/>
            <a:endParaRPr lang="zh-CN" altLang="en-US" sz="2400"/>
          </a:p>
        </p:txBody>
      </p:sp>
      <p:sp>
        <p:nvSpPr>
          <p:cNvPr id="3" name="矩形 2"/>
          <p:cNvSpPr/>
          <p:nvPr/>
        </p:nvSpPr>
        <p:spPr>
          <a:xfrm>
            <a:off x="6223000" y="5126869"/>
            <a:ext cx="576064" cy="576243"/>
          </a:xfrm>
          <a:prstGeom prst="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algn="ctr"/>
            <a:endParaRPr lang="zh-CN" altLang="en-US" sz="2400"/>
          </a:p>
        </p:txBody>
      </p:sp>
      <p:sp>
        <p:nvSpPr>
          <p:cNvPr id="4" name="矩形 3"/>
          <p:cNvSpPr/>
          <p:nvPr/>
        </p:nvSpPr>
        <p:spPr>
          <a:xfrm>
            <a:off x="6799066" y="5126869"/>
            <a:ext cx="4416489" cy="571959"/>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algn="ctr"/>
            <a:endParaRPr lang="zh-CN" altLang="en-US" sz="2400"/>
          </a:p>
        </p:txBody>
      </p:sp>
      <p:sp>
        <p:nvSpPr>
          <p:cNvPr id="5" name="Rectangle 24"/>
          <p:cNvSpPr>
            <a:spLocks noChangeArrowheads="1"/>
          </p:cNvSpPr>
          <p:nvPr/>
        </p:nvSpPr>
        <p:spPr bwMode="auto">
          <a:xfrm>
            <a:off x="6223000" y="1731169"/>
            <a:ext cx="4992555" cy="1506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400"/>
              </a:spcBef>
            </a:pPr>
            <a:r>
              <a:rPr lang="zh-CN" altLang="en-US" sz="2800" b="1" dirty="0">
                <a:solidFill>
                  <a:schemeClr val="bg1">
                    <a:lumMod val="50000"/>
                  </a:schemeClr>
                </a:solidFill>
                <a:latin typeface="微软雅黑" panose="020B0503020204020204" pitchFamily="34" charset="-122"/>
                <a:ea typeface="微软雅黑" panose="020B0503020204020204" pitchFamily="34" charset="-122"/>
              </a:rPr>
              <a:t>单击填加标题</a:t>
            </a:r>
            <a:endParaRPr lang="zh-CN" altLang="en-US" sz="2800" b="1" dirty="0">
              <a:solidFill>
                <a:schemeClr val="bg1">
                  <a:lumMod val="50000"/>
                </a:schemeClr>
              </a:solidFill>
            </a:endParaRPr>
          </a:p>
          <a:p>
            <a:pPr defTabSz="1219200">
              <a:lnSpc>
                <a:spcPct val="120000"/>
              </a:lnSpc>
              <a:spcBef>
                <a:spcPts val="400"/>
              </a:spcBef>
              <a:defRPr/>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单击此处添加文本单击此处添加文本单击此处添加文本单击此处添加文本单击此添加文本单击此处添加文本</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defTabSz="1219200">
              <a:lnSpc>
                <a:spcPct val="120000"/>
              </a:lnSpc>
              <a:spcBef>
                <a:spcPts val="400"/>
              </a:spcBef>
              <a:defRPr/>
            </a:pP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Rectangle 24"/>
          <p:cNvSpPr>
            <a:spLocks noChangeArrowheads="1"/>
          </p:cNvSpPr>
          <p:nvPr/>
        </p:nvSpPr>
        <p:spPr bwMode="auto">
          <a:xfrm>
            <a:off x="6782658" y="3110020"/>
            <a:ext cx="4432897" cy="1629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lnSpc>
                <a:spcPct val="120000"/>
              </a:lnSpc>
              <a:spcBef>
                <a:spcPts val="400"/>
              </a:spcBef>
              <a:defRPr/>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单击此处添加文本单击此处添加文本</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单击此处添加文本单击此处添加文本</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defTabSz="1219200">
              <a:lnSpc>
                <a:spcPct val="120000"/>
              </a:lnSpc>
              <a:spcBef>
                <a:spcPts val="400"/>
              </a:spcBef>
              <a:defRPr/>
            </a:pP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defTabSz="1219200">
              <a:lnSpc>
                <a:spcPct val="120000"/>
              </a:lnSpc>
              <a:spcBef>
                <a:spcPts val="400"/>
              </a:spcBef>
              <a:defRPr/>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单击此处添加文本单击此处添加文本</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单击此处添加文本单击此处添加文本</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Rectangle 24"/>
          <p:cNvSpPr>
            <a:spLocks noChangeArrowheads="1"/>
          </p:cNvSpPr>
          <p:nvPr/>
        </p:nvSpPr>
        <p:spPr bwMode="auto">
          <a:xfrm>
            <a:off x="6991085" y="5146085"/>
            <a:ext cx="4032449"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lnSpc>
                <a:spcPct val="120000"/>
              </a:lnSpc>
              <a:spcBef>
                <a:spcPts val="400"/>
              </a:spcBef>
              <a:defRPr/>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单击此处添加文本单击此处添加文本单击此处添加文本单击此处添加文本单击此添加</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任意多边形 7"/>
          <p:cNvSpPr/>
          <p:nvPr/>
        </p:nvSpPr>
        <p:spPr>
          <a:xfrm>
            <a:off x="6330953" y="3237222"/>
            <a:ext cx="285751" cy="184207"/>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w="38100" cap="rnd">
            <a:solidFill>
              <a:srgbClr val="049AAB"/>
            </a:solid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algn="ctr"/>
            <a:endParaRPr lang="zh-CN" altLang="en-US" sz="2400"/>
          </a:p>
        </p:txBody>
      </p:sp>
      <p:sp>
        <p:nvSpPr>
          <p:cNvPr id="9" name="任意多边形 8"/>
          <p:cNvSpPr/>
          <p:nvPr/>
        </p:nvSpPr>
        <p:spPr>
          <a:xfrm>
            <a:off x="6330953" y="4310586"/>
            <a:ext cx="285751" cy="184207"/>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w="38100" cap="rnd">
            <a:solidFill>
              <a:srgbClr val="049AAB"/>
            </a:solid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algn="ctr"/>
            <a:endParaRPr lang="zh-CN" altLang="en-US" sz="2400"/>
          </a:p>
        </p:txBody>
      </p:sp>
      <p:sp>
        <p:nvSpPr>
          <p:cNvPr id="11" name="Freeform 10"/>
          <p:cNvSpPr>
            <a:spLocks noEditPoints="1"/>
          </p:cNvSpPr>
          <p:nvPr/>
        </p:nvSpPr>
        <p:spPr bwMode="auto">
          <a:xfrm>
            <a:off x="6392664" y="5255900"/>
            <a:ext cx="236736" cy="318185"/>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121920" tIns="60960" rIns="121920" bIns="60960" numCol="1" anchor="t" anchorCtr="0" compatLnSpc="1"/>
          <a:lstStyle/>
          <a:p>
            <a:endParaRPr lang="zh-CN" altLang="en-US" sz="2400"/>
          </a:p>
        </p:txBody>
      </p:sp>
      <p:grpSp>
        <p:nvGrpSpPr>
          <p:cNvPr id="12" name="组合 11"/>
          <p:cNvGrpSpPr/>
          <p:nvPr/>
        </p:nvGrpSpPr>
        <p:grpSpPr>
          <a:xfrm>
            <a:off x="1128173" y="143392"/>
            <a:ext cx="4818161" cy="646331"/>
            <a:chOff x="6080760" y="1044564"/>
            <a:chExt cx="4818161" cy="646331"/>
          </a:xfrm>
        </p:grpSpPr>
        <p:sp>
          <p:nvSpPr>
            <p:cNvPr id="13" name="文本框 12"/>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ONE</a:t>
              </a:r>
              <a:endParaRPr lang="zh-CN" altLang="en-US" sz="3600" b="1" dirty="0">
                <a:solidFill>
                  <a:srgbClr val="049AAB"/>
                </a:solidFill>
                <a:latin typeface="Microsoft Yi Baiti" panose="03000500000000000000" pitchFamily="66" charset="0"/>
              </a:endParaRPr>
            </a:p>
          </p:txBody>
        </p:sp>
        <p:sp>
          <p:nvSpPr>
            <p:cNvPr id="14" name="文本框 13"/>
            <p:cNvSpPr txBox="1"/>
            <p:nvPr/>
          </p:nvSpPr>
          <p:spPr>
            <a:xfrm>
              <a:off x="7061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项目介绍</a:t>
              </a: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6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6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53" presetClass="entr" presetSubtype="16" fill="hold" grpId="0" nodeType="withEffect">
                                  <p:stCondLst>
                                    <p:cond delay="70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par>
                                <p:cTn id="22" presetID="53" presetClass="entr" presetSubtype="16" fill="hold" grpId="0" nodeType="withEffect">
                                  <p:stCondLst>
                                    <p:cond delay="80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par>
                                <p:cTn id="27" presetID="53" presetClass="entr" presetSubtype="16" fill="hold" grpId="0" nodeType="withEffect">
                                  <p:stCondLst>
                                    <p:cond delay="110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animEffect transition="in" filter="fade">
                                      <p:cBhvr>
                                        <p:cTn id="31" dur="500"/>
                                        <p:tgtEl>
                                          <p:spTgt spid="3"/>
                                        </p:tgtEl>
                                      </p:cBhvr>
                                    </p:animEffect>
                                  </p:childTnLst>
                                </p:cTn>
                              </p:par>
                              <p:par>
                                <p:cTn id="32" presetID="53" presetClass="entr" presetSubtype="16" fill="hold" grpId="0" nodeType="withEffect">
                                  <p:stCondLst>
                                    <p:cond delay="130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par>
                                <p:cTn id="37" presetID="22" presetClass="entr" presetSubtype="8" fill="hold" grpId="0" nodeType="withEffect">
                                  <p:stCondLst>
                                    <p:cond delay="160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par>
                                <p:cTn id="40" presetID="12" presetClass="entr" presetSubtype="2" fill="hold" grpId="0" nodeType="withEffect">
                                  <p:stCondLst>
                                    <p:cond delay="160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p:tgtEl>
                                          <p:spTgt spid="7"/>
                                        </p:tgtEl>
                                        <p:attrNameLst>
                                          <p:attrName>ppt_x</p:attrName>
                                        </p:attrNameLst>
                                      </p:cBhvr>
                                      <p:tavLst>
                                        <p:tav tm="0">
                                          <p:val>
                                            <p:strVal val="#ppt_x+#ppt_w*1.125000"/>
                                          </p:val>
                                        </p:tav>
                                        <p:tav tm="100000">
                                          <p:val>
                                            <p:strVal val="#ppt_x"/>
                                          </p:val>
                                        </p:tav>
                                      </p:tavLst>
                                    </p:anim>
                                    <p:animEffect transition="in" filter="wipe(left)">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P spid="7" grpId="0"/>
      <p:bldP spid="8"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2918474" y="1837367"/>
            <a:ext cx="2877121" cy="363241"/>
            <a:chOff x="3249264" y="1751682"/>
            <a:chExt cx="2994025" cy="363334"/>
          </a:xfrm>
        </p:grpSpPr>
        <p:grpSp>
          <p:nvGrpSpPr>
            <p:cNvPr id="3" name="组合 20"/>
            <p:cNvGrpSpPr/>
            <p:nvPr/>
          </p:nvGrpSpPr>
          <p:grpSpPr>
            <a:xfrm>
              <a:off x="3249264" y="1776444"/>
              <a:ext cx="2994025" cy="314202"/>
              <a:chOff x="2940050" y="2132898"/>
              <a:chExt cx="2994025" cy="314202"/>
            </a:xfrm>
          </p:grpSpPr>
          <p:sp>
            <p:nvSpPr>
              <p:cNvPr id="23" name="圆角矩形 22"/>
              <p:cNvSpPr/>
              <p:nvPr/>
            </p:nvSpPr>
            <p:spPr>
              <a:xfrm>
                <a:off x="2940050" y="2132898"/>
                <a:ext cx="2994025" cy="31420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圆角矩形 23"/>
              <p:cNvSpPr/>
              <p:nvPr/>
            </p:nvSpPr>
            <p:spPr>
              <a:xfrm>
                <a:off x="2940050" y="2132898"/>
                <a:ext cx="2108200" cy="314202"/>
              </a:xfrm>
              <a:prstGeom prst="roundRect">
                <a:avLst>
                  <a:gd name="adj" fmla="val 50000"/>
                </a:avLst>
              </a:prstGeom>
              <a:solidFill>
                <a:srgbClr val="04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22" name="文本框 4"/>
            <p:cNvSpPr txBox="1"/>
            <p:nvPr/>
          </p:nvSpPr>
          <p:spPr>
            <a:xfrm>
              <a:off x="5335258" y="1751682"/>
              <a:ext cx="673755" cy="363334"/>
            </a:xfrm>
            <a:prstGeom prst="rect">
              <a:avLst/>
            </a:prstGeom>
            <a:noFill/>
          </p:spPr>
          <p:txBody>
            <a:bodyPr wrap="square" rtlCol="0">
              <a:spAutoFit/>
            </a:bodyPr>
            <a:lstStyle/>
            <a:p>
              <a:pPr algn="ctr">
                <a:lnSpc>
                  <a:spcPct val="120000"/>
                </a:lnSpc>
              </a:pPr>
              <a:r>
                <a:rPr lang="en-US" altLang="zh-CN" sz="1465"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70%</a:t>
              </a:r>
              <a:endParaRPr lang="zh-CN" altLang="en-US" sz="1465" baseline="-3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4" name="组合 24"/>
          <p:cNvGrpSpPr/>
          <p:nvPr/>
        </p:nvGrpSpPr>
        <p:grpSpPr>
          <a:xfrm>
            <a:off x="2913482" y="2248330"/>
            <a:ext cx="2877121" cy="363241"/>
            <a:chOff x="3249264" y="2162750"/>
            <a:chExt cx="2994025" cy="363335"/>
          </a:xfrm>
        </p:grpSpPr>
        <p:grpSp>
          <p:nvGrpSpPr>
            <p:cNvPr id="5" name="组合 25"/>
            <p:cNvGrpSpPr/>
            <p:nvPr/>
          </p:nvGrpSpPr>
          <p:grpSpPr>
            <a:xfrm>
              <a:off x="3249264" y="2178703"/>
              <a:ext cx="2994025" cy="314618"/>
              <a:chOff x="2940050" y="2519659"/>
              <a:chExt cx="2994025" cy="314618"/>
            </a:xfrm>
          </p:grpSpPr>
          <p:sp>
            <p:nvSpPr>
              <p:cNvPr id="28" name="圆角矩形 27"/>
              <p:cNvSpPr/>
              <p:nvPr/>
            </p:nvSpPr>
            <p:spPr>
              <a:xfrm>
                <a:off x="2940050" y="2520075"/>
                <a:ext cx="2994025" cy="31420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9" name="圆角矩形 28"/>
              <p:cNvSpPr/>
              <p:nvPr/>
            </p:nvSpPr>
            <p:spPr>
              <a:xfrm>
                <a:off x="2940051" y="2519659"/>
                <a:ext cx="889000" cy="314202"/>
              </a:xfrm>
              <a:prstGeom prst="roundRect">
                <a:avLst>
                  <a:gd name="adj" fmla="val 50000"/>
                </a:avLst>
              </a:prstGeom>
              <a:solidFill>
                <a:srgbClr val="04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27" name="文本框 9"/>
            <p:cNvSpPr txBox="1"/>
            <p:nvPr/>
          </p:nvSpPr>
          <p:spPr>
            <a:xfrm>
              <a:off x="4118870" y="2162750"/>
              <a:ext cx="673755" cy="363335"/>
            </a:xfrm>
            <a:prstGeom prst="rect">
              <a:avLst/>
            </a:prstGeom>
            <a:noFill/>
          </p:spPr>
          <p:txBody>
            <a:bodyPr wrap="square" rtlCol="0">
              <a:spAutoFit/>
            </a:bodyPr>
            <a:lstStyle/>
            <a:p>
              <a:pPr algn="ctr">
                <a:lnSpc>
                  <a:spcPct val="120000"/>
                </a:lnSpc>
              </a:pPr>
              <a:r>
                <a:rPr lang="en-US" altLang="zh-CN" sz="1465"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30%</a:t>
              </a:r>
              <a:endParaRPr lang="zh-CN" altLang="en-US" sz="1465" baseline="-3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6" name="组合 39"/>
          <p:cNvGrpSpPr/>
          <p:nvPr/>
        </p:nvGrpSpPr>
        <p:grpSpPr>
          <a:xfrm>
            <a:off x="2962657" y="4311253"/>
            <a:ext cx="2893972" cy="363241"/>
            <a:chOff x="3244272" y="3932945"/>
            <a:chExt cx="3011560" cy="363335"/>
          </a:xfrm>
        </p:grpSpPr>
        <p:sp>
          <p:nvSpPr>
            <p:cNvPr id="41" name="圆角矩形 40"/>
            <p:cNvSpPr/>
            <p:nvPr/>
          </p:nvSpPr>
          <p:spPr>
            <a:xfrm>
              <a:off x="3261807" y="3971332"/>
              <a:ext cx="2994025" cy="31420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4" name="圆角矩形 43"/>
            <p:cNvSpPr/>
            <p:nvPr/>
          </p:nvSpPr>
          <p:spPr>
            <a:xfrm>
              <a:off x="3244272" y="3971332"/>
              <a:ext cx="1201953" cy="314202"/>
            </a:xfrm>
            <a:prstGeom prst="roundRect">
              <a:avLst>
                <a:gd name="adj" fmla="val 50000"/>
              </a:avLst>
            </a:prstGeom>
            <a:solidFill>
              <a:srgbClr val="9BD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5" name="文本框 15"/>
            <p:cNvSpPr txBox="1"/>
            <p:nvPr/>
          </p:nvSpPr>
          <p:spPr>
            <a:xfrm>
              <a:off x="4418924" y="3932945"/>
              <a:ext cx="907693" cy="363335"/>
            </a:xfrm>
            <a:prstGeom prst="rect">
              <a:avLst/>
            </a:prstGeom>
            <a:noFill/>
          </p:spPr>
          <p:txBody>
            <a:bodyPr wrap="square" rtlCol="0">
              <a:spAutoFit/>
            </a:bodyPr>
            <a:lstStyle/>
            <a:p>
              <a:pPr algn="ctr">
                <a:lnSpc>
                  <a:spcPct val="120000"/>
                </a:lnSpc>
              </a:pPr>
              <a:r>
                <a:rPr lang="en-US" altLang="zh-CN" sz="1465"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40%</a:t>
              </a:r>
              <a:endParaRPr lang="zh-CN" altLang="en-US" sz="1465" baseline="-3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7" name="组合 45"/>
          <p:cNvGrpSpPr/>
          <p:nvPr/>
        </p:nvGrpSpPr>
        <p:grpSpPr>
          <a:xfrm>
            <a:off x="2962660" y="4703187"/>
            <a:ext cx="2891072" cy="363241"/>
            <a:chOff x="3244272" y="4324969"/>
            <a:chExt cx="3008542" cy="363333"/>
          </a:xfrm>
        </p:grpSpPr>
        <p:sp>
          <p:nvSpPr>
            <p:cNvPr id="47" name="圆角矩形 46"/>
            <p:cNvSpPr/>
            <p:nvPr/>
          </p:nvSpPr>
          <p:spPr>
            <a:xfrm>
              <a:off x="3258789" y="4362615"/>
              <a:ext cx="2994025" cy="31420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8" name="圆角矩形 47"/>
            <p:cNvSpPr/>
            <p:nvPr/>
          </p:nvSpPr>
          <p:spPr>
            <a:xfrm>
              <a:off x="3244272" y="4362651"/>
              <a:ext cx="2108200" cy="314202"/>
            </a:xfrm>
            <a:prstGeom prst="roundRect">
              <a:avLst>
                <a:gd name="adj" fmla="val 50000"/>
              </a:avLst>
            </a:prstGeom>
            <a:solidFill>
              <a:srgbClr val="9BD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9" name="文本框 19"/>
            <p:cNvSpPr txBox="1"/>
            <p:nvPr/>
          </p:nvSpPr>
          <p:spPr>
            <a:xfrm>
              <a:off x="5326614" y="4324969"/>
              <a:ext cx="673755" cy="363333"/>
            </a:xfrm>
            <a:prstGeom prst="rect">
              <a:avLst/>
            </a:prstGeom>
            <a:noFill/>
          </p:spPr>
          <p:txBody>
            <a:bodyPr wrap="square" rtlCol="0">
              <a:spAutoFit/>
            </a:bodyPr>
            <a:lstStyle/>
            <a:p>
              <a:pPr algn="ctr">
                <a:lnSpc>
                  <a:spcPct val="120000"/>
                </a:lnSpc>
              </a:pPr>
              <a:r>
                <a:rPr lang="en-US" altLang="zh-CN" sz="1465"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60%</a:t>
              </a:r>
              <a:endParaRPr lang="zh-CN" altLang="en-US" sz="1465" baseline="-3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8" name="组合 49"/>
          <p:cNvGrpSpPr/>
          <p:nvPr/>
        </p:nvGrpSpPr>
        <p:grpSpPr>
          <a:xfrm>
            <a:off x="953653" y="1533438"/>
            <a:ext cx="2157893" cy="2195428"/>
            <a:chOff x="471707" y="1675770"/>
            <a:chExt cx="2158455" cy="2196000"/>
          </a:xfrm>
          <a:solidFill>
            <a:srgbClr val="049AAB"/>
          </a:solidFill>
        </p:grpSpPr>
        <p:grpSp>
          <p:nvGrpSpPr>
            <p:cNvPr id="9"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dirty="0">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dirty="0">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dirty="0">
                  <a:latin typeface="Arial" panose="020B0604020202020204" pitchFamily="34" charset="0"/>
                  <a:ea typeface="微软雅黑" panose="020B0503020204020204" pitchFamily="34" charset="-122"/>
                  <a:cs typeface="Arial" panose="020B0604020202020204" pitchFamily="34" charset="0"/>
                </a:endParaRPr>
              </a:p>
            </p:txBody>
          </p:sp>
        </p:grpSp>
        <p:grpSp>
          <p:nvGrpSpPr>
            <p:cNvPr id="10"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dirty="0">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5" dirty="0">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11" name="组合 57"/>
          <p:cNvGrpSpPr/>
          <p:nvPr/>
        </p:nvGrpSpPr>
        <p:grpSpPr>
          <a:xfrm>
            <a:off x="1012901" y="4040099"/>
            <a:ext cx="2157893" cy="2195428"/>
            <a:chOff x="478903" y="4355475"/>
            <a:chExt cx="2158455" cy="2196000"/>
          </a:xfrm>
          <a:solidFill>
            <a:srgbClr val="9BD744"/>
          </a:solidFill>
        </p:grpSpPr>
        <p:grpSp>
          <p:nvGrpSpPr>
            <p:cNvPr id="12" name="组合 58"/>
            <p:cNvGrpSpPr>
              <a:grpSpLocks noChangeAspect="1"/>
            </p:cNvGrpSpPr>
            <p:nvPr/>
          </p:nvGrpSpPr>
          <p:grpSpPr>
            <a:xfrm>
              <a:off x="1795203" y="4733013"/>
              <a:ext cx="366333" cy="576000"/>
              <a:chOff x="2257888" y="5547128"/>
              <a:chExt cx="137373" cy="216000"/>
            </a:xfrm>
            <a:grpFill/>
          </p:grpSpPr>
          <p:sp>
            <p:nvSpPr>
              <p:cNvPr id="64" name="Freeform 69"/>
              <p:cNvSpPr/>
              <p:nvPr/>
            </p:nvSpPr>
            <p:spPr bwMode="auto">
              <a:xfrm>
                <a:off x="2257888" y="5547128"/>
                <a:ext cx="137373" cy="140987"/>
              </a:xfrm>
              <a:custGeom>
                <a:avLst/>
                <a:gdLst>
                  <a:gd name="T0" fmla="*/ 57 w 64"/>
                  <a:gd name="T1" fmla="*/ 37 h 66"/>
                  <a:gd name="T2" fmla="*/ 43 w 64"/>
                  <a:gd name="T3" fmla="*/ 12 h 66"/>
                  <a:gd name="T4" fmla="*/ 39 w 64"/>
                  <a:gd name="T5" fmla="*/ 6 h 66"/>
                  <a:gd name="T6" fmla="*/ 25 w 64"/>
                  <a:gd name="T7" fmla="*/ 6 h 66"/>
                  <a:gd name="T8" fmla="*/ 22 w 64"/>
                  <a:gd name="T9" fmla="*/ 12 h 66"/>
                  <a:gd name="T10" fmla="*/ 8 w 64"/>
                  <a:gd name="T11" fmla="*/ 37 h 66"/>
                  <a:gd name="T12" fmla="*/ 4 w 64"/>
                  <a:gd name="T13" fmla="*/ 43 h 66"/>
                  <a:gd name="T14" fmla="*/ 11 w 64"/>
                  <a:gd name="T15" fmla="*/ 55 h 66"/>
                  <a:gd name="T16" fmla="*/ 18 w 64"/>
                  <a:gd name="T17" fmla="*/ 55 h 66"/>
                  <a:gd name="T18" fmla="*/ 19 w 64"/>
                  <a:gd name="T19" fmla="*/ 55 h 66"/>
                  <a:gd name="T20" fmla="*/ 19 w 64"/>
                  <a:gd name="T21" fmla="*/ 66 h 66"/>
                  <a:gd name="T22" fmla="*/ 32 w 64"/>
                  <a:gd name="T23" fmla="*/ 62 h 66"/>
                  <a:gd name="T24" fmla="*/ 32 w 64"/>
                  <a:gd name="T25" fmla="*/ 62 h 66"/>
                  <a:gd name="T26" fmla="*/ 46 w 64"/>
                  <a:gd name="T27" fmla="*/ 66 h 66"/>
                  <a:gd name="T28" fmla="*/ 46 w 64"/>
                  <a:gd name="T29" fmla="*/ 55 h 66"/>
                  <a:gd name="T30" fmla="*/ 46 w 64"/>
                  <a:gd name="T31" fmla="*/ 55 h 66"/>
                  <a:gd name="T32" fmla="*/ 53 w 64"/>
                  <a:gd name="T33" fmla="*/ 55 h 66"/>
                  <a:gd name="T34" fmla="*/ 60 w 64"/>
                  <a:gd name="T35" fmla="*/ 43 h 66"/>
                  <a:gd name="T36" fmla="*/ 57 w 64"/>
                  <a:gd name="T3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66">
                    <a:moveTo>
                      <a:pt x="57" y="37"/>
                    </a:moveTo>
                    <a:cubicBezTo>
                      <a:pt x="53" y="30"/>
                      <a:pt x="47" y="19"/>
                      <a:pt x="43" y="12"/>
                    </a:cubicBezTo>
                    <a:cubicBezTo>
                      <a:pt x="39" y="6"/>
                      <a:pt x="39" y="6"/>
                      <a:pt x="39" y="6"/>
                    </a:cubicBezTo>
                    <a:cubicBezTo>
                      <a:pt x="35" y="0"/>
                      <a:pt x="29" y="0"/>
                      <a:pt x="25" y="6"/>
                    </a:cubicBezTo>
                    <a:cubicBezTo>
                      <a:pt x="22" y="12"/>
                      <a:pt x="22" y="12"/>
                      <a:pt x="22" y="12"/>
                    </a:cubicBezTo>
                    <a:cubicBezTo>
                      <a:pt x="18" y="19"/>
                      <a:pt x="11" y="30"/>
                      <a:pt x="8" y="37"/>
                    </a:cubicBezTo>
                    <a:cubicBezTo>
                      <a:pt x="4" y="43"/>
                      <a:pt x="4" y="43"/>
                      <a:pt x="4" y="43"/>
                    </a:cubicBezTo>
                    <a:cubicBezTo>
                      <a:pt x="0" y="50"/>
                      <a:pt x="3" y="55"/>
                      <a:pt x="11" y="55"/>
                    </a:cubicBezTo>
                    <a:cubicBezTo>
                      <a:pt x="18" y="55"/>
                      <a:pt x="18" y="55"/>
                      <a:pt x="18" y="55"/>
                    </a:cubicBezTo>
                    <a:cubicBezTo>
                      <a:pt x="19" y="55"/>
                      <a:pt x="19" y="55"/>
                      <a:pt x="19" y="55"/>
                    </a:cubicBezTo>
                    <a:cubicBezTo>
                      <a:pt x="19" y="66"/>
                      <a:pt x="19" y="66"/>
                      <a:pt x="19" y="66"/>
                    </a:cubicBezTo>
                    <a:cubicBezTo>
                      <a:pt x="23" y="63"/>
                      <a:pt x="27" y="62"/>
                      <a:pt x="32" y="62"/>
                    </a:cubicBezTo>
                    <a:cubicBezTo>
                      <a:pt x="32" y="62"/>
                      <a:pt x="32" y="62"/>
                      <a:pt x="32" y="62"/>
                    </a:cubicBezTo>
                    <a:cubicBezTo>
                      <a:pt x="37" y="62"/>
                      <a:pt x="42" y="63"/>
                      <a:pt x="46" y="66"/>
                    </a:cubicBezTo>
                    <a:cubicBezTo>
                      <a:pt x="46" y="55"/>
                      <a:pt x="46" y="55"/>
                      <a:pt x="46" y="55"/>
                    </a:cubicBezTo>
                    <a:cubicBezTo>
                      <a:pt x="46" y="55"/>
                      <a:pt x="46" y="55"/>
                      <a:pt x="46" y="55"/>
                    </a:cubicBezTo>
                    <a:cubicBezTo>
                      <a:pt x="53" y="55"/>
                      <a:pt x="53" y="55"/>
                      <a:pt x="53" y="55"/>
                    </a:cubicBezTo>
                    <a:cubicBezTo>
                      <a:pt x="61" y="55"/>
                      <a:pt x="64" y="49"/>
                      <a:pt x="60" y="43"/>
                    </a:cubicBezTo>
                    <a:lnTo>
                      <a:pt x="5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535" dirty="0">
                  <a:latin typeface="Arial" panose="020B0604020202020204" pitchFamily="34" charset="0"/>
                  <a:ea typeface="微软雅黑" panose="020B0503020204020204" pitchFamily="34" charset="-122"/>
                  <a:cs typeface="Arial" panose="020B0604020202020204" pitchFamily="34" charset="0"/>
                </a:endParaRPr>
              </a:p>
            </p:txBody>
          </p:sp>
          <p:sp>
            <p:nvSpPr>
              <p:cNvPr id="65" name="Freeform 70"/>
              <p:cNvSpPr/>
              <p:nvPr/>
            </p:nvSpPr>
            <p:spPr bwMode="auto">
              <a:xfrm>
                <a:off x="2290424" y="5688115"/>
                <a:ext cx="75013" cy="75013"/>
              </a:xfrm>
              <a:custGeom>
                <a:avLst/>
                <a:gdLst>
                  <a:gd name="T0" fmla="*/ 17 w 35"/>
                  <a:gd name="T1" fmla="*/ 0 h 35"/>
                  <a:gd name="T2" fmla="*/ 17 w 35"/>
                  <a:gd name="T3" fmla="*/ 0 h 35"/>
                  <a:gd name="T4" fmla="*/ 17 w 35"/>
                  <a:gd name="T5" fmla="*/ 0 h 35"/>
                  <a:gd name="T6" fmla="*/ 17 w 35"/>
                  <a:gd name="T7" fmla="*/ 0 h 35"/>
                  <a:gd name="T8" fmla="*/ 17 w 35"/>
                  <a:gd name="T9" fmla="*/ 0 h 35"/>
                  <a:gd name="T10" fmla="*/ 4 w 35"/>
                  <a:gd name="T11" fmla="*/ 6 h 35"/>
                  <a:gd name="T12" fmla="*/ 0 w 35"/>
                  <a:gd name="T13" fmla="*/ 17 h 35"/>
                  <a:gd name="T14" fmla="*/ 0 w 35"/>
                  <a:gd name="T15" fmla="*/ 17 h 35"/>
                  <a:gd name="T16" fmla="*/ 17 w 35"/>
                  <a:gd name="T17" fmla="*/ 35 h 35"/>
                  <a:gd name="T18" fmla="*/ 17 w 35"/>
                  <a:gd name="T19" fmla="*/ 35 h 35"/>
                  <a:gd name="T20" fmla="*/ 35 w 35"/>
                  <a:gd name="T21" fmla="*/ 17 h 35"/>
                  <a:gd name="T22" fmla="*/ 35 w 35"/>
                  <a:gd name="T23" fmla="*/ 17 h 35"/>
                  <a:gd name="T24" fmla="*/ 31 w 35"/>
                  <a:gd name="T25" fmla="*/ 6 h 35"/>
                  <a:gd name="T26" fmla="*/ 17 w 35"/>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17" y="0"/>
                    </a:moveTo>
                    <a:cubicBezTo>
                      <a:pt x="17" y="0"/>
                      <a:pt x="17" y="0"/>
                      <a:pt x="17" y="0"/>
                    </a:cubicBezTo>
                    <a:cubicBezTo>
                      <a:pt x="17" y="0"/>
                      <a:pt x="17" y="0"/>
                      <a:pt x="17" y="0"/>
                    </a:cubicBezTo>
                    <a:cubicBezTo>
                      <a:pt x="17" y="0"/>
                      <a:pt x="17" y="0"/>
                      <a:pt x="17" y="0"/>
                    </a:cubicBezTo>
                    <a:cubicBezTo>
                      <a:pt x="17" y="0"/>
                      <a:pt x="17" y="0"/>
                      <a:pt x="17" y="0"/>
                    </a:cubicBezTo>
                    <a:cubicBezTo>
                      <a:pt x="12" y="0"/>
                      <a:pt x="7" y="2"/>
                      <a:pt x="4" y="6"/>
                    </a:cubicBezTo>
                    <a:cubicBezTo>
                      <a:pt x="1" y="9"/>
                      <a:pt x="0" y="13"/>
                      <a:pt x="0" y="17"/>
                    </a:cubicBezTo>
                    <a:cubicBezTo>
                      <a:pt x="0" y="17"/>
                      <a:pt x="0" y="17"/>
                      <a:pt x="0" y="17"/>
                    </a:cubicBezTo>
                    <a:cubicBezTo>
                      <a:pt x="0" y="27"/>
                      <a:pt x="8" y="35"/>
                      <a:pt x="17" y="35"/>
                    </a:cubicBezTo>
                    <a:cubicBezTo>
                      <a:pt x="17" y="35"/>
                      <a:pt x="17" y="35"/>
                      <a:pt x="17" y="35"/>
                    </a:cubicBezTo>
                    <a:cubicBezTo>
                      <a:pt x="27" y="35"/>
                      <a:pt x="35" y="27"/>
                      <a:pt x="35" y="17"/>
                    </a:cubicBezTo>
                    <a:cubicBezTo>
                      <a:pt x="35" y="17"/>
                      <a:pt x="35" y="17"/>
                      <a:pt x="35" y="17"/>
                    </a:cubicBezTo>
                    <a:cubicBezTo>
                      <a:pt x="35" y="13"/>
                      <a:pt x="33" y="9"/>
                      <a:pt x="31" y="6"/>
                    </a:cubicBezTo>
                    <a:cubicBezTo>
                      <a:pt x="27" y="2"/>
                      <a:pt x="23"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535" dirty="0">
                  <a:latin typeface="Arial" panose="020B0604020202020204" pitchFamily="34" charset="0"/>
                  <a:ea typeface="微软雅黑" panose="020B0503020204020204" pitchFamily="34" charset="-122"/>
                  <a:cs typeface="Arial" panose="020B0604020202020204" pitchFamily="34" charset="0"/>
                </a:endParaRPr>
              </a:p>
            </p:txBody>
          </p:sp>
        </p:grpSp>
        <p:grpSp>
          <p:nvGrpSpPr>
            <p:cNvPr id="13" name="组合 59"/>
            <p:cNvGrpSpPr>
              <a:grpSpLocks noChangeAspect="1"/>
            </p:cNvGrpSpPr>
            <p:nvPr/>
          </p:nvGrpSpPr>
          <p:grpSpPr>
            <a:xfrm>
              <a:off x="478903" y="4355475"/>
              <a:ext cx="2158455" cy="2196000"/>
              <a:chOff x="5397500" y="5734050"/>
              <a:chExt cx="365125" cy="371476"/>
            </a:xfrm>
            <a:grpFill/>
          </p:grpSpPr>
          <p:sp>
            <p:nvSpPr>
              <p:cNvPr id="61"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535" dirty="0">
                  <a:latin typeface="Arial" panose="020B0604020202020204" pitchFamily="34" charset="0"/>
                  <a:ea typeface="微软雅黑" panose="020B0503020204020204" pitchFamily="34" charset="-122"/>
                  <a:cs typeface="Arial" panose="020B0604020202020204" pitchFamily="34" charset="0"/>
                </a:endParaRPr>
              </a:p>
            </p:txBody>
          </p:sp>
          <p:sp>
            <p:nvSpPr>
              <p:cNvPr id="62"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535" dirty="0">
                  <a:latin typeface="Arial" panose="020B0604020202020204" pitchFamily="34" charset="0"/>
                  <a:ea typeface="微软雅黑" panose="020B0503020204020204" pitchFamily="34" charset="-122"/>
                  <a:cs typeface="Arial" panose="020B0604020202020204" pitchFamily="34" charset="0"/>
                </a:endParaRPr>
              </a:p>
            </p:txBody>
          </p:sp>
          <p:sp>
            <p:nvSpPr>
              <p:cNvPr id="63"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535" dirty="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66" name="矩形 65"/>
          <p:cNvSpPr/>
          <p:nvPr/>
        </p:nvSpPr>
        <p:spPr>
          <a:xfrm>
            <a:off x="3011282" y="1297285"/>
            <a:ext cx="1620870" cy="523180"/>
          </a:xfrm>
          <a:prstGeom prst="rect">
            <a:avLst/>
          </a:prstGeom>
        </p:spPr>
        <p:txBody>
          <a:bodyPr wrap="none" lIns="91397" tIns="45700" rIns="91397" bIns="45700">
            <a:spAutoFit/>
          </a:bodyPr>
          <a:lstStyle/>
          <a:p>
            <a:r>
              <a:rPr lang="zh-CN" altLang="en-US" sz="2800" b="1" dirty="0">
                <a:solidFill>
                  <a:schemeClr val="bg1">
                    <a:lumMod val="50000"/>
                  </a:schemeClr>
                </a:solidFill>
                <a:latin typeface="微软雅黑" panose="020B0503020204020204" pitchFamily="34" charset="-122"/>
                <a:ea typeface="微软雅黑" panose="020B0503020204020204" pitchFamily="34" charset="-122"/>
              </a:rPr>
              <a:t>添加标题</a:t>
            </a:r>
            <a:endParaRPr lang="en-US" altLang="zh-CN" sz="2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7" name="矩形 47"/>
          <p:cNvSpPr>
            <a:spLocks noChangeArrowheads="1"/>
          </p:cNvSpPr>
          <p:nvPr/>
        </p:nvSpPr>
        <p:spPr bwMode="auto">
          <a:xfrm>
            <a:off x="2995522" y="2617562"/>
            <a:ext cx="2811931" cy="978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7" tIns="45700" rIns="91397" bIns="4570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600" dirty="0">
                <a:solidFill>
                  <a:schemeClr val="bg1">
                    <a:lumMod val="50000"/>
                  </a:schemeClr>
                </a:solidFill>
                <a:sym typeface="微软雅黑" panose="020B0503020204020204" pitchFamily="34" charset="-122"/>
              </a:rPr>
              <a:t>在此录入上述图表的描述说明，在此录入上述图表的描述说明。</a:t>
            </a:r>
          </a:p>
        </p:txBody>
      </p:sp>
      <p:sp>
        <p:nvSpPr>
          <p:cNvPr id="68" name="矩形 67"/>
          <p:cNvSpPr/>
          <p:nvPr/>
        </p:nvSpPr>
        <p:spPr>
          <a:xfrm>
            <a:off x="3111546" y="3797723"/>
            <a:ext cx="1620870" cy="523180"/>
          </a:xfrm>
          <a:prstGeom prst="rect">
            <a:avLst/>
          </a:prstGeom>
        </p:spPr>
        <p:txBody>
          <a:bodyPr wrap="none" lIns="91397" tIns="45700" rIns="91397" bIns="45700">
            <a:spAutoFit/>
          </a:bodyPr>
          <a:lstStyle/>
          <a:p>
            <a:r>
              <a:rPr lang="zh-CN" altLang="en-US" sz="2800" b="1" dirty="0">
                <a:solidFill>
                  <a:schemeClr val="bg1">
                    <a:lumMod val="50000"/>
                  </a:schemeClr>
                </a:solidFill>
                <a:latin typeface="微软雅黑" panose="020B0503020204020204" pitchFamily="34" charset="-122"/>
                <a:ea typeface="微软雅黑" panose="020B0503020204020204" pitchFamily="34" charset="-122"/>
              </a:rPr>
              <a:t>添加标题</a:t>
            </a:r>
            <a:endParaRPr lang="en-US" altLang="zh-CN" sz="2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矩形 47"/>
          <p:cNvSpPr>
            <a:spLocks noChangeArrowheads="1"/>
          </p:cNvSpPr>
          <p:nvPr/>
        </p:nvSpPr>
        <p:spPr bwMode="auto">
          <a:xfrm>
            <a:off x="3044699" y="5099815"/>
            <a:ext cx="2811931" cy="978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7" tIns="45700" rIns="91397" bIns="4570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600" dirty="0">
                <a:solidFill>
                  <a:schemeClr val="bg1">
                    <a:lumMod val="50000"/>
                  </a:schemeClr>
                </a:solidFill>
                <a:sym typeface="微软雅黑" panose="020B0503020204020204" pitchFamily="34" charset="-122"/>
              </a:rPr>
              <a:t>在此录入上述图表的描述说明，在此录入上述图表的描述说明。</a:t>
            </a:r>
          </a:p>
        </p:txBody>
      </p:sp>
      <p:sp>
        <p:nvSpPr>
          <p:cNvPr id="70" name="矩形 69"/>
          <p:cNvSpPr/>
          <p:nvPr/>
        </p:nvSpPr>
        <p:spPr>
          <a:xfrm>
            <a:off x="6402022" y="1759746"/>
            <a:ext cx="215968" cy="215968"/>
          </a:xfrm>
          <a:prstGeom prst="rect">
            <a:avLst/>
          </a:prstGeom>
          <a:solidFill>
            <a:srgbClr val="049AAB"/>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08" tIns="60953" rIns="121908" bIns="60953" rtlCol="0" anchor="ctr"/>
          <a:lstStyle/>
          <a:p>
            <a:pPr algn="ctr"/>
            <a:endParaRPr lang="zh-CN" altLang="en-US" sz="1335" dirty="0">
              <a:solidFill>
                <a:srgbClr val="2C3637"/>
              </a:solidFill>
              <a:latin typeface="微软雅黑" panose="020B0503020204020204" pitchFamily="34" charset="-122"/>
              <a:ea typeface="微软雅黑" panose="020B0503020204020204" pitchFamily="34" charset="-122"/>
            </a:endParaRPr>
          </a:p>
        </p:txBody>
      </p:sp>
      <p:sp>
        <p:nvSpPr>
          <p:cNvPr id="71" name="矩形 70"/>
          <p:cNvSpPr/>
          <p:nvPr/>
        </p:nvSpPr>
        <p:spPr>
          <a:xfrm>
            <a:off x="7057781" y="1395670"/>
            <a:ext cx="1718421" cy="461624"/>
          </a:xfrm>
          <a:prstGeom prst="rect">
            <a:avLst/>
          </a:prstGeom>
        </p:spPr>
        <p:txBody>
          <a:bodyPr wrap="square" lIns="91397" tIns="45700" rIns="91397" bIns="45700">
            <a:spAutoFit/>
          </a:bodyPr>
          <a:lstStyle/>
          <a:p>
            <a:r>
              <a:rPr lang="zh-CN" altLang="en-US" sz="2400" b="1" dirty="0">
                <a:solidFill>
                  <a:schemeClr val="bg1">
                    <a:lumMod val="50000"/>
                  </a:schemeClr>
                </a:solidFill>
                <a:latin typeface="微软雅黑" panose="020B0503020204020204" pitchFamily="34" charset="-122"/>
                <a:ea typeface="微软雅黑" panose="020B0503020204020204" pitchFamily="34" charset="-122"/>
              </a:rPr>
              <a:t>输入标题</a:t>
            </a:r>
            <a:endParaRPr lang="en-US" altLang="zh-CN"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2" name="矩形 47"/>
          <p:cNvSpPr>
            <a:spLocks noChangeArrowheads="1"/>
          </p:cNvSpPr>
          <p:nvPr/>
        </p:nvSpPr>
        <p:spPr bwMode="auto">
          <a:xfrm>
            <a:off x="7057782" y="1811323"/>
            <a:ext cx="4194418" cy="609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7" tIns="45700" rIns="91397" bIns="4570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bg1">
                    <a:lumMod val="50000"/>
                  </a:schemeClr>
                </a:solidFill>
                <a:sym typeface="微软雅黑" panose="020B0503020204020204" pitchFamily="34" charset="-122"/>
              </a:rPr>
              <a:t>在此录入上述图表的综合描述说明，在此录入上述图表的综合描述说明。</a:t>
            </a:r>
          </a:p>
        </p:txBody>
      </p:sp>
      <p:cxnSp>
        <p:nvCxnSpPr>
          <p:cNvPr id="73" name="直接连接符 72"/>
          <p:cNvCxnSpPr/>
          <p:nvPr/>
        </p:nvCxnSpPr>
        <p:spPr>
          <a:xfrm>
            <a:off x="6510006" y="1975714"/>
            <a:ext cx="0" cy="98782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6402022" y="2963538"/>
            <a:ext cx="215968" cy="215968"/>
          </a:xfrm>
          <a:prstGeom prst="rect">
            <a:avLst/>
          </a:prstGeom>
          <a:solidFill>
            <a:srgbClr val="9BD744"/>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3" rIns="121908" bIns="60953" rtlCol="0" anchor="ctr"/>
          <a:lstStyle/>
          <a:p>
            <a:pPr algn="ctr"/>
            <a:endParaRPr lang="zh-CN" altLang="en-US" sz="1335" dirty="0">
              <a:solidFill>
                <a:srgbClr val="2C3637"/>
              </a:solidFill>
              <a:latin typeface="微软雅黑" panose="020B0503020204020204" pitchFamily="34" charset="-122"/>
              <a:ea typeface="微软雅黑" panose="020B0503020204020204" pitchFamily="34" charset="-122"/>
            </a:endParaRPr>
          </a:p>
        </p:txBody>
      </p:sp>
      <p:sp>
        <p:nvSpPr>
          <p:cNvPr id="75" name="矩形 74"/>
          <p:cNvSpPr/>
          <p:nvPr/>
        </p:nvSpPr>
        <p:spPr>
          <a:xfrm>
            <a:off x="7057781" y="2483719"/>
            <a:ext cx="1415685" cy="461624"/>
          </a:xfrm>
          <a:prstGeom prst="rect">
            <a:avLst/>
          </a:prstGeom>
        </p:spPr>
        <p:txBody>
          <a:bodyPr wrap="none" lIns="91397" tIns="45700" rIns="91397" bIns="45700">
            <a:spAutoFit/>
          </a:bodyPr>
          <a:lstStyle/>
          <a:p>
            <a:r>
              <a:rPr lang="zh-CN" altLang="en-US" sz="2400" b="1" dirty="0">
                <a:solidFill>
                  <a:schemeClr val="bg1">
                    <a:lumMod val="50000"/>
                  </a:schemeClr>
                </a:solidFill>
                <a:latin typeface="微软雅黑" panose="020B0503020204020204" pitchFamily="34" charset="-122"/>
                <a:ea typeface="微软雅黑" panose="020B0503020204020204" pitchFamily="34" charset="-122"/>
              </a:rPr>
              <a:t>输入标题</a:t>
            </a:r>
            <a:endParaRPr lang="en-US" altLang="zh-CN"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6" name="矩形 47"/>
          <p:cNvSpPr>
            <a:spLocks noChangeArrowheads="1"/>
          </p:cNvSpPr>
          <p:nvPr/>
        </p:nvSpPr>
        <p:spPr bwMode="auto">
          <a:xfrm>
            <a:off x="7057781" y="2899371"/>
            <a:ext cx="4178348" cy="609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7" tIns="45700" rIns="91397" bIns="4570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bg1">
                    <a:lumMod val="50000"/>
                  </a:schemeClr>
                </a:solidFill>
                <a:sym typeface="微软雅黑" panose="020B0503020204020204" pitchFamily="34" charset="-122"/>
              </a:rPr>
              <a:t>在此录入上述图表的综合描述说明，在此录入上述图表的综合描述说明。</a:t>
            </a:r>
          </a:p>
        </p:txBody>
      </p:sp>
      <p:cxnSp>
        <p:nvCxnSpPr>
          <p:cNvPr id="77" name="直接连接符 76"/>
          <p:cNvCxnSpPr/>
          <p:nvPr/>
        </p:nvCxnSpPr>
        <p:spPr>
          <a:xfrm>
            <a:off x="6510006" y="3179507"/>
            <a:ext cx="0" cy="98782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6402022" y="4156611"/>
            <a:ext cx="215968" cy="215968"/>
          </a:xfrm>
          <a:prstGeom prst="rect">
            <a:avLst/>
          </a:prstGeom>
          <a:solidFill>
            <a:srgbClr val="049AAB"/>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08" tIns="60953" rIns="121908" bIns="60953" rtlCol="0" anchor="ctr"/>
          <a:lstStyle/>
          <a:p>
            <a:pPr algn="ctr"/>
            <a:endParaRPr lang="zh-CN" altLang="en-US" sz="1335" dirty="0">
              <a:solidFill>
                <a:srgbClr val="2C3637"/>
              </a:solidFill>
              <a:latin typeface="微软雅黑" panose="020B0503020204020204" pitchFamily="34" charset="-122"/>
              <a:ea typeface="微软雅黑" panose="020B0503020204020204" pitchFamily="34" charset="-122"/>
            </a:endParaRPr>
          </a:p>
        </p:txBody>
      </p:sp>
      <p:sp>
        <p:nvSpPr>
          <p:cNvPr id="79" name="矩形 78"/>
          <p:cNvSpPr/>
          <p:nvPr/>
        </p:nvSpPr>
        <p:spPr>
          <a:xfrm>
            <a:off x="7057781" y="3707535"/>
            <a:ext cx="1415685" cy="461624"/>
          </a:xfrm>
          <a:prstGeom prst="rect">
            <a:avLst/>
          </a:prstGeom>
        </p:spPr>
        <p:txBody>
          <a:bodyPr wrap="none" lIns="91397" tIns="45700" rIns="91397" bIns="45700">
            <a:spAutoFit/>
          </a:bodyPr>
          <a:lstStyle/>
          <a:p>
            <a:r>
              <a:rPr lang="zh-CN" altLang="en-US" sz="2400" b="1" dirty="0">
                <a:solidFill>
                  <a:schemeClr val="bg1">
                    <a:lumMod val="50000"/>
                  </a:schemeClr>
                </a:solidFill>
                <a:latin typeface="微软雅黑" panose="020B0503020204020204" pitchFamily="34" charset="-122"/>
                <a:ea typeface="微软雅黑" panose="020B0503020204020204" pitchFamily="34" charset="-122"/>
              </a:rPr>
              <a:t>输入标题</a:t>
            </a:r>
            <a:endParaRPr lang="en-US" altLang="zh-CN"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4" name="矩形 83"/>
          <p:cNvSpPr>
            <a:spLocks noChangeArrowheads="1"/>
          </p:cNvSpPr>
          <p:nvPr/>
        </p:nvSpPr>
        <p:spPr bwMode="auto">
          <a:xfrm>
            <a:off x="7057781" y="4123187"/>
            <a:ext cx="4178348" cy="609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7" tIns="45700" rIns="91397" bIns="4570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bg1">
                    <a:lumMod val="50000"/>
                  </a:schemeClr>
                </a:solidFill>
                <a:sym typeface="微软雅黑" panose="020B0503020204020204" pitchFamily="34" charset="-122"/>
              </a:rPr>
              <a:t>在此录入上述图表的综合描述说明，在此录入上述图表的综合描述说明。</a:t>
            </a:r>
          </a:p>
        </p:txBody>
      </p:sp>
      <p:cxnSp>
        <p:nvCxnSpPr>
          <p:cNvPr id="85" name="直接连接符 84"/>
          <p:cNvCxnSpPr/>
          <p:nvPr/>
        </p:nvCxnSpPr>
        <p:spPr>
          <a:xfrm>
            <a:off x="6510006" y="4340640"/>
            <a:ext cx="0" cy="98782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6402022" y="5267039"/>
            <a:ext cx="215968" cy="215968"/>
          </a:xfrm>
          <a:prstGeom prst="rect">
            <a:avLst/>
          </a:prstGeom>
          <a:solidFill>
            <a:srgbClr val="9BD744"/>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3" rIns="121908" bIns="60953" rtlCol="0" anchor="ctr"/>
          <a:lstStyle/>
          <a:p>
            <a:pPr algn="ctr"/>
            <a:endParaRPr lang="zh-CN" altLang="en-US" sz="1335" dirty="0">
              <a:solidFill>
                <a:srgbClr val="2C3637"/>
              </a:solidFill>
              <a:latin typeface="微软雅黑" panose="020B0503020204020204" pitchFamily="34" charset="-122"/>
              <a:ea typeface="微软雅黑" panose="020B0503020204020204" pitchFamily="34" charset="-122"/>
            </a:endParaRPr>
          </a:p>
        </p:txBody>
      </p:sp>
      <p:sp>
        <p:nvSpPr>
          <p:cNvPr id="87" name="矩形 86"/>
          <p:cNvSpPr/>
          <p:nvPr/>
        </p:nvSpPr>
        <p:spPr>
          <a:xfrm>
            <a:off x="7057781" y="4787374"/>
            <a:ext cx="1415685" cy="461624"/>
          </a:xfrm>
          <a:prstGeom prst="rect">
            <a:avLst/>
          </a:prstGeom>
        </p:spPr>
        <p:txBody>
          <a:bodyPr wrap="none" lIns="91397" tIns="45700" rIns="91397" bIns="45700">
            <a:spAutoFit/>
          </a:bodyPr>
          <a:lstStyle/>
          <a:p>
            <a:r>
              <a:rPr lang="zh-CN" altLang="en-US" sz="2400" b="1" dirty="0">
                <a:solidFill>
                  <a:schemeClr val="bg1">
                    <a:lumMod val="50000"/>
                  </a:schemeClr>
                </a:solidFill>
                <a:latin typeface="微软雅黑" panose="020B0503020204020204" pitchFamily="34" charset="-122"/>
                <a:ea typeface="微软雅黑" panose="020B0503020204020204" pitchFamily="34" charset="-122"/>
              </a:rPr>
              <a:t>输入标题</a:t>
            </a:r>
            <a:endParaRPr lang="en-US" altLang="zh-CN"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8" name="矩形 87"/>
          <p:cNvSpPr>
            <a:spLocks noChangeArrowheads="1"/>
          </p:cNvSpPr>
          <p:nvPr/>
        </p:nvSpPr>
        <p:spPr bwMode="auto">
          <a:xfrm>
            <a:off x="7057780" y="5203025"/>
            <a:ext cx="4194419" cy="609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7" tIns="45700" rIns="91397" bIns="4570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bg1">
                    <a:lumMod val="50000"/>
                  </a:schemeClr>
                </a:solidFill>
                <a:sym typeface="微软雅黑" panose="020B0503020204020204" pitchFamily="34" charset="-122"/>
              </a:rPr>
              <a:t>在此录入上述图表的综合描述说明，在此录入上述图表的综合描述说明。</a:t>
            </a:r>
          </a:p>
        </p:txBody>
      </p:sp>
      <p:sp>
        <p:nvSpPr>
          <p:cNvPr id="101" name="标题 4"/>
          <p:cNvSpPr txBox="1"/>
          <p:nvPr/>
        </p:nvSpPr>
        <p:spPr>
          <a:xfrm>
            <a:off x="48905" y="2538523"/>
            <a:ext cx="1727743" cy="332829"/>
          </a:xfrm>
          <a:prstGeom prst="rect">
            <a:avLst/>
          </a:prstGeom>
        </p:spPr>
        <p:txBody>
          <a:bodyPr vert="horz" lIns="91407" tIns="45704" rIns="91407" bIns="45704"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600" dirty="0">
                <a:solidFill>
                  <a:schemeClr val="bg1"/>
                </a:solidFill>
                <a:latin typeface="微软雅黑" panose="020B0503020204020204" pitchFamily="34" charset="-122"/>
                <a:ea typeface="微软雅黑" panose="020B0503020204020204" pitchFamily="34" charset="-122"/>
              </a:rPr>
              <a:t>财务与融资</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nvGrpSpPr>
          <p:cNvPr id="58" name="组合 57"/>
          <p:cNvGrpSpPr/>
          <p:nvPr/>
        </p:nvGrpSpPr>
        <p:grpSpPr>
          <a:xfrm>
            <a:off x="1128173" y="143392"/>
            <a:ext cx="4818161" cy="646331"/>
            <a:chOff x="6080760" y="1044564"/>
            <a:chExt cx="4818161" cy="646331"/>
          </a:xfrm>
        </p:grpSpPr>
        <p:sp>
          <p:nvSpPr>
            <p:cNvPr id="59" name="文本框 58"/>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ONE</a:t>
              </a:r>
              <a:endParaRPr lang="zh-CN" altLang="en-US" sz="3600" b="1" dirty="0">
                <a:solidFill>
                  <a:srgbClr val="049AAB"/>
                </a:solidFill>
                <a:latin typeface="Microsoft Yi Baiti" panose="03000500000000000000" pitchFamily="66" charset="0"/>
              </a:endParaRPr>
            </a:p>
          </p:txBody>
        </p:sp>
        <p:sp>
          <p:nvSpPr>
            <p:cNvPr id="60" name="文本框 59"/>
            <p:cNvSpPr txBox="1"/>
            <p:nvPr/>
          </p:nvSpPr>
          <p:spPr>
            <a:xfrm>
              <a:off x="7061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项目介绍</a:t>
              </a: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p:cTn id="7" dur="350" fill="hold"/>
                                        <p:tgtEl>
                                          <p:spTgt spid="8"/>
                                        </p:tgtEl>
                                        <p:attrNameLst>
                                          <p:attrName>ppt_w</p:attrName>
                                        </p:attrNameLst>
                                      </p:cBhvr>
                                      <p:tavLst>
                                        <p:tav tm="0">
                                          <p:val>
                                            <p:fltVal val="0"/>
                                          </p:val>
                                        </p:tav>
                                        <p:tav tm="100000">
                                          <p:val>
                                            <p:strVal val="#ppt_w"/>
                                          </p:val>
                                        </p:tav>
                                      </p:tavLst>
                                    </p:anim>
                                    <p:anim calcmode="lin" valueType="num">
                                      <p:cBhvr>
                                        <p:cTn id="8" dur="350" fill="hold"/>
                                        <p:tgtEl>
                                          <p:spTgt spid="8"/>
                                        </p:tgtEl>
                                        <p:attrNameLst>
                                          <p:attrName>ppt_h</p:attrName>
                                        </p:attrNameLst>
                                      </p:cBhvr>
                                      <p:tavLst>
                                        <p:tav tm="0">
                                          <p:val>
                                            <p:fltVal val="0"/>
                                          </p:val>
                                        </p:tav>
                                        <p:tav tm="100000">
                                          <p:val>
                                            <p:strVal val="#ppt_h"/>
                                          </p:val>
                                        </p:tav>
                                      </p:tavLst>
                                    </p:anim>
                                    <p:animEffect transition="in" filter="fade">
                                      <p:cBhvr>
                                        <p:cTn id="9" dur="350"/>
                                        <p:tgtEl>
                                          <p:spTgt spid="8"/>
                                        </p:tgtEl>
                                      </p:cBhvr>
                                    </p:animEffect>
                                  </p:childTnLst>
                                </p:cTn>
                              </p:par>
                              <p:par>
                                <p:cTn id="10" presetID="22" presetClass="entr" presetSubtype="8" fill="hold" nodeType="withEffect">
                                  <p:stCondLst>
                                    <p:cond delay="100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22" presetClass="entr" presetSubtype="8" fill="hold" nodeType="withEffect">
                                  <p:stCondLst>
                                    <p:cond delay="190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4" fill="hold" grpId="0" nodeType="withEffect">
                                  <p:stCondLst>
                                    <p:cond delay="2750"/>
                                  </p:stCondLst>
                                  <p:childTnLst>
                                    <p:set>
                                      <p:cBhvr>
                                        <p:cTn id="17" dur="1" fill="hold">
                                          <p:stCondLst>
                                            <p:cond delay="0"/>
                                          </p:stCondLst>
                                        </p:cTn>
                                        <p:tgtEl>
                                          <p:spTgt spid="66"/>
                                        </p:tgtEl>
                                        <p:attrNameLst>
                                          <p:attrName>style.visibility</p:attrName>
                                        </p:attrNameLst>
                                      </p:cBhvr>
                                      <p:to>
                                        <p:strVal val="visible"/>
                                      </p:to>
                                    </p:set>
                                    <p:animEffect transition="in" filter="wipe(down)">
                                      <p:cBhvr>
                                        <p:cTn id="18" dur="500"/>
                                        <p:tgtEl>
                                          <p:spTgt spid="66"/>
                                        </p:tgtEl>
                                      </p:cBhvr>
                                    </p:animEffect>
                                  </p:childTnLst>
                                </p:cTn>
                              </p:par>
                              <p:par>
                                <p:cTn id="19" presetID="22" presetClass="entr" presetSubtype="1" fill="hold" grpId="0" nodeType="withEffect">
                                  <p:stCondLst>
                                    <p:cond delay="2750"/>
                                  </p:stCondLst>
                                  <p:childTnLst>
                                    <p:set>
                                      <p:cBhvr>
                                        <p:cTn id="20" dur="1" fill="hold">
                                          <p:stCondLst>
                                            <p:cond delay="0"/>
                                          </p:stCondLst>
                                        </p:cTn>
                                        <p:tgtEl>
                                          <p:spTgt spid="67"/>
                                        </p:tgtEl>
                                        <p:attrNameLst>
                                          <p:attrName>style.visibility</p:attrName>
                                        </p:attrNameLst>
                                      </p:cBhvr>
                                      <p:to>
                                        <p:strVal val="visible"/>
                                      </p:to>
                                    </p:set>
                                    <p:animEffect transition="in" filter="wipe(up)">
                                      <p:cBhvr>
                                        <p:cTn id="21" dur="500"/>
                                        <p:tgtEl>
                                          <p:spTgt spid="67"/>
                                        </p:tgtEl>
                                      </p:cBhvr>
                                    </p:animEffect>
                                  </p:childTnLst>
                                </p:cTn>
                              </p:par>
                              <p:par>
                                <p:cTn id="22" presetID="53" presetClass="entr" presetSubtype="16" fill="hold" nodeType="withEffect">
                                  <p:stCondLst>
                                    <p:cond delay="3500"/>
                                  </p:stCondLst>
                                  <p:childTnLst>
                                    <p:set>
                                      <p:cBhvr>
                                        <p:cTn id="23" dur="1" fill="hold">
                                          <p:stCondLst>
                                            <p:cond delay="0"/>
                                          </p:stCondLst>
                                        </p:cTn>
                                        <p:tgtEl>
                                          <p:spTgt spid="11"/>
                                        </p:tgtEl>
                                        <p:attrNameLst>
                                          <p:attrName>style.visibility</p:attrName>
                                        </p:attrNameLst>
                                      </p:cBhvr>
                                      <p:to>
                                        <p:strVal val="visible"/>
                                      </p:to>
                                    </p:set>
                                    <p:anim calcmode="lin" valueType="num">
                                      <p:cBhvr>
                                        <p:cTn id="24" dur="350" fill="hold"/>
                                        <p:tgtEl>
                                          <p:spTgt spid="11"/>
                                        </p:tgtEl>
                                        <p:attrNameLst>
                                          <p:attrName>ppt_w</p:attrName>
                                        </p:attrNameLst>
                                      </p:cBhvr>
                                      <p:tavLst>
                                        <p:tav tm="0">
                                          <p:val>
                                            <p:fltVal val="0"/>
                                          </p:val>
                                        </p:tav>
                                        <p:tav tm="100000">
                                          <p:val>
                                            <p:strVal val="#ppt_w"/>
                                          </p:val>
                                        </p:tav>
                                      </p:tavLst>
                                    </p:anim>
                                    <p:anim calcmode="lin" valueType="num">
                                      <p:cBhvr>
                                        <p:cTn id="25" dur="350" fill="hold"/>
                                        <p:tgtEl>
                                          <p:spTgt spid="11"/>
                                        </p:tgtEl>
                                        <p:attrNameLst>
                                          <p:attrName>ppt_h</p:attrName>
                                        </p:attrNameLst>
                                      </p:cBhvr>
                                      <p:tavLst>
                                        <p:tav tm="0">
                                          <p:val>
                                            <p:fltVal val="0"/>
                                          </p:val>
                                        </p:tav>
                                        <p:tav tm="100000">
                                          <p:val>
                                            <p:strVal val="#ppt_h"/>
                                          </p:val>
                                        </p:tav>
                                      </p:tavLst>
                                    </p:anim>
                                    <p:animEffect transition="in" filter="fade">
                                      <p:cBhvr>
                                        <p:cTn id="26" dur="350"/>
                                        <p:tgtEl>
                                          <p:spTgt spid="11"/>
                                        </p:tgtEl>
                                      </p:cBhvr>
                                    </p:animEffect>
                                  </p:childTnLst>
                                </p:cTn>
                              </p:par>
                              <p:par>
                                <p:cTn id="27" presetID="22" presetClass="entr" presetSubtype="8" fill="hold" nodeType="withEffect">
                                  <p:stCondLst>
                                    <p:cond delay="420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par>
                                <p:cTn id="30" presetID="22" presetClass="entr" presetSubtype="8" fill="hold" nodeType="withEffect">
                                  <p:stCondLst>
                                    <p:cond delay="510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par>
                                <p:cTn id="33" presetID="22" presetClass="entr" presetSubtype="4" fill="hold" grpId="0" nodeType="withEffect">
                                  <p:stCondLst>
                                    <p:cond delay="6000"/>
                                  </p:stCondLst>
                                  <p:childTnLst>
                                    <p:set>
                                      <p:cBhvr>
                                        <p:cTn id="34" dur="1" fill="hold">
                                          <p:stCondLst>
                                            <p:cond delay="0"/>
                                          </p:stCondLst>
                                        </p:cTn>
                                        <p:tgtEl>
                                          <p:spTgt spid="68"/>
                                        </p:tgtEl>
                                        <p:attrNameLst>
                                          <p:attrName>style.visibility</p:attrName>
                                        </p:attrNameLst>
                                      </p:cBhvr>
                                      <p:to>
                                        <p:strVal val="visible"/>
                                      </p:to>
                                    </p:set>
                                    <p:animEffect transition="in" filter="wipe(down)">
                                      <p:cBhvr>
                                        <p:cTn id="35" dur="500"/>
                                        <p:tgtEl>
                                          <p:spTgt spid="68"/>
                                        </p:tgtEl>
                                      </p:cBhvr>
                                    </p:animEffect>
                                  </p:childTnLst>
                                </p:cTn>
                              </p:par>
                              <p:par>
                                <p:cTn id="36" presetID="22" presetClass="entr" presetSubtype="1" fill="hold" grpId="0" nodeType="withEffect">
                                  <p:stCondLst>
                                    <p:cond delay="6000"/>
                                  </p:stCondLst>
                                  <p:childTnLst>
                                    <p:set>
                                      <p:cBhvr>
                                        <p:cTn id="37" dur="1" fill="hold">
                                          <p:stCondLst>
                                            <p:cond delay="0"/>
                                          </p:stCondLst>
                                        </p:cTn>
                                        <p:tgtEl>
                                          <p:spTgt spid="69"/>
                                        </p:tgtEl>
                                        <p:attrNameLst>
                                          <p:attrName>style.visibility</p:attrName>
                                        </p:attrNameLst>
                                      </p:cBhvr>
                                      <p:to>
                                        <p:strVal val="visible"/>
                                      </p:to>
                                    </p:set>
                                    <p:animEffect transition="in" filter="wipe(up)">
                                      <p:cBhvr>
                                        <p:cTn id="38" dur="500"/>
                                        <p:tgtEl>
                                          <p:spTgt spid="69"/>
                                        </p:tgtEl>
                                      </p:cBhvr>
                                    </p:animEffect>
                                  </p:childTnLst>
                                </p:cTn>
                              </p:par>
                            </p:childTnLst>
                          </p:cTn>
                        </p:par>
                        <p:par>
                          <p:cTn id="39" fill="hold">
                            <p:stCondLst>
                              <p:cond delay="750"/>
                            </p:stCondLst>
                            <p:childTnLst>
                              <p:par>
                                <p:cTn id="40" presetID="2" presetClass="entr" presetSubtype="1" fill="hold" grpId="0" nodeType="afterEffect">
                                  <p:stCondLst>
                                    <p:cond delay="0"/>
                                  </p:stCondLst>
                                  <p:childTnLst>
                                    <p:set>
                                      <p:cBhvr>
                                        <p:cTn id="41" dur="1" fill="hold">
                                          <p:stCondLst>
                                            <p:cond delay="0"/>
                                          </p:stCondLst>
                                        </p:cTn>
                                        <p:tgtEl>
                                          <p:spTgt spid="70"/>
                                        </p:tgtEl>
                                        <p:attrNameLst>
                                          <p:attrName>style.visibility</p:attrName>
                                        </p:attrNameLst>
                                      </p:cBhvr>
                                      <p:to>
                                        <p:strVal val="visible"/>
                                      </p:to>
                                    </p:set>
                                    <p:anim calcmode="lin" valueType="num">
                                      <p:cBhvr additive="base">
                                        <p:cTn id="42" dur="500" fill="hold"/>
                                        <p:tgtEl>
                                          <p:spTgt spid="70"/>
                                        </p:tgtEl>
                                        <p:attrNameLst>
                                          <p:attrName>ppt_x</p:attrName>
                                        </p:attrNameLst>
                                      </p:cBhvr>
                                      <p:tavLst>
                                        <p:tav tm="0">
                                          <p:val>
                                            <p:strVal val="#ppt_x"/>
                                          </p:val>
                                        </p:tav>
                                        <p:tav tm="100000">
                                          <p:val>
                                            <p:strVal val="#ppt_x"/>
                                          </p:val>
                                        </p:tav>
                                      </p:tavLst>
                                    </p:anim>
                                    <p:anim calcmode="lin" valueType="num">
                                      <p:cBhvr additive="base">
                                        <p:cTn id="43" dur="500" fill="hold"/>
                                        <p:tgtEl>
                                          <p:spTgt spid="70"/>
                                        </p:tgtEl>
                                        <p:attrNameLst>
                                          <p:attrName>ppt_y</p:attrName>
                                        </p:attrNameLst>
                                      </p:cBhvr>
                                      <p:tavLst>
                                        <p:tav tm="0">
                                          <p:val>
                                            <p:strVal val="0-#ppt_h/2"/>
                                          </p:val>
                                        </p:tav>
                                        <p:tav tm="100000">
                                          <p:val>
                                            <p:strVal val="#ppt_y"/>
                                          </p:val>
                                        </p:tav>
                                      </p:tavLst>
                                    </p:anim>
                                  </p:childTnLst>
                                </p:cTn>
                              </p:par>
                            </p:childTnLst>
                          </p:cTn>
                        </p:par>
                        <p:par>
                          <p:cTn id="44" fill="hold">
                            <p:stCondLst>
                              <p:cond delay="1250"/>
                            </p:stCondLst>
                            <p:childTnLst>
                              <p:par>
                                <p:cTn id="45" presetID="22" presetClass="entr" presetSubtype="8" fill="hold" grpId="0" nodeType="after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wipe(left)">
                                      <p:cBhvr>
                                        <p:cTn id="47" dur="400"/>
                                        <p:tgtEl>
                                          <p:spTgt spid="71"/>
                                        </p:tgtEl>
                                      </p:cBhvr>
                                    </p:animEffect>
                                  </p:childTnLst>
                                </p:cTn>
                              </p:par>
                            </p:childTnLst>
                          </p:cTn>
                        </p:par>
                        <p:par>
                          <p:cTn id="48" fill="hold">
                            <p:stCondLst>
                              <p:cond delay="1750"/>
                            </p:stCondLst>
                            <p:childTnLst>
                              <p:par>
                                <p:cTn id="49" presetID="22" presetClass="entr" presetSubtype="8" fill="hold" grpId="0" nodeType="afterEffect">
                                  <p:stCondLst>
                                    <p:cond delay="0"/>
                                  </p:stCondLst>
                                  <p:childTnLst>
                                    <p:set>
                                      <p:cBhvr>
                                        <p:cTn id="50" dur="1" fill="hold">
                                          <p:stCondLst>
                                            <p:cond delay="0"/>
                                          </p:stCondLst>
                                        </p:cTn>
                                        <p:tgtEl>
                                          <p:spTgt spid="72"/>
                                        </p:tgtEl>
                                        <p:attrNameLst>
                                          <p:attrName>style.visibility</p:attrName>
                                        </p:attrNameLst>
                                      </p:cBhvr>
                                      <p:to>
                                        <p:strVal val="visible"/>
                                      </p:to>
                                    </p:set>
                                    <p:animEffect transition="in" filter="wipe(left)">
                                      <p:cBhvr>
                                        <p:cTn id="51" dur="400"/>
                                        <p:tgtEl>
                                          <p:spTgt spid="72"/>
                                        </p:tgtEl>
                                      </p:cBhvr>
                                    </p:animEffect>
                                  </p:childTnLst>
                                </p:cTn>
                              </p:par>
                            </p:childTnLst>
                          </p:cTn>
                        </p:par>
                        <p:par>
                          <p:cTn id="52" fill="hold">
                            <p:stCondLst>
                              <p:cond delay="2250"/>
                            </p:stCondLst>
                            <p:childTnLst>
                              <p:par>
                                <p:cTn id="53" presetID="22" presetClass="entr" presetSubtype="1" fill="hold" nodeType="afterEffect">
                                  <p:stCondLst>
                                    <p:cond delay="0"/>
                                  </p:stCondLst>
                                  <p:childTnLst>
                                    <p:set>
                                      <p:cBhvr>
                                        <p:cTn id="54" dur="1" fill="hold">
                                          <p:stCondLst>
                                            <p:cond delay="0"/>
                                          </p:stCondLst>
                                        </p:cTn>
                                        <p:tgtEl>
                                          <p:spTgt spid="73"/>
                                        </p:tgtEl>
                                        <p:attrNameLst>
                                          <p:attrName>style.visibility</p:attrName>
                                        </p:attrNameLst>
                                      </p:cBhvr>
                                      <p:to>
                                        <p:strVal val="visible"/>
                                      </p:to>
                                    </p:set>
                                    <p:animEffect transition="in" filter="wipe(up)">
                                      <p:cBhvr>
                                        <p:cTn id="55" dur="500"/>
                                        <p:tgtEl>
                                          <p:spTgt spid="73"/>
                                        </p:tgtEl>
                                      </p:cBhvr>
                                    </p:animEffect>
                                  </p:childTnLst>
                                </p:cTn>
                              </p:par>
                            </p:childTnLst>
                          </p:cTn>
                        </p:par>
                        <p:par>
                          <p:cTn id="56" fill="hold">
                            <p:stCondLst>
                              <p:cond delay="2750"/>
                            </p:stCondLst>
                            <p:childTnLst>
                              <p:par>
                                <p:cTn id="57" presetID="2" presetClass="entr" presetSubtype="1" fill="hold" grpId="0" nodeType="afterEffect">
                                  <p:stCondLst>
                                    <p:cond delay="0"/>
                                  </p:stCondLst>
                                  <p:childTnLst>
                                    <p:set>
                                      <p:cBhvr>
                                        <p:cTn id="58" dur="1" fill="hold">
                                          <p:stCondLst>
                                            <p:cond delay="0"/>
                                          </p:stCondLst>
                                        </p:cTn>
                                        <p:tgtEl>
                                          <p:spTgt spid="74"/>
                                        </p:tgtEl>
                                        <p:attrNameLst>
                                          <p:attrName>style.visibility</p:attrName>
                                        </p:attrNameLst>
                                      </p:cBhvr>
                                      <p:to>
                                        <p:strVal val="visible"/>
                                      </p:to>
                                    </p:set>
                                    <p:anim calcmode="lin" valueType="num">
                                      <p:cBhvr additive="base">
                                        <p:cTn id="59" dur="500" fill="hold"/>
                                        <p:tgtEl>
                                          <p:spTgt spid="74"/>
                                        </p:tgtEl>
                                        <p:attrNameLst>
                                          <p:attrName>ppt_x</p:attrName>
                                        </p:attrNameLst>
                                      </p:cBhvr>
                                      <p:tavLst>
                                        <p:tav tm="0">
                                          <p:val>
                                            <p:strVal val="#ppt_x"/>
                                          </p:val>
                                        </p:tav>
                                        <p:tav tm="100000">
                                          <p:val>
                                            <p:strVal val="#ppt_x"/>
                                          </p:val>
                                        </p:tav>
                                      </p:tavLst>
                                    </p:anim>
                                    <p:anim calcmode="lin" valueType="num">
                                      <p:cBhvr additive="base">
                                        <p:cTn id="60" dur="500" fill="hold"/>
                                        <p:tgtEl>
                                          <p:spTgt spid="74"/>
                                        </p:tgtEl>
                                        <p:attrNameLst>
                                          <p:attrName>ppt_y</p:attrName>
                                        </p:attrNameLst>
                                      </p:cBhvr>
                                      <p:tavLst>
                                        <p:tav tm="0">
                                          <p:val>
                                            <p:strVal val="0-#ppt_h/2"/>
                                          </p:val>
                                        </p:tav>
                                        <p:tav tm="100000">
                                          <p:val>
                                            <p:strVal val="#ppt_y"/>
                                          </p:val>
                                        </p:tav>
                                      </p:tavLst>
                                    </p:anim>
                                  </p:childTnLst>
                                </p:cTn>
                              </p:par>
                            </p:childTnLst>
                          </p:cTn>
                        </p:par>
                        <p:par>
                          <p:cTn id="61" fill="hold">
                            <p:stCondLst>
                              <p:cond delay="3250"/>
                            </p:stCondLst>
                            <p:childTnLst>
                              <p:par>
                                <p:cTn id="62" presetID="22" presetClass="entr" presetSubtype="8" fill="hold" grpId="0" nodeType="after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wipe(left)">
                                      <p:cBhvr>
                                        <p:cTn id="64" dur="400"/>
                                        <p:tgtEl>
                                          <p:spTgt spid="75"/>
                                        </p:tgtEl>
                                      </p:cBhvr>
                                    </p:animEffect>
                                  </p:childTnLst>
                                </p:cTn>
                              </p:par>
                            </p:childTnLst>
                          </p:cTn>
                        </p:par>
                        <p:par>
                          <p:cTn id="65" fill="hold">
                            <p:stCondLst>
                              <p:cond delay="3750"/>
                            </p:stCondLst>
                            <p:childTnLst>
                              <p:par>
                                <p:cTn id="66" presetID="22" presetClass="entr" presetSubtype="8" fill="hold" grpId="0" nodeType="after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wipe(left)">
                                      <p:cBhvr>
                                        <p:cTn id="68" dur="400"/>
                                        <p:tgtEl>
                                          <p:spTgt spid="76"/>
                                        </p:tgtEl>
                                      </p:cBhvr>
                                    </p:animEffect>
                                  </p:childTnLst>
                                </p:cTn>
                              </p:par>
                            </p:childTnLst>
                          </p:cTn>
                        </p:par>
                        <p:par>
                          <p:cTn id="69" fill="hold">
                            <p:stCondLst>
                              <p:cond delay="4250"/>
                            </p:stCondLst>
                            <p:childTnLst>
                              <p:par>
                                <p:cTn id="70" presetID="22" presetClass="entr" presetSubtype="1" fill="hold" nodeType="afterEffect">
                                  <p:stCondLst>
                                    <p:cond delay="0"/>
                                  </p:stCondLst>
                                  <p:childTnLst>
                                    <p:set>
                                      <p:cBhvr>
                                        <p:cTn id="71" dur="1" fill="hold">
                                          <p:stCondLst>
                                            <p:cond delay="0"/>
                                          </p:stCondLst>
                                        </p:cTn>
                                        <p:tgtEl>
                                          <p:spTgt spid="77"/>
                                        </p:tgtEl>
                                        <p:attrNameLst>
                                          <p:attrName>style.visibility</p:attrName>
                                        </p:attrNameLst>
                                      </p:cBhvr>
                                      <p:to>
                                        <p:strVal val="visible"/>
                                      </p:to>
                                    </p:set>
                                    <p:animEffect transition="in" filter="wipe(up)">
                                      <p:cBhvr>
                                        <p:cTn id="72" dur="500"/>
                                        <p:tgtEl>
                                          <p:spTgt spid="77"/>
                                        </p:tgtEl>
                                      </p:cBhvr>
                                    </p:animEffect>
                                  </p:childTnLst>
                                </p:cTn>
                              </p:par>
                            </p:childTnLst>
                          </p:cTn>
                        </p:par>
                        <p:par>
                          <p:cTn id="73" fill="hold">
                            <p:stCondLst>
                              <p:cond delay="4750"/>
                            </p:stCondLst>
                            <p:childTnLst>
                              <p:par>
                                <p:cTn id="74" presetID="2" presetClass="entr" presetSubtype="1" fill="hold" grpId="0" nodeType="afterEffect">
                                  <p:stCondLst>
                                    <p:cond delay="0"/>
                                  </p:stCondLst>
                                  <p:childTnLst>
                                    <p:set>
                                      <p:cBhvr>
                                        <p:cTn id="75" dur="1" fill="hold">
                                          <p:stCondLst>
                                            <p:cond delay="0"/>
                                          </p:stCondLst>
                                        </p:cTn>
                                        <p:tgtEl>
                                          <p:spTgt spid="78"/>
                                        </p:tgtEl>
                                        <p:attrNameLst>
                                          <p:attrName>style.visibility</p:attrName>
                                        </p:attrNameLst>
                                      </p:cBhvr>
                                      <p:to>
                                        <p:strVal val="visible"/>
                                      </p:to>
                                    </p:set>
                                    <p:anim calcmode="lin" valueType="num">
                                      <p:cBhvr additive="base">
                                        <p:cTn id="76" dur="500" fill="hold"/>
                                        <p:tgtEl>
                                          <p:spTgt spid="78"/>
                                        </p:tgtEl>
                                        <p:attrNameLst>
                                          <p:attrName>ppt_x</p:attrName>
                                        </p:attrNameLst>
                                      </p:cBhvr>
                                      <p:tavLst>
                                        <p:tav tm="0">
                                          <p:val>
                                            <p:strVal val="#ppt_x"/>
                                          </p:val>
                                        </p:tav>
                                        <p:tav tm="100000">
                                          <p:val>
                                            <p:strVal val="#ppt_x"/>
                                          </p:val>
                                        </p:tav>
                                      </p:tavLst>
                                    </p:anim>
                                    <p:anim calcmode="lin" valueType="num">
                                      <p:cBhvr additive="base">
                                        <p:cTn id="77" dur="500" fill="hold"/>
                                        <p:tgtEl>
                                          <p:spTgt spid="78"/>
                                        </p:tgtEl>
                                        <p:attrNameLst>
                                          <p:attrName>ppt_y</p:attrName>
                                        </p:attrNameLst>
                                      </p:cBhvr>
                                      <p:tavLst>
                                        <p:tav tm="0">
                                          <p:val>
                                            <p:strVal val="0-#ppt_h/2"/>
                                          </p:val>
                                        </p:tav>
                                        <p:tav tm="100000">
                                          <p:val>
                                            <p:strVal val="#ppt_y"/>
                                          </p:val>
                                        </p:tav>
                                      </p:tavLst>
                                    </p:anim>
                                  </p:childTnLst>
                                </p:cTn>
                              </p:par>
                            </p:childTnLst>
                          </p:cTn>
                        </p:par>
                        <p:par>
                          <p:cTn id="78" fill="hold">
                            <p:stCondLst>
                              <p:cond delay="5250"/>
                            </p:stCondLst>
                            <p:childTnLst>
                              <p:par>
                                <p:cTn id="79" presetID="22" presetClass="entr" presetSubtype="8" fill="hold" grpId="0" nodeType="afterEffect">
                                  <p:stCondLst>
                                    <p:cond delay="0"/>
                                  </p:stCondLst>
                                  <p:childTnLst>
                                    <p:set>
                                      <p:cBhvr>
                                        <p:cTn id="80" dur="1" fill="hold">
                                          <p:stCondLst>
                                            <p:cond delay="0"/>
                                          </p:stCondLst>
                                        </p:cTn>
                                        <p:tgtEl>
                                          <p:spTgt spid="79"/>
                                        </p:tgtEl>
                                        <p:attrNameLst>
                                          <p:attrName>style.visibility</p:attrName>
                                        </p:attrNameLst>
                                      </p:cBhvr>
                                      <p:to>
                                        <p:strVal val="visible"/>
                                      </p:to>
                                    </p:set>
                                    <p:animEffect transition="in" filter="wipe(left)">
                                      <p:cBhvr>
                                        <p:cTn id="81" dur="400"/>
                                        <p:tgtEl>
                                          <p:spTgt spid="79"/>
                                        </p:tgtEl>
                                      </p:cBhvr>
                                    </p:animEffect>
                                  </p:childTnLst>
                                </p:cTn>
                              </p:par>
                            </p:childTnLst>
                          </p:cTn>
                        </p:par>
                        <p:par>
                          <p:cTn id="82" fill="hold">
                            <p:stCondLst>
                              <p:cond delay="5750"/>
                            </p:stCondLst>
                            <p:childTnLst>
                              <p:par>
                                <p:cTn id="83" presetID="22" presetClass="entr" presetSubtype="8" fill="hold" grpId="0" nodeType="afterEffect">
                                  <p:stCondLst>
                                    <p:cond delay="0"/>
                                  </p:stCondLst>
                                  <p:childTnLst>
                                    <p:set>
                                      <p:cBhvr>
                                        <p:cTn id="84" dur="1" fill="hold">
                                          <p:stCondLst>
                                            <p:cond delay="0"/>
                                          </p:stCondLst>
                                        </p:cTn>
                                        <p:tgtEl>
                                          <p:spTgt spid="84"/>
                                        </p:tgtEl>
                                        <p:attrNameLst>
                                          <p:attrName>style.visibility</p:attrName>
                                        </p:attrNameLst>
                                      </p:cBhvr>
                                      <p:to>
                                        <p:strVal val="visible"/>
                                      </p:to>
                                    </p:set>
                                    <p:animEffect transition="in" filter="wipe(left)">
                                      <p:cBhvr>
                                        <p:cTn id="85" dur="400"/>
                                        <p:tgtEl>
                                          <p:spTgt spid="84"/>
                                        </p:tgtEl>
                                      </p:cBhvr>
                                    </p:animEffect>
                                  </p:childTnLst>
                                </p:cTn>
                              </p:par>
                            </p:childTnLst>
                          </p:cTn>
                        </p:par>
                        <p:par>
                          <p:cTn id="86" fill="hold">
                            <p:stCondLst>
                              <p:cond delay="6250"/>
                            </p:stCondLst>
                            <p:childTnLst>
                              <p:par>
                                <p:cTn id="87" presetID="22" presetClass="entr" presetSubtype="1" fill="hold" nodeType="afterEffect">
                                  <p:stCondLst>
                                    <p:cond delay="0"/>
                                  </p:stCondLst>
                                  <p:childTnLst>
                                    <p:set>
                                      <p:cBhvr>
                                        <p:cTn id="88" dur="1" fill="hold">
                                          <p:stCondLst>
                                            <p:cond delay="0"/>
                                          </p:stCondLst>
                                        </p:cTn>
                                        <p:tgtEl>
                                          <p:spTgt spid="85"/>
                                        </p:tgtEl>
                                        <p:attrNameLst>
                                          <p:attrName>style.visibility</p:attrName>
                                        </p:attrNameLst>
                                      </p:cBhvr>
                                      <p:to>
                                        <p:strVal val="visible"/>
                                      </p:to>
                                    </p:set>
                                    <p:animEffect transition="in" filter="wipe(up)">
                                      <p:cBhvr>
                                        <p:cTn id="89" dur="500"/>
                                        <p:tgtEl>
                                          <p:spTgt spid="85"/>
                                        </p:tgtEl>
                                      </p:cBhvr>
                                    </p:animEffect>
                                  </p:childTnLst>
                                </p:cTn>
                              </p:par>
                            </p:childTnLst>
                          </p:cTn>
                        </p:par>
                        <p:par>
                          <p:cTn id="90" fill="hold">
                            <p:stCondLst>
                              <p:cond delay="6750"/>
                            </p:stCondLst>
                            <p:childTnLst>
                              <p:par>
                                <p:cTn id="91" presetID="2" presetClass="entr" presetSubtype="1" fill="hold" grpId="0" nodeType="afterEffect">
                                  <p:stCondLst>
                                    <p:cond delay="0"/>
                                  </p:stCondLst>
                                  <p:childTnLst>
                                    <p:set>
                                      <p:cBhvr>
                                        <p:cTn id="92" dur="1" fill="hold">
                                          <p:stCondLst>
                                            <p:cond delay="0"/>
                                          </p:stCondLst>
                                        </p:cTn>
                                        <p:tgtEl>
                                          <p:spTgt spid="86"/>
                                        </p:tgtEl>
                                        <p:attrNameLst>
                                          <p:attrName>style.visibility</p:attrName>
                                        </p:attrNameLst>
                                      </p:cBhvr>
                                      <p:to>
                                        <p:strVal val="visible"/>
                                      </p:to>
                                    </p:set>
                                    <p:anim calcmode="lin" valueType="num">
                                      <p:cBhvr additive="base">
                                        <p:cTn id="93" dur="500" fill="hold"/>
                                        <p:tgtEl>
                                          <p:spTgt spid="86"/>
                                        </p:tgtEl>
                                        <p:attrNameLst>
                                          <p:attrName>ppt_x</p:attrName>
                                        </p:attrNameLst>
                                      </p:cBhvr>
                                      <p:tavLst>
                                        <p:tav tm="0">
                                          <p:val>
                                            <p:strVal val="#ppt_x"/>
                                          </p:val>
                                        </p:tav>
                                        <p:tav tm="100000">
                                          <p:val>
                                            <p:strVal val="#ppt_x"/>
                                          </p:val>
                                        </p:tav>
                                      </p:tavLst>
                                    </p:anim>
                                    <p:anim calcmode="lin" valueType="num">
                                      <p:cBhvr additive="base">
                                        <p:cTn id="94" dur="500" fill="hold"/>
                                        <p:tgtEl>
                                          <p:spTgt spid="86"/>
                                        </p:tgtEl>
                                        <p:attrNameLst>
                                          <p:attrName>ppt_y</p:attrName>
                                        </p:attrNameLst>
                                      </p:cBhvr>
                                      <p:tavLst>
                                        <p:tav tm="0">
                                          <p:val>
                                            <p:strVal val="0-#ppt_h/2"/>
                                          </p:val>
                                        </p:tav>
                                        <p:tav tm="100000">
                                          <p:val>
                                            <p:strVal val="#ppt_y"/>
                                          </p:val>
                                        </p:tav>
                                      </p:tavLst>
                                    </p:anim>
                                  </p:childTnLst>
                                </p:cTn>
                              </p:par>
                            </p:childTnLst>
                          </p:cTn>
                        </p:par>
                        <p:par>
                          <p:cTn id="95" fill="hold">
                            <p:stCondLst>
                              <p:cond delay="7250"/>
                            </p:stCondLst>
                            <p:childTnLst>
                              <p:par>
                                <p:cTn id="96" presetID="22" presetClass="entr" presetSubtype="8" fill="hold" grpId="0" nodeType="afterEffect">
                                  <p:stCondLst>
                                    <p:cond delay="0"/>
                                  </p:stCondLst>
                                  <p:childTnLst>
                                    <p:set>
                                      <p:cBhvr>
                                        <p:cTn id="97" dur="1" fill="hold">
                                          <p:stCondLst>
                                            <p:cond delay="0"/>
                                          </p:stCondLst>
                                        </p:cTn>
                                        <p:tgtEl>
                                          <p:spTgt spid="87"/>
                                        </p:tgtEl>
                                        <p:attrNameLst>
                                          <p:attrName>style.visibility</p:attrName>
                                        </p:attrNameLst>
                                      </p:cBhvr>
                                      <p:to>
                                        <p:strVal val="visible"/>
                                      </p:to>
                                    </p:set>
                                    <p:animEffect transition="in" filter="wipe(left)">
                                      <p:cBhvr>
                                        <p:cTn id="98" dur="400"/>
                                        <p:tgtEl>
                                          <p:spTgt spid="87"/>
                                        </p:tgtEl>
                                      </p:cBhvr>
                                    </p:animEffect>
                                  </p:childTnLst>
                                </p:cTn>
                              </p:par>
                            </p:childTnLst>
                          </p:cTn>
                        </p:par>
                        <p:par>
                          <p:cTn id="99" fill="hold">
                            <p:stCondLst>
                              <p:cond delay="7750"/>
                            </p:stCondLst>
                            <p:childTnLst>
                              <p:par>
                                <p:cTn id="100" presetID="22" presetClass="entr" presetSubtype="8" fill="hold" grpId="0" nodeType="afterEffect">
                                  <p:stCondLst>
                                    <p:cond delay="0"/>
                                  </p:stCondLst>
                                  <p:childTnLst>
                                    <p:set>
                                      <p:cBhvr>
                                        <p:cTn id="101" dur="1" fill="hold">
                                          <p:stCondLst>
                                            <p:cond delay="0"/>
                                          </p:stCondLst>
                                        </p:cTn>
                                        <p:tgtEl>
                                          <p:spTgt spid="88"/>
                                        </p:tgtEl>
                                        <p:attrNameLst>
                                          <p:attrName>style.visibility</p:attrName>
                                        </p:attrNameLst>
                                      </p:cBhvr>
                                      <p:to>
                                        <p:strVal val="visible"/>
                                      </p:to>
                                    </p:set>
                                    <p:animEffect transition="in" filter="wipe(left)">
                                      <p:cBhvr>
                                        <p:cTn id="102" dur="4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p:bldP spid="69" grpId="0"/>
      <p:bldP spid="70" grpId="0" animBg="1"/>
      <p:bldP spid="71" grpId="0"/>
      <p:bldP spid="72" grpId="0"/>
      <p:bldP spid="74" grpId="0" animBg="1"/>
      <p:bldP spid="75" grpId="0"/>
      <p:bldP spid="76" grpId="0"/>
      <p:bldP spid="78" grpId="0" animBg="1"/>
      <p:bldP spid="79" grpId="0"/>
      <p:bldP spid="84" grpId="0"/>
      <p:bldP spid="86" grpId="0" animBg="1"/>
      <p:bldP spid="87" grpId="0"/>
      <p:bldP spid="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cstate="screen"/>
          <a:srcRect/>
          <a:stretch>
            <a:fillRect/>
          </a:stretch>
        </p:blipFill>
        <p:spPr bwMode="auto">
          <a:xfrm>
            <a:off x="435323" y="1774953"/>
            <a:ext cx="3519944" cy="5109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4177380" y="2084919"/>
            <a:ext cx="2235925" cy="1439335"/>
          </a:xfrm>
          <a:prstGeom prst="rect">
            <a:avLst/>
          </a:prstGeom>
          <a:blipFill>
            <a:blip r:embed="rId4" cstate="screen"/>
            <a:stretch>
              <a:fillRect/>
            </a:stretch>
          </a:blipFill>
          <a:ln w="2540" cap="flat" cmpd="sng" algn="ctr">
            <a:solidFill>
              <a:srgbClr val="049AAB"/>
            </a:solidFill>
            <a:prstDash val="solid"/>
          </a:ln>
          <a:effectLst/>
        </p:spPr>
        <p:txBody>
          <a:bodyPr lIns="121853" tIns="60927" rIns="121853" bIns="60927" anchor="ctr"/>
          <a:lstStyle/>
          <a:p>
            <a:pPr algn="ctr">
              <a:defRPr/>
            </a:pPr>
            <a:endParaRPr lang="zh-CN" altLang="en-US" sz="2400" kern="0">
              <a:solidFill>
                <a:sysClr val="window" lastClr="FFFFFF"/>
              </a:solidFill>
            </a:endParaRPr>
          </a:p>
        </p:txBody>
      </p:sp>
      <p:sp>
        <p:nvSpPr>
          <p:cNvPr id="16" name="矩形 15"/>
          <p:cNvSpPr/>
          <p:nvPr/>
        </p:nvSpPr>
        <p:spPr>
          <a:xfrm>
            <a:off x="6580418" y="2084919"/>
            <a:ext cx="2235925" cy="1439335"/>
          </a:xfrm>
          <a:prstGeom prst="rect">
            <a:avLst/>
          </a:prstGeom>
          <a:blipFill>
            <a:blip r:embed="rId5" cstate="screen"/>
            <a:stretch>
              <a:fillRect/>
            </a:stretch>
          </a:blipFill>
          <a:ln w="2540">
            <a:solidFill>
              <a:srgbClr val="049AAB"/>
            </a:solidFill>
          </a:ln>
        </p:spPr>
        <p:txBody>
          <a:bodyPr lIns="121853" tIns="60927" rIns="121853" bIns="60927"/>
          <a:lstStyle/>
          <a:p>
            <a:pPr>
              <a:defRPr/>
            </a:pPr>
            <a:endParaRPr lang="zh-CN" altLang="en-US" sz="2400" kern="0">
              <a:solidFill>
                <a:sysClr val="windowText" lastClr="000000"/>
              </a:solidFill>
            </a:endParaRPr>
          </a:p>
        </p:txBody>
      </p:sp>
      <p:sp>
        <p:nvSpPr>
          <p:cNvPr id="17" name="矩形 16"/>
          <p:cNvSpPr/>
          <p:nvPr/>
        </p:nvSpPr>
        <p:spPr>
          <a:xfrm>
            <a:off x="8987687" y="2084919"/>
            <a:ext cx="2233811" cy="1439335"/>
          </a:xfrm>
          <a:prstGeom prst="rect">
            <a:avLst/>
          </a:prstGeom>
          <a:blipFill>
            <a:blip r:embed="rId6" cstate="screen"/>
            <a:stretch>
              <a:fillRect/>
            </a:stretch>
          </a:blipFill>
          <a:ln w="2540">
            <a:solidFill>
              <a:srgbClr val="049AAB"/>
            </a:solidFill>
          </a:ln>
        </p:spPr>
        <p:txBody>
          <a:bodyPr lIns="121853" tIns="60927" rIns="121853" bIns="60927"/>
          <a:lstStyle/>
          <a:p>
            <a:pPr>
              <a:defRPr/>
            </a:pPr>
            <a:endParaRPr lang="zh-CN" altLang="en-US" sz="2400" kern="0">
              <a:solidFill>
                <a:sysClr val="windowText" lastClr="000000"/>
              </a:solidFill>
            </a:endParaRPr>
          </a:p>
        </p:txBody>
      </p:sp>
      <p:cxnSp>
        <p:nvCxnSpPr>
          <p:cNvPr id="18" name="直接连接符 17"/>
          <p:cNvCxnSpPr>
            <a:cxnSpLocks noChangeShapeType="1"/>
          </p:cNvCxnSpPr>
          <p:nvPr/>
        </p:nvCxnSpPr>
        <p:spPr bwMode="auto">
          <a:xfrm>
            <a:off x="4052574" y="3812116"/>
            <a:ext cx="7291613" cy="0"/>
          </a:xfrm>
          <a:prstGeom prst="line">
            <a:avLst/>
          </a:prstGeom>
          <a:noFill/>
          <a:ln w="9525" algn="ctr">
            <a:solidFill>
              <a:schemeClr val="tx2">
                <a:lumMod val="50000"/>
              </a:schemeClr>
            </a:solidFill>
            <a:prstDash val="dashDot"/>
            <a:round/>
          </a:ln>
          <a:extLst>
            <a:ext uri="{909E8E84-426E-40DD-AFC4-6F175D3DCCD1}">
              <a14:hiddenFill xmlns:a14="http://schemas.microsoft.com/office/drawing/2010/main">
                <a:noFill/>
              </a14:hiddenFill>
            </a:ext>
          </a:extLst>
        </p:spPr>
      </p:cxnSp>
      <p:sp>
        <p:nvSpPr>
          <p:cNvPr id="19" name="矩形 18"/>
          <p:cNvSpPr/>
          <p:nvPr/>
        </p:nvSpPr>
        <p:spPr>
          <a:xfrm>
            <a:off x="4080077" y="4085167"/>
            <a:ext cx="7168921" cy="1883526"/>
          </a:xfrm>
          <a:prstGeom prst="rect">
            <a:avLst/>
          </a:prstGeom>
        </p:spPr>
        <p:txBody>
          <a:bodyPr lIns="121853" tIns="60927" rIns="121853" bIns="60927">
            <a:spAutoFit/>
          </a:bodyPr>
          <a:lstStyle/>
          <a:p>
            <a:pPr>
              <a:lnSpc>
                <a:spcPct val="13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128173" y="143392"/>
            <a:ext cx="4818161" cy="646331"/>
            <a:chOff x="6080760" y="1044564"/>
            <a:chExt cx="4818161" cy="646331"/>
          </a:xfrm>
        </p:grpSpPr>
        <p:sp>
          <p:nvSpPr>
            <p:cNvPr id="9" name="文本框 8"/>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ONE</a:t>
              </a:r>
              <a:endParaRPr lang="zh-CN" altLang="en-US" sz="3600" b="1" dirty="0">
                <a:solidFill>
                  <a:srgbClr val="049AAB"/>
                </a:solidFill>
                <a:latin typeface="Microsoft Yi Baiti" panose="03000500000000000000" pitchFamily="66" charset="0"/>
              </a:endParaRPr>
            </a:p>
          </p:txBody>
        </p:sp>
        <p:sp>
          <p:nvSpPr>
            <p:cNvPr id="10" name="文本框 9"/>
            <p:cNvSpPr txBox="1"/>
            <p:nvPr/>
          </p:nvSpPr>
          <p:spPr>
            <a:xfrm>
              <a:off x="7061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项目介绍</a:t>
              </a: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circle(out)">
                                      <p:cBhvr>
                                        <p:cTn id="11" dur="300"/>
                                        <p:tgtEl>
                                          <p:spTgt spid="15"/>
                                        </p:tgtEl>
                                      </p:cBhvr>
                                    </p:animEffect>
                                  </p:childTnLst>
                                </p:cTn>
                              </p:par>
                            </p:childTnLst>
                          </p:cTn>
                        </p:par>
                        <p:par>
                          <p:cTn id="12" fill="hold">
                            <p:stCondLst>
                              <p:cond delay="1000"/>
                            </p:stCondLst>
                            <p:childTnLst>
                              <p:par>
                                <p:cTn id="13" presetID="6" presetClass="entr" presetSubtype="32"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circle(out)">
                                      <p:cBhvr>
                                        <p:cTn id="15" dur="300"/>
                                        <p:tgtEl>
                                          <p:spTgt spid="16"/>
                                        </p:tgtEl>
                                      </p:cBhvr>
                                    </p:animEffect>
                                  </p:childTnLst>
                                </p:cTn>
                              </p:par>
                            </p:childTnLst>
                          </p:cTn>
                        </p:par>
                        <p:par>
                          <p:cTn id="16" fill="hold">
                            <p:stCondLst>
                              <p:cond delay="1500"/>
                            </p:stCondLst>
                            <p:childTnLst>
                              <p:par>
                                <p:cTn id="17" presetID="6" presetClass="entr" presetSubtype="32"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ircle(out)">
                                      <p:cBhvr>
                                        <p:cTn id="19" dur="300"/>
                                        <p:tgtEl>
                                          <p:spTgt spid="1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par>
                          <p:cTn id="24" fill="hold">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08927" y="1904004"/>
            <a:ext cx="4216168" cy="3640765"/>
            <a:chOff x="1591445" y="1943112"/>
            <a:chExt cx="4446740" cy="3839659"/>
          </a:xfrm>
        </p:grpSpPr>
        <p:sp>
          <p:nvSpPr>
            <p:cNvPr id="28674" name="MH_Other_1"/>
            <p:cNvSpPr/>
            <p:nvPr/>
          </p:nvSpPr>
          <p:spPr bwMode="auto">
            <a:xfrm>
              <a:off x="1591445" y="3918013"/>
              <a:ext cx="3964564" cy="326147"/>
            </a:xfrm>
            <a:custGeom>
              <a:avLst/>
              <a:gdLst>
                <a:gd name="T0" fmla="*/ 0 w 3759200"/>
                <a:gd name="T1" fmla="*/ 76116 h 179488"/>
                <a:gd name="T2" fmla="*/ 2070100 w 3759200"/>
                <a:gd name="T3" fmla="*/ 177602 h 179488"/>
                <a:gd name="T4" fmla="*/ 3759200 w 3759200"/>
                <a:gd name="T5" fmla="*/ 0 h 179488"/>
                <a:gd name="T6" fmla="*/ 0 60000 65536"/>
                <a:gd name="T7" fmla="*/ 0 60000 65536"/>
                <a:gd name="T8" fmla="*/ 0 60000 65536"/>
              </a:gdLst>
              <a:ahLst/>
              <a:cxnLst>
                <a:cxn ang="T6">
                  <a:pos x="T0" y="T1"/>
                </a:cxn>
                <a:cxn ang="T7">
                  <a:pos x="T2" y="T3"/>
                </a:cxn>
                <a:cxn ang="T8">
                  <a:pos x="T4" y="T5"/>
                </a:cxn>
              </a:cxnLst>
              <a:rect l="0" t="0" r="r" b="b"/>
              <a:pathLst>
                <a:path w="3759200" h="179488">
                  <a:moveTo>
                    <a:pt x="0" y="76200"/>
                  </a:moveTo>
                  <a:cubicBezTo>
                    <a:pt x="921808" y="129116"/>
                    <a:pt x="1443567" y="190500"/>
                    <a:pt x="2070100" y="177800"/>
                  </a:cubicBezTo>
                  <a:cubicBezTo>
                    <a:pt x="2696633" y="165100"/>
                    <a:pt x="3440641" y="86783"/>
                    <a:pt x="3759200" y="0"/>
                  </a:cubicBezTo>
                </a:path>
              </a:pathLst>
            </a:custGeom>
            <a:noFill/>
            <a:ln w="9525" cap="flat" cmpd="sng">
              <a:solidFill>
                <a:srgbClr val="049AAB"/>
              </a:solidFill>
              <a:miter lim="800000"/>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8675" name="MH_Other_2"/>
            <p:cNvSpPr/>
            <p:nvPr/>
          </p:nvSpPr>
          <p:spPr bwMode="auto">
            <a:xfrm>
              <a:off x="1591446" y="1943112"/>
              <a:ext cx="3398986" cy="2219010"/>
            </a:xfrm>
            <a:custGeom>
              <a:avLst/>
              <a:gdLst>
                <a:gd name="T0" fmla="*/ 0 w 3263900"/>
                <a:gd name="T1" fmla="*/ 1778000 h 1778000"/>
                <a:gd name="T2" fmla="*/ 2070100 w 3263900"/>
                <a:gd name="T3" fmla="*/ 1016000 h 1778000"/>
                <a:gd name="T4" fmla="*/ 3263900 w 3263900"/>
                <a:gd name="T5" fmla="*/ 0 h 1778000"/>
                <a:gd name="T6" fmla="*/ 0 60000 65536"/>
                <a:gd name="T7" fmla="*/ 0 60000 65536"/>
                <a:gd name="T8" fmla="*/ 0 60000 65536"/>
              </a:gdLst>
              <a:ahLst/>
              <a:cxnLst>
                <a:cxn ang="T6">
                  <a:pos x="T0" y="T1"/>
                </a:cxn>
                <a:cxn ang="T7">
                  <a:pos x="T2" y="T3"/>
                </a:cxn>
                <a:cxn ang="T8">
                  <a:pos x="T4" y="T5"/>
                </a:cxn>
              </a:cxnLst>
              <a:rect l="0" t="0" r="r" b="b"/>
              <a:pathLst>
                <a:path w="3263900" h="1778000">
                  <a:moveTo>
                    <a:pt x="0" y="1778000"/>
                  </a:moveTo>
                  <a:cubicBezTo>
                    <a:pt x="594783" y="1656291"/>
                    <a:pt x="1526117" y="1312333"/>
                    <a:pt x="2070100" y="1016000"/>
                  </a:cubicBezTo>
                  <a:cubicBezTo>
                    <a:pt x="2614083" y="719667"/>
                    <a:pt x="2897716" y="483658"/>
                    <a:pt x="3263900" y="0"/>
                  </a:cubicBezTo>
                </a:path>
              </a:pathLst>
            </a:custGeom>
            <a:noFill/>
            <a:ln w="9525" cap="flat" cmpd="sng">
              <a:solidFill>
                <a:srgbClr val="049AAB"/>
              </a:solidFill>
              <a:miter lim="800000"/>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8676" name="MH_Other_3"/>
            <p:cNvSpPr/>
            <p:nvPr/>
          </p:nvSpPr>
          <p:spPr bwMode="auto">
            <a:xfrm>
              <a:off x="1591445" y="2971471"/>
              <a:ext cx="4140974" cy="1204045"/>
            </a:xfrm>
            <a:custGeom>
              <a:avLst/>
              <a:gdLst>
                <a:gd name="T0" fmla="*/ 0 w 4203700"/>
                <a:gd name="T1" fmla="*/ 939800 h 939800"/>
                <a:gd name="T2" fmla="*/ 2387600 w 4203700"/>
                <a:gd name="T3" fmla="*/ 622300 h 939800"/>
                <a:gd name="T4" fmla="*/ 4203700 w 4203700"/>
                <a:gd name="T5" fmla="*/ 0 h 939800"/>
                <a:gd name="T6" fmla="*/ 0 60000 65536"/>
                <a:gd name="T7" fmla="*/ 0 60000 65536"/>
                <a:gd name="T8" fmla="*/ 0 60000 65536"/>
              </a:gdLst>
              <a:ahLst/>
              <a:cxnLst>
                <a:cxn ang="T6">
                  <a:pos x="T0" y="T1"/>
                </a:cxn>
                <a:cxn ang="T7">
                  <a:pos x="T2" y="T3"/>
                </a:cxn>
                <a:cxn ang="T8">
                  <a:pos x="T4" y="T5"/>
                </a:cxn>
              </a:cxnLst>
              <a:rect l="0" t="0" r="r" b="b"/>
              <a:pathLst>
                <a:path w="4203700" h="939800">
                  <a:moveTo>
                    <a:pt x="0" y="939800"/>
                  </a:moveTo>
                  <a:cubicBezTo>
                    <a:pt x="919691" y="827616"/>
                    <a:pt x="1686983" y="778933"/>
                    <a:pt x="2387600" y="622300"/>
                  </a:cubicBezTo>
                  <a:cubicBezTo>
                    <a:pt x="3088217" y="465667"/>
                    <a:pt x="3722158" y="201083"/>
                    <a:pt x="4203700" y="0"/>
                  </a:cubicBezTo>
                </a:path>
              </a:pathLst>
            </a:custGeom>
            <a:noFill/>
            <a:ln w="9525" cap="flat" cmpd="sng">
              <a:solidFill>
                <a:srgbClr val="049AAB"/>
              </a:solidFill>
              <a:miter lim="800000"/>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8677" name="MH_Other_4"/>
            <p:cNvSpPr/>
            <p:nvPr/>
          </p:nvSpPr>
          <p:spPr bwMode="auto">
            <a:xfrm>
              <a:off x="1658414" y="4162122"/>
              <a:ext cx="4379771" cy="723265"/>
            </a:xfrm>
            <a:custGeom>
              <a:avLst/>
              <a:gdLst>
                <a:gd name="T0" fmla="*/ 0 w 4152900"/>
                <a:gd name="T1" fmla="*/ 0 h 685800"/>
                <a:gd name="T2" fmla="*/ 2959100 w 4152900"/>
                <a:gd name="T3" fmla="*/ 368300 h 685800"/>
                <a:gd name="T4" fmla="*/ 4152900 w 4152900"/>
                <a:gd name="T5" fmla="*/ 685800 h 685800"/>
                <a:gd name="T6" fmla="*/ 0 60000 65536"/>
                <a:gd name="T7" fmla="*/ 0 60000 65536"/>
                <a:gd name="T8" fmla="*/ 0 60000 65536"/>
              </a:gdLst>
              <a:ahLst/>
              <a:cxnLst>
                <a:cxn ang="T6">
                  <a:pos x="T0" y="T1"/>
                </a:cxn>
                <a:cxn ang="T7">
                  <a:pos x="T2" y="T3"/>
                </a:cxn>
                <a:cxn ang="T8">
                  <a:pos x="T4" y="T5"/>
                </a:cxn>
              </a:cxnLst>
              <a:rect l="0" t="0" r="r" b="b"/>
              <a:pathLst>
                <a:path w="4152900" h="685800">
                  <a:moveTo>
                    <a:pt x="0" y="0"/>
                  </a:moveTo>
                  <a:cubicBezTo>
                    <a:pt x="1133475" y="127000"/>
                    <a:pt x="2266950" y="254000"/>
                    <a:pt x="2959100" y="368300"/>
                  </a:cubicBezTo>
                  <a:cubicBezTo>
                    <a:pt x="3651250" y="482600"/>
                    <a:pt x="3902075" y="584200"/>
                    <a:pt x="4152900" y="685800"/>
                  </a:cubicBezTo>
                </a:path>
              </a:pathLst>
            </a:custGeom>
            <a:noFill/>
            <a:ln w="9525" cap="flat" cmpd="sng">
              <a:solidFill>
                <a:srgbClr val="049AAB"/>
              </a:solidFill>
              <a:miter lim="800000"/>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8678" name="MH_Other_5"/>
            <p:cNvSpPr/>
            <p:nvPr/>
          </p:nvSpPr>
          <p:spPr bwMode="auto">
            <a:xfrm>
              <a:off x="1604839" y="4162122"/>
              <a:ext cx="3428812" cy="1620649"/>
            </a:xfrm>
            <a:custGeom>
              <a:avLst/>
              <a:gdLst>
                <a:gd name="T0" fmla="*/ 0 w 3251200"/>
                <a:gd name="T1" fmla="*/ 0 h 1536700"/>
                <a:gd name="T2" fmla="*/ 2235200 w 3251200"/>
                <a:gd name="T3" fmla="*/ 787400 h 1536700"/>
                <a:gd name="T4" fmla="*/ 3251200 w 3251200"/>
                <a:gd name="T5" fmla="*/ 1536700 h 1536700"/>
                <a:gd name="T6" fmla="*/ 0 60000 65536"/>
                <a:gd name="T7" fmla="*/ 0 60000 65536"/>
                <a:gd name="T8" fmla="*/ 0 60000 65536"/>
              </a:gdLst>
              <a:ahLst/>
              <a:cxnLst>
                <a:cxn ang="T6">
                  <a:pos x="T0" y="T1"/>
                </a:cxn>
                <a:cxn ang="T7">
                  <a:pos x="T2" y="T3"/>
                </a:cxn>
                <a:cxn ang="T8">
                  <a:pos x="T4" y="T5"/>
                </a:cxn>
              </a:cxnLst>
              <a:rect l="0" t="0" r="r" b="b"/>
              <a:pathLst>
                <a:path w="3251200" h="1536700">
                  <a:moveTo>
                    <a:pt x="0" y="0"/>
                  </a:moveTo>
                  <a:cubicBezTo>
                    <a:pt x="1049866" y="208491"/>
                    <a:pt x="1693333" y="531283"/>
                    <a:pt x="2235200" y="787400"/>
                  </a:cubicBezTo>
                  <a:cubicBezTo>
                    <a:pt x="2777067" y="1043517"/>
                    <a:pt x="3141133" y="1359958"/>
                    <a:pt x="3251200" y="1536700"/>
                  </a:cubicBezTo>
                </a:path>
              </a:pathLst>
            </a:custGeom>
            <a:noFill/>
            <a:ln w="9525" cap="flat" cmpd="sng">
              <a:solidFill>
                <a:srgbClr val="049AAB"/>
              </a:solidFill>
              <a:miter lim="800000"/>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grpSp>
      <p:sp>
        <p:nvSpPr>
          <p:cNvPr id="28684" name="MH_Other_6"/>
          <p:cNvSpPr>
            <a:spLocks noChangeArrowheads="1"/>
          </p:cNvSpPr>
          <p:nvPr/>
        </p:nvSpPr>
        <p:spPr bwMode="auto">
          <a:xfrm>
            <a:off x="4624335" y="1368055"/>
            <a:ext cx="668301" cy="668337"/>
          </a:xfrm>
          <a:prstGeom prst="ellipse">
            <a:avLst/>
          </a:prstGeom>
          <a:solidFill>
            <a:srgbClr val="9BD744"/>
          </a:solidFill>
          <a:ln w="28575">
            <a:noFill/>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2400" dirty="0">
                <a:solidFill>
                  <a:srgbClr val="FFFFFF"/>
                </a:solidFill>
                <a:latin typeface="Calibri" panose="020F0502020204030204" pitchFamily="34" charset="0"/>
                <a:ea typeface="Gungsuh" panose="02030600000101010101" pitchFamily="18" charset="-127"/>
              </a:rPr>
              <a:t>01</a:t>
            </a:r>
            <a:endParaRPr lang="zh-CN" altLang="en-US" sz="2400" dirty="0">
              <a:solidFill>
                <a:srgbClr val="FFFFFF"/>
              </a:solidFill>
              <a:latin typeface="Calibri" panose="020F0502020204030204" pitchFamily="34" charset="0"/>
              <a:ea typeface="Gungsuh" panose="02030600000101010101" pitchFamily="18" charset="-127"/>
            </a:endParaRPr>
          </a:p>
        </p:txBody>
      </p:sp>
      <p:sp>
        <p:nvSpPr>
          <p:cNvPr id="28685" name="MH_Other_7"/>
          <p:cNvSpPr>
            <a:spLocks noChangeArrowheads="1"/>
          </p:cNvSpPr>
          <p:nvPr/>
        </p:nvSpPr>
        <p:spPr bwMode="auto">
          <a:xfrm>
            <a:off x="5378246" y="2386573"/>
            <a:ext cx="668300" cy="668337"/>
          </a:xfrm>
          <a:prstGeom prst="ellipse">
            <a:avLst/>
          </a:prstGeom>
          <a:solidFill>
            <a:srgbClr val="01304C"/>
          </a:solidFill>
          <a:ln w="28575">
            <a:noFill/>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2400" dirty="0">
                <a:solidFill>
                  <a:srgbClr val="FFFFFF"/>
                </a:solidFill>
                <a:latin typeface="Calibri" panose="020F0502020204030204" pitchFamily="34" charset="0"/>
                <a:ea typeface="Gungsuh" panose="02030600000101010101" pitchFamily="18" charset="-127"/>
              </a:rPr>
              <a:t>02</a:t>
            </a:r>
            <a:endParaRPr lang="zh-CN" altLang="en-US" sz="2400" dirty="0">
              <a:solidFill>
                <a:srgbClr val="FFFFFF"/>
              </a:solidFill>
              <a:latin typeface="Calibri" panose="020F0502020204030204" pitchFamily="34" charset="0"/>
              <a:ea typeface="Gungsuh" panose="02030600000101010101" pitchFamily="18" charset="-127"/>
            </a:endParaRPr>
          </a:p>
        </p:txBody>
      </p:sp>
      <p:sp>
        <p:nvSpPr>
          <p:cNvPr id="28686" name="MH_Other_8"/>
          <p:cNvSpPr>
            <a:spLocks noChangeArrowheads="1"/>
          </p:cNvSpPr>
          <p:nvPr/>
        </p:nvSpPr>
        <p:spPr bwMode="auto">
          <a:xfrm>
            <a:off x="4931388" y="3405091"/>
            <a:ext cx="668301" cy="669925"/>
          </a:xfrm>
          <a:prstGeom prst="ellipse">
            <a:avLst/>
          </a:prstGeom>
          <a:solidFill>
            <a:srgbClr val="049AAB"/>
          </a:solidFill>
          <a:ln w="28575">
            <a:noFill/>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2400" dirty="0">
                <a:solidFill>
                  <a:srgbClr val="FFFFFF"/>
                </a:solidFill>
                <a:latin typeface="Calibri" panose="020F0502020204030204" pitchFamily="34" charset="0"/>
                <a:ea typeface="Gungsuh" panose="02030600000101010101" pitchFamily="18" charset="-127"/>
              </a:rPr>
              <a:t>03</a:t>
            </a:r>
            <a:endParaRPr lang="zh-CN" altLang="en-US" sz="2400" dirty="0">
              <a:solidFill>
                <a:srgbClr val="FFFFFF"/>
              </a:solidFill>
              <a:latin typeface="Calibri" panose="020F0502020204030204" pitchFamily="34" charset="0"/>
              <a:ea typeface="Gungsuh" panose="02030600000101010101" pitchFamily="18" charset="-127"/>
            </a:endParaRPr>
          </a:p>
        </p:txBody>
      </p:sp>
      <p:sp>
        <p:nvSpPr>
          <p:cNvPr id="28687" name="MH_Other_9"/>
          <p:cNvSpPr>
            <a:spLocks noChangeArrowheads="1"/>
          </p:cNvSpPr>
          <p:nvPr/>
        </p:nvSpPr>
        <p:spPr bwMode="auto">
          <a:xfrm>
            <a:off x="5402851" y="4425198"/>
            <a:ext cx="668300" cy="669925"/>
          </a:xfrm>
          <a:prstGeom prst="ellipse">
            <a:avLst/>
          </a:prstGeom>
          <a:solidFill>
            <a:srgbClr val="01304C"/>
          </a:solidFill>
          <a:ln w="28575">
            <a:noFill/>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2400" dirty="0">
                <a:solidFill>
                  <a:srgbClr val="FFFFFF"/>
                </a:solidFill>
                <a:latin typeface="Calibri" panose="020F0502020204030204" pitchFamily="34" charset="0"/>
                <a:ea typeface="Gungsuh" panose="02030600000101010101" pitchFamily="18" charset="-127"/>
              </a:rPr>
              <a:t>04</a:t>
            </a:r>
            <a:endParaRPr lang="zh-CN" altLang="en-US" sz="2400" dirty="0">
              <a:solidFill>
                <a:srgbClr val="FFFFFF"/>
              </a:solidFill>
              <a:latin typeface="Calibri" panose="020F0502020204030204" pitchFamily="34" charset="0"/>
              <a:ea typeface="Gungsuh" panose="02030600000101010101" pitchFamily="18" charset="-127"/>
            </a:endParaRPr>
          </a:p>
        </p:txBody>
      </p:sp>
      <p:sp>
        <p:nvSpPr>
          <p:cNvPr id="28688" name="MH_Other_10"/>
          <p:cNvSpPr>
            <a:spLocks noChangeArrowheads="1"/>
          </p:cNvSpPr>
          <p:nvPr/>
        </p:nvSpPr>
        <p:spPr bwMode="auto">
          <a:xfrm>
            <a:off x="4451019" y="5445305"/>
            <a:ext cx="668301" cy="668337"/>
          </a:xfrm>
          <a:prstGeom prst="ellipse">
            <a:avLst/>
          </a:prstGeom>
          <a:solidFill>
            <a:srgbClr val="9BD744"/>
          </a:solidFill>
          <a:ln w="28575">
            <a:noFill/>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2400" dirty="0">
                <a:solidFill>
                  <a:srgbClr val="FFFFFF"/>
                </a:solidFill>
                <a:latin typeface="Calibri" panose="020F0502020204030204" pitchFamily="34" charset="0"/>
                <a:ea typeface="Gungsuh" panose="02030600000101010101" pitchFamily="18" charset="-127"/>
              </a:rPr>
              <a:t>05</a:t>
            </a:r>
            <a:endParaRPr lang="zh-CN" altLang="en-US" sz="2400" dirty="0">
              <a:solidFill>
                <a:srgbClr val="FFFFFF"/>
              </a:solidFill>
              <a:latin typeface="Calibri" panose="020F0502020204030204" pitchFamily="34" charset="0"/>
              <a:ea typeface="Gungsuh" panose="02030600000101010101" pitchFamily="18" charset="-127"/>
            </a:endParaRPr>
          </a:p>
        </p:txBody>
      </p:sp>
      <p:sp>
        <p:nvSpPr>
          <p:cNvPr id="28689" name="MH_Title_1"/>
          <p:cNvSpPr>
            <a:spLocks noChangeArrowheads="1"/>
          </p:cNvSpPr>
          <p:nvPr/>
        </p:nvSpPr>
        <p:spPr bwMode="auto">
          <a:xfrm>
            <a:off x="-23410" y="2843511"/>
            <a:ext cx="1570435" cy="2269723"/>
          </a:xfrm>
          <a:custGeom>
            <a:avLst/>
            <a:gdLst>
              <a:gd name="T0" fmla="*/ 272796 w 1159484"/>
              <a:gd name="T1" fmla="*/ 1430 h 1674380"/>
              <a:gd name="T2" fmla="*/ 986253 w 1159484"/>
              <a:gd name="T3" fmla="*/ 329551 h 1674380"/>
              <a:gd name="T4" fmla="*/ 983624 w 1159484"/>
              <a:gd name="T5" fmla="*/ 1349563 h 1674380"/>
              <a:gd name="T6" fmla="*/ 0 w 1159484"/>
              <a:gd name="T7" fmla="*/ 1611015 h 1674380"/>
              <a:gd name="T8" fmla="*/ 3991 w 1159484"/>
              <a:gd name="T9" fmla="*/ 63005 h 1674380"/>
              <a:gd name="T10" fmla="*/ 272796 w 1159484"/>
              <a:gd name="T11" fmla="*/ 1430 h 1674380"/>
              <a:gd name="T12" fmla="*/ 0 60000 65536"/>
              <a:gd name="T13" fmla="*/ 0 60000 65536"/>
              <a:gd name="T14" fmla="*/ 0 60000 65536"/>
              <a:gd name="T15" fmla="*/ 0 60000 65536"/>
              <a:gd name="T16" fmla="*/ 0 60000 65536"/>
              <a:gd name="T17" fmla="*/ 0 60000 65536"/>
              <a:gd name="T18" fmla="*/ 0 w 1159484"/>
              <a:gd name="T19" fmla="*/ 0 h 1674380"/>
              <a:gd name="T20" fmla="*/ 1159484 w 1159484"/>
              <a:gd name="T21" fmla="*/ 1674380 h 1674380"/>
            </a:gdLst>
            <a:ahLst/>
            <a:cxnLst>
              <a:cxn ang="T12">
                <a:pos x="T0" y="T1"/>
              </a:cxn>
              <a:cxn ang="T13">
                <a:pos x="T2" y="T3"/>
              </a:cxn>
              <a:cxn ang="T14">
                <a:pos x="T4" y="T5"/>
              </a:cxn>
              <a:cxn ang="T15">
                <a:pos x="T6" y="T7"/>
              </a:cxn>
              <a:cxn ang="T16">
                <a:pos x="T8" y="T9"/>
              </a:cxn>
              <a:cxn ang="T17">
                <a:pos x="T10" y="T11"/>
              </a:cxn>
            </a:cxnLst>
            <a:rect l="T18" t="T19" r="T20" b="T21"/>
            <a:pathLst>
              <a:path w="1159484" h="1674380">
                <a:moveTo>
                  <a:pt x="273226" y="1430"/>
                </a:moveTo>
                <a:cubicBezTo>
                  <a:pt x="545324" y="-14516"/>
                  <a:pt x="815402" y="103404"/>
                  <a:pt x="987809" y="329296"/>
                </a:cubicBezTo>
                <a:cubicBezTo>
                  <a:pt x="1217686" y="630485"/>
                  <a:pt x="1216605" y="1048522"/>
                  <a:pt x="985175" y="1348519"/>
                </a:cubicBezTo>
                <a:cubicBezTo>
                  <a:pt x="753745" y="1648515"/>
                  <a:pt x="349672" y="1755668"/>
                  <a:pt x="0" y="1609769"/>
                </a:cubicBezTo>
                <a:lnTo>
                  <a:pt x="3997" y="62957"/>
                </a:lnTo>
                <a:cubicBezTo>
                  <a:pt x="91603" y="26935"/>
                  <a:pt x="182527" y="6745"/>
                  <a:pt x="273226" y="1430"/>
                </a:cubicBezTo>
                <a:close/>
              </a:path>
            </a:pathLst>
          </a:custGeom>
          <a:solidFill>
            <a:srgbClr val="049AAB"/>
          </a:solidFill>
          <a:ln w="28575">
            <a:noFill/>
          </a:ln>
        </p:spPr>
        <p:txBody>
          <a:bodyPr lIns="0" tIns="0" rIns="107925"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2265" dirty="0">
                <a:solidFill>
                  <a:srgbClr val="FFFFFF"/>
                </a:solidFill>
                <a:ea typeface="微软雅黑" panose="020B0503020204020204" pitchFamily="34" charset="-122"/>
                <a:cs typeface="Arial" panose="020B0604020202020204" pitchFamily="34" charset="0"/>
              </a:rPr>
              <a:t>THE TITLE</a:t>
            </a:r>
            <a:endParaRPr lang="zh-CN" altLang="en-US" sz="2265" dirty="0">
              <a:solidFill>
                <a:srgbClr val="FFFFFF"/>
              </a:solidFill>
              <a:ea typeface="微软雅黑" panose="020B0503020204020204" pitchFamily="34" charset="-122"/>
              <a:cs typeface="Arial" panose="020B0604020202020204" pitchFamily="34" charset="0"/>
            </a:endParaRPr>
          </a:p>
        </p:txBody>
      </p:sp>
      <p:sp>
        <p:nvSpPr>
          <p:cNvPr id="21" name="TextBox 23"/>
          <p:cNvSpPr txBox="1"/>
          <p:nvPr/>
        </p:nvSpPr>
        <p:spPr>
          <a:xfrm>
            <a:off x="5440456" y="1498450"/>
            <a:ext cx="4694144" cy="733859"/>
          </a:xfrm>
          <a:prstGeom prst="rect">
            <a:avLst/>
          </a:prstGeom>
          <a:noFill/>
        </p:spPr>
        <p:txBody>
          <a:bodyPr wrap="square" lIns="86683" tIns="43341" rIns="86683" bIns="43341" rtlCol="0">
            <a:spAutoFit/>
          </a:bodyPr>
          <a:lstStyle>
            <a:defPPr>
              <a:defRPr lang="zh-CN"/>
            </a:defPPr>
            <a:lvl1pPr>
              <a:lnSpc>
                <a:spcPct val="120000"/>
              </a:lnSpc>
              <a:defRPr sz="1400">
                <a:solidFill>
                  <a:schemeClr val="bg1">
                    <a:lumMod val="50000"/>
                  </a:schemeClr>
                </a:solidFill>
                <a:latin typeface="Arial" panose="020B0604020202020204" pitchFamily="34" charset="0"/>
                <a:ea typeface="微软雅黑" panose="020B0503020204020204" pitchFamily="34" charset="-122"/>
                <a:cs typeface="+mn-ea"/>
              </a:defRPr>
            </a:lvl1pPr>
          </a:lstStyle>
          <a:p>
            <a:r>
              <a:rPr lang="zh-CN" altLang="en-US" dirty="0">
                <a:sym typeface="+mn-lt"/>
              </a:rPr>
              <a:t>点击添加相关标题文字，点击添加相关标题文字，点击添加相关标题文字，点击添加相关标题文字</a:t>
            </a:r>
            <a:endParaRPr lang="en-GB" altLang="zh-CN" dirty="0">
              <a:sym typeface="+mn-lt"/>
            </a:endParaRPr>
          </a:p>
        </p:txBody>
      </p:sp>
      <p:sp>
        <p:nvSpPr>
          <p:cNvPr id="22" name="TextBox 24"/>
          <p:cNvSpPr txBox="1"/>
          <p:nvPr/>
        </p:nvSpPr>
        <p:spPr>
          <a:xfrm>
            <a:off x="5482289" y="1158516"/>
            <a:ext cx="1970422" cy="395305"/>
          </a:xfrm>
          <a:prstGeom prst="rect">
            <a:avLst/>
          </a:prstGeom>
          <a:noFill/>
        </p:spPr>
        <p:txBody>
          <a:bodyPr wrap="none" lIns="86683" tIns="43341" rIns="86683" bIns="43341" rtlCol="0">
            <a:spAutoFit/>
          </a:bodyPr>
          <a:lstStyle/>
          <a:p>
            <a:r>
              <a:rPr lang="zh-CN" altLang="en-US" sz="2000" b="1" dirty="0">
                <a:solidFill>
                  <a:schemeClr val="bg1">
                    <a:lumMod val="50000"/>
                  </a:schemeClr>
                </a:solidFill>
                <a:ea typeface="微软雅黑" panose="020B0503020204020204" pitchFamily="34" charset="-122"/>
              </a:rPr>
              <a:t>请替换文字内容</a:t>
            </a:r>
          </a:p>
        </p:txBody>
      </p:sp>
      <p:sp>
        <p:nvSpPr>
          <p:cNvPr id="23" name="TextBox 23"/>
          <p:cNvSpPr txBox="1"/>
          <p:nvPr/>
        </p:nvSpPr>
        <p:spPr>
          <a:xfrm>
            <a:off x="6144611" y="2552088"/>
            <a:ext cx="4619290" cy="604593"/>
          </a:xfrm>
          <a:prstGeom prst="rect">
            <a:avLst/>
          </a:prstGeom>
          <a:noFill/>
        </p:spPr>
        <p:txBody>
          <a:bodyPr wrap="square" lIns="86683" tIns="43341" rIns="86683" bIns="43341" rtlCol="0">
            <a:spAutoFit/>
          </a:bodyPr>
          <a:lstStyle>
            <a:defPPr>
              <a:defRPr lang="zh-CN"/>
            </a:defPPr>
            <a:lvl1pPr>
              <a:lnSpc>
                <a:spcPct val="120000"/>
              </a:lnSpc>
              <a:defRPr sz="1400">
                <a:solidFill>
                  <a:schemeClr val="bg1">
                    <a:lumMod val="50000"/>
                  </a:schemeClr>
                </a:solidFill>
                <a:latin typeface="Arial" panose="020B0604020202020204" pitchFamily="34" charset="0"/>
                <a:ea typeface="微软雅黑" panose="020B0503020204020204" pitchFamily="34" charset="-122"/>
                <a:cs typeface="+mn-ea"/>
              </a:defRPr>
            </a:lvl1pPr>
          </a:lstStyle>
          <a:p>
            <a:r>
              <a:rPr lang="zh-CN" altLang="en-US" dirty="0">
                <a:sym typeface="+mn-lt"/>
              </a:rPr>
              <a:t>点击添加相关标题文字，点击添加相关标题文字，点击添加相关标题文字，点击添加相关标题文字</a:t>
            </a:r>
            <a:endParaRPr lang="en-GB" altLang="zh-CN" dirty="0">
              <a:sym typeface="+mn-lt"/>
            </a:endParaRPr>
          </a:p>
        </p:txBody>
      </p:sp>
      <p:sp>
        <p:nvSpPr>
          <p:cNvPr id="24" name="TextBox 24"/>
          <p:cNvSpPr txBox="1"/>
          <p:nvPr/>
        </p:nvSpPr>
        <p:spPr>
          <a:xfrm>
            <a:off x="6144611" y="2214929"/>
            <a:ext cx="1970422" cy="395305"/>
          </a:xfrm>
          <a:prstGeom prst="rect">
            <a:avLst/>
          </a:prstGeom>
          <a:noFill/>
        </p:spPr>
        <p:txBody>
          <a:bodyPr wrap="none" lIns="86683" tIns="43341" rIns="86683" bIns="43341" rtlCol="0">
            <a:spAutoFit/>
          </a:bodyPr>
          <a:lstStyle/>
          <a:p>
            <a:r>
              <a:rPr lang="zh-CN" altLang="en-US" sz="2000" b="1" dirty="0">
                <a:solidFill>
                  <a:schemeClr val="bg1">
                    <a:lumMod val="50000"/>
                  </a:schemeClr>
                </a:solidFill>
                <a:ea typeface="微软雅黑" panose="020B0503020204020204" pitchFamily="34" charset="-122"/>
              </a:rPr>
              <a:t>请替换文字内容</a:t>
            </a:r>
          </a:p>
        </p:txBody>
      </p:sp>
      <p:sp>
        <p:nvSpPr>
          <p:cNvPr id="25" name="TextBox 23"/>
          <p:cNvSpPr txBox="1"/>
          <p:nvPr/>
        </p:nvSpPr>
        <p:spPr>
          <a:xfrm>
            <a:off x="5773718" y="3605726"/>
            <a:ext cx="4839087" cy="604593"/>
          </a:xfrm>
          <a:prstGeom prst="rect">
            <a:avLst/>
          </a:prstGeom>
          <a:noFill/>
        </p:spPr>
        <p:txBody>
          <a:bodyPr wrap="square" lIns="86683" tIns="43341" rIns="86683" bIns="43341" rtlCol="0">
            <a:spAutoFit/>
          </a:bodyPr>
          <a:lstStyle/>
          <a:p>
            <a:pPr>
              <a:lnSpc>
                <a:spcPct val="120000"/>
              </a:lnSpc>
            </a:pPr>
            <a:r>
              <a:rPr lang="zh-CN" altLang="en-US" sz="1400" dirty="0">
                <a:solidFill>
                  <a:schemeClr val="bg1">
                    <a:lumMod val="50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1400" dirty="0">
              <a:solidFill>
                <a:schemeClr val="bg1">
                  <a:lumMod val="50000"/>
                </a:schemeClr>
              </a:solidFill>
              <a:latin typeface="Arial" panose="020B0604020202020204" pitchFamily="34" charset="0"/>
              <a:ea typeface="微软雅黑" panose="020B0503020204020204" pitchFamily="34" charset="-122"/>
              <a:cs typeface="+mn-ea"/>
              <a:sym typeface="+mn-lt"/>
            </a:endParaRPr>
          </a:p>
        </p:txBody>
      </p:sp>
      <p:sp>
        <p:nvSpPr>
          <p:cNvPr id="26" name="TextBox 24"/>
          <p:cNvSpPr txBox="1"/>
          <p:nvPr/>
        </p:nvSpPr>
        <p:spPr>
          <a:xfrm>
            <a:off x="5817106" y="3271342"/>
            <a:ext cx="1970422" cy="395305"/>
          </a:xfrm>
          <a:prstGeom prst="rect">
            <a:avLst/>
          </a:prstGeom>
          <a:noFill/>
        </p:spPr>
        <p:txBody>
          <a:bodyPr wrap="none" lIns="86683" tIns="43341" rIns="86683" bIns="43341" rtlCol="0">
            <a:spAutoFit/>
          </a:bodyPr>
          <a:lstStyle/>
          <a:p>
            <a:r>
              <a:rPr lang="zh-CN" altLang="en-US" sz="2000" b="1" dirty="0">
                <a:solidFill>
                  <a:schemeClr val="bg1">
                    <a:lumMod val="50000"/>
                  </a:schemeClr>
                </a:solidFill>
                <a:ea typeface="微软雅黑" panose="020B0503020204020204" pitchFamily="34" charset="-122"/>
              </a:rPr>
              <a:t>请替换文字内容</a:t>
            </a:r>
          </a:p>
        </p:txBody>
      </p:sp>
      <p:sp>
        <p:nvSpPr>
          <p:cNvPr id="27" name="TextBox 23"/>
          <p:cNvSpPr txBox="1"/>
          <p:nvPr/>
        </p:nvSpPr>
        <p:spPr>
          <a:xfrm>
            <a:off x="6222840" y="4659364"/>
            <a:ext cx="4699160" cy="604593"/>
          </a:xfrm>
          <a:prstGeom prst="rect">
            <a:avLst/>
          </a:prstGeom>
          <a:noFill/>
        </p:spPr>
        <p:txBody>
          <a:bodyPr wrap="square" lIns="86683" tIns="43341" rIns="86683" bIns="43341" rtlCol="0">
            <a:spAutoFit/>
          </a:bodyPr>
          <a:lstStyle>
            <a:defPPr>
              <a:defRPr lang="zh-CN"/>
            </a:defPPr>
            <a:lvl1pPr>
              <a:lnSpc>
                <a:spcPct val="120000"/>
              </a:lnSpc>
              <a:defRPr sz="1400">
                <a:solidFill>
                  <a:schemeClr val="bg1">
                    <a:lumMod val="50000"/>
                  </a:schemeClr>
                </a:solidFill>
                <a:latin typeface="Arial" panose="020B0604020202020204" pitchFamily="34" charset="0"/>
                <a:ea typeface="微软雅黑" panose="020B0503020204020204" pitchFamily="34" charset="-122"/>
                <a:cs typeface="+mn-ea"/>
              </a:defRPr>
            </a:lvl1pPr>
          </a:lstStyle>
          <a:p>
            <a:r>
              <a:rPr lang="zh-CN" altLang="en-US" dirty="0">
                <a:sym typeface="+mn-lt"/>
              </a:rPr>
              <a:t>点击添加相关标题文字，点击添加相关标题文字，点击添加相关标题文字，点击添加相关标题文字</a:t>
            </a:r>
            <a:endParaRPr lang="en-GB" altLang="zh-CN" dirty="0">
              <a:sym typeface="+mn-lt"/>
            </a:endParaRPr>
          </a:p>
        </p:txBody>
      </p:sp>
      <p:sp>
        <p:nvSpPr>
          <p:cNvPr id="28" name="TextBox 24"/>
          <p:cNvSpPr txBox="1"/>
          <p:nvPr/>
        </p:nvSpPr>
        <p:spPr>
          <a:xfrm>
            <a:off x="6144611" y="4327755"/>
            <a:ext cx="1970422" cy="395305"/>
          </a:xfrm>
          <a:prstGeom prst="rect">
            <a:avLst/>
          </a:prstGeom>
          <a:noFill/>
        </p:spPr>
        <p:txBody>
          <a:bodyPr wrap="none" lIns="86683" tIns="43341" rIns="86683" bIns="43341" rtlCol="0">
            <a:spAutoFit/>
          </a:bodyPr>
          <a:lstStyle/>
          <a:p>
            <a:r>
              <a:rPr lang="zh-CN" altLang="en-US" sz="2000" b="1" dirty="0">
                <a:solidFill>
                  <a:schemeClr val="bg1">
                    <a:lumMod val="50000"/>
                  </a:schemeClr>
                </a:solidFill>
                <a:ea typeface="微软雅黑" panose="020B0503020204020204" pitchFamily="34" charset="-122"/>
              </a:rPr>
              <a:t>请替换文字内容</a:t>
            </a:r>
          </a:p>
        </p:txBody>
      </p:sp>
      <p:sp>
        <p:nvSpPr>
          <p:cNvPr id="29" name="TextBox 23"/>
          <p:cNvSpPr txBox="1"/>
          <p:nvPr/>
        </p:nvSpPr>
        <p:spPr>
          <a:xfrm>
            <a:off x="5435184" y="5713001"/>
            <a:ext cx="4652310" cy="604593"/>
          </a:xfrm>
          <a:prstGeom prst="rect">
            <a:avLst/>
          </a:prstGeom>
          <a:noFill/>
        </p:spPr>
        <p:txBody>
          <a:bodyPr wrap="square" lIns="86683" tIns="43341" rIns="86683" bIns="43341" rtlCol="0">
            <a:spAutoFit/>
          </a:bodyPr>
          <a:lstStyle>
            <a:defPPr>
              <a:defRPr lang="zh-CN"/>
            </a:defPPr>
            <a:lvl1pPr>
              <a:lnSpc>
                <a:spcPct val="120000"/>
              </a:lnSpc>
              <a:defRPr sz="1400">
                <a:solidFill>
                  <a:schemeClr val="bg1">
                    <a:lumMod val="50000"/>
                  </a:schemeClr>
                </a:solidFill>
                <a:latin typeface="Arial" panose="020B0604020202020204" pitchFamily="34" charset="0"/>
                <a:ea typeface="微软雅黑" panose="020B0503020204020204" pitchFamily="34" charset="-122"/>
                <a:cs typeface="+mn-ea"/>
              </a:defRPr>
            </a:lvl1pPr>
          </a:lstStyle>
          <a:p>
            <a:r>
              <a:rPr lang="zh-CN" altLang="en-US" dirty="0">
                <a:sym typeface="+mn-lt"/>
              </a:rPr>
              <a:t>点击添加相关标题文字，点击添加相关标题文字，点击添加相关标题文字，点击添加相关标题文字</a:t>
            </a:r>
            <a:endParaRPr lang="en-GB" altLang="zh-CN" dirty="0">
              <a:sym typeface="+mn-lt"/>
            </a:endParaRPr>
          </a:p>
        </p:txBody>
      </p:sp>
      <p:sp>
        <p:nvSpPr>
          <p:cNvPr id="30" name="TextBox 24"/>
          <p:cNvSpPr txBox="1"/>
          <p:nvPr/>
        </p:nvSpPr>
        <p:spPr>
          <a:xfrm>
            <a:off x="5482289" y="5384169"/>
            <a:ext cx="1970422" cy="395305"/>
          </a:xfrm>
          <a:prstGeom prst="rect">
            <a:avLst/>
          </a:prstGeom>
          <a:noFill/>
        </p:spPr>
        <p:txBody>
          <a:bodyPr wrap="none" lIns="86683" tIns="43341" rIns="86683" bIns="43341" rtlCol="0">
            <a:spAutoFit/>
          </a:bodyPr>
          <a:lstStyle/>
          <a:p>
            <a:r>
              <a:rPr lang="zh-CN" altLang="en-US" sz="2000" b="1" dirty="0">
                <a:solidFill>
                  <a:schemeClr val="bg1">
                    <a:lumMod val="50000"/>
                  </a:schemeClr>
                </a:solidFill>
                <a:ea typeface="微软雅黑" panose="020B0503020204020204" pitchFamily="34" charset="-122"/>
              </a:rPr>
              <a:t>请替换文字内容</a:t>
            </a:r>
          </a:p>
        </p:txBody>
      </p:sp>
      <p:grpSp>
        <p:nvGrpSpPr>
          <p:cNvPr id="31" name="组合 30"/>
          <p:cNvGrpSpPr/>
          <p:nvPr/>
        </p:nvGrpSpPr>
        <p:grpSpPr>
          <a:xfrm>
            <a:off x="1128173" y="143392"/>
            <a:ext cx="4818161" cy="646331"/>
            <a:chOff x="6080760" y="1044564"/>
            <a:chExt cx="4818161" cy="646331"/>
          </a:xfrm>
        </p:grpSpPr>
        <p:sp>
          <p:nvSpPr>
            <p:cNvPr id="32" name="文本框 31"/>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ONE</a:t>
              </a:r>
              <a:endParaRPr lang="zh-CN" altLang="en-US" sz="3600" b="1" dirty="0">
                <a:solidFill>
                  <a:srgbClr val="049AAB"/>
                </a:solidFill>
                <a:latin typeface="Microsoft Yi Baiti" panose="03000500000000000000" pitchFamily="66" charset="0"/>
              </a:endParaRPr>
            </a:p>
          </p:txBody>
        </p:sp>
        <p:sp>
          <p:nvSpPr>
            <p:cNvPr id="33" name="文本框 32"/>
            <p:cNvSpPr txBox="1"/>
            <p:nvPr/>
          </p:nvSpPr>
          <p:spPr>
            <a:xfrm>
              <a:off x="7061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项目介绍</a:t>
              </a: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689"/>
                                        </p:tgtEl>
                                        <p:attrNameLst>
                                          <p:attrName>style.visibility</p:attrName>
                                        </p:attrNameLst>
                                      </p:cBhvr>
                                      <p:to>
                                        <p:strVal val="visible"/>
                                      </p:to>
                                    </p:set>
                                    <p:anim calcmode="lin" valueType="num">
                                      <p:cBhvr additive="base">
                                        <p:cTn id="7" dur="500" fill="hold"/>
                                        <p:tgtEl>
                                          <p:spTgt spid="28689"/>
                                        </p:tgtEl>
                                        <p:attrNameLst>
                                          <p:attrName>ppt_x</p:attrName>
                                        </p:attrNameLst>
                                      </p:cBhvr>
                                      <p:tavLst>
                                        <p:tav tm="0">
                                          <p:val>
                                            <p:strVal val="0-#ppt_w/2"/>
                                          </p:val>
                                        </p:tav>
                                        <p:tav tm="100000">
                                          <p:val>
                                            <p:strVal val="#ppt_x"/>
                                          </p:val>
                                        </p:tav>
                                      </p:tavLst>
                                    </p:anim>
                                    <p:anim calcmode="lin" valueType="num">
                                      <p:cBhvr additive="base">
                                        <p:cTn id="8" dur="500" fill="hold"/>
                                        <p:tgtEl>
                                          <p:spTgt spid="2868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8684"/>
                                        </p:tgtEl>
                                        <p:attrNameLst>
                                          <p:attrName>style.visibility</p:attrName>
                                        </p:attrNameLst>
                                      </p:cBhvr>
                                      <p:to>
                                        <p:strVal val="visible"/>
                                      </p:to>
                                    </p:set>
                                    <p:animEffect transition="in" filter="wipe(left)">
                                      <p:cBhvr>
                                        <p:cTn id="16" dur="500"/>
                                        <p:tgtEl>
                                          <p:spTgt spid="2868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685"/>
                                        </p:tgtEl>
                                        <p:attrNameLst>
                                          <p:attrName>style.visibility</p:attrName>
                                        </p:attrNameLst>
                                      </p:cBhvr>
                                      <p:to>
                                        <p:strVal val="visible"/>
                                      </p:to>
                                    </p:set>
                                    <p:animEffect transition="in" filter="wipe(left)">
                                      <p:cBhvr>
                                        <p:cTn id="19" dur="500"/>
                                        <p:tgtEl>
                                          <p:spTgt spid="2868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8686"/>
                                        </p:tgtEl>
                                        <p:attrNameLst>
                                          <p:attrName>style.visibility</p:attrName>
                                        </p:attrNameLst>
                                      </p:cBhvr>
                                      <p:to>
                                        <p:strVal val="visible"/>
                                      </p:to>
                                    </p:set>
                                    <p:animEffect transition="in" filter="wipe(left)">
                                      <p:cBhvr>
                                        <p:cTn id="22" dur="500"/>
                                        <p:tgtEl>
                                          <p:spTgt spid="2868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8687"/>
                                        </p:tgtEl>
                                        <p:attrNameLst>
                                          <p:attrName>style.visibility</p:attrName>
                                        </p:attrNameLst>
                                      </p:cBhvr>
                                      <p:to>
                                        <p:strVal val="visible"/>
                                      </p:to>
                                    </p:set>
                                    <p:animEffect transition="in" filter="wipe(left)">
                                      <p:cBhvr>
                                        <p:cTn id="25" dur="500"/>
                                        <p:tgtEl>
                                          <p:spTgt spid="2868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688"/>
                                        </p:tgtEl>
                                        <p:attrNameLst>
                                          <p:attrName>style.visibility</p:attrName>
                                        </p:attrNameLst>
                                      </p:cBhvr>
                                      <p:to>
                                        <p:strVal val="visible"/>
                                      </p:to>
                                    </p:set>
                                    <p:animEffect transition="in" filter="wipe(left)">
                                      <p:cBhvr>
                                        <p:cTn id="28" dur="500"/>
                                        <p:tgtEl>
                                          <p:spTgt spid="28688"/>
                                        </p:tgtEl>
                                      </p:cBhvr>
                                    </p:animEffect>
                                  </p:childTnLst>
                                </p:cTn>
                              </p:par>
                              <p:par>
                                <p:cTn id="29" presetID="12" presetClass="entr" presetSubtype="1"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p:tgtEl>
                                          <p:spTgt spid="22"/>
                                        </p:tgtEl>
                                        <p:attrNameLst>
                                          <p:attrName>ppt_y</p:attrName>
                                        </p:attrNameLst>
                                      </p:cBhvr>
                                      <p:tavLst>
                                        <p:tav tm="0">
                                          <p:val>
                                            <p:strVal val="#ppt_y-#ppt_h*1.125000"/>
                                          </p:val>
                                        </p:tav>
                                        <p:tav tm="100000">
                                          <p:val>
                                            <p:strVal val="#ppt_y"/>
                                          </p:val>
                                        </p:tav>
                                      </p:tavLst>
                                    </p:anim>
                                    <p:animEffect transition="in" filter="wipe(down)">
                                      <p:cBhvr>
                                        <p:cTn id="32" dur="500"/>
                                        <p:tgtEl>
                                          <p:spTgt spid="22"/>
                                        </p:tgtEl>
                                      </p:cBhvr>
                                    </p:animEffect>
                                  </p:childTnLst>
                                </p:cTn>
                              </p:par>
                            </p:childTnLst>
                          </p:cTn>
                        </p:par>
                        <p:par>
                          <p:cTn id="33" fill="hold">
                            <p:stCondLst>
                              <p:cond delay="1500"/>
                            </p:stCondLst>
                            <p:childTnLst>
                              <p:par>
                                <p:cTn id="34" presetID="12" presetClass="entr" presetSubtype="4"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p:tgtEl>
                                          <p:spTgt spid="21"/>
                                        </p:tgtEl>
                                        <p:attrNameLst>
                                          <p:attrName>ppt_y</p:attrName>
                                        </p:attrNameLst>
                                      </p:cBhvr>
                                      <p:tavLst>
                                        <p:tav tm="0">
                                          <p:val>
                                            <p:strVal val="#ppt_y+#ppt_h*1.125000"/>
                                          </p:val>
                                        </p:tav>
                                        <p:tav tm="100000">
                                          <p:val>
                                            <p:strVal val="#ppt_y"/>
                                          </p:val>
                                        </p:tav>
                                      </p:tavLst>
                                    </p:anim>
                                    <p:animEffect transition="in" filter="wipe(up)">
                                      <p:cBhvr>
                                        <p:cTn id="37" dur="500"/>
                                        <p:tgtEl>
                                          <p:spTgt spid="21"/>
                                        </p:tgtEl>
                                      </p:cBhvr>
                                    </p:animEffect>
                                  </p:childTnLst>
                                </p:cTn>
                              </p:par>
                            </p:childTnLst>
                          </p:cTn>
                        </p:par>
                        <p:par>
                          <p:cTn id="38" fill="hold">
                            <p:stCondLst>
                              <p:cond delay="2000"/>
                            </p:stCondLst>
                            <p:childTnLst>
                              <p:par>
                                <p:cTn id="39" presetID="12" presetClass="entr" presetSubtype="4"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p:tgtEl>
                                          <p:spTgt spid="23"/>
                                        </p:tgtEl>
                                        <p:attrNameLst>
                                          <p:attrName>ppt_y</p:attrName>
                                        </p:attrNameLst>
                                      </p:cBhvr>
                                      <p:tavLst>
                                        <p:tav tm="0">
                                          <p:val>
                                            <p:strVal val="#ppt_y+#ppt_h*1.125000"/>
                                          </p:val>
                                        </p:tav>
                                        <p:tav tm="100000">
                                          <p:val>
                                            <p:strVal val="#ppt_y"/>
                                          </p:val>
                                        </p:tav>
                                      </p:tavLst>
                                    </p:anim>
                                    <p:animEffect transition="in" filter="wipe(up)">
                                      <p:cBhvr>
                                        <p:cTn id="42" dur="500"/>
                                        <p:tgtEl>
                                          <p:spTgt spid="23"/>
                                        </p:tgtEl>
                                      </p:cBhvr>
                                    </p:animEffect>
                                  </p:childTnLst>
                                </p:cTn>
                              </p:par>
                              <p:par>
                                <p:cTn id="43" presetID="12" presetClass="entr" presetSubtype="1"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p:tgtEl>
                                          <p:spTgt spid="24"/>
                                        </p:tgtEl>
                                        <p:attrNameLst>
                                          <p:attrName>ppt_y</p:attrName>
                                        </p:attrNameLst>
                                      </p:cBhvr>
                                      <p:tavLst>
                                        <p:tav tm="0">
                                          <p:val>
                                            <p:strVal val="#ppt_y-#ppt_h*1.125000"/>
                                          </p:val>
                                        </p:tav>
                                        <p:tav tm="100000">
                                          <p:val>
                                            <p:strVal val="#ppt_y"/>
                                          </p:val>
                                        </p:tav>
                                      </p:tavLst>
                                    </p:anim>
                                    <p:animEffect transition="in" filter="wipe(down)">
                                      <p:cBhvr>
                                        <p:cTn id="46" dur="500"/>
                                        <p:tgtEl>
                                          <p:spTgt spid="24"/>
                                        </p:tgtEl>
                                      </p:cBhvr>
                                    </p:animEffect>
                                  </p:childTnLst>
                                </p:cTn>
                              </p:par>
                            </p:childTnLst>
                          </p:cTn>
                        </p:par>
                        <p:par>
                          <p:cTn id="47" fill="hold">
                            <p:stCondLst>
                              <p:cond delay="2500"/>
                            </p:stCondLst>
                            <p:childTnLst>
                              <p:par>
                                <p:cTn id="48" presetID="12" presetClass="entr" presetSubtype="4"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p:tgtEl>
                                          <p:spTgt spid="25"/>
                                        </p:tgtEl>
                                        <p:attrNameLst>
                                          <p:attrName>ppt_y</p:attrName>
                                        </p:attrNameLst>
                                      </p:cBhvr>
                                      <p:tavLst>
                                        <p:tav tm="0">
                                          <p:val>
                                            <p:strVal val="#ppt_y+#ppt_h*1.125000"/>
                                          </p:val>
                                        </p:tav>
                                        <p:tav tm="100000">
                                          <p:val>
                                            <p:strVal val="#ppt_y"/>
                                          </p:val>
                                        </p:tav>
                                      </p:tavLst>
                                    </p:anim>
                                    <p:animEffect transition="in" filter="wipe(up)">
                                      <p:cBhvr>
                                        <p:cTn id="51" dur="500"/>
                                        <p:tgtEl>
                                          <p:spTgt spid="25"/>
                                        </p:tgtEl>
                                      </p:cBhvr>
                                    </p:animEffect>
                                  </p:childTnLst>
                                </p:cTn>
                              </p:par>
                              <p:par>
                                <p:cTn id="52" presetID="12" presetClass="entr" presetSubtype="1"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500"/>
                                        <p:tgtEl>
                                          <p:spTgt spid="26"/>
                                        </p:tgtEl>
                                        <p:attrNameLst>
                                          <p:attrName>ppt_y</p:attrName>
                                        </p:attrNameLst>
                                      </p:cBhvr>
                                      <p:tavLst>
                                        <p:tav tm="0">
                                          <p:val>
                                            <p:strVal val="#ppt_y-#ppt_h*1.125000"/>
                                          </p:val>
                                        </p:tav>
                                        <p:tav tm="100000">
                                          <p:val>
                                            <p:strVal val="#ppt_y"/>
                                          </p:val>
                                        </p:tav>
                                      </p:tavLst>
                                    </p:anim>
                                    <p:animEffect transition="in" filter="wipe(down)">
                                      <p:cBhvr>
                                        <p:cTn id="55" dur="500"/>
                                        <p:tgtEl>
                                          <p:spTgt spid="26"/>
                                        </p:tgtEl>
                                      </p:cBhvr>
                                    </p:animEffect>
                                  </p:childTnLst>
                                </p:cTn>
                              </p:par>
                            </p:childTnLst>
                          </p:cTn>
                        </p:par>
                        <p:par>
                          <p:cTn id="56" fill="hold">
                            <p:stCondLst>
                              <p:cond delay="3000"/>
                            </p:stCondLst>
                            <p:childTnLst>
                              <p:par>
                                <p:cTn id="57" presetID="12" presetClass="entr" presetSubtype="4"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p:tgtEl>
                                          <p:spTgt spid="27"/>
                                        </p:tgtEl>
                                        <p:attrNameLst>
                                          <p:attrName>ppt_y</p:attrName>
                                        </p:attrNameLst>
                                      </p:cBhvr>
                                      <p:tavLst>
                                        <p:tav tm="0">
                                          <p:val>
                                            <p:strVal val="#ppt_y+#ppt_h*1.125000"/>
                                          </p:val>
                                        </p:tav>
                                        <p:tav tm="100000">
                                          <p:val>
                                            <p:strVal val="#ppt_y"/>
                                          </p:val>
                                        </p:tav>
                                      </p:tavLst>
                                    </p:anim>
                                    <p:animEffect transition="in" filter="wipe(up)">
                                      <p:cBhvr>
                                        <p:cTn id="60" dur="500"/>
                                        <p:tgtEl>
                                          <p:spTgt spid="27"/>
                                        </p:tgtEl>
                                      </p:cBhvr>
                                    </p:animEffect>
                                  </p:childTnLst>
                                </p:cTn>
                              </p:par>
                              <p:par>
                                <p:cTn id="61" presetID="12" presetClass="entr" presetSubtype="1"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500"/>
                                        <p:tgtEl>
                                          <p:spTgt spid="28"/>
                                        </p:tgtEl>
                                        <p:attrNameLst>
                                          <p:attrName>ppt_y</p:attrName>
                                        </p:attrNameLst>
                                      </p:cBhvr>
                                      <p:tavLst>
                                        <p:tav tm="0">
                                          <p:val>
                                            <p:strVal val="#ppt_y-#ppt_h*1.125000"/>
                                          </p:val>
                                        </p:tav>
                                        <p:tav tm="100000">
                                          <p:val>
                                            <p:strVal val="#ppt_y"/>
                                          </p:val>
                                        </p:tav>
                                      </p:tavLst>
                                    </p:anim>
                                    <p:animEffect transition="in" filter="wipe(down)">
                                      <p:cBhvr>
                                        <p:cTn id="64" dur="500"/>
                                        <p:tgtEl>
                                          <p:spTgt spid="28"/>
                                        </p:tgtEl>
                                      </p:cBhvr>
                                    </p:animEffect>
                                  </p:childTnLst>
                                </p:cTn>
                              </p:par>
                            </p:childTnLst>
                          </p:cTn>
                        </p:par>
                        <p:par>
                          <p:cTn id="65" fill="hold">
                            <p:stCondLst>
                              <p:cond delay="3500"/>
                            </p:stCondLst>
                            <p:childTnLst>
                              <p:par>
                                <p:cTn id="66" presetID="12" presetClass="entr" presetSubtype="4"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additive="base">
                                        <p:cTn id="68" dur="500"/>
                                        <p:tgtEl>
                                          <p:spTgt spid="29"/>
                                        </p:tgtEl>
                                        <p:attrNameLst>
                                          <p:attrName>ppt_y</p:attrName>
                                        </p:attrNameLst>
                                      </p:cBhvr>
                                      <p:tavLst>
                                        <p:tav tm="0">
                                          <p:val>
                                            <p:strVal val="#ppt_y+#ppt_h*1.125000"/>
                                          </p:val>
                                        </p:tav>
                                        <p:tav tm="100000">
                                          <p:val>
                                            <p:strVal val="#ppt_y"/>
                                          </p:val>
                                        </p:tav>
                                      </p:tavLst>
                                    </p:anim>
                                    <p:animEffect transition="in" filter="wipe(up)">
                                      <p:cBhvr>
                                        <p:cTn id="69" dur="500"/>
                                        <p:tgtEl>
                                          <p:spTgt spid="29"/>
                                        </p:tgtEl>
                                      </p:cBhvr>
                                    </p:animEffect>
                                  </p:childTnLst>
                                </p:cTn>
                              </p:par>
                              <p:par>
                                <p:cTn id="70" presetID="12" presetClass="entr" presetSubtype="1"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 calcmode="lin" valueType="num">
                                      <p:cBhvr additive="base">
                                        <p:cTn id="72" dur="500"/>
                                        <p:tgtEl>
                                          <p:spTgt spid="30"/>
                                        </p:tgtEl>
                                        <p:attrNameLst>
                                          <p:attrName>ppt_y</p:attrName>
                                        </p:attrNameLst>
                                      </p:cBhvr>
                                      <p:tavLst>
                                        <p:tav tm="0">
                                          <p:val>
                                            <p:strVal val="#ppt_y-#ppt_h*1.125000"/>
                                          </p:val>
                                        </p:tav>
                                        <p:tav tm="100000">
                                          <p:val>
                                            <p:strVal val="#ppt_y"/>
                                          </p:val>
                                        </p:tav>
                                      </p:tavLst>
                                    </p:anim>
                                    <p:animEffect transition="in" filter="wipe(down)">
                                      <p:cBhvr>
                                        <p:cTn id="7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4" grpId="0" animBg="1"/>
      <p:bldP spid="28685" grpId="0" animBg="1"/>
      <p:bldP spid="28686" grpId="0" animBg="1"/>
      <p:bldP spid="28687" grpId="0" animBg="1"/>
      <p:bldP spid="28688" grpId="0" animBg="1"/>
      <p:bldP spid="28689" grpId="0" animBg="1"/>
      <p:bldP spid="21" grpId="0"/>
      <p:bldP spid="22" grpId="0"/>
      <p:bldP spid="23" grpId="0"/>
      <p:bldP spid="24" grpId="0"/>
      <p:bldP spid="25" grpId="0"/>
      <p:bldP spid="26" grpId="0"/>
      <p:bldP spid="27" grpId="0"/>
      <p:bldP spid="28" grpId="0"/>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cstate="screen"/>
          <a:srcRect l="-4"/>
          <a:stretch>
            <a:fillRect/>
          </a:stretch>
        </p:blipFill>
        <p:spPr>
          <a:xfrm>
            <a:off x="9083040" y="-121920"/>
            <a:ext cx="3108960" cy="6858000"/>
          </a:xfrm>
          <a:prstGeom prst="rect">
            <a:avLst/>
          </a:prstGeom>
        </p:spPr>
      </p:pic>
      <p:pic>
        <p:nvPicPr>
          <p:cNvPr id="8" name="图片 7"/>
          <p:cNvPicPr>
            <a:picLocks noChangeAspect="1"/>
          </p:cNvPicPr>
          <p:nvPr/>
        </p:nvPicPr>
        <p:blipFill>
          <a:blip r:embed="rId4" cstate="screen"/>
          <a:stretch>
            <a:fillRect/>
          </a:stretch>
        </p:blipFill>
        <p:spPr>
          <a:xfrm>
            <a:off x="5816438" y="-121920"/>
            <a:ext cx="6533204" cy="6858000"/>
          </a:xfrm>
          <a:prstGeom prst="rect">
            <a:avLst/>
          </a:prstGeom>
        </p:spPr>
      </p:pic>
      <p:pic>
        <p:nvPicPr>
          <p:cNvPr id="9" name="图片 8"/>
          <p:cNvPicPr>
            <a:picLocks noChangeAspect="1"/>
          </p:cNvPicPr>
          <p:nvPr/>
        </p:nvPicPr>
        <p:blipFill rotWithShape="1">
          <a:blip r:embed="rId5" cstate="screen"/>
          <a:srcRect l="14105" r="9145"/>
          <a:stretch>
            <a:fillRect/>
          </a:stretch>
        </p:blipFill>
        <p:spPr>
          <a:xfrm>
            <a:off x="-29796" y="1211580"/>
            <a:ext cx="5718387" cy="4191000"/>
          </a:xfrm>
          <a:prstGeom prst="rect">
            <a:avLst/>
          </a:prstGeom>
        </p:spPr>
      </p:pic>
      <p:grpSp>
        <p:nvGrpSpPr>
          <p:cNvPr id="10" name="组合 9"/>
          <p:cNvGrpSpPr/>
          <p:nvPr/>
        </p:nvGrpSpPr>
        <p:grpSpPr>
          <a:xfrm>
            <a:off x="6096000" y="2074783"/>
            <a:ext cx="3837214" cy="1354217"/>
            <a:chOff x="6081486" y="649688"/>
            <a:chExt cx="3837214" cy="1354217"/>
          </a:xfrm>
        </p:grpSpPr>
        <p:sp>
          <p:nvSpPr>
            <p:cNvPr id="11" name="文本框 10"/>
            <p:cNvSpPr txBox="1"/>
            <p:nvPr/>
          </p:nvSpPr>
          <p:spPr>
            <a:xfrm>
              <a:off x="6081486" y="649688"/>
              <a:ext cx="3403762" cy="646331"/>
            </a:xfrm>
            <a:prstGeom prst="rect">
              <a:avLst/>
            </a:prstGeom>
            <a:noFill/>
            <a:effectLst/>
          </p:spPr>
          <p:txBody>
            <a:bodyPr wrap="square" rtlCol="0">
              <a:spAutoFit/>
            </a:bodyPr>
            <a:lstStyle/>
            <a:p>
              <a:pPr lvl="0"/>
              <a:r>
                <a:rPr lang="en-US" altLang="zh-CN" sz="3600" dirty="0">
                  <a:solidFill>
                    <a:srgbClr val="049AAB"/>
                  </a:solidFill>
                  <a:latin typeface="Microsoft Yi Baiti" panose="03000500000000000000" pitchFamily="66" charset="0"/>
                  <a:ea typeface="Microsoft Yi Baiti" panose="03000500000000000000" pitchFamily="66" charset="0"/>
                </a:rPr>
                <a:t>Market Analysis</a:t>
              </a:r>
              <a:endParaRPr kumimoji="0" lang="zh-CN" altLang="en-US" sz="3600" b="0" i="0" u="none" strike="noStrike" kern="1200" cap="none" spc="0" normalizeH="0" baseline="0" noProof="0" dirty="0">
                <a:ln>
                  <a:noFill/>
                </a:ln>
                <a:solidFill>
                  <a:srgbClr val="049AAB"/>
                </a:solidFill>
                <a:effectLst/>
                <a:uLnTx/>
                <a:uFillTx/>
                <a:latin typeface="Microsoft Yi Baiti" panose="03000500000000000000" pitchFamily="66" charset="0"/>
                <a:ea typeface="等线" panose="02010600030101010101" pitchFamily="2" charset="-122"/>
                <a:cs typeface="+mn-cs"/>
              </a:endParaRPr>
            </a:p>
          </p:txBody>
        </p:sp>
        <p:sp>
          <p:nvSpPr>
            <p:cNvPr id="12" name="文本框 11"/>
            <p:cNvSpPr txBox="1"/>
            <p:nvPr/>
          </p:nvSpPr>
          <p:spPr>
            <a:xfrm>
              <a:off x="6081486" y="1296019"/>
              <a:ext cx="383721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市场分析</a:t>
              </a:r>
            </a:p>
          </p:txBody>
        </p:sp>
      </p:grpSp>
      <p:sp>
        <p:nvSpPr>
          <p:cNvPr id="13" name="TextBox 58"/>
          <p:cNvSpPr txBox="1"/>
          <p:nvPr/>
        </p:nvSpPr>
        <p:spPr>
          <a:xfrm>
            <a:off x="5057169" y="1933679"/>
            <a:ext cx="931665" cy="186204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1500" b="1" i="0" u="none" strike="noStrike" kern="1200" cap="none" spc="0" normalizeH="0" baseline="0" noProof="0" dirty="0">
                <a:ln>
                  <a:noFill/>
                </a:ln>
                <a:gradFill>
                  <a:gsLst>
                    <a:gs pos="0">
                      <a:srgbClr val="049AAB"/>
                    </a:gs>
                    <a:gs pos="100000">
                      <a:srgbClr val="01304C"/>
                    </a:gs>
                  </a:gsLst>
                  <a:lin ang="5400000" scaled="1"/>
                </a:gradFill>
                <a:effectLst/>
                <a:uLnTx/>
                <a:uFillTx/>
                <a:latin typeface="Lifeline JL" panose="00000400000000000000" pitchFamily="2" charset="0"/>
                <a:ea typeface="等线 Light" panose="02010600030101010101" pitchFamily="2" charset="-122"/>
                <a:cs typeface="+mn-cs"/>
              </a:rPr>
              <a:t>2</a:t>
            </a:r>
            <a:endParaRPr kumimoji="0" lang="zh-CN" altLang="en-US" sz="11500" b="1" i="0" u="none" strike="noStrike" kern="1200" cap="none" spc="0" normalizeH="0" baseline="0" noProof="0" dirty="0">
              <a:ln>
                <a:noFill/>
              </a:ln>
              <a:gradFill>
                <a:gsLst>
                  <a:gs pos="0">
                    <a:srgbClr val="049AAB"/>
                  </a:gs>
                  <a:gs pos="100000">
                    <a:srgbClr val="01304C"/>
                  </a:gs>
                </a:gsLst>
                <a:lin ang="5400000" scaled="1"/>
              </a:gradFill>
              <a:effectLst/>
              <a:uLnTx/>
              <a:uFillTx/>
              <a:latin typeface="Lifeline JL" panose="00000400000000000000" pitchFamily="2" charset="0"/>
              <a:ea typeface="等线 Light" panose="02010600030101010101" pitchFamily="2" charset="-122"/>
              <a:cs typeface="+mn-cs"/>
            </a:endParaRPr>
          </a:p>
        </p:txBody>
      </p:sp>
      <p:sp>
        <p:nvSpPr>
          <p:cNvPr id="14" name="TextBox 11"/>
          <p:cNvSpPr txBox="1"/>
          <p:nvPr/>
        </p:nvSpPr>
        <p:spPr>
          <a:xfrm>
            <a:off x="6146041" y="3767770"/>
            <a:ext cx="1764586" cy="246221"/>
          </a:xfrm>
          <a:prstGeom prst="rect">
            <a:avLst/>
          </a:prstGeom>
          <a:noFill/>
        </p:spPr>
        <p:txBody>
          <a:bodyPr wrap="none" lIns="0" tIns="0" rIns="0" bIns="0" rtlCol="0">
            <a:spAutoFit/>
          </a:bodyPr>
          <a:lstStyle/>
          <a:p>
            <a:pPr marL="121920" marR="0" lvl="1" indent="-12192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TextBox 11"/>
          <p:cNvSpPr txBox="1"/>
          <p:nvPr/>
        </p:nvSpPr>
        <p:spPr>
          <a:xfrm>
            <a:off x="8275466" y="3756861"/>
            <a:ext cx="1764586" cy="246221"/>
          </a:xfrm>
          <a:prstGeom prst="rect">
            <a:avLst/>
          </a:prstGeom>
          <a:noFill/>
        </p:spPr>
        <p:txBody>
          <a:bodyPr wrap="none" lIns="0" tIns="0" rIns="0" bIns="0" rtlCol="0">
            <a:spAutoFit/>
          </a:bodyPr>
          <a:lstStyle/>
          <a:p>
            <a:pPr marL="121920" marR="0" lvl="1" indent="-12192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extBox 11"/>
          <p:cNvSpPr txBox="1"/>
          <p:nvPr/>
        </p:nvSpPr>
        <p:spPr>
          <a:xfrm>
            <a:off x="6157391" y="4207831"/>
            <a:ext cx="1764586" cy="246221"/>
          </a:xfrm>
          <a:prstGeom prst="rect">
            <a:avLst/>
          </a:prstGeom>
          <a:noFill/>
        </p:spPr>
        <p:txBody>
          <a:bodyPr wrap="none" lIns="0" tIns="0" rIns="0" bIns="0" rtlCol="0">
            <a:spAutoFit/>
          </a:bodyPr>
          <a:lstStyle/>
          <a:p>
            <a:pPr marL="121920" marR="0" lvl="1" indent="-12192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TextBox 11"/>
          <p:cNvSpPr txBox="1"/>
          <p:nvPr/>
        </p:nvSpPr>
        <p:spPr>
          <a:xfrm>
            <a:off x="8240230" y="4207832"/>
            <a:ext cx="1764586" cy="246221"/>
          </a:xfrm>
          <a:prstGeom prst="rect">
            <a:avLst/>
          </a:prstGeom>
          <a:noFill/>
        </p:spPr>
        <p:txBody>
          <a:bodyPr wrap="none" lIns="0" tIns="0" rIns="0" bIns="0" rtlCol="0">
            <a:spAutoFit/>
          </a:bodyPr>
          <a:lstStyle/>
          <a:p>
            <a:pPr marL="121920" marR="0" lvl="1" indent="-12192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8" name="组合 17"/>
          <p:cNvGrpSpPr/>
          <p:nvPr/>
        </p:nvGrpSpPr>
        <p:grpSpPr>
          <a:xfrm>
            <a:off x="11014363" y="322118"/>
            <a:ext cx="831273" cy="374073"/>
            <a:chOff x="11014363" y="322118"/>
            <a:chExt cx="831273" cy="374073"/>
          </a:xfrm>
        </p:grpSpPr>
        <p:sp>
          <p:nvSpPr>
            <p:cNvPr id="19" name="矩形: 圆角 18"/>
            <p:cNvSpPr/>
            <p:nvPr/>
          </p:nvSpPr>
          <p:spPr>
            <a:xfrm>
              <a:off x="11014363" y="322118"/>
              <a:ext cx="831273" cy="374073"/>
            </a:xfrm>
            <a:prstGeom prst="round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0" name="文本框 19"/>
            <p:cNvSpPr txBox="1"/>
            <p:nvPr/>
          </p:nvSpPr>
          <p:spPr>
            <a:xfrm>
              <a:off x="11014363" y="357637"/>
              <a:ext cx="78489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LOGO</a:t>
              </a:r>
              <a:endParaRPr kumimoji="0" lang="zh-CN" altLang="en-US" sz="1600" b="1"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9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1" fill="hold" nodeType="afterEffect" p14:presetBounceEnd="54000">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14:bounceEnd="54000">
                                          <p:cBhvr additive="base">
                                            <p:cTn id="14"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5" dur="75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1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2000"/>
                                </p:stCondLst>
                                <p:childTnLst>
                                  <p:par>
                                    <p:cTn id="22" presetID="1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p:tgtEl>
                                              <p:spTgt spid="15"/>
                                            </p:tgtEl>
                                            <p:attrNameLst>
                                              <p:attrName>ppt_x</p:attrName>
                                            </p:attrNameLst>
                                          </p:cBhvr>
                                          <p:tavLst>
                                            <p:tav tm="0">
                                              <p:val>
                                                <p:strVal val="#ppt_x-#ppt_w*1.125000"/>
                                              </p:val>
                                            </p:tav>
                                            <p:tav tm="100000">
                                              <p:val>
                                                <p:strVal val="#ppt_x"/>
                                              </p:val>
                                            </p:tav>
                                          </p:tavLst>
                                        </p:anim>
                                        <p:animEffect transition="in" filter="wipe(right)">
                                          <p:cBhvr>
                                            <p:cTn id="25" dur="500"/>
                                            <p:tgtEl>
                                              <p:spTgt spid="15"/>
                                            </p:tgtEl>
                                          </p:cBhvr>
                                        </p:animEffect>
                                      </p:childTnLst>
                                    </p:cTn>
                                  </p:par>
                                </p:childTnLst>
                              </p:cTn>
                            </p:par>
                            <p:par>
                              <p:cTn id="26" fill="hold">
                                <p:stCondLst>
                                  <p:cond delay="2500"/>
                                </p:stCondLst>
                                <p:childTnLst>
                                  <p:par>
                                    <p:cTn id="27" presetID="1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ppt_x</p:attrName>
                                            </p:attrNameLst>
                                          </p:cBhvr>
                                          <p:tavLst>
                                            <p:tav tm="0">
                                              <p:val>
                                                <p:strVal val="#ppt_x-#ppt_w*1.125000"/>
                                              </p:val>
                                            </p:tav>
                                            <p:tav tm="100000">
                                              <p:val>
                                                <p:strVal val="#ppt_x"/>
                                              </p:val>
                                            </p:tav>
                                          </p:tavLst>
                                        </p:anim>
                                        <p:animEffect transition="in" filter="wipe(right)">
                                          <p:cBhvr>
                                            <p:cTn id="30" dur="500"/>
                                            <p:tgtEl>
                                              <p:spTgt spid="16"/>
                                            </p:tgtEl>
                                          </p:cBhvr>
                                        </p:animEffect>
                                      </p:childTnLst>
                                    </p:cTn>
                                  </p:par>
                                </p:childTnLst>
                              </p:cTn>
                            </p:par>
                            <p:par>
                              <p:cTn id="31" fill="hold">
                                <p:stCondLst>
                                  <p:cond delay="300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9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1"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750" fill="hold"/>
                                            <p:tgtEl>
                                              <p:spTgt spid="10"/>
                                            </p:tgtEl>
                                            <p:attrNameLst>
                                              <p:attrName>ppt_x</p:attrName>
                                            </p:attrNameLst>
                                          </p:cBhvr>
                                          <p:tavLst>
                                            <p:tav tm="0">
                                              <p:val>
                                                <p:strVal val="#ppt_x"/>
                                              </p:val>
                                            </p:tav>
                                            <p:tav tm="100000">
                                              <p:val>
                                                <p:strVal val="#ppt_x"/>
                                              </p:val>
                                            </p:tav>
                                          </p:tavLst>
                                        </p:anim>
                                        <p:anim calcmode="lin" valueType="num">
                                          <p:cBhvr additive="base">
                                            <p:cTn id="15" dur="75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1500"/>
                                </p:stCondLst>
                                <p:childTnLst>
                                  <p:par>
                                    <p:cTn id="17" presetID="1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2000"/>
                                </p:stCondLst>
                                <p:childTnLst>
                                  <p:par>
                                    <p:cTn id="22" presetID="1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p:tgtEl>
                                              <p:spTgt spid="15"/>
                                            </p:tgtEl>
                                            <p:attrNameLst>
                                              <p:attrName>ppt_x</p:attrName>
                                            </p:attrNameLst>
                                          </p:cBhvr>
                                          <p:tavLst>
                                            <p:tav tm="0">
                                              <p:val>
                                                <p:strVal val="#ppt_x-#ppt_w*1.125000"/>
                                              </p:val>
                                            </p:tav>
                                            <p:tav tm="100000">
                                              <p:val>
                                                <p:strVal val="#ppt_x"/>
                                              </p:val>
                                            </p:tav>
                                          </p:tavLst>
                                        </p:anim>
                                        <p:animEffect transition="in" filter="wipe(right)">
                                          <p:cBhvr>
                                            <p:cTn id="25" dur="500"/>
                                            <p:tgtEl>
                                              <p:spTgt spid="15"/>
                                            </p:tgtEl>
                                          </p:cBhvr>
                                        </p:animEffect>
                                      </p:childTnLst>
                                    </p:cTn>
                                  </p:par>
                                </p:childTnLst>
                              </p:cTn>
                            </p:par>
                            <p:par>
                              <p:cTn id="26" fill="hold">
                                <p:stCondLst>
                                  <p:cond delay="2500"/>
                                </p:stCondLst>
                                <p:childTnLst>
                                  <p:par>
                                    <p:cTn id="27" presetID="1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ppt_x</p:attrName>
                                            </p:attrNameLst>
                                          </p:cBhvr>
                                          <p:tavLst>
                                            <p:tav tm="0">
                                              <p:val>
                                                <p:strVal val="#ppt_x-#ppt_w*1.125000"/>
                                              </p:val>
                                            </p:tav>
                                            <p:tav tm="100000">
                                              <p:val>
                                                <p:strVal val="#ppt_x"/>
                                              </p:val>
                                            </p:tav>
                                          </p:tavLst>
                                        </p:anim>
                                        <p:animEffect transition="in" filter="wipe(right)">
                                          <p:cBhvr>
                                            <p:cTn id="30" dur="500"/>
                                            <p:tgtEl>
                                              <p:spTgt spid="16"/>
                                            </p:tgtEl>
                                          </p:cBhvr>
                                        </p:animEffect>
                                      </p:childTnLst>
                                    </p:cTn>
                                  </p:par>
                                </p:childTnLst>
                              </p:cTn>
                            </p:par>
                            <p:par>
                              <p:cTn id="31" fill="hold">
                                <p:stCondLst>
                                  <p:cond delay="300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
          <p:cNvSpPr>
            <a:spLocks noChangeAspect="1" noChangeArrowheads="1"/>
          </p:cNvSpPr>
          <p:nvPr/>
        </p:nvSpPr>
        <p:spPr bwMode="auto">
          <a:xfrm>
            <a:off x="6379271" y="4398320"/>
            <a:ext cx="1435755" cy="1439438"/>
          </a:xfrm>
          <a:prstGeom prst="ellipse">
            <a:avLst/>
          </a:prstGeom>
          <a:solidFill>
            <a:srgbClr val="01304C">
              <a:alpha val="10000"/>
            </a:srgbClr>
          </a:solidFill>
          <a:ln w="38100">
            <a:solidFill>
              <a:srgbClr val="01304C"/>
            </a:solidFill>
            <a:round/>
          </a:ln>
          <a:effectLst>
            <a:outerShdw blurRad="63500" sx="102000" sy="102000" algn="ctr" rotWithShape="0">
              <a:prstClr val="black">
                <a:alpha val="40000"/>
              </a:prstClr>
            </a:outerShdw>
          </a:effectLst>
        </p:spPr>
        <p:txBody>
          <a:bodyPr vert="horz" wrap="square" lIns="91404" tIns="45702" rIns="91404" bIns="45702" numCol="1" anchor="t" anchorCtr="0" compatLnSpc="1"/>
          <a:lstStyle/>
          <a:p>
            <a:endParaRPr lang="zh-CN" altLang="en-US" sz="1800">
              <a:solidFill>
                <a:schemeClr val="accent1"/>
              </a:solidFill>
            </a:endParaRPr>
          </a:p>
        </p:txBody>
      </p:sp>
      <p:sp>
        <p:nvSpPr>
          <p:cNvPr id="5" name="Oval 7"/>
          <p:cNvSpPr>
            <a:spLocks noChangeAspect="1" noChangeArrowheads="1"/>
          </p:cNvSpPr>
          <p:nvPr/>
        </p:nvSpPr>
        <p:spPr bwMode="auto">
          <a:xfrm>
            <a:off x="8432362" y="2993280"/>
            <a:ext cx="1437597" cy="1439438"/>
          </a:xfrm>
          <a:prstGeom prst="ellipse">
            <a:avLst/>
          </a:prstGeom>
          <a:solidFill>
            <a:srgbClr val="049AAB">
              <a:alpha val="20000"/>
            </a:srgbClr>
          </a:solidFill>
          <a:ln w="38100">
            <a:solidFill>
              <a:srgbClr val="049AAB"/>
            </a:solidFill>
            <a:round/>
          </a:ln>
          <a:effectLst>
            <a:outerShdw blurRad="63500" sx="102000" sy="102000" algn="ctr" rotWithShape="0">
              <a:prstClr val="black">
                <a:alpha val="40000"/>
              </a:prstClr>
            </a:outerShdw>
          </a:effectLst>
        </p:spPr>
        <p:txBody>
          <a:bodyPr vert="horz" wrap="square" lIns="91404" tIns="45702" rIns="91404" bIns="45702" numCol="1" anchor="t" anchorCtr="0" compatLnSpc="1"/>
          <a:lstStyle/>
          <a:p>
            <a:endParaRPr lang="zh-CN" altLang="en-US" sz="1800">
              <a:solidFill>
                <a:schemeClr val="accent1"/>
              </a:solidFill>
            </a:endParaRPr>
          </a:p>
        </p:txBody>
      </p:sp>
      <p:sp>
        <p:nvSpPr>
          <p:cNvPr id="6" name="Oval 8"/>
          <p:cNvSpPr>
            <a:spLocks noChangeAspect="1" noChangeArrowheads="1"/>
          </p:cNvSpPr>
          <p:nvPr/>
        </p:nvSpPr>
        <p:spPr bwMode="auto">
          <a:xfrm>
            <a:off x="10357869" y="1621162"/>
            <a:ext cx="1437597" cy="1439438"/>
          </a:xfrm>
          <a:prstGeom prst="ellipse">
            <a:avLst/>
          </a:prstGeom>
          <a:solidFill>
            <a:srgbClr val="9BD744">
              <a:alpha val="20000"/>
            </a:srgbClr>
          </a:solidFill>
          <a:ln w="38100">
            <a:solidFill>
              <a:srgbClr val="9BD744"/>
            </a:solidFill>
            <a:round/>
          </a:ln>
          <a:effectLst>
            <a:outerShdw blurRad="63500" sx="102000" sy="102000" algn="ctr" rotWithShape="0">
              <a:prstClr val="black">
                <a:alpha val="40000"/>
              </a:prstClr>
            </a:outerShdw>
          </a:effectLst>
        </p:spPr>
        <p:txBody>
          <a:bodyPr vert="horz" wrap="square" lIns="91404" tIns="45702" rIns="91404" bIns="45702" numCol="1" anchor="t" anchorCtr="0" compatLnSpc="1"/>
          <a:lstStyle/>
          <a:p>
            <a:endParaRPr lang="zh-CN" altLang="en-US" sz="1800" dirty="0">
              <a:solidFill>
                <a:schemeClr val="accent1"/>
              </a:solidFill>
            </a:endParaRPr>
          </a:p>
        </p:txBody>
      </p:sp>
      <p:sp>
        <p:nvSpPr>
          <p:cNvPr id="7" name="任意多边形: 形状 6"/>
          <p:cNvSpPr/>
          <p:nvPr/>
        </p:nvSpPr>
        <p:spPr bwMode="auto">
          <a:xfrm>
            <a:off x="6017449" y="3129911"/>
            <a:ext cx="6187476" cy="3726750"/>
          </a:xfrm>
          <a:custGeom>
            <a:avLst/>
            <a:gdLst>
              <a:gd name="connsiteX0" fmla="*/ 4019463 w 6189893"/>
              <a:gd name="connsiteY0" fmla="*/ 0 h 3728206"/>
              <a:gd name="connsiteX1" fmla="*/ 4179507 w 6189893"/>
              <a:gd name="connsiteY1" fmla="*/ 0 h 3728206"/>
              <a:gd name="connsiteX2" fmla="*/ 6189893 w 6189893"/>
              <a:gd name="connsiteY2" fmla="*/ 0 h 3728206"/>
              <a:gd name="connsiteX3" fmla="*/ 6189893 w 6189893"/>
              <a:gd name="connsiteY3" fmla="*/ 149470 h 3728206"/>
              <a:gd name="connsiteX4" fmla="*/ 4179507 w 6189893"/>
              <a:gd name="connsiteY4" fmla="*/ 149470 h 3728206"/>
              <a:gd name="connsiteX5" fmla="*/ 4179507 w 6189893"/>
              <a:gd name="connsiteY5" fmla="*/ 1386274 h 3728206"/>
              <a:gd name="connsiteX6" fmla="*/ 4179507 w 6189893"/>
              <a:gd name="connsiteY6" fmla="*/ 1535744 h 3728206"/>
              <a:gd name="connsiteX7" fmla="*/ 4019463 w 6189893"/>
              <a:gd name="connsiteY7" fmla="*/ 1535744 h 3728206"/>
              <a:gd name="connsiteX8" fmla="*/ 2169776 w 6189893"/>
              <a:gd name="connsiteY8" fmla="*/ 1535744 h 3728206"/>
              <a:gd name="connsiteX9" fmla="*/ 2169776 w 6189893"/>
              <a:gd name="connsiteY9" fmla="*/ 2772547 h 3728206"/>
              <a:gd name="connsiteX10" fmla="*/ 2169776 w 6189893"/>
              <a:gd name="connsiteY10" fmla="*/ 2922017 h 3728206"/>
              <a:gd name="connsiteX11" fmla="*/ 2009731 w 6189893"/>
              <a:gd name="connsiteY11" fmla="*/ 2922017 h 3728206"/>
              <a:gd name="connsiteX12" fmla="*/ 160044 w 6189893"/>
              <a:gd name="connsiteY12" fmla="*/ 2922017 h 3728206"/>
              <a:gd name="connsiteX13" fmla="*/ 160044 w 6189893"/>
              <a:gd name="connsiteY13" fmla="*/ 3728206 h 3728206"/>
              <a:gd name="connsiteX14" fmla="*/ 0 w 6189893"/>
              <a:gd name="connsiteY14" fmla="*/ 3728206 h 3728206"/>
              <a:gd name="connsiteX15" fmla="*/ 0 w 6189893"/>
              <a:gd name="connsiteY15" fmla="*/ 2922017 h 3728206"/>
              <a:gd name="connsiteX16" fmla="*/ 0 w 6189893"/>
              <a:gd name="connsiteY16" fmla="*/ 2772547 h 3728206"/>
              <a:gd name="connsiteX17" fmla="*/ 160044 w 6189893"/>
              <a:gd name="connsiteY17" fmla="*/ 2772547 h 3728206"/>
              <a:gd name="connsiteX18" fmla="*/ 2009731 w 6189893"/>
              <a:gd name="connsiteY18" fmla="*/ 2772547 h 3728206"/>
              <a:gd name="connsiteX19" fmla="*/ 2009731 w 6189893"/>
              <a:gd name="connsiteY19" fmla="*/ 1535744 h 3728206"/>
              <a:gd name="connsiteX20" fmla="*/ 2009731 w 6189893"/>
              <a:gd name="connsiteY20" fmla="*/ 1386274 h 3728206"/>
              <a:gd name="connsiteX21" fmla="*/ 2169776 w 6189893"/>
              <a:gd name="connsiteY21" fmla="*/ 1386274 h 3728206"/>
              <a:gd name="connsiteX22" fmla="*/ 4019463 w 6189893"/>
              <a:gd name="connsiteY22" fmla="*/ 1386274 h 3728206"/>
              <a:gd name="connsiteX23" fmla="*/ 4019463 w 6189893"/>
              <a:gd name="connsiteY23" fmla="*/ 149470 h 3728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189893" h="3728206">
                <a:moveTo>
                  <a:pt x="4019463" y="0"/>
                </a:moveTo>
                <a:lnTo>
                  <a:pt x="4179507" y="0"/>
                </a:lnTo>
                <a:lnTo>
                  <a:pt x="6189893" y="0"/>
                </a:lnTo>
                <a:lnTo>
                  <a:pt x="6189893" y="149470"/>
                </a:lnTo>
                <a:lnTo>
                  <a:pt x="4179507" y="149470"/>
                </a:lnTo>
                <a:lnTo>
                  <a:pt x="4179507" y="1386274"/>
                </a:lnTo>
                <a:lnTo>
                  <a:pt x="4179507" y="1535744"/>
                </a:lnTo>
                <a:lnTo>
                  <a:pt x="4019463" y="1535744"/>
                </a:lnTo>
                <a:lnTo>
                  <a:pt x="2169776" y="1535744"/>
                </a:lnTo>
                <a:lnTo>
                  <a:pt x="2169776" y="2772547"/>
                </a:lnTo>
                <a:lnTo>
                  <a:pt x="2169776" y="2922017"/>
                </a:lnTo>
                <a:lnTo>
                  <a:pt x="2009731" y="2922017"/>
                </a:lnTo>
                <a:lnTo>
                  <a:pt x="160044" y="2922017"/>
                </a:lnTo>
                <a:lnTo>
                  <a:pt x="160044" y="3728206"/>
                </a:lnTo>
                <a:lnTo>
                  <a:pt x="0" y="3728206"/>
                </a:lnTo>
                <a:lnTo>
                  <a:pt x="0" y="2922017"/>
                </a:lnTo>
                <a:lnTo>
                  <a:pt x="0" y="2772547"/>
                </a:lnTo>
                <a:lnTo>
                  <a:pt x="160044" y="2772547"/>
                </a:lnTo>
                <a:lnTo>
                  <a:pt x="2009731" y="2772547"/>
                </a:lnTo>
                <a:lnTo>
                  <a:pt x="2009731" y="1535744"/>
                </a:lnTo>
                <a:lnTo>
                  <a:pt x="2009731" y="1386274"/>
                </a:lnTo>
                <a:lnTo>
                  <a:pt x="2169776" y="1386274"/>
                </a:lnTo>
                <a:lnTo>
                  <a:pt x="4019463" y="1386274"/>
                </a:lnTo>
                <a:lnTo>
                  <a:pt x="4019463" y="149470"/>
                </a:lnTo>
                <a:close/>
              </a:path>
            </a:pathLst>
          </a:custGeom>
          <a:solidFill>
            <a:srgbClr val="049AAB"/>
          </a:solidFill>
          <a:ln>
            <a:noFill/>
          </a:ln>
        </p:spPr>
        <p:txBody>
          <a:bodyPr vert="horz" wrap="square" lIns="91404" tIns="45702" rIns="91404" bIns="45702" numCol="1" anchor="t" anchorCtr="0" compatLnSpc="1">
            <a:noAutofit/>
          </a:bodyPr>
          <a:lstStyle/>
          <a:p>
            <a:endParaRPr lang="zh-CN" altLang="en-US" sz="1800"/>
          </a:p>
        </p:txBody>
      </p:sp>
      <p:sp>
        <p:nvSpPr>
          <p:cNvPr id="8" name="Line 10"/>
          <p:cNvSpPr>
            <a:spLocks noChangeShapeType="1"/>
          </p:cNvSpPr>
          <p:nvPr/>
        </p:nvSpPr>
        <p:spPr bwMode="auto">
          <a:xfrm flipH="1">
            <a:off x="4759390" y="5181219"/>
            <a:ext cx="1408590" cy="0"/>
          </a:xfrm>
          <a:prstGeom prst="line">
            <a:avLst/>
          </a:prstGeom>
          <a:noFill/>
          <a:ln w="12700" cap="flat">
            <a:solidFill>
              <a:srgbClr val="049AAB"/>
            </a:solidFill>
            <a:prstDash val="dash"/>
            <a:miter lim="800000"/>
            <a:headEnd type="oval" w="med" len="med"/>
            <a:tailEnd type="oval" w="med" len="med"/>
          </a:ln>
          <a:extLst>
            <a:ext uri="{909E8E84-426E-40DD-AFC4-6F175D3DCCD1}">
              <a14:hiddenFill xmlns:a14="http://schemas.microsoft.com/office/drawing/2010/main">
                <a:noFill/>
              </a14:hiddenFill>
            </a:ext>
          </a:extLst>
        </p:spPr>
        <p:txBody>
          <a:bodyPr vert="horz" wrap="square" lIns="91404" tIns="45702" rIns="91404" bIns="45702" numCol="1" anchor="t" anchorCtr="0" compatLnSpc="1"/>
          <a:lstStyle/>
          <a:p>
            <a:endParaRPr lang="zh-CN" altLang="en-US" sz="1800"/>
          </a:p>
        </p:txBody>
      </p:sp>
      <p:sp>
        <p:nvSpPr>
          <p:cNvPr id="9" name="Line 11"/>
          <p:cNvSpPr>
            <a:spLocks noChangeShapeType="1"/>
          </p:cNvSpPr>
          <p:nvPr/>
        </p:nvSpPr>
        <p:spPr bwMode="auto">
          <a:xfrm flipH="1">
            <a:off x="5873861" y="3652741"/>
            <a:ext cx="2381535" cy="0"/>
          </a:xfrm>
          <a:prstGeom prst="line">
            <a:avLst/>
          </a:prstGeom>
          <a:noFill/>
          <a:ln w="12700" cap="flat">
            <a:solidFill>
              <a:srgbClr val="049AAB"/>
            </a:solidFill>
            <a:prstDash val="dash"/>
            <a:miter lim="800000"/>
            <a:headEnd type="oval" w="med" len="med"/>
            <a:tailEnd type="oval" w="med" len="med"/>
          </a:ln>
          <a:extLst>
            <a:ext uri="{909E8E84-426E-40DD-AFC4-6F175D3DCCD1}">
              <a14:hiddenFill xmlns:a14="http://schemas.microsoft.com/office/drawing/2010/main">
                <a:noFill/>
              </a14:hiddenFill>
            </a:ext>
          </a:extLst>
        </p:spPr>
        <p:txBody>
          <a:bodyPr vert="horz" wrap="square" lIns="91404" tIns="45702" rIns="91404" bIns="45702" numCol="1" anchor="t" anchorCtr="0" compatLnSpc="1"/>
          <a:lstStyle/>
          <a:p>
            <a:endParaRPr lang="zh-CN" altLang="en-US" sz="1800">
              <a:solidFill>
                <a:schemeClr val="accent1"/>
              </a:solidFill>
            </a:endParaRPr>
          </a:p>
        </p:txBody>
      </p:sp>
      <p:sp>
        <p:nvSpPr>
          <p:cNvPr id="10" name="Line 12"/>
          <p:cNvSpPr>
            <a:spLocks noChangeShapeType="1"/>
          </p:cNvSpPr>
          <p:nvPr/>
        </p:nvSpPr>
        <p:spPr bwMode="auto">
          <a:xfrm flipH="1">
            <a:off x="6806371" y="2392268"/>
            <a:ext cx="3392482" cy="0"/>
          </a:xfrm>
          <a:prstGeom prst="line">
            <a:avLst/>
          </a:prstGeom>
          <a:noFill/>
          <a:ln w="12700" cap="flat">
            <a:solidFill>
              <a:srgbClr val="049AAB"/>
            </a:solidFill>
            <a:prstDash val="dash"/>
            <a:miter lim="800000"/>
            <a:headEnd type="oval" w="med" len="med"/>
            <a:tailEnd type="oval" w="med" len="med"/>
          </a:ln>
          <a:extLst>
            <a:ext uri="{909E8E84-426E-40DD-AFC4-6F175D3DCCD1}">
              <a14:hiddenFill xmlns:a14="http://schemas.microsoft.com/office/drawing/2010/main">
                <a:noFill/>
              </a14:hiddenFill>
            </a:ext>
          </a:extLst>
        </p:spPr>
        <p:txBody>
          <a:bodyPr vert="horz" wrap="square" lIns="91404" tIns="45702" rIns="91404" bIns="45702" numCol="1" anchor="t" anchorCtr="0" compatLnSpc="1"/>
          <a:lstStyle/>
          <a:p>
            <a:endParaRPr lang="zh-CN" altLang="en-US" sz="1800">
              <a:solidFill>
                <a:schemeClr val="accent1"/>
              </a:solidFill>
            </a:endParaRPr>
          </a:p>
        </p:txBody>
      </p:sp>
      <p:sp>
        <p:nvSpPr>
          <p:cNvPr id="11" name="TextBox 10"/>
          <p:cNvSpPr txBox="1"/>
          <p:nvPr/>
        </p:nvSpPr>
        <p:spPr>
          <a:xfrm>
            <a:off x="10398545" y="1931237"/>
            <a:ext cx="1396920" cy="830673"/>
          </a:xfrm>
          <a:prstGeom prst="rect">
            <a:avLst/>
          </a:prstGeom>
          <a:noFill/>
        </p:spPr>
        <p:txBody>
          <a:bodyPr wrap="square" rtlCol="0">
            <a:spAutoFit/>
          </a:bodyPr>
          <a:lstStyle/>
          <a:p>
            <a:pPr algn="ctr"/>
            <a:r>
              <a:rPr lang="zh-CN" altLang="en-US" sz="2400" b="1" dirty="0">
                <a:solidFill>
                  <a:schemeClr val="tx1">
                    <a:lumMod val="85000"/>
                    <a:lumOff val="15000"/>
                  </a:schemeClr>
                </a:solidFill>
                <a:latin typeface="+mj-ea"/>
                <a:ea typeface="+mj-ea"/>
              </a:rPr>
              <a:t>消费观改变</a:t>
            </a:r>
          </a:p>
        </p:txBody>
      </p:sp>
      <p:sp>
        <p:nvSpPr>
          <p:cNvPr id="12" name="TextBox 11"/>
          <p:cNvSpPr txBox="1"/>
          <p:nvPr/>
        </p:nvSpPr>
        <p:spPr>
          <a:xfrm>
            <a:off x="8468155" y="3303355"/>
            <a:ext cx="1366010" cy="830673"/>
          </a:xfrm>
          <a:prstGeom prst="rect">
            <a:avLst/>
          </a:prstGeom>
          <a:noFill/>
        </p:spPr>
        <p:txBody>
          <a:bodyPr wrap="square" rtlCol="0">
            <a:spAutoFit/>
          </a:bodyPr>
          <a:lstStyle>
            <a:defPPr>
              <a:defRPr lang="zh-CN"/>
            </a:defPPr>
            <a:lvl1pPr algn="ctr">
              <a:defRPr sz="2400" b="1">
                <a:solidFill>
                  <a:schemeClr val="tx1">
                    <a:lumMod val="85000"/>
                    <a:lumOff val="15000"/>
                  </a:schemeClr>
                </a:solidFill>
                <a:latin typeface="+mj-ea"/>
                <a:ea typeface="+mj-ea"/>
              </a:defRPr>
            </a:lvl1pPr>
          </a:lstStyle>
          <a:p>
            <a:r>
              <a:rPr lang="zh-CN" altLang="en-US" dirty="0"/>
              <a:t>本地区行情</a:t>
            </a:r>
          </a:p>
        </p:txBody>
      </p:sp>
      <p:sp>
        <p:nvSpPr>
          <p:cNvPr id="13" name="TextBox 12"/>
          <p:cNvSpPr txBox="1"/>
          <p:nvPr/>
        </p:nvSpPr>
        <p:spPr>
          <a:xfrm>
            <a:off x="6438280" y="4765882"/>
            <a:ext cx="1317737" cy="830673"/>
          </a:xfrm>
          <a:prstGeom prst="rect">
            <a:avLst/>
          </a:prstGeom>
          <a:noFill/>
        </p:spPr>
        <p:txBody>
          <a:bodyPr wrap="square" rtlCol="0">
            <a:spAutoFit/>
          </a:bodyPr>
          <a:lstStyle>
            <a:defPPr>
              <a:defRPr lang="zh-CN"/>
            </a:defPPr>
            <a:lvl1pPr algn="ctr">
              <a:defRPr sz="2400" b="1">
                <a:solidFill>
                  <a:schemeClr val="tx1">
                    <a:lumMod val="85000"/>
                    <a:lumOff val="15000"/>
                  </a:schemeClr>
                </a:solidFill>
                <a:latin typeface="+mj-ea"/>
                <a:ea typeface="+mj-ea"/>
              </a:defRPr>
            </a:lvl1pPr>
          </a:lstStyle>
          <a:p>
            <a:r>
              <a:rPr lang="zh-CN" altLang="en-US" dirty="0"/>
              <a:t>行业大背景</a:t>
            </a:r>
          </a:p>
        </p:txBody>
      </p:sp>
      <p:grpSp>
        <p:nvGrpSpPr>
          <p:cNvPr id="24" name="组合 23"/>
          <p:cNvGrpSpPr/>
          <p:nvPr/>
        </p:nvGrpSpPr>
        <p:grpSpPr>
          <a:xfrm>
            <a:off x="810680" y="4535519"/>
            <a:ext cx="3732769" cy="1033409"/>
            <a:chOff x="810680" y="4535519"/>
            <a:chExt cx="3732769" cy="1033409"/>
          </a:xfrm>
        </p:grpSpPr>
        <p:sp>
          <p:nvSpPr>
            <p:cNvPr id="14" name="矩形 13"/>
            <p:cNvSpPr/>
            <p:nvPr/>
          </p:nvSpPr>
          <p:spPr>
            <a:xfrm>
              <a:off x="810680" y="4904707"/>
              <a:ext cx="3732769" cy="664221"/>
            </a:xfrm>
            <a:prstGeom prst="rect">
              <a:avLst/>
            </a:prstGeo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lvl="0">
                <a:lnSpc>
                  <a:spcPct val="120000"/>
                </a:lnSpc>
                <a:spcBef>
                  <a:spcPct val="0"/>
                </a:spcBef>
              </a:pPr>
              <a:r>
                <a:rPr lang="zh-CN" altLang="en-US" sz="1600" dirty="0">
                  <a:solidFill>
                    <a:prstClr val="white">
                      <a:lumMod val="50000"/>
                    </a:prstClr>
                  </a:solidFill>
                  <a:sym typeface="微软雅黑" panose="020B0503020204020204" pitchFamily="34" charset="-122"/>
                </a:rPr>
                <a:t>在此录入上述图表的综合描述说明，在此录入上述图表的综合描述说明。</a:t>
              </a:r>
            </a:p>
          </p:txBody>
        </p:sp>
        <p:sp>
          <p:nvSpPr>
            <p:cNvPr id="17" name="矩形 16"/>
            <p:cNvSpPr/>
            <p:nvPr/>
          </p:nvSpPr>
          <p:spPr>
            <a:xfrm>
              <a:off x="810680" y="4535519"/>
              <a:ext cx="1569047" cy="369188"/>
            </a:xfrm>
            <a:prstGeom prst="rect">
              <a:avLst/>
            </a:prstGeom>
          </p:spPr>
          <p:txBody>
            <a:bodyPr wrap="none">
              <a:spAutoFit/>
            </a:bodyPr>
            <a:lstStyle/>
            <a:p>
              <a:r>
                <a:rPr lang="zh-CN" altLang="en-US" sz="1800" b="1" dirty="0">
                  <a:solidFill>
                    <a:srgbClr val="049AAB"/>
                  </a:solidFill>
                  <a:latin typeface="微软雅黑" panose="020B0503020204020204" pitchFamily="34" charset="-122"/>
                  <a:ea typeface="微软雅黑" panose="020B0503020204020204" pitchFamily="34" charset="-122"/>
                </a:rPr>
                <a:t>行业</a:t>
              </a:r>
              <a:r>
                <a:rPr lang="zh-CN" altLang="zh-CN" sz="1800" b="1" dirty="0">
                  <a:solidFill>
                    <a:srgbClr val="049AAB"/>
                  </a:solidFill>
                  <a:latin typeface="微软雅黑" panose="020B0503020204020204" pitchFamily="34" charset="-122"/>
                  <a:ea typeface="微软雅黑" panose="020B0503020204020204" pitchFamily="34" charset="-122"/>
                </a:rPr>
                <a:t>快速发展</a:t>
              </a:r>
              <a:endParaRPr lang="zh-CN" altLang="en-US" sz="1800" b="1" dirty="0">
                <a:solidFill>
                  <a:srgbClr val="049AAB"/>
                </a:solidFill>
              </a:endParaRPr>
            </a:p>
          </p:txBody>
        </p:sp>
      </p:grpSp>
      <p:grpSp>
        <p:nvGrpSpPr>
          <p:cNvPr id="3" name="组合 2"/>
          <p:cNvGrpSpPr/>
          <p:nvPr/>
        </p:nvGrpSpPr>
        <p:grpSpPr>
          <a:xfrm>
            <a:off x="810679" y="3037795"/>
            <a:ext cx="4812470" cy="950495"/>
            <a:chOff x="810679" y="3037795"/>
            <a:chExt cx="4812470" cy="950495"/>
          </a:xfrm>
        </p:grpSpPr>
        <p:sp>
          <p:nvSpPr>
            <p:cNvPr id="15" name="矩形 14"/>
            <p:cNvSpPr/>
            <p:nvPr/>
          </p:nvSpPr>
          <p:spPr>
            <a:xfrm>
              <a:off x="810680" y="3324069"/>
              <a:ext cx="4812469" cy="664221"/>
            </a:xfrm>
            <a:prstGeom prst="rect">
              <a:avLst/>
            </a:prstGeo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lvl="0">
                <a:lnSpc>
                  <a:spcPct val="120000"/>
                </a:lnSpc>
                <a:spcBef>
                  <a:spcPct val="0"/>
                </a:spcBef>
              </a:pPr>
              <a:r>
                <a:rPr lang="zh-CN" altLang="en-US" sz="1600" dirty="0">
                  <a:solidFill>
                    <a:prstClr val="white">
                      <a:lumMod val="50000"/>
                    </a:prstClr>
                  </a:solidFill>
                  <a:sym typeface="微软雅黑" panose="020B0503020204020204" pitchFamily="34" charset="-122"/>
                </a:rPr>
                <a:t>在此录入上述图表的综合描述说明，在此录入上述图表的综合描述说明。</a:t>
              </a:r>
            </a:p>
          </p:txBody>
        </p:sp>
        <p:sp>
          <p:nvSpPr>
            <p:cNvPr id="19" name="矩形 18"/>
            <p:cNvSpPr/>
            <p:nvPr/>
          </p:nvSpPr>
          <p:spPr>
            <a:xfrm>
              <a:off x="810679" y="3037795"/>
              <a:ext cx="1811007" cy="369188"/>
            </a:xfrm>
            <a:prstGeom prst="rect">
              <a:avLst/>
            </a:prstGeom>
          </p:spPr>
          <p:txBody>
            <a:bodyPr wrap="none">
              <a:spAutoFit/>
            </a:bodyPr>
            <a:lstStyle/>
            <a:p>
              <a:r>
                <a:rPr lang="zh-CN" altLang="en-US" sz="1800" b="1" dirty="0">
                  <a:solidFill>
                    <a:srgbClr val="049AAB"/>
                  </a:solidFill>
                  <a:latin typeface="微软雅黑" panose="020B0503020204020204" pitchFamily="34" charset="-122"/>
                  <a:ea typeface="微软雅黑" panose="020B0503020204020204" pitchFamily="34" charset="-122"/>
                </a:rPr>
                <a:t>本市发展空间大</a:t>
              </a:r>
            </a:p>
          </p:txBody>
        </p:sp>
      </p:grpSp>
      <p:grpSp>
        <p:nvGrpSpPr>
          <p:cNvPr id="2" name="组合 1"/>
          <p:cNvGrpSpPr/>
          <p:nvPr/>
        </p:nvGrpSpPr>
        <p:grpSpPr>
          <a:xfrm>
            <a:off x="810680" y="1469035"/>
            <a:ext cx="5849730" cy="993217"/>
            <a:chOff x="810680" y="1469035"/>
            <a:chExt cx="5849730" cy="993217"/>
          </a:xfrm>
        </p:grpSpPr>
        <p:sp>
          <p:nvSpPr>
            <p:cNvPr id="16" name="矩形 15"/>
            <p:cNvSpPr/>
            <p:nvPr/>
          </p:nvSpPr>
          <p:spPr>
            <a:xfrm>
              <a:off x="810681" y="1798031"/>
              <a:ext cx="5849729" cy="664221"/>
            </a:xfrm>
            <a:prstGeom prst="rect">
              <a:avLst/>
            </a:prstGeo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lvl="0">
                <a:lnSpc>
                  <a:spcPct val="120000"/>
                </a:lnSpc>
                <a:spcBef>
                  <a:spcPct val="0"/>
                </a:spcBef>
              </a:pPr>
              <a:r>
                <a:rPr lang="zh-CN" altLang="en-US" sz="1600" dirty="0">
                  <a:solidFill>
                    <a:prstClr val="white">
                      <a:lumMod val="50000"/>
                    </a:prstClr>
                  </a:solidFill>
                  <a:sym typeface="微软雅黑" panose="020B0503020204020204" pitchFamily="34" charset="-122"/>
                </a:rPr>
                <a:t>在此录入上述图表的综合描述说明，在此录入上述图表的综合描述说明。</a:t>
              </a:r>
            </a:p>
          </p:txBody>
        </p:sp>
        <p:sp>
          <p:nvSpPr>
            <p:cNvPr id="20" name="矩形 19"/>
            <p:cNvSpPr/>
            <p:nvPr/>
          </p:nvSpPr>
          <p:spPr>
            <a:xfrm>
              <a:off x="810680" y="1469035"/>
              <a:ext cx="1578661" cy="369188"/>
            </a:xfrm>
            <a:prstGeom prst="rect">
              <a:avLst/>
            </a:prstGeom>
          </p:spPr>
          <p:txBody>
            <a:bodyPr wrap="none">
              <a:spAutoFit/>
            </a:bodyPr>
            <a:lstStyle/>
            <a:p>
              <a:r>
                <a:rPr lang="zh-CN" altLang="en-US" sz="1800" b="1" dirty="0">
                  <a:solidFill>
                    <a:srgbClr val="049AAB"/>
                  </a:solidFill>
                  <a:latin typeface="微软雅黑" panose="020B0503020204020204" pitchFamily="34" charset="-122"/>
                  <a:ea typeface="微软雅黑" panose="020B0503020204020204" pitchFamily="34" charset="-122"/>
                </a:rPr>
                <a:t>消费发展趋势</a:t>
              </a:r>
            </a:p>
          </p:txBody>
        </p:sp>
      </p:grpSp>
      <p:grpSp>
        <p:nvGrpSpPr>
          <p:cNvPr id="21" name="组合 20"/>
          <p:cNvGrpSpPr/>
          <p:nvPr/>
        </p:nvGrpSpPr>
        <p:grpSpPr>
          <a:xfrm>
            <a:off x="1128173" y="143392"/>
            <a:ext cx="4818161" cy="646331"/>
            <a:chOff x="6080760" y="1044564"/>
            <a:chExt cx="4818161" cy="646331"/>
          </a:xfrm>
        </p:grpSpPr>
        <p:sp>
          <p:nvSpPr>
            <p:cNvPr id="22" name="文本框 21"/>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TWO</a:t>
              </a:r>
              <a:endParaRPr lang="zh-CN" altLang="en-US" sz="3600" b="1" dirty="0">
                <a:solidFill>
                  <a:srgbClr val="049AAB"/>
                </a:solidFill>
                <a:latin typeface="Microsoft Yi Baiti" panose="03000500000000000000" pitchFamily="66" charset="0"/>
              </a:endParaRPr>
            </a:p>
          </p:txBody>
        </p:sp>
        <p:sp>
          <p:nvSpPr>
            <p:cNvPr id="23" name="文本框 22"/>
            <p:cNvSpPr txBox="1"/>
            <p:nvPr/>
          </p:nvSpPr>
          <p:spPr>
            <a:xfrm>
              <a:off x="7061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市场分析</a:t>
              </a:r>
            </a:p>
          </p:txBody>
        </p:sp>
      </p:grpSp>
    </p:spTree>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1500"/>
                            </p:stCondLst>
                            <p:childTnLst>
                              <p:par>
                                <p:cTn id="22" presetID="12" presetClass="entr" presetSubtype="2"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p:tgtEl>
                                          <p:spTgt spid="2"/>
                                        </p:tgtEl>
                                        <p:attrNameLst>
                                          <p:attrName>ppt_x</p:attrName>
                                        </p:attrNameLst>
                                      </p:cBhvr>
                                      <p:tavLst>
                                        <p:tav tm="0">
                                          <p:val>
                                            <p:strVal val="#ppt_x+#ppt_w*1.125000"/>
                                          </p:val>
                                        </p:tav>
                                        <p:tav tm="100000">
                                          <p:val>
                                            <p:strVal val="#ppt_x"/>
                                          </p:val>
                                        </p:tav>
                                      </p:tavLst>
                                    </p:anim>
                                    <p:animEffect transition="in" filter="wipe(left)">
                                      <p:cBhvr>
                                        <p:cTn id="25" dur="500"/>
                                        <p:tgtEl>
                                          <p:spTgt spid="2"/>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right)">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par>
                          <p:cTn id="39" fill="hold">
                            <p:stCondLst>
                              <p:cond delay="3000"/>
                            </p:stCondLst>
                            <p:childTnLst>
                              <p:par>
                                <p:cTn id="40" presetID="12" presetClass="entr" presetSubtype="2"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p:tgtEl>
                                          <p:spTgt spid="3"/>
                                        </p:tgtEl>
                                        <p:attrNameLst>
                                          <p:attrName>ppt_x</p:attrName>
                                        </p:attrNameLst>
                                      </p:cBhvr>
                                      <p:tavLst>
                                        <p:tav tm="0">
                                          <p:val>
                                            <p:strVal val="#ppt_x+#ppt_w*1.125000"/>
                                          </p:val>
                                        </p:tav>
                                        <p:tav tm="100000">
                                          <p:val>
                                            <p:strVal val="#ppt_x"/>
                                          </p:val>
                                        </p:tav>
                                      </p:tavLst>
                                    </p:anim>
                                    <p:animEffect transition="in" filter="wipe(left)">
                                      <p:cBhvr>
                                        <p:cTn id="43" dur="500"/>
                                        <p:tgtEl>
                                          <p:spTgt spid="3"/>
                                        </p:tgtEl>
                                      </p:cBhvr>
                                    </p:animEffect>
                                  </p:childTnLst>
                                </p:cTn>
                              </p:par>
                            </p:childTnLst>
                          </p:cTn>
                        </p:par>
                        <p:par>
                          <p:cTn id="44" fill="hold">
                            <p:stCondLst>
                              <p:cond delay="3500"/>
                            </p:stCondLst>
                            <p:childTnLst>
                              <p:par>
                                <p:cTn id="45" presetID="53" presetClass="entr" presetSubtype="16" fill="hold" grpId="0"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ppt_w</p:attrName>
                                        </p:attrNameLst>
                                      </p:cBhvr>
                                      <p:tavLst>
                                        <p:tav tm="0">
                                          <p:val>
                                            <p:fltVal val="0"/>
                                          </p:val>
                                        </p:tav>
                                        <p:tav tm="100000">
                                          <p:val>
                                            <p:strVal val="#ppt_w"/>
                                          </p:val>
                                        </p:tav>
                                      </p:tavLst>
                                    </p:anim>
                                    <p:anim calcmode="lin" valueType="num">
                                      <p:cBhvr>
                                        <p:cTn id="48" dur="500" fill="hold"/>
                                        <p:tgtEl>
                                          <p:spTgt spid="4"/>
                                        </p:tgtEl>
                                        <p:attrNameLst>
                                          <p:attrName>ppt_h</p:attrName>
                                        </p:attrNameLst>
                                      </p:cBhvr>
                                      <p:tavLst>
                                        <p:tav tm="0">
                                          <p:val>
                                            <p:fltVal val="0"/>
                                          </p:val>
                                        </p:tav>
                                        <p:tav tm="100000">
                                          <p:val>
                                            <p:strVal val="#ppt_h"/>
                                          </p:val>
                                        </p:tav>
                                      </p:tavLst>
                                    </p:anim>
                                    <p:animEffect transition="in" filter="fade">
                                      <p:cBhvr>
                                        <p:cTn id="49" dur="500"/>
                                        <p:tgtEl>
                                          <p:spTgt spid="4"/>
                                        </p:tgtEl>
                                      </p:cBhvr>
                                    </p:animEffect>
                                  </p:childTnLst>
                                </p:cTn>
                              </p:par>
                            </p:childTnLst>
                          </p:cTn>
                        </p:par>
                        <p:par>
                          <p:cTn id="50" fill="hold">
                            <p:stCondLst>
                              <p:cond delay="4000"/>
                            </p:stCondLst>
                            <p:childTnLst>
                              <p:par>
                                <p:cTn id="51" presetID="22" presetClass="entr" presetSubtype="2"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right)">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par>
                          <p:cTn id="57" fill="hold">
                            <p:stCondLst>
                              <p:cond delay="4500"/>
                            </p:stCondLst>
                            <p:childTnLst>
                              <p:par>
                                <p:cTn id="58" presetID="12" presetClass="entr" presetSubtype="2" fill="hold" nodeType="afterEffect">
                                  <p:stCondLst>
                                    <p:cond delay="0"/>
                                  </p:stCondLst>
                                  <p:childTnLst>
                                    <p:set>
                                      <p:cBhvr>
                                        <p:cTn id="59" dur="1" fill="hold">
                                          <p:stCondLst>
                                            <p:cond delay="0"/>
                                          </p:stCondLst>
                                        </p:cTn>
                                        <p:tgtEl>
                                          <p:spTgt spid="24"/>
                                        </p:tgtEl>
                                        <p:attrNameLst>
                                          <p:attrName>style.visibility</p:attrName>
                                        </p:attrNameLst>
                                      </p:cBhvr>
                                      <p:to>
                                        <p:strVal val="visible"/>
                                      </p:to>
                                    </p:set>
                                    <p:anim calcmode="lin" valueType="num">
                                      <p:cBhvr additive="base">
                                        <p:cTn id="60" dur="500"/>
                                        <p:tgtEl>
                                          <p:spTgt spid="24"/>
                                        </p:tgtEl>
                                        <p:attrNameLst>
                                          <p:attrName>ppt_x</p:attrName>
                                        </p:attrNameLst>
                                      </p:cBhvr>
                                      <p:tavLst>
                                        <p:tav tm="0">
                                          <p:val>
                                            <p:strVal val="#ppt_x+#ppt_w*1.125000"/>
                                          </p:val>
                                        </p:tav>
                                        <p:tav tm="100000">
                                          <p:val>
                                            <p:strVal val="#ppt_x"/>
                                          </p:val>
                                        </p:tav>
                                      </p:tavLst>
                                    </p:anim>
                                    <p:animEffect transition="in" filter="wipe(left)">
                                      <p:cBhvr>
                                        <p:cTn id="6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jepp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1786</Words>
  <Application>Microsoft Office PowerPoint</Application>
  <PresentationFormat>宽屏</PresentationFormat>
  <Paragraphs>273</Paragraphs>
  <Slides>25</Slides>
  <Notes>25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25</vt:i4>
      </vt:variant>
    </vt:vector>
  </HeadingPairs>
  <TitlesOfParts>
    <vt:vector size="40" baseType="lpstr">
      <vt:lpstr>Gungsuh</vt:lpstr>
      <vt:lpstr>Lifeline JL</vt:lpstr>
      <vt:lpstr>Roboto</vt:lpstr>
      <vt:lpstr>等线</vt:lpstr>
      <vt:lpstr>等线 Light</vt:lpstr>
      <vt:lpstr>方正兰亭黑_GBK</vt:lpstr>
      <vt:lpstr>方正兰亭纤黑简体</vt:lpstr>
      <vt:lpstr>宋体</vt:lpstr>
      <vt:lpstr>微软雅黑</vt:lpstr>
      <vt:lpstr>Arial</vt:lpstr>
      <vt:lpstr>Calibri</vt:lpstr>
      <vt:lpstr>Impact</vt:lpstr>
      <vt:lpstr>Microsoft Yi Baiti</vt:lpstr>
      <vt:lpstr>Wingdings</vt:lpstr>
      <vt:lpstr>jeppt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蓝色多边形</dc:title>
  <dc:creator>第一PPT模板网-WWW.1PPT.COM</dc:creator>
  <cp:keywords>第一PPT模板网-WWW.1PPT.COM</cp:keywords>
  <cp:lastModifiedBy>Administrator</cp:lastModifiedBy>
  <cp:revision>49</cp:revision>
  <dcterms:created xsi:type="dcterms:W3CDTF">2017-09-11T00:58:00Z</dcterms:created>
  <dcterms:modified xsi:type="dcterms:W3CDTF">2020-03-10T03:02:29Z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