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7"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1D8BD707-D9CF-40AE-B4C6-C98DA3205C09}" type="datetimeFigureOut">
              <a:rPr lang="en-US" smtClean="0"/>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6F15528-21DE-4FAA-801E-634DDDAF4B2B}" type="slidenum">
              <a:rPr lang="en-US" smtClean="0"/>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2230902"/>
          </a:xfrm>
        </p:spPr>
        <p:txBody>
          <a:bodyPr>
            <a:normAutofit/>
          </a:bodyPr>
          <a:lstStyle/>
          <a:p>
            <a:r>
              <a:rPr lang="en-US" dirty="0" smtClean="0"/>
              <a:t>Unit No. 1</a:t>
            </a:r>
            <a:br>
              <a:rPr lang="en-US" dirty="0" smtClean="0"/>
            </a:br>
            <a:br>
              <a:rPr lang="en-US" dirty="0" smtClean="0"/>
            </a:br>
            <a:r>
              <a:rPr lang="en-US" dirty="0" smtClean="0"/>
              <a:t>	</a:t>
            </a:r>
            <a:r>
              <a:rPr lang="en-US" sz="4800" dirty="0" smtClean="0"/>
              <a:t>Introduction to PHP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708392" cy="6400800"/>
          </a:xfrm>
        </p:spPr>
        <p:txBody>
          <a:bodyPr>
            <a:normAutofit/>
          </a:bodyPr>
          <a:lstStyle/>
          <a:p>
            <a:r>
              <a:rPr lang="en-US" sz="2000" dirty="0" smtClean="0"/>
              <a:t>Below, we have an example of a simple PHP file, with a PHP script that uses a built-in PHP function "echo" to output the text "Hello World!" on a web page:</a:t>
            </a:r>
            <a:endParaRPr lang="en-US" sz="2000" dirty="0" smtClean="0"/>
          </a:p>
          <a:p>
            <a:endParaRPr lang="en-US" sz="2000" dirty="0" smtClean="0"/>
          </a:p>
          <a:p>
            <a:r>
              <a:rPr lang="en-US" sz="2000" dirty="0" smtClean="0"/>
              <a:t>&lt;!DOCTYPE html&gt;</a:t>
            </a:r>
            <a:br>
              <a:rPr lang="en-US" sz="2000" dirty="0" smtClean="0"/>
            </a:br>
            <a:r>
              <a:rPr lang="en-US" sz="2000" dirty="0" smtClean="0"/>
              <a:t>&lt;html&gt;</a:t>
            </a:r>
            <a:br>
              <a:rPr lang="en-US" sz="2000" dirty="0" smtClean="0"/>
            </a:br>
            <a:r>
              <a:rPr lang="en-US" sz="2000" dirty="0" smtClean="0"/>
              <a:t>&lt;body&gt;</a:t>
            </a:r>
            <a:br>
              <a:rPr lang="en-US" sz="2000" dirty="0" smtClean="0"/>
            </a:br>
            <a:br>
              <a:rPr lang="en-US" sz="2000" dirty="0" smtClean="0"/>
            </a:br>
            <a:r>
              <a:rPr lang="en-US" sz="2000" dirty="0" smtClean="0"/>
              <a:t>&lt;h1&gt;My first PHP page&lt;/h1&gt;</a:t>
            </a:r>
            <a:br>
              <a:rPr lang="en-US" sz="2000" dirty="0" smtClean="0"/>
            </a:br>
            <a:br>
              <a:rPr lang="en-US" sz="2000" dirty="0" smtClean="0"/>
            </a:br>
            <a:r>
              <a:rPr lang="en-US" sz="2000" dirty="0" smtClean="0"/>
              <a:t>&lt;?php</a:t>
            </a:r>
            <a:br>
              <a:rPr lang="en-US" sz="2000" dirty="0" smtClean="0"/>
            </a:br>
            <a:r>
              <a:rPr lang="en-US" sz="2000" dirty="0" smtClean="0"/>
              <a:t>echo "Hello World!";</a:t>
            </a:r>
            <a:br>
              <a:rPr lang="en-US" sz="2000" dirty="0" smtClean="0"/>
            </a:br>
            <a:r>
              <a:rPr lang="en-US" sz="2000" dirty="0" smtClean="0"/>
              <a:t>?&gt;</a:t>
            </a:r>
            <a:br>
              <a:rPr lang="en-US" sz="2000" dirty="0" smtClean="0"/>
            </a:br>
            <a:br>
              <a:rPr lang="en-US" sz="2000" dirty="0" smtClean="0"/>
            </a:br>
            <a:r>
              <a:rPr lang="en-US" sz="2000" dirty="0" smtClean="0"/>
              <a:t>&lt;/body&gt;</a:t>
            </a:r>
            <a:br>
              <a:rPr lang="en-US" sz="2000" dirty="0" smtClean="0"/>
            </a:br>
            <a:r>
              <a:rPr lang="en-US" sz="2000" dirty="0" smtClean="0"/>
              <a:t>&lt;/html&gt;</a:t>
            </a: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708392" cy="6400800"/>
          </a:xfrm>
        </p:spPr>
        <p:txBody>
          <a:bodyPr>
            <a:normAutofit fontScale="92500" lnSpcReduction="10000"/>
          </a:bodyPr>
          <a:lstStyle/>
          <a:p>
            <a:pPr>
              <a:buFont typeface="Wingdings" panose="05000000000000000000" pitchFamily="2" charset="2"/>
              <a:buChar char="v"/>
            </a:pPr>
            <a:r>
              <a:rPr lang="en-US" sz="2600" b="1" dirty="0" smtClean="0"/>
              <a:t>Escaping to PHP</a:t>
            </a:r>
            <a:endParaRPr lang="en-US" sz="2600" b="1" dirty="0" smtClean="0"/>
          </a:p>
          <a:p>
            <a:r>
              <a:rPr lang="en-US" sz="2000" dirty="0" smtClean="0"/>
              <a:t>The PHP parsing engine needs a way to differentiate PHP code from other elements in the page. The mechanism for doing so is known as 'escaping to PHP'. There are four ways to do this −</a:t>
            </a:r>
            <a:endParaRPr lang="en-US" sz="2000" dirty="0" smtClean="0"/>
          </a:p>
          <a:p>
            <a:pPr marL="539750" indent="-457200">
              <a:buNone/>
            </a:pPr>
            <a:r>
              <a:rPr lang="en-US" sz="1900" b="1" dirty="0" smtClean="0"/>
              <a:t>1) Canonical PHP tags</a:t>
            </a:r>
            <a:endParaRPr lang="en-US" sz="1900" b="1" dirty="0" smtClean="0"/>
          </a:p>
          <a:p>
            <a:r>
              <a:rPr lang="en-US" sz="2000" dirty="0" smtClean="0"/>
              <a:t>The most universally effective PHP tag style is −</a:t>
            </a:r>
            <a:endParaRPr lang="en-US" sz="2000" dirty="0" smtClean="0"/>
          </a:p>
          <a:p>
            <a:r>
              <a:rPr lang="en-US" sz="2000" b="1" dirty="0" smtClean="0"/>
              <a:t>&lt;?php...?&gt;</a:t>
            </a:r>
            <a:endParaRPr lang="en-US" sz="2000" b="1" dirty="0" smtClean="0"/>
          </a:p>
          <a:p>
            <a:r>
              <a:rPr lang="en-US" sz="2000" dirty="0" smtClean="0"/>
              <a:t>If you use this style, you can be positive that your tags will always be correctly interpreted.</a:t>
            </a:r>
            <a:endParaRPr lang="en-US" sz="2000" dirty="0" smtClean="0"/>
          </a:p>
          <a:p>
            <a:endParaRPr lang="en-US" sz="2000" dirty="0" smtClean="0"/>
          </a:p>
          <a:p>
            <a:pPr marL="539750" indent="-457200">
              <a:buNone/>
            </a:pPr>
            <a:r>
              <a:rPr lang="en-US" sz="1900" b="1" dirty="0" smtClean="0"/>
              <a:t>2) Short-open (SGML-style) tags</a:t>
            </a:r>
            <a:endParaRPr lang="en-US" sz="2000" b="1" dirty="0" smtClean="0"/>
          </a:p>
          <a:p>
            <a:r>
              <a:rPr lang="en-US" sz="2000" dirty="0" smtClean="0"/>
              <a:t>Short or short-open tags look like this −</a:t>
            </a:r>
            <a:endParaRPr lang="en-US" sz="2000" dirty="0" smtClean="0"/>
          </a:p>
          <a:p>
            <a:r>
              <a:rPr lang="en-US" sz="2000" b="1" dirty="0" smtClean="0"/>
              <a:t>&lt;?...?&gt;</a:t>
            </a:r>
            <a:endParaRPr lang="en-US" sz="2000" b="1" dirty="0" smtClean="0"/>
          </a:p>
          <a:p>
            <a:r>
              <a:rPr lang="en-US" sz="2000" dirty="0" smtClean="0"/>
              <a:t>Short tags are, as one might expect, the shortest option You must do one of two things to enable PHP to recognize the tags −</a:t>
            </a:r>
            <a:endParaRPr lang="en-US" sz="2000" dirty="0" smtClean="0"/>
          </a:p>
          <a:p>
            <a:pPr>
              <a:buFont typeface="Wingdings" panose="05000000000000000000" pitchFamily="2" charset="2"/>
              <a:buChar char="Ø"/>
            </a:pPr>
            <a:r>
              <a:rPr lang="en-US" sz="2000" dirty="0" smtClean="0"/>
              <a:t>Choose the --enable-short-tags configuration option when you're building PHP.</a:t>
            </a:r>
            <a:endParaRPr lang="en-US" sz="2000" dirty="0" smtClean="0"/>
          </a:p>
          <a:p>
            <a:pPr>
              <a:buFont typeface="Wingdings" panose="05000000000000000000" pitchFamily="2" charset="2"/>
              <a:buChar char="Ø"/>
            </a:pPr>
            <a:r>
              <a:rPr lang="en-US" sz="2000" dirty="0" smtClean="0"/>
              <a:t>Set the </a:t>
            </a:r>
            <a:r>
              <a:rPr lang="en-US" sz="2000" dirty="0" err="1" smtClean="0"/>
              <a:t>short_open_tag</a:t>
            </a:r>
            <a:r>
              <a:rPr lang="en-US" sz="2000" dirty="0" smtClean="0"/>
              <a:t> setting in your php.ini file to on. This option must be disabled to parse XML with PHP because the same syntax is used for XML tags.</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708392" cy="6400800"/>
          </a:xfrm>
        </p:spPr>
        <p:txBody>
          <a:bodyPr>
            <a:normAutofit/>
          </a:bodyPr>
          <a:lstStyle/>
          <a:p>
            <a:pPr marL="539750" indent="-457200">
              <a:buNone/>
            </a:pPr>
            <a:r>
              <a:rPr lang="en-US" sz="1900" b="1" dirty="0" smtClean="0"/>
              <a:t>3) </a:t>
            </a:r>
            <a:r>
              <a:rPr lang="en-US" sz="1800" b="1" dirty="0" smtClean="0"/>
              <a:t>ASP-style tags</a:t>
            </a:r>
            <a:endParaRPr lang="en-US" sz="1800" b="1" dirty="0" smtClean="0"/>
          </a:p>
          <a:p>
            <a:pPr marL="539750" indent="-457200">
              <a:buNone/>
            </a:pPr>
            <a:endParaRPr lang="en-US" sz="1900" b="1" dirty="0" smtClean="0"/>
          </a:p>
          <a:p>
            <a:r>
              <a:rPr lang="en-US" sz="2000" dirty="0" smtClean="0"/>
              <a:t>ASP-style tags mimic the tags used by Active Server Pages to delineate code blocks. ASP-style tags look like this −</a:t>
            </a:r>
            <a:endParaRPr lang="en-US" sz="2000" dirty="0" smtClean="0"/>
          </a:p>
          <a:p>
            <a:r>
              <a:rPr lang="en-US" sz="2000" b="1" dirty="0" smtClean="0"/>
              <a:t>&lt;%...%&gt;</a:t>
            </a:r>
            <a:endParaRPr lang="en-US" sz="2000" b="1" dirty="0" smtClean="0"/>
          </a:p>
          <a:p>
            <a:r>
              <a:rPr lang="en-US" sz="2000" dirty="0" smtClean="0"/>
              <a:t>To use ASP-style tags, you will need to set the configuration option in your php.ini file.</a:t>
            </a:r>
            <a:br>
              <a:rPr lang="en-US" sz="2000" dirty="0" smtClean="0"/>
            </a:br>
            <a:endParaRPr lang="en-US" sz="2000" dirty="0" smtClean="0"/>
          </a:p>
          <a:p>
            <a:pPr marL="539750" indent="-457200">
              <a:buNone/>
            </a:pPr>
            <a:r>
              <a:rPr lang="en-US" sz="1800" b="1" dirty="0" smtClean="0"/>
              <a:t>4) HTML script tags</a:t>
            </a:r>
            <a:endParaRPr lang="en-US" sz="1800" b="1" dirty="0" smtClean="0"/>
          </a:p>
          <a:p>
            <a:pPr marL="539750" indent="-457200">
              <a:buNone/>
            </a:pPr>
            <a:endParaRPr lang="en-US" sz="1800" b="1" dirty="0" smtClean="0"/>
          </a:p>
          <a:p>
            <a:r>
              <a:rPr lang="en-US" sz="2000" dirty="0" smtClean="0"/>
              <a:t>HTML script tags look like this −</a:t>
            </a:r>
            <a:endParaRPr lang="en-US" sz="2000" dirty="0" smtClean="0"/>
          </a:p>
          <a:p>
            <a:r>
              <a:rPr lang="en-US" sz="2000" b="1" dirty="0" smtClean="0"/>
              <a:t>&lt;script language = "PHP"&gt;...&lt;/script&gt;</a:t>
            </a:r>
            <a:endParaRPr lang="en-US" sz="2000" b="1" dirty="0" smtClean="0"/>
          </a:p>
          <a:p>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600" b="1" dirty="0" smtClean="0"/>
              <a:t>Commenting PHP Code</a:t>
            </a:r>
            <a:endParaRPr lang="en-US" sz="2600" b="1" dirty="0" smtClean="0"/>
          </a:p>
          <a:p>
            <a:r>
              <a:rPr lang="en-US" sz="2000" dirty="0" smtClean="0"/>
              <a:t>A </a:t>
            </a:r>
            <a:r>
              <a:rPr lang="en-US" sz="2000" i="1" dirty="0" smtClean="0"/>
              <a:t>comment</a:t>
            </a:r>
            <a:r>
              <a:rPr lang="en-US" sz="2000" dirty="0" smtClean="0"/>
              <a:t> is the portion of a program that exists only for the human reader and stripped out before displaying the programs result. There are two commenting formats in PHP −</a:t>
            </a:r>
            <a:endParaRPr lang="en-US" sz="2000" dirty="0" smtClean="0"/>
          </a:p>
          <a:p>
            <a:endParaRPr lang="en-US" sz="2000" dirty="0" smtClean="0"/>
          </a:p>
          <a:p>
            <a:r>
              <a:rPr lang="en-US" sz="1900" b="1" dirty="0" smtClean="0"/>
              <a:t>1) </a:t>
            </a:r>
            <a:r>
              <a:rPr lang="en-US" sz="2000" b="1" dirty="0" smtClean="0"/>
              <a:t>Single-line comments</a:t>
            </a:r>
            <a:r>
              <a:rPr lang="en-US" sz="2000" dirty="0" smtClean="0"/>
              <a:t> −</a:t>
            </a:r>
            <a:endParaRPr lang="en-US" sz="1900" b="1" dirty="0" smtClean="0"/>
          </a:p>
          <a:p>
            <a:r>
              <a:rPr lang="en-US" sz="2000" dirty="0" smtClean="0"/>
              <a:t>They are generally used for short explanations or notes relevant to the local code. Here are the examples of single line comments.</a:t>
            </a:r>
            <a:endParaRPr lang="en-US" sz="2000" dirty="0" smtClean="0"/>
          </a:p>
          <a:p>
            <a:pPr lvl="1">
              <a:buNone/>
            </a:pPr>
            <a:r>
              <a:rPr lang="en-US" sz="1800" dirty="0" smtClean="0"/>
              <a:t>&lt;?</a:t>
            </a:r>
            <a:endParaRPr lang="en-US" sz="1800" dirty="0" smtClean="0"/>
          </a:p>
          <a:p>
            <a:pPr lvl="1">
              <a:buNone/>
            </a:pPr>
            <a:r>
              <a:rPr lang="en-US" sz="1800" dirty="0" smtClean="0"/>
              <a:t> # This is a comment, and</a:t>
            </a:r>
            <a:endParaRPr lang="en-US" sz="1800" dirty="0" smtClean="0"/>
          </a:p>
          <a:p>
            <a:pPr lvl="1">
              <a:buNone/>
            </a:pPr>
            <a:r>
              <a:rPr lang="en-US" sz="1800" dirty="0" smtClean="0"/>
              <a:t> # This is the second line of the comment </a:t>
            </a:r>
            <a:endParaRPr lang="en-US" sz="1800" dirty="0" smtClean="0"/>
          </a:p>
          <a:p>
            <a:pPr lvl="1">
              <a:buNone/>
            </a:pPr>
            <a:r>
              <a:rPr lang="en-US" sz="1800" dirty="0" smtClean="0"/>
              <a:t>// This is a comment too. Each style comments only</a:t>
            </a:r>
            <a:endParaRPr lang="en-US" sz="1800" dirty="0" smtClean="0"/>
          </a:p>
          <a:p>
            <a:pPr lvl="1">
              <a:buNone/>
            </a:pPr>
            <a:r>
              <a:rPr lang="en-US" sz="1800" dirty="0" smtClean="0"/>
              <a:t> print "An example with single line comments"; </a:t>
            </a:r>
            <a:endParaRPr lang="en-US" sz="1800" dirty="0" smtClean="0"/>
          </a:p>
          <a:p>
            <a:pPr lvl="1">
              <a:buNone/>
            </a:pPr>
            <a:r>
              <a:rPr lang="en-US" sz="1800" dirty="0" smtClean="0"/>
              <a:t>?&gt;</a:t>
            </a:r>
            <a:endParaRPr lang="en-US" sz="1800" dirty="0" smtClean="0"/>
          </a:p>
          <a:p>
            <a:pPr marL="539750" indent="-457200">
              <a:buNone/>
            </a:pP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lnSpcReduction="10000"/>
          </a:bodyPr>
          <a:lstStyle/>
          <a:p>
            <a:pPr marL="539750" indent="-457200">
              <a:buNone/>
            </a:pPr>
            <a:r>
              <a:rPr lang="en-US" sz="2000" b="1" dirty="0" smtClean="0"/>
              <a:t>Multi-lines printing - </a:t>
            </a:r>
            <a:endParaRPr lang="en-US" sz="2000" b="1" dirty="0" smtClean="0"/>
          </a:p>
          <a:p>
            <a:r>
              <a:rPr lang="en-US" sz="2000" dirty="0" smtClean="0"/>
              <a:t>Here are the examples to print multiple lines in a single print statement</a:t>
            </a:r>
            <a:endParaRPr lang="en-US" sz="2000" dirty="0" smtClean="0"/>
          </a:p>
          <a:p>
            <a:pPr>
              <a:buNone/>
            </a:pPr>
            <a:endParaRPr lang="en-US" sz="2000" dirty="0" smtClean="0"/>
          </a:p>
          <a:p>
            <a:pPr>
              <a:buNone/>
            </a:pPr>
            <a:r>
              <a:rPr lang="en-US" sz="2000" dirty="0" smtClean="0"/>
              <a:t>&lt;?</a:t>
            </a:r>
            <a:endParaRPr lang="en-US" sz="2000" dirty="0" smtClean="0"/>
          </a:p>
          <a:p>
            <a:pPr>
              <a:buNone/>
            </a:pPr>
            <a:r>
              <a:rPr lang="en-US" sz="2000" dirty="0" smtClean="0"/>
              <a:t> # First Example </a:t>
            </a:r>
            <a:endParaRPr lang="en-US" sz="2000" dirty="0" smtClean="0"/>
          </a:p>
          <a:p>
            <a:pPr>
              <a:buNone/>
            </a:pPr>
            <a:r>
              <a:rPr lang="en-US" sz="2000" dirty="0" smtClean="0"/>
              <a:t>	print &lt;&lt;&lt;END </a:t>
            </a:r>
            <a:endParaRPr lang="en-US" sz="2000" dirty="0" smtClean="0"/>
          </a:p>
          <a:p>
            <a:pPr>
              <a:buNone/>
            </a:pPr>
            <a:r>
              <a:rPr lang="en-US" sz="2000" dirty="0" smtClean="0"/>
              <a:t>	This uses the "here document" syntax to output </a:t>
            </a:r>
            <a:endParaRPr lang="en-US" sz="2000" dirty="0" smtClean="0"/>
          </a:p>
          <a:p>
            <a:pPr>
              <a:buNone/>
            </a:pPr>
            <a:r>
              <a:rPr lang="en-US" sz="2000" dirty="0" smtClean="0"/>
              <a:t>	multiple lines with $variable interpolation. </a:t>
            </a:r>
            <a:endParaRPr lang="en-US" sz="2000" dirty="0" smtClean="0"/>
          </a:p>
          <a:p>
            <a:pPr>
              <a:buNone/>
            </a:pPr>
            <a:r>
              <a:rPr lang="en-US" sz="2000" dirty="0" smtClean="0"/>
              <a:t>	Note that the here document terminator must appear on a </a:t>
            </a:r>
            <a:endParaRPr lang="en-US" sz="2000" dirty="0" smtClean="0"/>
          </a:p>
          <a:p>
            <a:pPr>
              <a:buNone/>
            </a:pPr>
            <a:r>
              <a:rPr lang="en-US" sz="2000" dirty="0" smtClean="0"/>
              <a:t>	line with just a semicolon no extra whitespace! </a:t>
            </a:r>
            <a:endParaRPr lang="en-US" sz="2000" dirty="0" smtClean="0"/>
          </a:p>
          <a:p>
            <a:pPr>
              <a:buNone/>
            </a:pPr>
            <a:r>
              <a:rPr lang="en-US" sz="2000" dirty="0" smtClean="0"/>
              <a:t>	END; </a:t>
            </a:r>
            <a:endParaRPr lang="en-US" sz="2000" dirty="0" smtClean="0"/>
          </a:p>
          <a:p>
            <a:pPr>
              <a:buNone/>
            </a:pPr>
            <a:endParaRPr lang="en-US" sz="2000" dirty="0" smtClean="0"/>
          </a:p>
          <a:p>
            <a:pPr>
              <a:buNone/>
            </a:pPr>
            <a:r>
              <a:rPr lang="en-US" sz="2000" dirty="0" smtClean="0"/>
              <a:t># Second Example </a:t>
            </a:r>
            <a:endParaRPr lang="en-US" sz="2000" dirty="0" smtClean="0"/>
          </a:p>
          <a:p>
            <a:pPr>
              <a:buNone/>
            </a:pPr>
            <a:r>
              <a:rPr lang="en-US" sz="2000" dirty="0" smtClean="0"/>
              <a:t>print "This spans </a:t>
            </a:r>
            <a:endParaRPr lang="en-US" sz="2000" dirty="0" smtClean="0"/>
          </a:p>
          <a:p>
            <a:pPr>
              <a:buNone/>
            </a:pPr>
            <a:r>
              <a:rPr lang="en-US" sz="2000" dirty="0" smtClean="0"/>
              <a:t>multiple lines. The newlines will be </a:t>
            </a:r>
            <a:endParaRPr lang="en-US" sz="2000" dirty="0" smtClean="0"/>
          </a:p>
          <a:p>
            <a:pPr>
              <a:buNone/>
            </a:pPr>
            <a:r>
              <a:rPr lang="en-US" sz="2000" dirty="0" smtClean="0"/>
              <a:t>output as well"; </a:t>
            </a:r>
            <a:endParaRPr lang="en-US" sz="2000" dirty="0" smtClean="0"/>
          </a:p>
          <a:p>
            <a:pPr>
              <a:buNone/>
            </a:pPr>
            <a:endParaRPr lang="en-US" sz="2000" dirty="0" smtClean="0"/>
          </a:p>
          <a:p>
            <a:pPr>
              <a:buNone/>
            </a:pPr>
            <a:r>
              <a:rPr lang="en-US" sz="2000" dirty="0" smtClean="0"/>
              <a:t>?&gt;</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marL="539750" indent="-457200">
              <a:buNone/>
            </a:pPr>
            <a:r>
              <a:rPr lang="en-US" sz="2000" b="1" dirty="0" smtClean="0"/>
              <a:t>2. Multi-lines comments</a:t>
            </a:r>
            <a:endParaRPr lang="en-US" sz="2000" b="1" dirty="0" smtClean="0"/>
          </a:p>
          <a:p>
            <a:pPr marL="539750" indent="-457200" algn="just"/>
            <a:r>
              <a:rPr lang="en-US" sz="2000" dirty="0" smtClean="0"/>
              <a:t>They are generally used to provide </a:t>
            </a:r>
            <a:r>
              <a:rPr lang="en-US" sz="2000" dirty="0" err="1" smtClean="0"/>
              <a:t>pseudocode</a:t>
            </a:r>
            <a:r>
              <a:rPr lang="en-US" sz="2000" dirty="0" smtClean="0"/>
              <a:t> algorithms and more detailed explanations when necessary. </a:t>
            </a:r>
            <a:endParaRPr lang="en-US" sz="2000" dirty="0" smtClean="0"/>
          </a:p>
          <a:p>
            <a:pPr marL="539750" indent="-457200" algn="just"/>
            <a:r>
              <a:rPr lang="en-US" sz="2000" dirty="0" smtClean="0"/>
              <a:t>The multiline style of commenting is the same as in C. Here are the example of multi lines comments.</a:t>
            </a:r>
            <a:endParaRPr lang="en-US" sz="2000" dirty="0" smtClean="0"/>
          </a:p>
          <a:p>
            <a:pPr marL="539750" indent="-457200" algn="just"/>
            <a:endParaRPr lang="en-US" sz="2000" dirty="0" smtClean="0"/>
          </a:p>
          <a:p>
            <a:pPr marL="539750" indent="-457200" algn="just">
              <a:buNone/>
            </a:pPr>
            <a:r>
              <a:rPr lang="en-US" sz="2000" dirty="0" smtClean="0"/>
              <a:t>&lt;? </a:t>
            </a:r>
            <a:endParaRPr lang="en-US" sz="2000" dirty="0" smtClean="0"/>
          </a:p>
          <a:p>
            <a:pPr marL="539750" indent="-457200" algn="just">
              <a:buNone/>
            </a:pPr>
            <a:r>
              <a:rPr lang="en-US" sz="2000" dirty="0" smtClean="0"/>
              <a:t>/*   This is a comment with multiline </a:t>
            </a:r>
            <a:endParaRPr lang="en-US" sz="2000" dirty="0" smtClean="0"/>
          </a:p>
          <a:p>
            <a:pPr marL="539750" indent="-457200" algn="just">
              <a:buNone/>
            </a:pPr>
            <a:r>
              <a:rPr lang="en-US" sz="2000" dirty="0" smtClean="0"/>
              <a:t>	Author : Mohammad </a:t>
            </a:r>
            <a:r>
              <a:rPr lang="en-US" sz="2000" dirty="0" err="1" smtClean="0"/>
              <a:t>Mohtashim</a:t>
            </a:r>
            <a:r>
              <a:rPr lang="en-US" sz="2000" dirty="0" smtClean="0"/>
              <a:t> </a:t>
            </a:r>
            <a:endParaRPr lang="en-US" sz="2000" dirty="0" smtClean="0"/>
          </a:p>
          <a:p>
            <a:pPr marL="539750" indent="-457200" algn="just">
              <a:buNone/>
            </a:pPr>
            <a:r>
              <a:rPr lang="en-US" sz="2000" dirty="0" smtClean="0"/>
              <a:t>	Purpose: Multiline Comments Demo </a:t>
            </a:r>
            <a:endParaRPr lang="en-US" sz="2000" dirty="0" smtClean="0"/>
          </a:p>
          <a:p>
            <a:pPr marL="539750" indent="-457200" algn="just">
              <a:buNone/>
            </a:pPr>
            <a:r>
              <a:rPr lang="en-US" sz="2000" dirty="0" smtClean="0"/>
              <a:t>	Subject: PHP</a:t>
            </a:r>
            <a:endParaRPr lang="en-US" sz="2000" dirty="0" smtClean="0"/>
          </a:p>
          <a:p>
            <a:pPr marL="539750" indent="-457200" algn="just">
              <a:buNone/>
            </a:pPr>
            <a:r>
              <a:rPr lang="en-US" sz="2000" dirty="0" smtClean="0"/>
              <a:t> */ </a:t>
            </a:r>
            <a:endParaRPr lang="en-US" sz="2000" dirty="0" smtClean="0"/>
          </a:p>
          <a:p>
            <a:pPr marL="539750" indent="-457200" algn="just">
              <a:buNone/>
            </a:pPr>
            <a:r>
              <a:rPr lang="en-US" sz="2000" dirty="0" smtClean="0"/>
              <a:t>	print "An example with multi line comments"; </a:t>
            </a:r>
            <a:endParaRPr lang="en-US" sz="2000" dirty="0" smtClean="0"/>
          </a:p>
          <a:p>
            <a:pPr marL="539750" indent="-457200" algn="just">
              <a:buNone/>
            </a:pPr>
            <a:r>
              <a:rPr lang="en-US" sz="2000" dirty="0" smtClean="0"/>
              <a:t>?&gt;</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marL="539750" indent="-457200">
              <a:buFont typeface="Wingdings" panose="05000000000000000000" pitchFamily="2" charset="2"/>
              <a:buChar char="v"/>
            </a:pPr>
            <a:r>
              <a:rPr lang="en-US" sz="2400" b="1" dirty="0" smtClean="0"/>
              <a:t>PHP is whitespace insensitive</a:t>
            </a:r>
            <a:endParaRPr lang="en-US" sz="2400" b="1" dirty="0" smtClean="0"/>
          </a:p>
          <a:p>
            <a:r>
              <a:rPr lang="en-US" sz="2000" dirty="0" smtClean="0"/>
              <a:t>Whitespace is the stuff you type that is typically invisible on the screen, including spaces, tabs, and carriage returns (end-of-line characters).</a:t>
            </a:r>
            <a:endParaRPr lang="en-US" sz="2000" dirty="0" smtClean="0"/>
          </a:p>
          <a:p>
            <a:r>
              <a:rPr lang="en-US" sz="2000" dirty="0" smtClean="0"/>
              <a:t>PHP whitespace insensitive means that it almost never matters how many whitespace characters you have in a row. one whitespace character is the same as many such characters.</a:t>
            </a:r>
            <a:endParaRPr lang="en-US" sz="2000" dirty="0" smtClean="0"/>
          </a:p>
          <a:p>
            <a:r>
              <a:rPr lang="en-US" sz="2000" dirty="0" smtClean="0"/>
              <a:t>For example, each of the following PHP statements that assigns the sum of 2 + 2 to the variable $four is equivalent −</a:t>
            </a:r>
            <a:endParaRPr lang="en-US" sz="2000" dirty="0" smtClean="0"/>
          </a:p>
          <a:p>
            <a:endParaRPr lang="en-US" sz="2000" dirty="0" smtClean="0"/>
          </a:p>
          <a:p>
            <a:pPr>
              <a:buNone/>
            </a:pPr>
            <a:r>
              <a:rPr lang="en-US" sz="2000" dirty="0" smtClean="0"/>
              <a:t>$four = 2 + 2; // single spaces </a:t>
            </a:r>
            <a:endParaRPr lang="en-US" sz="2000" dirty="0" smtClean="0"/>
          </a:p>
          <a:p>
            <a:pPr>
              <a:buNone/>
            </a:pPr>
            <a:r>
              <a:rPr lang="en-US" sz="2000" dirty="0" smtClean="0"/>
              <a:t>$four &lt;tab&gt;=&lt;tab&gt;2&lt;tab&gt;+&lt;tab&gt;2 ; // spaces and tabs </a:t>
            </a:r>
            <a:endParaRPr lang="en-US" sz="2000" dirty="0" smtClean="0"/>
          </a:p>
          <a:p>
            <a:pPr>
              <a:buNone/>
            </a:pPr>
            <a:r>
              <a:rPr lang="en-US" sz="2000" dirty="0" smtClean="0"/>
              <a:t>$four = </a:t>
            </a:r>
            <a:endParaRPr lang="en-US" sz="2000" dirty="0" smtClean="0"/>
          </a:p>
          <a:p>
            <a:pPr>
              <a:buNone/>
            </a:pPr>
            <a:r>
              <a:rPr lang="en-US" sz="2000" dirty="0" smtClean="0"/>
              <a:t>2+ </a:t>
            </a:r>
            <a:endParaRPr lang="en-US" sz="2000" dirty="0" smtClean="0"/>
          </a:p>
          <a:p>
            <a:pPr>
              <a:buNone/>
            </a:pPr>
            <a:r>
              <a:rPr lang="en-US" sz="2000" dirty="0" smtClean="0"/>
              <a:t>2; // multiple lines</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fontScale="92500" lnSpcReduction="10000"/>
          </a:bodyPr>
          <a:lstStyle/>
          <a:p>
            <a:r>
              <a:rPr lang="en-US" sz="2400" b="1" dirty="0" smtClean="0"/>
              <a:t>PHP is case sensitive</a:t>
            </a:r>
            <a:endParaRPr lang="en-US" sz="2400" b="1" dirty="0" smtClean="0"/>
          </a:p>
          <a:p>
            <a:endParaRPr lang="en-US" sz="2400" b="1" dirty="0" smtClean="0"/>
          </a:p>
          <a:p>
            <a:r>
              <a:rPr lang="en-US" sz="2000" dirty="0" smtClean="0"/>
              <a:t>Yeah it is true that PHP is a case sensitive language. Try out following example −</a:t>
            </a:r>
            <a:endParaRPr lang="en-US" sz="2000" dirty="0" smtClean="0"/>
          </a:p>
          <a:p>
            <a:endParaRPr lang="en-US" sz="2000" dirty="0" smtClean="0"/>
          </a:p>
          <a:p>
            <a:pPr>
              <a:buNone/>
            </a:pPr>
            <a:r>
              <a:rPr lang="en-US" sz="2000" dirty="0" smtClean="0"/>
              <a:t>&lt;html&gt;</a:t>
            </a:r>
            <a:endParaRPr lang="en-US" sz="2000" dirty="0" smtClean="0"/>
          </a:p>
          <a:p>
            <a:pPr>
              <a:buNone/>
            </a:pPr>
            <a:r>
              <a:rPr lang="en-US" sz="2000" dirty="0" smtClean="0"/>
              <a:t> 	&lt;body&gt;</a:t>
            </a:r>
            <a:endParaRPr lang="en-US" sz="2000" dirty="0" smtClean="0"/>
          </a:p>
          <a:p>
            <a:pPr>
              <a:buNone/>
            </a:pPr>
            <a:r>
              <a:rPr lang="en-US" sz="2000" dirty="0" smtClean="0"/>
              <a:t> 		&lt;?php </a:t>
            </a:r>
            <a:endParaRPr lang="en-US" sz="2000" dirty="0" smtClean="0"/>
          </a:p>
          <a:p>
            <a:pPr>
              <a:buNone/>
            </a:pPr>
            <a:r>
              <a:rPr lang="en-US" sz="2000" dirty="0" smtClean="0"/>
              <a:t>			$capital = 67; </a:t>
            </a:r>
            <a:endParaRPr lang="en-US" sz="2000" dirty="0" smtClean="0"/>
          </a:p>
          <a:p>
            <a:pPr>
              <a:buNone/>
            </a:pPr>
            <a:r>
              <a:rPr lang="en-US" sz="2000" dirty="0" smtClean="0"/>
              <a:t>			print("Variable capital is $capital&lt;</a:t>
            </a:r>
            <a:r>
              <a:rPr lang="en-US" sz="2000" dirty="0" err="1" smtClean="0"/>
              <a:t>br</a:t>
            </a:r>
            <a:r>
              <a:rPr lang="en-US" sz="2000" dirty="0" smtClean="0"/>
              <a:t>&gt;"); </a:t>
            </a:r>
            <a:endParaRPr lang="en-US" sz="2000" dirty="0" smtClean="0"/>
          </a:p>
          <a:p>
            <a:pPr>
              <a:buNone/>
            </a:pPr>
            <a:r>
              <a:rPr lang="en-US" sz="2000" dirty="0" smtClean="0"/>
              <a:t>			print("Variable </a:t>
            </a:r>
            <a:r>
              <a:rPr lang="en-US" sz="2000" dirty="0" err="1" smtClean="0"/>
              <a:t>CaPiTaL</a:t>
            </a:r>
            <a:r>
              <a:rPr lang="en-US" sz="2000" dirty="0" smtClean="0"/>
              <a:t> is $</a:t>
            </a:r>
            <a:r>
              <a:rPr lang="en-US" sz="2000" dirty="0" err="1" smtClean="0"/>
              <a:t>CaPiTaL</a:t>
            </a:r>
            <a:r>
              <a:rPr lang="en-US" sz="2000" dirty="0" smtClean="0"/>
              <a:t>&lt;</a:t>
            </a:r>
            <a:r>
              <a:rPr lang="en-US" sz="2000" dirty="0" err="1" smtClean="0"/>
              <a:t>br</a:t>
            </a:r>
            <a:r>
              <a:rPr lang="en-US" sz="2000" dirty="0" smtClean="0"/>
              <a:t>&gt;"); </a:t>
            </a:r>
            <a:endParaRPr lang="en-US" sz="2000" dirty="0" smtClean="0"/>
          </a:p>
          <a:p>
            <a:pPr>
              <a:buNone/>
            </a:pPr>
            <a:r>
              <a:rPr lang="en-US" sz="2000" dirty="0" smtClean="0"/>
              <a:t>		?&gt;</a:t>
            </a:r>
            <a:endParaRPr lang="en-US" sz="2000" dirty="0" smtClean="0"/>
          </a:p>
          <a:p>
            <a:pPr>
              <a:buNone/>
            </a:pPr>
            <a:r>
              <a:rPr lang="en-US" sz="2000" dirty="0" smtClean="0"/>
              <a:t> 	&lt;/body&gt; </a:t>
            </a:r>
            <a:endParaRPr lang="en-US" sz="2000" dirty="0" smtClean="0"/>
          </a:p>
          <a:p>
            <a:pPr>
              <a:buNone/>
            </a:pPr>
            <a:r>
              <a:rPr lang="en-US" sz="2000" dirty="0" smtClean="0"/>
              <a:t>&lt;/html&gt;</a:t>
            </a:r>
            <a:endParaRPr lang="en-US" sz="2000" dirty="0" smtClean="0"/>
          </a:p>
          <a:p>
            <a:pPr>
              <a:buNone/>
            </a:pPr>
            <a:endParaRPr lang="en-US" sz="2000" dirty="0" smtClean="0"/>
          </a:p>
          <a:p>
            <a:pPr>
              <a:buNone/>
            </a:pPr>
            <a:r>
              <a:rPr lang="en-US" sz="2000" dirty="0" smtClean="0"/>
              <a:t>This will produce the following result −</a:t>
            </a:r>
            <a:endParaRPr lang="en-US" sz="2000" dirty="0" smtClean="0"/>
          </a:p>
          <a:p>
            <a:pPr>
              <a:buNone/>
            </a:pPr>
            <a:endParaRPr lang="en-US" sz="2000" dirty="0" smtClean="0"/>
          </a:p>
          <a:p>
            <a:pPr>
              <a:buNone/>
            </a:pPr>
            <a:r>
              <a:rPr lang="en-US" sz="2000" dirty="0" smtClean="0"/>
              <a:t>Variable capital is 67 </a:t>
            </a:r>
            <a:endParaRPr lang="en-US" sz="2000" dirty="0" smtClean="0"/>
          </a:p>
          <a:p>
            <a:pPr>
              <a:buNone/>
            </a:pPr>
            <a:r>
              <a:rPr lang="en-US" sz="2000" dirty="0" smtClean="0"/>
              <a:t>Variable </a:t>
            </a:r>
            <a:r>
              <a:rPr lang="en-US" sz="2000" dirty="0" err="1" smtClean="0"/>
              <a:t>CaPiTaL</a:t>
            </a:r>
            <a:r>
              <a:rPr lang="en-US" sz="2000" dirty="0" smtClean="0"/>
              <a:t> is</a:t>
            </a: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Statements are expressions terminated by semicolons</a:t>
            </a:r>
            <a:endParaRPr lang="en-US" sz="2400" b="1" dirty="0" smtClean="0"/>
          </a:p>
          <a:p>
            <a:r>
              <a:rPr lang="en-US" sz="2000" dirty="0" smtClean="0"/>
              <a:t>A </a:t>
            </a:r>
            <a:r>
              <a:rPr lang="en-US" sz="2000" i="1" dirty="0" smtClean="0"/>
              <a:t>statement</a:t>
            </a:r>
            <a:r>
              <a:rPr lang="en-US" sz="2000" dirty="0" smtClean="0"/>
              <a:t> in PHP is any expression that is followed by a semicolon (;). Any sequence of valid PHP statements that is enclosed by the PHP tags is a valid PHP program. </a:t>
            </a:r>
            <a:endParaRPr lang="en-US" sz="2000" dirty="0" smtClean="0"/>
          </a:p>
          <a:p>
            <a:r>
              <a:rPr lang="en-US" sz="2000" dirty="0" smtClean="0"/>
              <a:t>Here is a typical statement in PHP, which in this case assigns a string of characters to a variable called $greeting −</a:t>
            </a:r>
            <a:endParaRPr lang="en-US" sz="2000" dirty="0" smtClean="0"/>
          </a:p>
          <a:p>
            <a:endParaRPr lang="en-US" sz="2000" dirty="0" smtClean="0"/>
          </a:p>
          <a:p>
            <a:pPr>
              <a:buNone/>
            </a:pPr>
            <a:r>
              <a:rPr lang="en-US" sz="2000" dirty="0" smtClean="0"/>
              <a:t>		$greeting = "Welcome to PHP!";</a:t>
            </a: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Braces make blocks</a:t>
            </a:r>
            <a:endParaRPr lang="en-US" sz="2400" b="1" dirty="0" smtClean="0"/>
          </a:p>
          <a:p>
            <a:r>
              <a:rPr lang="en-US" sz="2000" dirty="0" smtClean="0"/>
              <a:t>Although statements cannot be combined like expressions, you can always put a sequence of statements anywhere a statement can go by enclosing them in a set of curly braces.</a:t>
            </a:r>
            <a:endParaRPr lang="en-US" sz="2000" dirty="0" smtClean="0"/>
          </a:p>
          <a:p>
            <a:r>
              <a:rPr lang="en-US" sz="2000" dirty="0" smtClean="0"/>
              <a:t>Here both statements are equivalent −</a:t>
            </a:r>
            <a:endParaRPr lang="en-US" sz="2000" dirty="0" smtClean="0"/>
          </a:p>
          <a:p>
            <a:endParaRPr lang="en-US" sz="2000" dirty="0" smtClean="0"/>
          </a:p>
          <a:p>
            <a:pPr>
              <a:buNone/>
            </a:pPr>
            <a:r>
              <a:rPr lang="en-US" sz="2000" dirty="0" smtClean="0"/>
              <a:t>if (3 == 2 + 1) </a:t>
            </a:r>
            <a:endParaRPr lang="en-US" sz="2000" dirty="0" smtClean="0"/>
          </a:p>
          <a:p>
            <a:pPr>
              <a:buNone/>
            </a:pPr>
            <a:r>
              <a:rPr lang="en-US" sz="2000" dirty="0" smtClean="0"/>
              <a:t>	print("Good - I haven't totally lost my mind.&lt;</a:t>
            </a:r>
            <a:r>
              <a:rPr lang="en-US" sz="2000" dirty="0" err="1" smtClean="0"/>
              <a:t>br</a:t>
            </a:r>
            <a:r>
              <a:rPr lang="en-US" sz="2000" dirty="0" smtClean="0"/>
              <a:t>&gt;"); </a:t>
            </a:r>
            <a:endParaRPr lang="en-US" sz="2000" dirty="0" smtClean="0"/>
          </a:p>
          <a:p>
            <a:pPr>
              <a:buNone/>
            </a:pPr>
            <a:endParaRPr lang="en-US" sz="2000" dirty="0" smtClean="0"/>
          </a:p>
          <a:p>
            <a:pPr>
              <a:buNone/>
            </a:pPr>
            <a:r>
              <a:rPr lang="en-US" sz="2000" dirty="0" smtClean="0"/>
              <a:t>if (3 == 2 + 1) { </a:t>
            </a:r>
            <a:endParaRPr lang="en-US" sz="2000" dirty="0" smtClean="0"/>
          </a:p>
          <a:p>
            <a:pPr>
              <a:buNone/>
            </a:pPr>
            <a:r>
              <a:rPr lang="en-US" sz="2000" dirty="0" smtClean="0"/>
              <a:t>	print("Good - I haven't totally"); </a:t>
            </a:r>
            <a:endParaRPr lang="en-US" sz="2000" dirty="0" smtClean="0"/>
          </a:p>
          <a:p>
            <a:pPr>
              <a:buNone/>
            </a:pPr>
            <a:r>
              <a:rPr lang="en-US" sz="2000" dirty="0" smtClean="0"/>
              <a:t>	print("lost my mind.&lt;</a:t>
            </a:r>
            <a:r>
              <a:rPr lang="en-US" sz="2000" dirty="0" err="1" smtClean="0"/>
              <a:t>br</a:t>
            </a:r>
            <a:r>
              <a:rPr lang="en-US" sz="2000" dirty="0" smtClean="0"/>
              <a:t>&gt;"); </a:t>
            </a:r>
            <a:endParaRPr lang="en-US" sz="2000" dirty="0" smtClean="0"/>
          </a:p>
          <a:p>
            <a:pPr>
              <a:buNone/>
            </a:pPr>
            <a:r>
              <a:rPr lang="en-US" sz="2000" dirty="0" smtClean="0"/>
              <a:t>}</a:t>
            </a: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dirty="0" smtClean="0"/>
              <a:t>History of PHP</a:t>
            </a:r>
            <a:endParaRPr lang="en-US" dirty="0"/>
          </a:p>
        </p:txBody>
      </p:sp>
      <p:sp>
        <p:nvSpPr>
          <p:cNvPr id="3" name="Content Placeholder 2"/>
          <p:cNvSpPr>
            <a:spLocks noGrp="1"/>
          </p:cNvSpPr>
          <p:nvPr>
            <p:ph idx="1"/>
          </p:nvPr>
        </p:nvSpPr>
        <p:spPr>
          <a:xfrm>
            <a:off x="1435608" y="1447800"/>
            <a:ext cx="7498080" cy="5181600"/>
          </a:xfrm>
        </p:spPr>
        <p:txBody>
          <a:bodyPr>
            <a:normAutofit/>
          </a:bodyPr>
          <a:lstStyle/>
          <a:p>
            <a:r>
              <a:rPr lang="en-US" sz="2000" dirty="0" smtClean="0"/>
              <a:t>PHP is an "HTML-embedded scripting language" primarily used for dynamic Web applications. </a:t>
            </a:r>
            <a:endParaRPr lang="en-US" sz="2000" dirty="0" smtClean="0"/>
          </a:p>
          <a:p>
            <a:r>
              <a:rPr lang="en-US" sz="2000" dirty="0" smtClean="0"/>
              <a:t>The first part of this definition means that PHP code can be interspersed with HTML, making it simple to generate dynamic pieces of Web pages on the fly. </a:t>
            </a:r>
            <a:endParaRPr lang="en-US" sz="2000" dirty="0" smtClean="0"/>
          </a:p>
          <a:p>
            <a:r>
              <a:rPr lang="en-US" sz="2000" dirty="0" smtClean="0"/>
              <a:t>As a scripting language, PHP code requires the presence of the PHP processor. </a:t>
            </a:r>
            <a:endParaRPr lang="en-US" sz="2000" dirty="0" smtClean="0"/>
          </a:p>
          <a:p>
            <a:r>
              <a:rPr lang="en-US" sz="2000" dirty="0" smtClean="0"/>
              <a:t>PHP takes most of its syntax from C, Java, and Perl. It is an open source technology and runs on most operating systems and with most Web servers. </a:t>
            </a:r>
            <a:endParaRPr lang="en-US" sz="2000" dirty="0" smtClean="0"/>
          </a:p>
          <a:p>
            <a:r>
              <a:rPr lang="en-US" sz="2000" dirty="0" smtClean="0"/>
              <a:t>PHP was written in the C programming language by </a:t>
            </a:r>
            <a:r>
              <a:rPr lang="en-US" sz="2000" dirty="0" err="1" smtClean="0"/>
              <a:t>Rasmus</a:t>
            </a:r>
            <a:r>
              <a:rPr lang="en-US" sz="2000" dirty="0" smtClean="0"/>
              <a:t> </a:t>
            </a:r>
            <a:r>
              <a:rPr lang="en-US" sz="2000" dirty="0" err="1" smtClean="0"/>
              <a:t>Lerdorf</a:t>
            </a:r>
            <a:r>
              <a:rPr lang="en-US" sz="2000" dirty="0" smtClean="0"/>
              <a:t>  in 1994 for use in monitoring his online resume and related personal information.</a:t>
            </a:r>
            <a:endParaRPr lang="en-US" sz="2000" dirty="0" smtClean="0"/>
          </a:p>
          <a:p>
            <a:r>
              <a:rPr lang="en-US" sz="2000" dirty="0" smtClean="0"/>
              <a:t>For this reason, PHP originally stood for "Personal Home Page". </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Running PHP Script from Command Prompt</a:t>
            </a:r>
            <a:endParaRPr lang="en-US" sz="2400" b="1" dirty="0" smtClean="0"/>
          </a:p>
          <a:p>
            <a:r>
              <a:rPr lang="en-US" sz="2000" dirty="0" smtClean="0"/>
              <a:t>Yes you can run your PHP script on your command prompt. Assuming you have following content in test.php file</a:t>
            </a:r>
            <a:endParaRPr lang="en-US" sz="2000" dirty="0" smtClean="0"/>
          </a:p>
          <a:p>
            <a:pPr lvl="1">
              <a:buNone/>
            </a:pPr>
            <a:r>
              <a:rPr lang="en-US" sz="1800" dirty="0" smtClean="0"/>
              <a:t>&lt;?</a:t>
            </a:r>
            <a:endParaRPr lang="en-US" sz="1800" dirty="0" smtClean="0"/>
          </a:p>
          <a:p>
            <a:pPr lvl="1">
              <a:buNone/>
            </a:pPr>
            <a:r>
              <a:rPr lang="en-US" sz="1800" dirty="0" smtClean="0"/>
              <a:t>php echo "Hello PHP!!!!!"; </a:t>
            </a:r>
            <a:endParaRPr lang="en-US" sz="1800" dirty="0" smtClean="0"/>
          </a:p>
          <a:p>
            <a:pPr lvl="1">
              <a:buNone/>
            </a:pPr>
            <a:r>
              <a:rPr lang="en-US" sz="1800" dirty="0" smtClean="0"/>
              <a:t>?&gt;</a:t>
            </a:r>
            <a:endParaRPr lang="en-US" sz="1800" dirty="0" smtClean="0"/>
          </a:p>
          <a:p>
            <a:endParaRPr lang="en-US" sz="2000" dirty="0" smtClean="0"/>
          </a:p>
          <a:p>
            <a:r>
              <a:rPr lang="en-US" sz="2000" dirty="0" smtClean="0"/>
              <a:t>Now run this script as command prompt as follows −</a:t>
            </a:r>
            <a:endParaRPr lang="en-US" sz="2000" dirty="0" smtClean="0"/>
          </a:p>
          <a:p>
            <a:endParaRPr lang="en-US" sz="2000" dirty="0" smtClean="0"/>
          </a:p>
          <a:p>
            <a:pPr lvl="1">
              <a:buNone/>
            </a:pPr>
            <a:r>
              <a:rPr lang="en-US" sz="1800" dirty="0" smtClean="0"/>
              <a:t>$ php test.php</a:t>
            </a:r>
            <a:endParaRPr lang="en-US" sz="1800" dirty="0" smtClean="0"/>
          </a:p>
          <a:p>
            <a:endParaRPr lang="en-US" sz="2000" dirty="0" smtClean="0"/>
          </a:p>
          <a:p>
            <a:r>
              <a:rPr lang="en-US" sz="2000" dirty="0" smtClean="0"/>
              <a:t>It will produce the following result −</a:t>
            </a:r>
            <a:endParaRPr lang="en-US" sz="2000" dirty="0" smtClean="0"/>
          </a:p>
          <a:p>
            <a:endParaRPr lang="en-US" sz="2000" dirty="0" smtClean="0"/>
          </a:p>
          <a:p>
            <a:pPr lvl="1">
              <a:buNone/>
            </a:pPr>
            <a:r>
              <a:rPr lang="en-US" sz="1800" dirty="0" smtClean="0"/>
              <a:t>Hello PHP!!!!!</a:t>
            </a:r>
            <a:endParaRPr lang="en-US" sz="1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lnSpcReduction="10000"/>
          </a:bodyPr>
          <a:lstStyle/>
          <a:p>
            <a:pPr>
              <a:buFont typeface="Wingdings" panose="05000000000000000000" pitchFamily="2" charset="2"/>
              <a:buChar char="v"/>
            </a:pPr>
            <a:r>
              <a:rPr lang="en-US" sz="2400" b="1" dirty="0" smtClean="0"/>
              <a:t>Variables -</a:t>
            </a:r>
            <a:endParaRPr lang="en-US" sz="2400" b="1" dirty="0" smtClean="0"/>
          </a:p>
          <a:p>
            <a:r>
              <a:rPr lang="en-US" sz="2000" dirty="0" smtClean="0"/>
              <a:t>Variables are "containers" for storing information.</a:t>
            </a:r>
            <a:endParaRPr lang="en-US" sz="2000" dirty="0" smtClean="0"/>
          </a:p>
          <a:p>
            <a:endParaRPr lang="en-US" sz="2000" dirty="0" smtClean="0"/>
          </a:p>
          <a:p>
            <a:pPr>
              <a:buFont typeface="Wingdings" panose="05000000000000000000" pitchFamily="2" charset="2"/>
              <a:buChar char="v"/>
            </a:pPr>
            <a:r>
              <a:rPr lang="en-US" sz="2000" b="1" dirty="0" smtClean="0"/>
              <a:t>Creating (Declaring) PHP Variables - </a:t>
            </a:r>
            <a:endParaRPr lang="en-US" sz="2400" dirty="0" smtClean="0"/>
          </a:p>
          <a:p>
            <a:r>
              <a:rPr lang="en-US" sz="2000" dirty="0" smtClean="0"/>
              <a:t>In PHP, a variable starts with the $ sign, followed by the name of the variable:</a:t>
            </a:r>
            <a:endParaRPr lang="en-US" sz="2000" dirty="0" smtClean="0"/>
          </a:p>
          <a:p>
            <a:r>
              <a:rPr lang="en-US" sz="2000" dirty="0" smtClean="0"/>
              <a:t>Example</a:t>
            </a:r>
            <a:endParaRPr lang="en-US" sz="2000" dirty="0" smtClean="0"/>
          </a:p>
          <a:p>
            <a:pPr>
              <a:buNone/>
            </a:pPr>
            <a:r>
              <a:rPr lang="en-US" sz="2000" dirty="0" smtClean="0"/>
              <a:t>		   &lt;?php</a:t>
            </a:r>
            <a:br>
              <a:rPr lang="en-US" sz="2000" dirty="0" smtClean="0"/>
            </a:br>
            <a:r>
              <a:rPr lang="en-US" sz="2000" dirty="0" smtClean="0"/>
              <a:t>		$txt = "Hello world!";</a:t>
            </a:r>
            <a:br>
              <a:rPr lang="en-US" sz="2000" dirty="0" smtClean="0"/>
            </a:br>
            <a:r>
              <a:rPr lang="en-US" sz="2000" dirty="0" smtClean="0"/>
              <a:t>		$x = 5;</a:t>
            </a:r>
            <a:br>
              <a:rPr lang="en-US" sz="2000" dirty="0" smtClean="0"/>
            </a:br>
            <a:r>
              <a:rPr lang="en-US" sz="2000" dirty="0" smtClean="0"/>
              <a:t>		$y = 10.5;</a:t>
            </a:r>
            <a:br>
              <a:rPr lang="en-US" sz="2000" dirty="0" smtClean="0"/>
            </a:br>
            <a:r>
              <a:rPr lang="en-US" sz="2000" dirty="0" smtClean="0"/>
              <a:t>	     ?&gt;</a:t>
            </a:r>
            <a:endParaRPr lang="en-US" sz="2000" dirty="0" smtClean="0"/>
          </a:p>
          <a:p>
            <a:r>
              <a:rPr lang="en-US" sz="2000" dirty="0" smtClean="0"/>
              <a:t>After the execution of the statements above, the variable $txt will hold the value Hello world!, the variable $x will hold the value 5, and the variable $y will hold the value 10.5.</a:t>
            </a:r>
            <a:endParaRPr lang="en-US" sz="2000" dirty="0" smtClean="0"/>
          </a:p>
          <a:p>
            <a:r>
              <a:rPr lang="en-US" sz="2000" b="1" dirty="0" smtClean="0"/>
              <a:t>Note:</a:t>
            </a:r>
            <a:r>
              <a:rPr lang="en-US" sz="2000" dirty="0" smtClean="0"/>
              <a:t> When you assign a text value to a variable, put quotes around the value.</a:t>
            </a:r>
            <a:endParaRPr lang="en-US" sz="2000" dirty="0" smtClean="0"/>
          </a:p>
          <a:p>
            <a:r>
              <a:rPr lang="en-US" sz="2000" b="1" dirty="0" smtClean="0"/>
              <a:t>Note:</a:t>
            </a:r>
            <a:r>
              <a:rPr lang="en-US" sz="2000" dirty="0" smtClean="0"/>
              <a:t> Unlike other programming languages, PHP has no command for declaring a variable. It is created the moment you first assign a value to it.</a:t>
            </a: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r>
              <a:rPr lang="en-US" sz="2000" dirty="0" smtClean="0"/>
              <a:t>A variable can have a short name (like x and y) or a more descriptive name (age, </a:t>
            </a:r>
            <a:r>
              <a:rPr lang="en-US" sz="2000" dirty="0" err="1" smtClean="0"/>
              <a:t>carname</a:t>
            </a:r>
            <a:r>
              <a:rPr lang="en-US" sz="2000" dirty="0" smtClean="0"/>
              <a:t>, </a:t>
            </a:r>
            <a:r>
              <a:rPr lang="en-US" sz="2000" dirty="0" err="1" smtClean="0"/>
              <a:t>total_volume</a:t>
            </a:r>
            <a:r>
              <a:rPr lang="en-US" sz="2000" dirty="0" smtClean="0"/>
              <a:t>).</a:t>
            </a:r>
            <a:endParaRPr lang="en-US" sz="2000" dirty="0" smtClean="0"/>
          </a:p>
          <a:p>
            <a:endParaRPr lang="en-US" sz="2000" dirty="0" smtClean="0"/>
          </a:p>
          <a:p>
            <a:pPr>
              <a:buFont typeface="Wingdings" panose="05000000000000000000" pitchFamily="2" charset="2"/>
              <a:buChar char="v"/>
            </a:pPr>
            <a:r>
              <a:rPr lang="en-US" sz="2000" b="1" dirty="0" smtClean="0"/>
              <a:t>Rules for PHP variables:</a:t>
            </a:r>
            <a:endParaRPr lang="en-US" sz="2000" b="1" dirty="0" smtClean="0"/>
          </a:p>
          <a:p>
            <a:pPr>
              <a:buNone/>
            </a:pPr>
            <a:r>
              <a:rPr lang="en-US" sz="2000" dirty="0" smtClean="0"/>
              <a:t>		</a:t>
            </a:r>
            <a:endParaRPr lang="en-US" sz="2000" dirty="0" smtClean="0"/>
          </a:p>
          <a:p>
            <a:r>
              <a:rPr lang="en-US" sz="2000" dirty="0" smtClean="0"/>
              <a:t>A variable starts with the $ sign, followed by the name of the variable</a:t>
            </a:r>
            <a:endParaRPr lang="en-US" sz="2000" dirty="0" smtClean="0"/>
          </a:p>
          <a:p>
            <a:r>
              <a:rPr lang="en-US" sz="2000" dirty="0" smtClean="0"/>
              <a:t>A variable name must start with a letter or the underscore character</a:t>
            </a:r>
            <a:endParaRPr lang="en-US" sz="2000" dirty="0" smtClean="0"/>
          </a:p>
          <a:p>
            <a:r>
              <a:rPr lang="en-US" sz="2000" dirty="0" smtClean="0"/>
              <a:t>A variable name cannot start with a number</a:t>
            </a:r>
            <a:endParaRPr lang="en-US" sz="2000" dirty="0" smtClean="0"/>
          </a:p>
          <a:p>
            <a:r>
              <a:rPr lang="en-US" sz="2000" dirty="0" smtClean="0"/>
              <a:t>A variable name can only contain alpha-numeric characters and underscores (A-z, 0-9, and _ )</a:t>
            </a:r>
            <a:endParaRPr lang="en-US" sz="2000" dirty="0" smtClean="0"/>
          </a:p>
          <a:p>
            <a:r>
              <a:rPr lang="en-US" sz="2000" dirty="0" smtClean="0"/>
              <a:t>Variable names are case-sensitive ($age and $AGE are two different variables)</a:t>
            </a:r>
            <a:endParaRPr lang="en-US" sz="2000" dirty="0" smtClean="0"/>
          </a:p>
          <a:p>
            <a:endParaRPr lang="en-US" sz="2000" dirty="0" smtClean="0"/>
          </a:p>
          <a:p>
            <a:r>
              <a:rPr lang="en-US" sz="2000" dirty="0" smtClean="0"/>
              <a:t>PHP variable names are case-sensitive!</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endParaRPr lang="en-US" sz="2000" dirty="0" smtClean="0"/>
          </a:p>
          <a:p>
            <a:pPr>
              <a:buFont typeface="Wingdings" panose="05000000000000000000" pitchFamily="2" charset="2"/>
              <a:buChar char="v"/>
            </a:pPr>
            <a:r>
              <a:rPr lang="en-US" sz="2000" b="1" dirty="0" smtClean="0"/>
              <a:t>Output Variables - </a:t>
            </a:r>
            <a:endParaRPr lang="en-US" sz="2000" b="1" dirty="0" smtClean="0"/>
          </a:p>
          <a:p>
            <a:pPr>
              <a:buNone/>
            </a:pPr>
            <a:r>
              <a:rPr lang="en-US" sz="2000" dirty="0" smtClean="0"/>
              <a:t>		</a:t>
            </a:r>
            <a:endParaRPr lang="en-US" sz="2000" dirty="0" smtClean="0"/>
          </a:p>
          <a:p>
            <a:r>
              <a:rPr lang="en-US" sz="2000" dirty="0" smtClean="0"/>
              <a:t>The PHP echo statement is often used to output data to the screen.</a:t>
            </a:r>
            <a:endParaRPr lang="en-US" sz="2000" dirty="0" smtClean="0"/>
          </a:p>
          <a:p>
            <a:r>
              <a:rPr lang="en-US" sz="2000" dirty="0" smtClean="0"/>
              <a:t>The following example will show how to output text and a variable:</a:t>
            </a:r>
            <a:endParaRPr lang="en-US" sz="2000" dirty="0" smtClean="0"/>
          </a:p>
          <a:p>
            <a:r>
              <a:rPr lang="en-US" sz="2000" dirty="0" smtClean="0"/>
              <a:t>Example</a:t>
            </a:r>
            <a:endParaRPr lang="en-US" sz="2000" dirty="0" smtClean="0"/>
          </a:p>
          <a:p>
            <a:pPr>
              <a:buNone/>
            </a:pPr>
            <a:r>
              <a:rPr lang="en-US" sz="2000" dirty="0" smtClean="0"/>
              <a:t>	&lt;?php</a:t>
            </a:r>
            <a:br>
              <a:rPr lang="en-US" sz="2000" dirty="0" smtClean="0"/>
            </a:br>
            <a:r>
              <a:rPr lang="en-US" sz="2000" dirty="0" smtClean="0"/>
              <a:t>$txt = "W3Schools.com";</a:t>
            </a:r>
            <a:br>
              <a:rPr lang="en-US" sz="2000" dirty="0" smtClean="0"/>
            </a:br>
            <a:r>
              <a:rPr lang="en-US" sz="2000" dirty="0" smtClean="0"/>
              <a:t>echo "I love $txt!";</a:t>
            </a:r>
            <a:br>
              <a:rPr lang="en-US" sz="2000" dirty="0" smtClean="0"/>
            </a:br>
            <a:r>
              <a:rPr lang="en-US" sz="2000" dirty="0" smtClean="0"/>
              <a:t>?&gt;</a:t>
            </a:r>
            <a:endParaRPr lang="en-US" sz="2000" dirty="0" smtClean="0"/>
          </a:p>
          <a:p>
            <a:pPr>
              <a:buNone/>
            </a:pPr>
            <a:endParaRPr lang="en-US" sz="2000" dirty="0" smtClean="0"/>
          </a:p>
          <a:p>
            <a:r>
              <a:rPr lang="en-US" sz="2000" dirty="0" smtClean="0"/>
              <a:t>The following example will produce the same output as the example above:</a:t>
            </a:r>
            <a:endParaRPr lang="en-US" sz="2000" dirty="0" smtClean="0"/>
          </a:p>
          <a:p>
            <a:pPr>
              <a:buNone/>
            </a:pPr>
            <a:r>
              <a:rPr lang="en-US" sz="2000" dirty="0" smtClean="0"/>
              <a:t>   &lt;?php</a:t>
            </a:r>
            <a:br>
              <a:rPr lang="en-US" sz="2000" dirty="0" smtClean="0"/>
            </a:br>
            <a:r>
              <a:rPr lang="en-US" sz="2000" dirty="0" smtClean="0"/>
              <a:t>$txt = "W3Schools.com";</a:t>
            </a:r>
            <a:br>
              <a:rPr lang="en-US" sz="2000" dirty="0" smtClean="0"/>
            </a:br>
            <a:r>
              <a:rPr lang="en-US" sz="2000" dirty="0" smtClean="0"/>
              <a:t>echo "I love " . $txt . "!";</a:t>
            </a:r>
            <a:br>
              <a:rPr lang="en-US" sz="2000" dirty="0" smtClean="0"/>
            </a:br>
            <a:r>
              <a:rPr lang="en-US" sz="2000" dirty="0" smtClean="0"/>
              <a:t>?&gt;</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endParaRPr lang="en-US" sz="2000" dirty="0" smtClean="0"/>
          </a:p>
          <a:p>
            <a:r>
              <a:rPr lang="en-US" sz="2000" dirty="0" smtClean="0"/>
              <a:t>The following example will output the sum of two variables:</a:t>
            </a:r>
            <a:endParaRPr lang="en-US" sz="2000" dirty="0" smtClean="0"/>
          </a:p>
          <a:p>
            <a:pPr>
              <a:buNone/>
            </a:pPr>
            <a:r>
              <a:rPr lang="es-ES" sz="2000" dirty="0" smtClean="0"/>
              <a:t>   &lt;?</a:t>
            </a:r>
            <a:r>
              <a:rPr lang="es-ES" sz="2000" dirty="0" err="1" smtClean="0"/>
              <a:t>php</a:t>
            </a:r>
            <a:br>
              <a:rPr lang="es-ES" sz="2000" dirty="0" smtClean="0"/>
            </a:br>
            <a:r>
              <a:rPr lang="es-ES" sz="2000" dirty="0" smtClean="0"/>
              <a:t>$x = 5;</a:t>
            </a:r>
            <a:br>
              <a:rPr lang="es-ES" sz="2000" dirty="0" smtClean="0"/>
            </a:br>
            <a:r>
              <a:rPr lang="es-ES" sz="2000" dirty="0" smtClean="0"/>
              <a:t>$y = 4;</a:t>
            </a:r>
            <a:br>
              <a:rPr lang="es-ES" sz="2000" dirty="0" smtClean="0"/>
            </a:br>
            <a:r>
              <a:rPr lang="es-ES" sz="2000" dirty="0" smtClean="0"/>
              <a:t>echo $x + $y;</a:t>
            </a:r>
            <a:br>
              <a:rPr lang="es-ES" sz="2000" dirty="0" smtClean="0"/>
            </a:br>
            <a:r>
              <a:rPr lang="es-ES" sz="2000" dirty="0" smtClean="0"/>
              <a:t>?&gt;</a:t>
            </a:r>
            <a:endParaRPr lang="es-ES" sz="2000" dirty="0" smtClean="0"/>
          </a:p>
          <a:p>
            <a:pPr>
              <a:buNone/>
            </a:pPr>
            <a:endParaRPr lang="es-ES" sz="2000" dirty="0" smtClean="0"/>
          </a:p>
          <a:p>
            <a:pPr>
              <a:buFont typeface="Wingdings" panose="05000000000000000000" pitchFamily="2" charset="2"/>
              <a:buChar char="v"/>
            </a:pPr>
            <a:r>
              <a:rPr lang="en-US" sz="2000" b="1" dirty="0" smtClean="0"/>
              <a:t>PHP is a Loosely Typed Language-</a:t>
            </a:r>
            <a:endParaRPr lang="en-US" sz="2000" b="1" dirty="0" smtClean="0"/>
          </a:p>
          <a:p>
            <a:pPr>
              <a:buFont typeface="Wingdings" panose="05000000000000000000" pitchFamily="2" charset="2"/>
              <a:buChar char="v"/>
            </a:pPr>
            <a:endParaRPr lang="en-US" sz="2000" b="1" dirty="0" smtClean="0"/>
          </a:p>
          <a:p>
            <a:r>
              <a:rPr lang="en-US" sz="2000" dirty="0" smtClean="0"/>
              <a:t>In the example above, notice that we did not have to tell PHP which data type the variable is.</a:t>
            </a:r>
            <a:endParaRPr lang="en-US" sz="2000" dirty="0" smtClean="0"/>
          </a:p>
          <a:p>
            <a:r>
              <a:rPr lang="en-US" sz="2000" dirty="0" smtClean="0"/>
              <a:t>PHP automatically associates a data type to the variable, depending on its value. Since the data types are not set in a strict sense, you can do things like adding a string to an integer without causing an error.</a:t>
            </a:r>
            <a:endParaRPr lang="en-US" sz="2000" dirty="0" smtClean="0"/>
          </a:p>
          <a:p>
            <a:r>
              <a:rPr lang="en-US" sz="2000" dirty="0" smtClean="0"/>
              <a:t>In PHP 7, type declarations were added. This gives an option to specify the data type expected when declaring a function, and by enabling the strict requirement, it will throw a "Fatal Error" on a type mismatch.</a:t>
            </a:r>
            <a:endParaRPr lang="en-US" sz="2000" b="1" dirty="0" smtClean="0"/>
          </a:p>
          <a:p>
            <a:pPr>
              <a:buNone/>
            </a:pP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endParaRPr lang="en-US" sz="2000" dirty="0" smtClean="0"/>
          </a:p>
          <a:p>
            <a:pPr>
              <a:buFont typeface="Wingdings" panose="05000000000000000000" pitchFamily="2" charset="2"/>
              <a:buChar char="v"/>
            </a:pPr>
            <a:r>
              <a:rPr lang="en-US" sz="2000" b="1" dirty="0" smtClean="0"/>
              <a:t>PHP Variables Scope -</a:t>
            </a:r>
            <a:endParaRPr lang="en-US" sz="2000" b="1" dirty="0" smtClean="0"/>
          </a:p>
          <a:p>
            <a:pPr>
              <a:buNone/>
            </a:pPr>
            <a:r>
              <a:rPr lang="en-US" sz="2000" dirty="0" smtClean="0"/>
              <a:t>		</a:t>
            </a:r>
            <a:endParaRPr lang="en-US" sz="2000" dirty="0" smtClean="0"/>
          </a:p>
          <a:p>
            <a:r>
              <a:rPr lang="en-US" sz="2000" dirty="0" smtClean="0"/>
              <a:t>In PHP, variables can be declared anywhere in the script.</a:t>
            </a:r>
            <a:endParaRPr lang="en-US" sz="2000" dirty="0" smtClean="0"/>
          </a:p>
          <a:p>
            <a:r>
              <a:rPr lang="en-US" sz="2000" dirty="0" smtClean="0"/>
              <a:t>The scope of a variable is the part of the script where the variable can be referenced/used.</a:t>
            </a:r>
            <a:endParaRPr lang="en-US" sz="2000" dirty="0" smtClean="0"/>
          </a:p>
          <a:p>
            <a:r>
              <a:rPr lang="en-US" sz="2000" dirty="0" smtClean="0"/>
              <a:t>PHP has three different variable scopes:</a:t>
            </a:r>
            <a:endParaRPr lang="en-US" sz="2000" dirty="0" smtClean="0"/>
          </a:p>
          <a:p>
            <a:pPr marL="859790" lvl="1" indent="-457200">
              <a:buFont typeface="+mj-lt"/>
              <a:buAutoNum type="arabicPeriod"/>
            </a:pPr>
            <a:r>
              <a:rPr lang="en-US" sz="2000" dirty="0" smtClean="0"/>
              <a:t>local</a:t>
            </a:r>
            <a:endParaRPr lang="en-US" sz="2000" dirty="0" smtClean="0"/>
          </a:p>
          <a:p>
            <a:pPr marL="859790" lvl="1" indent="-457200">
              <a:buFont typeface="+mj-lt"/>
              <a:buAutoNum type="arabicPeriod"/>
            </a:pPr>
            <a:r>
              <a:rPr lang="en-US" sz="2000" dirty="0" smtClean="0"/>
              <a:t>global</a:t>
            </a:r>
            <a:endParaRPr lang="en-US" sz="2000" dirty="0" smtClean="0"/>
          </a:p>
          <a:p>
            <a:pPr marL="859790" lvl="1" indent="-457200">
              <a:buFont typeface="+mj-lt"/>
              <a:buAutoNum type="arabicPeriod"/>
            </a:pPr>
            <a:r>
              <a:rPr lang="en-US" sz="2000" dirty="0" smtClean="0"/>
              <a:t>Static</a:t>
            </a:r>
            <a:endParaRPr lang="en-US" sz="2000" dirty="0" smtClean="0"/>
          </a:p>
          <a:p>
            <a:pPr marL="859790" lvl="1" indent="-457200">
              <a:buFont typeface="+mj-lt"/>
              <a:buAutoNum type="arabicPeriod"/>
            </a:pP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marL="859790" lvl="1" indent="-457200">
              <a:buNone/>
            </a:pPr>
            <a:endParaRPr lang="en-US" sz="2000" dirty="0" smtClean="0"/>
          </a:p>
          <a:p>
            <a:pPr>
              <a:buFont typeface="Wingdings" panose="05000000000000000000" pitchFamily="2" charset="2"/>
              <a:buChar char="v"/>
            </a:pPr>
            <a:r>
              <a:rPr lang="en-US" sz="2000" b="1" dirty="0" smtClean="0"/>
              <a:t>Global and Local Scope-</a:t>
            </a:r>
            <a:endParaRPr lang="en-US" sz="2000" b="1" dirty="0" smtClean="0"/>
          </a:p>
          <a:p>
            <a:endParaRPr lang="en-US" sz="2000" dirty="0" smtClean="0"/>
          </a:p>
          <a:p>
            <a:r>
              <a:rPr lang="en-US" sz="2000" dirty="0" smtClean="0"/>
              <a:t>A variable declared </a:t>
            </a:r>
            <a:r>
              <a:rPr lang="en-US" sz="2000" b="1" dirty="0" smtClean="0"/>
              <a:t>outside</a:t>
            </a:r>
            <a:r>
              <a:rPr lang="en-US" sz="2000" dirty="0" smtClean="0"/>
              <a:t> a function has a GLOBAL SCOPE and can only be accessed outside a function:</a:t>
            </a:r>
            <a:endParaRPr lang="en-US" sz="2000" dirty="0" smtClean="0"/>
          </a:p>
          <a:p>
            <a:r>
              <a:rPr lang="en-US" sz="2000" dirty="0" smtClean="0"/>
              <a:t>Example</a:t>
            </a:r>
            <a:endParaRPr lang="en-US" sz="2000" dirty="0" smtClean="0"/>
          </a:p>
          <a:p>
            <a:pPr>
              <a:buNone/>
            </a:pPr>
            <a:r>
              <a:rPr lang="en-US" sz="2000" dirty="0" smtClean="0"/>
              <a:t>		</a:t>
            </a:r>
            <a:r>
              <a:rPr lang="en-US" sz="2000" b="1" dirty="0" smtClean="0"/>
              <a:t>Variable with global scope:</a:t>
            </a:r>
            <a:endParaRPr lang="en-US" sz="2000" b="1" dirty="0" smtClean="0"/>
          </a:p>
          <a:p>
            <a:r>
              <a:rPr lang="en-US" sz="2000" dirty="0" smtClean="0"/>
              <a:t>&lt;?php</a:t>
            </a:r>
            <a:br>
              <a:rPr lang="en-US" sz="2000" dirty="0" smtClean="0"/>
            </a:br>
            <a:r>
              <a:rPr lang="en-US" sz="2000" dirty="0" smtClean="0"/>
              <a:t>$x = 5; // global scope</a:t>
            </a:r>
            <a:br>
              <a:rPr lang="en-US" sz="2000" dirty="0" smtClean="0"/>
            </a:br>
            <a:br>
              <a:rPr lang="en-US" sz="2000" dirty="0" smtClean="0"/>
            </a:br>
            <a:r>
              <a:rPr lang="en-US" sz="2000" dirty="0" smtClean="0"/>
              <a:t>function </a:t>
            </a:r>
            <a:r>
              <a:rPr lang="en-US" sz="2000" dirty="0" err="1" smtClean="0"/>
              <a:t>myTest</a:t>
            </a:r>
            <a:r>
              <a:rPr lang="en-US" sz="2000" dirty="0" smtClean="0"/>
              <a:t>() {</a:t>
            </a:r>
            <a:br>
              <a:rPr lang="en-US" sz="2000" dirty="0" smtClean="0"/>
            </a:br>
            <a:r>
              <a:rPr lang="en-US" sz="2000" dirty="0" smtClean="0"/>
              <a:t>  // using x inside this function will generate an error</a:t>
            </a:r>
            <a:br>
              <a:rPr lang="en-US" sz="2000" dirty="0" smtClean="0"/>
            </a:br>
            <a:r>
              <a:rPr lang="en-US" sz="2000" dirty="0" smtClean="0"/>
              <a:t>  echo "&lt;p&gt;Variable x inside function is: $x&lt;/p&gt;";</a:t>
            </a:r>
            <a:br>
              <a:rPr lang="en-US" sz="2000" dirty="0" smtClean="0"/>
            </a:br>
            <a:r>
              <a:rPr lang="en-US" sz="2000" dirty="0" smtClean="0"/>
              <a:t>}</a:t>
            </a:r>
            <a:br>
              <a:rPr lang="en-US" sz="2000" dirty="0" smtClean="0"/>
            </a:br>
            <a:r>
              <a:rPr lang="en-US" sz="2000" dirty="0" err="1" smtClean="0"/>
              <a:t>myTest</a:t>
            </a:r>
            <a:r>
              <a:rPr lang="en-US" sz="2000" dirty="0" smtClean="0"/>
              <a:t>();</a:t>
            </a:r>
            <a:br>
              <a:rPr lang="en-US" sz="2000" dirty="0" smtClean="0"/>
            </a:br>
            <a:br>
              <a:rPr lang="en-US" sz="2000" dirty="0" smtClean="0"/>
            </a:br>
            <a:r>
              <a:rPr lang="en-US" sz="2000" dirty="0" smtClean="0"/>
              <a:t>echo "&lt;p&gt;Variable x outside function is: $x&lt;/p&gt;";</a:t>
            </a:r>
            <a:br>
              <a:rPr lang="en-US" sz="2000" dirty="0" smtClean="0"/>
            </a:br>
            <a:r>
              <a:rPr lang="en-US" sz="2000" dirty="0" smtClean="0"/>
              <a:t>?&gt;</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endParaRPr lang="en-US" sz="2000" dirty="0" smtClean="0"/>
          </a:p>
          <a:p>
            <a:r>
              <a:rPr lang="en-US" sz="2000" dirty="0" smtClean="0"/>
              <a:t>A variable declared </a:t>
            </a:r>
            <a:r>
              <a:rPr lang="en-US" sz="2000" b="1" dirty="0" smtClean="0"/>
              <a:t>within</a:t>
            </a:r>
            <a:r>
              <a:rPr lang="en-US" sz="2000" dirty="0" smtClean="0"/>
              <a:t> a function has a LOCAL SCOPE and can only be accessed within that function:</a:t>
            </a:r>
            <a:endParaRPr lang="en-US" sz="2000" dirty="0" smtClean="0"/>
          </a:p>
          <a:p>
            <a:r>
              <a:rPr lang="en-US" sz="2000" dirty="0" smtClean="0"/>
              <a:t>Example</a:t>
            </a:r>
            <a:endParaRPr lang="en-US" sz="2000" dirty="0" smtClean="0"/>
          </a:p>
          <a:p>
            <a:pPr>
              <a:buNone/>
            </a:pPr>
            <a:r>
              <a:rPr lang="en-US" sz="2000" b="1" dirty="0" smtClean="0"/>
              <a:t>		Variable with local scope:</a:t>
            </a:r>
            <a:endParaRPr lang="en-US" sz="2000" b="1" dirty="0" smtClean="0"/>
          </a:p>
          <a:p>
            <a:r>
              <a:rPr lang="en-US" sz="2000" dirty="0" smtClean="0"/>
              <a:t>&lt;?php</a:t>
            </a:r>
            <a:br>
              <a:rPr lang="en-US" sz="2000" dirty="0" smtClean="0"/>
            </a:br>
            <a:r>
              <a:rPr lang="en-US" sz="2000" dirty="0" smtClean="0"/>
              <a:t>function </a:t>
            </a:r>
            <a:r>
              <a:rPr lang="en-US" sz="2000" dirty="0" err="1" smtClean="0"/>
              <a:t>myTest</a:t>
            </a:r>
            <a:r>
              <a:rPr lang="en-US" sz="2000" dirty="0" smtClean="0"/>
              <a:t>() {</a:t>
            </a:r>
            <a:br>
              <a:rPr lang="en-US" sz="2000" dirty="0" smtClean="0"/>
            </a:br>
            <a:r>
              <a:rPr lang="en-US" sz="2000" dirty="0" smtClean="0"/>
              <a:t>  $x = 5; // local scope</a:t>
            </a:r>
            <a:br>
              <a:rPr lang="en-US" sz="2000" dirty="0" smtClean="0"/>
            </a:br>
            <a:r>
              <a:rPr lang="en-US" sz="2000" dirty="0" smtClean="0"/>
              <a:t>  echo "&lt;p&gt;Variable x inside function is: $x&lt;/p&gt;";</a:t>
            </a:r>
            <a:br>
              <a:rPr lang="en-US" sz="2000" dirty="0" smtClean="0"/>
            </a:br>
            <a:r>
              <a:rPr lang="en-US" sz="2000" dirty="0" smtClean="0"/>
              <a:t>}</a:t>
            </a:r>
            <a:br>
              <a:rPr lang="en-US" sz="2000" dirty="0" smtClean="0"/>
            </a:br>
            <a:r>
              <a:rPr lang="en-US" sz="2000" dirty="0" err="1" smtClean="0"/>
              <a:t>myTest</a:t>
            </a:r>
            <a:r>
              <a:rPr lang="en-US" sz="2000" dirty="0" smtClean="0"/>
              <a:t>();</a:t>
            </a:r>
            <a:br>
              <a:rPr lang="en-US" sz="2000" dirty="0" smtClean="0"/>
            </a:br>
            <a:br>
              <a:rPr lang="en-US" sz="2000" dirty="0" smtClean="0"/>
            </a:br>
            <a:r>
              <a:rPr lang="en-US" sz="2000" dirty="0" smtClean="0"/>
              <a:t>// using x outside the function will generate an error</a:t>
            </a:r>
            <a:br>
              <a:rPr lang="en-US" sz="2000" dirty="0" smtClean="0"/>
            </a:br>
            <a:r>
              <a:rPr lang="en-US" sz="2000" dirty="0" smtClean="0"/>
              <a:t>echo "&lt;p&gt;Variable x outside function is: $x&lt;/p&gt;";</a:t>
            </a:r>
            <a:br>
              <a:rPr lang="en-US" sz="2000" dirty="0" smtClean="0"/>
            </a:br>
            <a:r>
              <a:rPr lang="en-US" sz="2000" dirty="0" smtClean="0"/>
              <a:t>?&gt;</a:t>
            </a:r>
            <a:endParaRPr lang="en-US" sz="2000" dirty="0" smtClean="0"/>
          </a:p>
          <a:p>
            <a:endParaRPr lang="en-US" sz="2000" dirty="0" smtClean="0"/>
          </a:p>
          <a:p>
            <a:r>
              <a:rPr lang="en-US" sz="2000" dirty="0" smtClean="0"/>
              <a:t>You can have local variables with the same name in different functions, because local variables are only recognized by the function in which they are declared.</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lnSpcReduction="10000"/>
          </a:bodyPr>
          <a:lstStyle/>
          <a:p>
            <a:pPr marL="859790" lvl="1" indent="-457200">
              <a:buNone/>
            </a:pPr>
            <a:endParaRPr lang="en-US" sz="2000" dirty="0" smtClean="0"/>
          </a:p>
          <a:p>
            <a:pPr>
              <a:buFont typeface="Wingdings" panose="05000000000000000000" pitchFamily="2" charset="2"/>
              <a:buChar char="v"/>
            </a:pPr>
            <a:r>
              <a:rPr lang="en-US" sz="2400" b="1" dirty="0" smtClean="0"/>
              <a:t>The global Keyword -</a:t>
            </a:r>
            <a:endParaRPr lang="en-US" sz="2400" b="1" dirty="0" smtClean="0"/>
          </a:p>
          <a:p>
            <a:endParaRPr lang="en-US" sz="2000" dirty="0" smtClean="0"/>
          </a:p>
          <a:p>
            <a:r>
              <a:rPr lang="en-US" sz="2000" dirty="0" smtClean="0"/>
              <a:t>The global keyword is used to access a global variable from within a function.</a:t>
            </a:r>
            <a:endParaRPr lang="en-US" sz="2000" dirty="0" smtClean="0"/>
          </a:p>
          <a:p>
            <a:r>
              <a:rPr lang="en-US" sz="2000" dirty="0" smtClean="0"/>
              <a:t>To do this, use the global keyword before the variables (inside the function):</a:t>
            </a:r>
            <a:endParaRPr lang="en-US" sz="2000" dirty="0" smtClean="0"/>
          </a:p>
          <a:p>
            <a:endParaRPr lang="en-US" sz="2000" dirty="0" smtClean="0"/>
          </a:p>
          <a:p>
            <a:r>
              <a:rPr lang="en-US" sz="2000" dirty="0" smtClean="0"/>
              <a:t>Example</a:t>
            </a:r>
            <a:endParaRPr lang="en-US" sz="2000" dirty="0" smtClean="0"/>
          </a:p>
          <a:p>
            <a:pPr>
              <a:buNone/>
            </a:pPr>
            <a:r>
              <a:rPr lang="en-US" sz="2000" dirty="0" smtClean="0"/>
              <a:t>	</a:t>
            </a:r>
            <a:r>
              <a:rPr lang="es-ES" sz="2000" dirty="0" smtClean="0"/>
              <a:t>&lt;?</a:t>
            </a:r>
            <a:r>
              <a:rPr lang="es-ES" sz="2000" dirty="0" err="1" smtClean="0"/>
              <a:t>php</a:t>
            </a:r>
            <a:br>
              <a:rPr lang="es-ES" sz="2000" dirty="0" smtClean="0"/>
            </a:br>
            <a:r>
              <a:rPr lang="es-ES" sz="2000" dirty="0" smtClean="0"/>
              <a:t>$x = 5;</a:t>
            </a:r>
            <a:br>
              <a:rPr lang="es-ES" sz="2000" dirty="0" smtClean="0"/>
            </a:br>
            <a:r>
              <a:rPr lang="es-ES" sz="2000" dirty="0" smtClean="0"/>
              <a:t>$y = 10;</a:t>
            </a:r>
            <a:br>
              <a:rPr lang="es-ES" sz="2000" dirty="0" smtClean="0"/>
            </a:br>
            <a:br>
              <a:rPr lang="es-ES" sz="2000" dirty="0" smtClean="0"/>
            </a:br>
            <a:r>
              <a:rPr lang="es-ES" sz="2000" dirty="0" err="1" smtClean="0"/>
              <a:t>function</a:t>
            </a:r>
            <a:r>
              <a:rPr lang="es-ES" sz="2000" dirty="0" smtClean="0"/>
              <a:t> </a:t>
            </a:r>
            <a:r>
              <a:rPr lang="es-ES" sz="2000" dirty="0" err="1" smtClean="0"/>
              <a:t>myTest</a:t>
            </a:r>
            <a:r>
              <a:rPr lang="es-ES" sz="2000" dirty="0" smtClean="0"/>
              <a:t>() {</a:t>
            </a:r>
            <a:br>
              <a:rPr lang="es-ES" sz="2000" dirty="0" smtClean="0"/>
            </a:br>
            <a:r>
              <a:rPr lang="es-ES" sz="2000" dirty="0" smtClean="0"/>
              <a:t>  global $x, $y;</a:t>
            </a:r>
            <a:br>
              <a:rPr lang="es-ES" sz="2000" dirty="0" smtClean="0"/>
            </a:br>
            <a:r>
              <a:rPr lang="es-ES" sz="2000" dirty="0" smtClean="0"/>
              <a:t>  $y = $x + $y;</a:t>
            </a:r>
            <a:br>
              <a:rPr lang="es-ES" sz="2000" dirty="0" smtClean="0"/>
            </a:br>
            <a:r>
              <a:rPr lang="es-ES" sz="2000" dirty="0" smtClean="0"/>
              <a:t>}</a:t>
            </a:r>
            <a:br>
              <a:rPr lang="es-ES" sz="2000" dirty="0" smtClean="0"/>
            </a:br>
            <a:br>
              <a:rPr lang="es-ES" sz="2000" dirty="0" smtClean="0"/>
            </a:br>
            <a:r>
              <a:rPr lang="es-ES" sz="2000" dirty="0" err="1" smtClean="0"/>
              <a:t>myTest</a:t>
            </a:r>
            <a:r>
              <a:rPr lang="es-ES" sz="2000" dirty="0" smtClean="0"/>
              <a:t>();</a:t>
            </a:r>
            <a:br>
              <a:rPr lang="es-ES" sz="2000" dirty="0" smtClean="0"/>
            </a:br>
            <a:r>
              <a:rPr lang="es-ES" sz="2000" dirty="0" smtClean="0"/>
              <a:t>echo $y; // outputs 15</a:t>
            </a:r>
            <a:br>
              <a:rPr lang="es-ES" sz="2000" dirty="0" smtClean="0"/>
            </a:br>
            <a:r>
              <a:rPr lang="es-ES" sz="2000" dirty="0" smtClean="0"/>
              <a:t>?&gt;</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fontScale="92500" lnSpcReduction="10000"/>
          </a:bodyPr>
          <a:lstStyle/>
          <a:p>
            <a:pPr marL="859790" lvl="1" indent="-457200">
              <a:buNone/>
            </a:pPr>
            <a:endParaRPr lang="en-US" sz="2000" dirty="0" smtClean="0"/>
          </a:p>
          <a:p>
            <a:pPr>
              <a:buFont typeface="Wingdings" panose="05000000000000000000" pitchFamily="2" charset="2"/>
              <a:buChar char="v"/>
            </a:pPr>
            <a:r>
              <a:rPr lang="en-US" sz="2400" b="1" dirty="0" smtClean="0"/>
              <a:t>The static Keyword -</a:t>
            </a:r>
            <a:endParaRPr lang="en-US" sz="2400" b="1" dirty="0" smtClean="0"/>
          </a:p>
          <a:p>
            <a:endParaRPr lang="en-US" sz="2000" dirty="0" smtClean="0"/>
          </a:p>
          <a:p>
            <a:r>
              <a:rPr lang="en-US" sz="2000" dirty="0" smtClean="0"/>
              <a:t>Normally, when a function is completed/executed, all of its variables are deleted. However, sometimes we want a local variable NOT to be deleted. We need it for a further job.</a:t>
            </a:r>
            <a:endParaRPr lang="en-US" sz="2000" dirty="0" smtClean="0"/>
          </a:p>
          <a:p>
            <a:r>
              <a:rPr lang="en-US" sz="2000" dirty="0" smtClean="0"/>
              <a:t>To do this, use the static keyword when you first declare the variable:</a:t>
            </a:r>
            <a:endParaRPr lang="en-US" sz="2000" dirty="0" smtClean="0"/>
          </a:p>
          <a:p>
            <a:endParaRPr lang="en-US" sz="2000" dirty="0" smtClean="0"/>
          </a:p>
          <a:p>
            <a:r>
              <a:rPr lang="en-US" sz="2000" dirty="0" smtClean="0"/>
              <a:t>Example</a:t>
            </a:r>
            <a:endParaRPr lang="en-US" sz="2000" dirty="0" smtClean="0"/>
          </a:p>
          <a:p>
            <a:pPr>
              <a:buNone/>
            </a:pPr>
            <a:r>
              <a:rPr lang="en-US" sz="2000" dirty="0" smtClean="0"/>
              <a:t>		&lt;?php</a:t>
            </a:r>
            <a:br>
              <a:rPr lang="en-US" sz="2000" dirty="0" smtClean="0"/>
            </a:br>
            <a:r>
              <a:rPr lang="en-US" sz="2000" dirty="0" smtClean="0"/>
              <a:t>	function </a:t>
            </a:r>
            <a:r>
              <a:rPr lang="en-US" sz="2000" dirty="0" err="1" smtClean="0"/>
              <a:t>myTest</a:t>
            </a:r>
            <a:r>
              <a:rPr lang="en-US" sz="2000" dirty="0" smtClean="0"/>
              <a:t>() {</a:t>
            </a:r>
            <a:br>
              <a:rPr lang="en-US" sz="2000" dirty="0" smtClean="0"/>
            </a:br>
            <a:r>
              <a:rPr lang="en-US" sz="2000" dirty="0" smtClean="0"/>
              <a:t>	  static $x = 0;</a:t>
            </a:r>
            <a:br>
              <a:rPr lang="en-US" sz="2000" dirty="0" smtClean="0"/>
            </a:br>
            <a:r>
              <a:rPr lang="en-US" sz="2000" dirty="0" smtClean="0"/>
              <a:t>	  echo $x;</a:t>
            </a:r>
            <a:br>
              <a:rPr lang="en-US" sz="2000" dirty="0" smtClean="0"/>
            </a:br>
            <a:r>
              <a:rPr lang="en-US" sz="2000" dirty="0" smtClean="0"/>
              <a:t>  	$x++;</a:t>
            </a:r>
            <a:br>
              <a:rPr lang="en-US" sz="2000" dirty="0" smtClean="0"/>
            </a:br>
            <a:r>
              <a:rPr lang="en-US" sz="2000" dirty="0" smtClean="0"/>
              <a:t>	}</a:t>
            </a:r>
            <a:br>
              <a:rPr lang="en-US" sz="2000" dirty="0" smtClean="0"/>
            </a:br>
            <a:br>
              <a:rPr lang="en-US" sz="2000" dirty="0" smtClean="0"/>
            </a:br>
            <a:r>
              <a:rPr lang="en-US" sz="2000" dirty="0" smtClean="0"/>
              <a:t>	</a:t>
            </a:r>
            <a:r>
              <a:rPr lang="en-US" sz="2000" dirty="0" err="1" smtClean="0"/>
              <a:t>myTest</a:t>
            </a:r>
            <a:r>
              <a:rPr lang="en-US" sz="2000" dirty="0" smtClean="0"/>
              <a:t>();</a:t>
            </a:r>
            <a:br>
              <a:rPr lang="en-US" sz="2000" dirty="0" smtClean="0"/>
            </a:br>
            <a:r>
              <a:rPr lang="en-US" sz="2000" dirty="0" smtClean="0"/>
              <a:t>	</a:t>
            </a:r>
            <a:r>
              <a:rPr lang="en-US" sz="2000" dirty="0" err="1" smtClean="0"/>
              <a:t>myTest</a:t>
            </a:r>
            <a:r>
              <a:rPr lang="en-US" sz="2000" dirty="0" smtClean="0"/>
              <a:t>();</a:t>
            </a:r>
            <a:br>
              <a:rPr lang="en-US" sz="2000" dirty="0" smtClean="0"/>
            </a:br>
            <a:r>
              <a:rPr lang="en-US" sz="2000" dirty="0" smtClean="0"/>
              <a:t>	</a:t>
            </a:r>
            <a:r>
              <a:rPr lang="en-US" sz="2000" dirty="0" err="1" smtClean="0"/>
              <a:t>myTest</a:t>
            </a:r>
            <a:r>
              <a:rPr lang="en-US" sz="2000" dirty="0" smtClean="0"/>
              <a:t>();</a:t>
            </a:r>
            <a:br>
              <a:rPr lang="en-US" sz="2000" dirty="0" smtClean="0"/>
            </a:br>
            <a:r>
              <a:rPr lang="en-US" sz="2000" dirty="0" smtClean="0"/>
              <a:t>	?&gt;</a:t>
            </a:r>
            <a:endParaRPr lang="en-US" sz="2000" dirty="0" smtClean="0"/>
          </a:p>
          <a:p>
            <a:r>
              <a:rPr lang="en-US" sz="2000" dirty="0" smtClean="0"/>
              <a:t>Then, each time the function is called, that variable will still have the information it contained from the last time the function was called.</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553200"/>
          </a:xfrm>
        </p:spPr>
        <p:txBody>
          <a:bodyPr>
            <a:normAutofit/>
          </a:bodyPr>
          <a:lstStyle/>
          <a:p>
            <a:r>
              <a:rPr lang="en-US" sz="2000" dirty="0" err="1" smtClean="0"/>
              <a:t>Lerdorf</a:t>
            </a:r>
            <a:r>
              <a:rPr lang="en-US" sz="2000" dirty="0" smtClean="0"/>
              <a:t> combined PHP with his own Form Interpreter, releasing the combination publicly as PHP/FI (generally referred to as PHP 2.0) on June 8, 1995. </a:t>
            </a:r>
            <a:endParaRPr lang="en-US" sz="2000" dirty="0" smtClean="0"/>
          </a:p>
          <a:p>
            <a:r>
              <a:rPr lang="en-US" sz="2000" dirty="0" smtClean="0"/>
              <a:t>Two programmers, </a:t>
            </a:r>
            <a:r>
              <a:rPr lang="en-US" sz="2000" dirty="0" err="1" smtClean="0"/>
              <a:t>Zeev</a:t>
            </a:r>
            <a:r>
              <a:rPr lang="en-US" sz="2000" dirty="0" smtClean="0"/>
              <a:t> </a:t>
            </a:r>
            <a:r>
              <a:rPr lang="en-US" sz="2000" dirty="0" err="1" smtClean="0"/>
              <a:t>Suraski</a:t>
            </a:r>
            <a:r>
              <a:rPr lang="en-US" sz="2000" dirty="0" smtClean="0"/>
              <a:t> and </a:t>
            </a:r>
            <a:r>
              <a:rPr lang="en-US" sz="2000" dirty="0" err="1" smtClean="0"/>
              <a:t>Andi</a:t>
            </a:r>
            <a:r>
              <a:rPr lang="en-US" sz="2000" dirty="0" smtClean="0"/>
              <a:t> </a:t>
            </a:r>
            <a:r>
              <a:rPr lang="en-US" sz="2000" dirty="0" err="1" smtClean="0"/>
              <a:t>Gutmans</a:t>
            </a:r>
            <a:r>
              <a:rPr lang="en-US" sz="2000" dirty="0" smtClean="0"/>
              <a:t>, rebuilt PHP's core, releasing the updated result as PHP/FI 2 in 1997. </a:t>
            </a:r>
            <a:endParaRPr lang="en-US" sz="2000" dirty="0" smtClean="0"/>
          </a:p>
          <a:p>
            <a:r>
              <a:rPr lang="en-US" sz="2000" dirty="0" smtClean="0"/>
              <a:t>The acronym was formally changed to PHP: </a:t>
            </a:r>
            <a:r>
              <a:rPr lang="en-US" sz="2000" dirty="0" err="1" smtClean="0"/>
              <a:t>HyperText</a:t>
            </a:r>
            <a:r>
              <a:rPr lang="en-US" sz="2000" dirty="0" smtClean="0"/>
              <a:t> Preprocessor, at this time. (This is an example of a recursive acronym: where the acronym itself is in its own definition.) </a:t>
            </a:r>
            <a:endParaRPr lang="en-US" sz="2000" dirty="0" smtClean="0"/>
          </a:p>
          <a:p>
            <a:r>
              <a:rPr lang="en-US" sz="2000" dirty="0" smtClean="0"/>
              <a:t>In 1998, PHP 3 was released, which was the first widely used version. </a:t>
            </a:r>
            <a:endParaRPr lang="en-US" sz="2000" dirty="0" smtClean="0"/>
          </a:p>
          <a:p>
            <a:r>
              <a:rPr lang="en-US" sz="2000" dirty="0" smtClean="0"/>
              <a:t>PHP 4 was released in May 2000, with a new core, known as the </a:t>
            </a:r>
            <a:r>
              <a:rPr lang="en-US" sz="2000" dirty="0" err="1" smtClean="0"/>
              <a:t>Zend</a:t>
            </a:r>
            <a:r>
              <a:rPr lang="en-US" sz="2000" dirty="0" smtClean="0"/>
              <a:t> Engine 1.0.</a:t>
            </a:r>
            <a:endParaRPr lang="en-US" sz="2000" dirty="0" smtClean="0"/>
          </a:p>
          <a:p>
            <a:pPr fontAlgn="base"/>
            <a:r>
              <a:rPr lang="en-US" sz="2000" dirty="0" smtClean="0"/>
              <a:t>PHP 4 featured improved speed and reliability over PHP 3. </a:t>
            </a:r>
            <a:endParaRPr lang="en-US" sz="2000" dirty="0" smtClean="0"/>
          </a:p>
          <a:p>
            <a:pPr fontAlgn="base"/>
            <a:r>
              <a:rPr lang="en-US" sz="2000" dirty="0" smtClean="0"/>
              <a:t>In terms of features, PHP 4 added references, the Boolean type, COM support on Windows, output buffering, many new array functions, expanded object-oriented programming, inclusion of the PCRE library, and more. </a:t>
            </a:r>
            <a:endParaRPr lang="en-US" sz="2000" dirty="0" smtClean="0"/>
          </a:p>
          <a:p>
            <a:pPr fontAlgn="base"/>
            <a:r>
              <a:rPr lang="en-US" sz="2000" dirty="0" smtClean="0"/>
              <a:t>Maintenance releases of PHP 4 are still available, primarily for security updates. </a:t>
            </a:r>
            <a:endParaRPr lang="en-US" sz="2000" dirty="0" smtClean="0"/>
          </a:p>
          <a:p>
            <a:pPr fontAlgn="base"/>
            <a:r>
              <a:rPr lang="en-US" sz="2000" dirty="0" smtClean="0"/>
              <a:t>PHP 5 was released in July 2004, with the updated </a:t>
            </a:r>
            <a:r>
              <a:rPr lang="en-US" sz="2000" dirty="0" err="1" smtClean="0"/>
              <a:t>Zend</a:t>
            </a:r>
            <a:r>
              <a:rPr lang="en-US" sz="2000" dirty="0" smtClean="0"/>
              <a:t> Engine 2.0</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marL="859790" lvl="1" indent="-457200">
              <a:buNone/>
            </a:pPr>
            <a:endParaRPr lang="en-US" sz="2000" dirty="0" smtClean="0"/>
          </a:p>
          <a:p>
            <a:pPr>
              <a:buFont typeface="Wingdings" panose="05000000000000000000" pitchFamily="2" charset="2"/>
              <a:buChar char="v"/>
            </a:pPr>
            <a:r>
              <a:rPr lang="en-US" sz="2400" b="1" dirty="0" smtClean="0"/>
              <a:t>PHP echo and print Statements</a:t>
            </a:r>
            <a:endParaRPr lang="en-US" sz="2400" b="1" dirty="0" smtClean="0"/>
          </a:p>
          <a:p>
            <a:endParaRPr lang="en-US" sz="2000" dirty="0" smtClean="0"/>
          </a:p>
          <a:p>
            <a:r>
              <a:rPr lang="en-US" sz="2000" dirty="0" smtClean="0"/>
              <a:t>With PHP, there are two basic ways to get output: echo and print.</a:t>
            </a:r>
            <a:endParaRPr lang="en-US" sz="2000" dirty="0" smtClean="0"/>
          </a:p>
          <a:p>
            <a:r>
              <a:rPr lang="en-US" sz="2000" dirty="0" smtClean="0"/>
              <a:t>echo and print are more or less the same. They are both used to output data to the screen.</a:t>
            </a:r>
            <a:endParaRPr lang="en-US" sz="2000" dirty="0" smtClean="0"/>
          </a:p>
          <a:p>
            <a:r>
              <a:rPr lang="en-US" sz="2000" dirty="0" smtClean="0"/>
              <a:t>The differences are small: echo has no return value while print has a return value of 1 so it can be used in expressions. </a:t>
            </a:r>
            <a:endParaRPr lang="en-US" sz="2000" dirty="0" smtClean="0"/>
          </a:p>
          <a:p>
            <a:r>
              <a:rPr lang="en-US" sz="2000" dirty="0" smtClean="0"/>
              <a:t>echo can take multiple parameters (although such usage is rare) while print can take one argument. </a:t>
            </a:r>
            <a:endParaRPr lang="en-US" sz="2000" dirty="0" smtClean="0"/>
          </a:p>
          <a:p>
            <a:r>
              <a:rPr lang="en-US" sz="2000" dirty="0" smtClean="0"/>
              <a:t>echo is marginally faster than print.</a:t>
            </a:r>
            <a:endParaRPr lang="en-US" sz="2000" dirty="0" smtClean="0"/>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0"/>
            <a:ext cx="8382000" cy="6705600"/>
          </a:xfrm>
        </p:spPr>
        <p:txBody>
          <a:bodyPr>
            <a:normAutofit/>
          </a:bodyPr>
          <a:lstStyle/>
          <a:p>
            <a:pPr marL="859790" lvl="1" indent="-457200">
              <a:buNone/>
            </a:pPr>
            <a:endParaRPr lang="en-US" sz="2000" dirty="0" smtClean="0"/>
          </a:p>
          <a:p>
            <a:pPr>
              <a:buFont typeface="Wingdings" panose="05000000000000000000" pitchFamily="2" charset="2"/>
              <a:buChar char="v"/>
            </a:pPr>
            <a:r>
              <a:rPr lang="en-US" sz="2400" b="1" dirty="0" smtClean="0"/>
              <a:t>PHP echo Statement</a:t>
            </a:r>
            <a:endParaRPr lang="en-US" sz="2400" b="1" dirty="0" smtClean="0"/>
          </a:p>
          <a:p>
            <a:endParaRPr lang="en-US" sz="2000" dirty="0" smtClean="0"/>
          </a:p>
          <a:p>
            <a:r>
              <a:rPr lang="en-US" sz="2000" dirty="0" smtClean="0"/>
              <a:t>The echo statement can be used with or without parentheses: echo or echo().</a:t>
            </a:r>
            <a:endParaRPr lang="en-US" sz="2000" dirty="0" smtClean="0"/>
          </a:p>
          <a:p>
            <a:r>
              <a:rPr lang="en-US" sz="2000" b="1" dirty="0" smtClean="0"/>
              <a:t>Display Text</a:t>
            </a:r>
            <a:endParaRPr lang="en-US" sz="2000" dirty="0" smtClean="0"/>
          </a:p>
          <a:p>
            <a:r>
              <a:rPr lang="en-US" sz="2000" dirty="0" smtClean="0"/>
              <a:t>The following example shows how to output text with the echo command (notice that the text can contain HTML markup):</a:t>
            </a:r>
            <a:endParaRPr lang="en-US" sz="2000" dirty="0" smtClean="0"/>
          </a:p>
          <a:p>
            <a:endParaRPr lang="en-US" sz="2000" dirty="0" smtClean="0"/>
          </a:p>
          <a:p>
            <a:r>
              <a:rPr lang="en-US" sz="2000" dirty="0" smtClean="0"/>
              <a:t>&lt;?php</a:t>
            </a:r>
            <a:br>
              <a:rPr lang="en-US" sz="2000" dirty="0" smtClean="0"/>
            </a:br>
            <a:r>
              <a:rPr lang="en-US" sz="2000" dirty="0" smtClean="0"/>
              <a:t>echo "&lt;h2&gt;PHP is Fun!&lt;/h2&gt;";</a:t>
            </a:r>
            <a:br>
              <a:rPr lang="en-US" sz="2000" dirty="0" smtClean="0"/>
            </a:br>
            <a:r>
              <a:rPr lang="en-US" sz="2000" dirty="0" smtClean="0"/>
              <a:t>echo "Hello world!&lt;</a:t>
            </a:r>
            <a:r>
              <a:rPr lang="en-US" sz="2000" dirty="0" err="1" smtClean="0"/>
              <a:t>br</a:t>
            </a:r>
            <a:r>
              <a:rPr lang="en-US" sz="2000" dirty="0" smtClean="0"/>
              <a:t>&gt;";</a:t>
            </a:r>
            <a:br>
              <a:rPr lang="en-US" sz="2000" dirty="0" smtClean="0"/>
            </a:br>
            <a:r>
              <a:rPr lang="en-US" sz="2000" dirty="0" smtClean="0"/>
              <a:t>echo "I'm about to learn PHP!&lt;</a:t>
            </a:r>
            <a:r>
              <a:rPr lang="en-US" sz="2000" dirty="0" err="1" smtClean="0"/>
              <a:t>br</a:t>
            </a:r>
            <a:r>
              <a:rPr lang="en-US" sz="2000" dirty="0" smtClean="0"/>
              <a:t>&gt;";</a:t>
            </a:r>
            <a:br>
              <a:rPr lang="en-US" sz="2000" dirty="0" smtClean="0"/>
            </a:br>
            <a:r>
              <a:rPr lang="en-US" sz="2000" dirty="0" smtClean="0"/>
              <a:t>echo "This ", "string ", "was ", "made ", "with multiple parameters.";</a:t>
            </a:r>
            <a:br>
              <a:rPr lang="en-US" sz="2000" dirty="0" smtClean="0"/>
            </a:br>
            <a:r>
              <a:rPr lang="en-US" sz="2000" dirty="0" smtClean="0"/>
              <a:t>?&gt;</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0"/>
            <a:ext cx="8382000" cy="6705600"/>
          </a:xfrm>
        </p:spPr>
        <p:txBody>
          <a:bodyPr>
            <a:normAutofit/>
          </a:bodyPr>
          <a:lstStyle/>
          <a:p>
            <a:pPr marL="859790" lvl="1" indent="-457200">
              <a:buNone/>
            </a:pPr>
            <a:endParaRPr lang="en-US" sz="2000" dirty="0" smtClean="0"/>
          </a:p>
          <a:p>
            <a:pPr>
              <a:buFont typeface="Wingdings" panose="05000000000000000000" pitchFamily="2" charset="2"/>
              <a:buChar char="v"/>
            </a:pPr>
            <a:r>
              <a:rPr lang="en-US" sz="2400" b="1" dirty="0" smtClean="0"/>
              <a:t>PHP print Statement</a:t>
            </a:r>
            <a:endParaRPr lang="en-US" sz="2400" b="1" dirty="0" smtClean="0"/>
          </a:p>
          <a:p>
            <a:endParaRPr lang="en-US" sz="2000" dirty="0" smtClean="0"/>
          </a:p>
          <a:p>
            <a:r>
              <a:rPr lang="en-US" sz="2000" dirty="0" smtClean="0"/>
              <a:t>The print statement can be used with or without parentheses: print or print().</a:t>
            </a:r>
            <a:endParaRPr lang="en-US" sz="2000" dirty="0" smtClean="0"/>
          </a:p>
          <a:p>
            <a:r>
              <a:rPr lang="en-US" sz="2000" b="1" dirty="0" smtClean="0"/>
              <a:t>Display Text</a:t>
            </a:r>
            <a:endParaRPr lang="en-US" sz="2000" dirty="0" smtClean="0"/>
          </a:p>
          <a:p>
            <a:r>
              <a:rPr lang="en-US" sz="2000" dirty="0" smtClean="0"/>
              <a:t>The following example shows how to output text with the print command (notice that the text can contain HTML markup):</a:t>
            </a:r>
            <a:endParaRPr lang="en-US" sz="2000" dirty="0" smtClean="0"/>
          </a:p>
          <a:p>
            <a:r>
              <a:rPr lang="en-US" sz="2000" dirty="0" smtClean="0"/>
              <a:t>&lt;?php</a:t>
            </a:r>
            <a:br>
              <a:rPr lang="en-US" sz="2000" dirty="0" smtClean="0"/>
            </a:br>
            <a:r>
              <a:rPr lang="en-US" sz="2000" dirty="0" smtClean="0"/>
              <a:t>print "&lt;h2&gt;PHP is Fun!&lt;/h2&gt;";</a:t>
            </a:r>
            <a:br>
              <a:rPr lang="en-US" sz="2000" dirty="0" smtClean="0"/>
            </a:br>
            <a:r>
              <a:rPr lang="en-US" sz="2000" dirty="0" smtClean="0"/>
              <a:t>print "Hello world!&lt;</a:t>
            </a:r>
            <a:r>
              <a:rPr lang="en-US" sz="2000" dirty="0" err="1" smtClean="0"/>
              <a:t>br</a:t>
            </a:r>
            <a:r>
              <a:rPr lang="en-US" sz="2000" dirty="0" smtClean="0"/>
              <a:t>&gt;";</a:t>
            </a:r>
            <a:br>
              <a:rPr lang="en-US" sz="2000" dirty="0" smtClean="0"/>
            </a:br>
            <a:r>
              <a:rPr lang="en-US" sz="2000" dirty="0" smtClean="0"/>
              <a:t>print "I'm about to learn PHP!";</a:t>
            </a:r>
            <a:br>
              <a:rPr lang="en-US" sz="2000" dirty="0" smtClean="0"/>
            </a:br>
            <a:r>
              <a:rPr lang="en-US" sz="2000" dirty="0" smtClean="0"/>
              <a:t>?&gt;</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0"/>
            <a:ext cx="8382000" cy="6705600"/>
          </a:xfrm>
        </p:spPr>
        <p:txBody>
          <a:bodyPr>
            <a:normAutofit/>
          </a:bodyPr>
          <a:lstStyle/>
          <a:p>
            <a:pPr marL="859790" lvl="1" indent="-457200">
              <a:buNone/>
            </a:pPr>
            <a:endParaRPr lang="en-US" sz="2000" dirty="0" smtClean="0"/>
          </a:p>
          <a:p>
            <a:r>
              <a:rPr lang="en-US" sz="2000" b="1" dirty="0" smtClean="0"/>
              <a:t>Display Variables</a:t>
            </a:r>
            <a:endParaRPr lang="en-US" sz="2000" dirty="0" smtClean="0"/>
          </a:p>
          <a:p>
            <a:r>
              <a:rPr lang="en-US" sz="2000" dirty="0" smtClean="0"/>
              <a:t>The following example shows how to output text and variables with the echo statement:</a:t>
            </a:r>
            <a:endParaRPr lang="en-US" sz="2000" dirty="0" smtClean="0"/>
          </a:p>
          <a:p>
            <a:endParaRPr lang="en-US" sz="2000" dirty="0" smtClean="0"/>
          </a:p>
          <a:p>
            <a:r>
              <a:rPr lang="en-US" sz="2000" dirty="0" smtClean="0"/>
              <a:t>&lt;?php</a:t>
            </a:r>
            <a:br>
              <a:rPr lang="en-US" sz="2000" dirty="0" smtClean="0"/>
            </a:br>
            <a:r>
              <a:rPr lang="en-US" sz="2000" dirty="0" smtClean="0"/>
              <a:t>$txt1 = "Learn PHP";</a:t>
            </a:r>
            <a:br>
              <a:rPr lang="en-US" sz="2000" dirty="0" smtClean="0"/>
            </a:br>
            <a:r>
              <a:rPr lang="en-US" sz="2000" dirty="0" smtClean="0"/>
              <a:t>$txt2 = "W3Schools.com";</a:t>
            </a:r>
            <a:br>
              <a:rPr lang="en-US" sz="2000" dirty="0" smtClean="0"/>
            </a:br>
            <a:r>
              <a:rPr lang="en-US" sz="2000" dirty="0" smtClean="0"/>
              <a:t>$x = 5;</a:t>
            </a:r>
            <a:br>
              <a:rPr lang="en-US" sz="2000" dirty="0" smtClean="0"/>
            </a:br>
            <a:r>
              <a:rPr lang="en-US" sz="2000" dirty="0" smtClean="0"/>
              <a:t>$y = 4;</a:t>
            </a:r>
            <a:br>
              <a:rPr lang="en-US" sz="2000" dirty="0" smtClean="0"/>
            </a:br>
            <a:br>
              <a:rPr lang="en-US" sz="2000" dirty="0" smtClean="0"/>
            </a:br>
            <a:r>
              <a:rPr lang="en-US" sz="2000" dirty="0" smtClean="0"/>
              <a:t>echo "&lt;h2&gt;" . $txt1 . "&lt;/h2&gt;";</a:t>
            </a:r>
            <a:br>
              <a:rPr lang="en-US" sz="2000" dirty="0" smtClean="0"/>
            </a:br>
            <a:r>
              <a:rPr lang="en-US" sz="2000" dirty="0" smtClean="0"/>
              <a:t>echo "Study PHP at " . $txt2 . "&lt;</a:t>
            </a:r>
            <a:r>
              <a:rPr lang="en-US" sz="2000" dirty="0" err="1" smtClean="0"/>
              <a:t>br</a:t>
            </a:r>
            <a:r>
              <a:rPr lang="en-US" sz="2000" dirty="0" smtClean="0"/>
              <a:t>&gt;";</a:t>
            </a:r>
            <a:br>
              <a:rPr lang="en-US" sz="2000" dirty="0" smtClean="0"/>
            </a:br>
            <a:r>
              <a:rPr lang="en-US" sz="2000" dirty="0" smtClean="0"/>
              <a:t>echo $x + $y;</a:t>
            </a:r>
            <a:br>
              <a:rPr lang="en-US" sz="2000" dirty="0" smtClean="0"/>
            </a:br>
            <a:r>
              <a:rPr lang="en-US" sz="2000" dirty="0" smtClean="0"/>
              <a:t>?&gt;</a:t>
            </a: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0"/>
            <a:ext cx="8382000" cy="6705600"/>
          </a:xfrm>
        </p:spPr>
        <p:txBody>
          <a:bodyPr>
            <a:normAutofit/>
          </a:bodyPr>
          <a:lstStyle/>
          <a:p>
            <a:pPr marL="859790" lvl="1" indent="-457200">
              <a:buNone/>
            </a:pPr>
            <a:endParaRPr lang="en-US" sz="2000" dirty="0" smtClean="0"/>
          </a:p>
          <a:p>
            <a:r>
              <a:rPr lang="en-US" sz="2000" b="1" dirty="0" smtClean="0"/>
              <a:t>Display Variables</a:t>
            </a:r>
            <a:endParaRPr lang="en-US" sz="2000" dirty="0" smtClean="0"/>
          </a:p>
          <a:p>
            <a:r>
              <a:rPr lang="en-US" sz="2000" dirty="0" smtClean="0"/>
              <a:t>The following example shows how to output text and variables with the print statement:</a:t>
            </a:r>
            <a:endParaRPr lang="en-US" sz="2000" dirty="0" smtClean="0"/>
          </a:p>
          <a:p>
            <a:endParaRPr lang="en-US" sz="2000" dirty="0" smtClean="0"/>
          </a:p>
          <a:p>
            <a:r>
              <a:rPr lang="en-US" sz="2000" dirty="0" smtClean="0"/>
              <a:t>&lt;?php</a:t>
            </a:r>
            <a:br>
              <a:rPr lang="en-US" sz="2000" dirty="0" smtClean="0"/>
            </a:br>
            <a:r>
              <a:rPr lang="en-US" sz="2000" dirty="0" smtClean="0"/>
              <a:t>$txt1 = "Learn PHP";</a:t>
            </a:r>
            <a:br>
              <a:rPr lang="en-US" sz="2000" dirty="0" smtClean="0"/>
            </a:br>
            <a:r>
              <a:rPr lang="en-US" sz="2000" dirty="0" smtClean="0"/>
              <a:t>$txt2 = "W3Schools.com";</a:t>
            </a:r>
            <a:br>
              <a:rPr lang="en-US" sz="2000" dirty="0" smtClean="0"/>
            </a:br>
            <a:r>
              <a:rPr lang="en-US" sz="2000" dirty="0" smtClean="0"/>
              <a:t>$x = 5;</a:t>
            </a:r>
            <a:br>
              <a:rPr lang="en-US" sz="2000" dirty="0" smtClean="0"/>
            </a:br>
            <a:r>
              <a:rPr lang="en-US" sz="2000" dirty="0" smtClean="0"/>
              <a:t>$y = 4;</a:t>
            </a:r>
            <a:br>
              <a:rPr lang="en-US" sz="2000" dirty="0" smtClean="0"/>
            </a:br>
            <a:br>
              <a:rPr lang="en-US" sz="2000" dirty="0" smtClean="0"/>
            </a:br>
            <a:r>
              <a:rPr lang="en-US" sz="2000" dirty="0" smtClean="0"/>
              <a:t>print "&lt;h2&gt;" . $txt1 . "&lt;/h2&gt;";</a:t>
            </a:r>
            <a:br>
              <a:rPr lang="en-US" sz="2000" dirty="0" smtClean="0"/>
            </a:br>
            <a:r>
              <a:rPr lang="en-US" sz="2000" dirty="0" smtClean="0"/>
              <a:t>print "Study PHP at " . $txt2 . "&lt;</a:t>
            </a:r>
            <a:r>
              <a:rPr lang="en-US" sz="2000" dirty="0" err="1" smtClean="0"/>
              <a:t>br</a:t>
            </a:r>
            <a:r>
              <a:rPr lang="en-US" sz="2000" dirty="0" smtClean="0"/>
              <a:t>&gt;";</a:t>
            </a:r>
            <a:br>
              <a:rPr lang="en-US" sz="2000" dirty="0" smtClean="0"/>
            </a:br>
            <a:r>
              <a:rPr lang="en-US" sz="2000" dirty="0" smtClean="0"/>
              <a:t>print $x + $y;</a:t>
            </a:r>
            <a:br>
              <a:rPr lang="en-US" sz="2000" dirty="0" smtClean="0"/>
            </a:br>
            <a:r>
              <a:rPr lang="en-US" sz="2000" dirty="0" smtClean="0"/>
              <a:t>?&gt;</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Data Types –</a:t>
            </a:r>
            <a:endParaRPr lang="en-US" sz="2400" b="1" dirty="0" smtClean="0"/>
          </a:p>
          <a:p>
            <a:pPr>
              <a:buFont typeface="Wingdings" panose="05000000000000000000" pitchFamily="2" charset="2"/>
              <a:buChar char="v"/>
            </a:pPr>
            <a:endParaRPr lang="en-US" sz="2400" b="1" dirty="0" smtClean="0"/>
          </a:p>
          <a:p>
            <a:r>
              <a:rPr lang="en-US" sz="2000" dirty="0" smtClean="0"/>
              <a:t>Variables can store data of different types, and different data types can do different things</a:t>
            </a:r>
            <a:endParaRPr lang="en-US" sz="2000" dirty="0" smtClean="0"/>
          </a:p>
          <a:p>
            <a:endParaRPr lang="en-US" sz="2000" dirty="0" smtClean="0"/>
          </a:p>
          <a:p>
            <a:r>
              <a:rPr lang="en-US" sz="2000" dirty="0" smtClean="0"/>
              <a:t>PHP supports the following data types:</a:t>
            </a:r>
            <a:endParaRPr lang="en-US" sz="2000" dirty="0" smtClean="0"/>
          </a:p>
          <a:p>
            <a:pPr marL="539750" indent="-457200">
              <a:buFont typeface="+mj-lt"/>
              <a:buAutoNum type="arabicParenR"/>
            </a:pPr>
            <a:r>
              <a:rPr lang="en-US" sz="2000" dirty="0" smtClean="0"/>
              <a:t>String</a:t>
            </a:r>
            <a:endParaRPr lang="en-US" sz="2000" dirty="0" smtClean="0"/>
          </a:p>
          <a:p>
            <a:pPr marL="539750" indent="-457200">
              <a:buFont typeface="+mj-lt"/>
              <a:buAutoNum type="arabicParenR"/>
            </a:pPr>
            <a:r>
              <a:rPr lang="en-US" sz="2000" dirty="0" smtClean="0"/>
              <a:t>Integer</a:t>
            </a:r>
            <a:endParaRPr lang="en-US" sz="2000" dirty="0" smtClean="0"/>
          </a:p>
          <a:p>
            <a:pPr marL="539750" indent="-457200">
              <a:buFont typeface="+mj-lt"/>
              <a:buAutoNum type="arabicParenR"/>
            </a:pPr>
            <a:r>
              <a:rPr lang="en-US" sz="2000" dirty="0" smtClean="0"/>
              <a:t>Float (floating point numbers - also called double)</a:t>
            </a:r>
            <a:endParaRPr lang="en-US" sz="2000" dirty="0" smtClean="0"/>
          </a:p>
          <a:p>
            <a:pPr marL="539750" indent="-457200">
              <a:buFont typeface="+mj-lt"/>
              <a:buAutoNum type="arabicParenR"/>
            </a:pPr>
            <a:r>
              <a:rPr lang="en-US" sz="2000" dirty="0" smtClean="0"/>
              <a:t>Boolean</a:t>
            </a:r>
            <a:endParaRPr lang="en-US" sz="2000" dirty="0" smtClean="0"/>
          </a:p>
          <a:p>
            <a:pPr marL="539750" indent="-457200">
              <a:buFont typeface="+mj-lt"/>
              <a:buAutoNum type="arabicParenR"/>
            </a:pPr>
            <a:r>
              <a:rPr lang="en-US" sz="2000" dirty="0" smtClean="0"/>
              <a:t>Array</a:t>
            </a:r>
            <a:endParaRPr lang="en-US" sz="2000" dirty="0" smtClean="0"/>
          </a:p>
          <a:p>
            <a:pPr marL="539750" indent="-457200">
              <a:buFont typeface="+mj-lt"/>
              <a:buAutoNum type="arabicParenR"/>
            </a:pPr>
            <a:r>
              <a:rPr lang="en-US" sz="2000" dirty="0" smtClean="0"/>
              <a:t>Object</a:t>
            </a:r>
            <a:endParaRPr lang="en-US" sz="2000" dirty="0" smtClean="0"/>
          </a:p>
          <a:p>
            <a:pPr marL="539750" indent="-457200">
              <a:buFont typeface="+mj-lt"/>
              <a:buAutoNum type="arabicParenR"/>
            </a:pPr>
            <a:r>
              <a:rPr lang="en-US" sz="2000" dirty="0" smtClean="0"/>
              <a:t>NULL</a:t>
            </a:r>
            <a:endParaRPr lang="en-US" sz="2000" dirty="0" smtClean="0"/>
          </a:p>
          <a:p>
            <a:pPr marL="539750" indent="-457200">
              <a:buFont typeface="+mj-lt"/>
              <a:buAutoNum type="arabicParenR"/>
            </a:pPr>
            <a:r>
              <a:rPr lang="en-US" sz="2000" dirty="0" smtClean="0"/>
              <a:t>Resource</a:t>
            </a:r>
            <a:endParaRPr lang="en-US" sz="2000" dirty="0" smtClean="0"/>
          </a:p>
          <a:p>
            <a:pPr marL="539750" indent="-457200">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marL="539750" indent="-457200">
              <a:buNone/>
            </a:pPr>
            <a:r>
              <a:rPr lang="en-US" sz="2400" b="1" dirty="0" smtClean="0"/>
              <a:t>1) String</a:t>
            </a:r>
            <a:endParaRPr lang="en-US" sz="2400" b="1" dirty="0" smtClean="0"/>
          </a:p>
          <a:p>
            <a:pPr marL="539750" indent="-457200">
              <a:buNone/>
            </a:pPr>
            <a:endParaRPr lang="en-US" sz="2400" b="1" dirty="0" smtClean="0"/>
          </a:p>
          <a:p>
            <a:r>
              <a:rPr lang="en-US" sz="2000" dirty="0" smtClean="0"/>
              <a:t>A string is a sequence of characters, like "Hello world!".</a:t>
            </a:r>
            <a:endParaRPr lang="en-US" sz="2000" dirty="0" smtClean="0"/>
          </a:p>
          <a:p>
            <a:r>
              <a:rPr lang="en-US" sz="2000" dirty="0" smtClean="0"/>
              <a:t>A string can be any text inside quotes. You can use single or double quotes:</a:t>
            </a:r>
            <a:endParaRPr lang="en-US" sz="2000" dirty="0" smtClean="0"/>
          </a:p>
          <a:p>
            <a:r>
              <a:rPr lang="en-US" sz="2000" dirty="0" smtClean="0"/>
              <a:t>Example</a:t>
            </a:r>
            <a:endParaRPr lang="en-US" sz="2000" dirty="0" smtClean="0"/>
          </a:p>
          <a:p>
            <a:endParaRPr lang="en-US" sz="2000" dirty="0" smtClean="0"/>
          </a:p>
          <a:p>
            <a:r>
              <a:rPr lang="en-US" sz="2000" dirty="0" smtClean="0"/>
              <a:t>&lt;?php</a:t>
            </a:r>
            <a:br>
              <a:rPr lang="en-US" sz="2000" dirty="0" smtClean="0"/>
            </a:br>
            <a:r>
              <a:rPr lang="en-US" sz="2000" dirty="0" smtClean="0"/>
              <a:t>$x = "Hello world!";</a:t>
            </a:r>
            <a:br>
              <a:rPr lang="en-US" sz="2000" dirty="0" smtClean="0"/>
            </a:br>
            <a:r>
              <a:rPr lang="en-US" sz="2000" dirty="0" smtClean="0"/>
              <a:t>$y = 'Hello world!';</a:t>
            </a:r>
            <a:br>
              <a:rPr lang="en-US" sz="2000" dirty="0" smtClean="0"/>
            </a:br>
            <a:br>
              <a:rPr lang="en-US" sz="2000" dirty="0" smtClean="0"/>
            </a:br>
            <a:r>
              <a:rPr lang="en-US" sz="2000" dirty="0" smtClean="0"/>
              <a:t>echo $x;</a:t>
            </a:r>
            <a:br>
              <a:rPr lang="en-US" sz="2000" dirty="0" smtClean="0"/>
            </a:br>
            <a:r>
              <a:rPr lang="en-US" sz="2000" dirty="0" smtClean="0"/>
              <a:t>echo "&lt;</a:t>
            </a:r>
            <a:r>
              <a:rPr lang="en-US" sz="2000" dirty="0" err="1" smtClean="0"/>
              <a:t>br</a:t>
            </a:r>
            <a:r>
              <a:rPr lang="en-US" sz="2000" dirty="0" smtClean="0"/>
              <a:t>&gt;";</a:t>
            </a:r>
            <a:br>
              <a:rPr lang="en-US" sz="2000" dirty="0" smtClean="0"/>
            </a:br>
            <a:r>
              <a:rPr lang="en-US" sz="2000" dirty="0" smtClean="0"/>
              <a:t>echo $y;</a:t>
            </a:r>
            <a:br>
              <a:rPr lang="en-US" sz="2000" dirty="0" smtClean="0"/>
            </a:br>
            <a:r>
              <a:rPr lang="en-US" sz="2000" dirty="0" smtClean="0"/>
              <a:t>?&gt;</a:t>
            </a:r>
            <a:endParaRPr lang="en-US" sz="2000" dirty="0" smtClean="0"/>
          </a:p>
          <a:p>
            <a:pPr>
              <a:buNone/>
            </a:pPr>
            <a:br>
              <a:rPr lang="en-US" sz="2000" dirty="0" smtClean="0"/>
            </a:b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629400"/>
          </a:xfrm>
        </p:spPr>
        <p:txBody>
          <a:bodyPr>
            <a:normAutofit lnSpcReduction="10000"/>
          </a:bodyPr>
          <a:lstStyle/>
          <a:p>
            <a:pPr marL="539750" indent="-457200">
              <a:buNone/>
            </a:pPr>
            <a:r>
              <a:rPr lang="en-US" sz="2400" b="1" dirty="0" smtClean="0"/>
              <a:t>2) Integer</a:t>
            </a:r>
            <a:endParaRPr lang="en-US" sz="2400" b="1" dirty="0" smtClean="0"/>
          </a:p>
          <a:p>
            <a:pPr marL="539750" indent="-457200">
              <a:buNone/>
            </a:pPr>
            <a:endParaRPr lang="en-US" sz="2400" b="1" dirty="0" smtClean="0"/>
          </a:p>
          <a:p>
            <a:r>
              <a:rPr lang="en-US" sz="2000" dirty="0" smtClean="0"/>
              <a:t>An integer data type is a non-decimal number between -2,147,483,648 and 2,147,483,647.</a:t>
            </a:r>
            <a:endParaRPr lang="en-US" sz="2000" dirty="0" smtClean="0"/>
          </a:p>
          <a:p>
            <a:endParaRPr lang="en-US" sz="2000" b="1" dirty="0" smtClean="0"/>
          </a:p>
          <a:p>
            <a:pPr>
              <a:buNone/>
            </a:pPr>
            <a:r>
              <a:rPr lang="en-US" sz="2000" b="1" dirty="0" smtClean="0"/>
              <a:t>Rules for integers:</a:t>
            </a:r>
            <a:endParaRPr lang="en-US" sz="2000" b="1" dirty="0" smtClean="0"/>
          </a:p>
          <a:p>
            <a:r>
              <a:rPr lang="en-US" sz="2000" dirty="0" smtClean="0"/>
              <a:t>An integer must have at least one digit</a:t>
            </a:r>
            <a:endParaRPr lang="en-US" sz="2000" dirty="0" smtClean="0"/>
          </a:p>
          <a:p>
            <a:r>
              <a:rPr lang="en-US" sz="2000" dirty="0" smtClean="0"/>
              <a:t>An integer must not have a decimal point</a:t>
            </a:r>
            <a:endParaRPr lang="en-US" sz="2000" dirty="0" smtClean="0"/>
          </a:p>
          <a:p>
            <a:r>
              <a:rPr lang="en-US" sz="2000" dirty="0" smtClean="0"/>
              <a:t>An integer can be either positive or negative</a:t>
            </a:r>
            <a:endParaRPr lang="en-US" sz="2000" dirty="0" smtClean="0"/>
          </a:p>
          <a:p>
            <a:r>
              <a:rPr lang="en-US" sz="2000" dirty="0" smtClean="0"/>
              <a:t>Integers can be specified in: decimal (base 10), hexadecimal (base 16), octal (base 8), or binary (base 2) notation</a:t>
            </a:r>
            <a:endParaRPr lang="en-US" sz="2000" dirty="0" smtClean="0"/>
          </a:p>
          <a:p>
            <a:endParaRPr lang="en-US" sz="2000" dirty="0" smtClean="0"/>
          </a:p>
          <a:p>
            <a:r>
              <a:rPr lang="en-US" sz="2000" dirty="0" smtClean="0"/>
              <a:t>In the following example $x is an integer. The PHP </a:t>
            </a:r>
            <a:r>
              <a:rPr lang="en-US" sz="2000" dirty="0" err="1" smtClean="0"/>
              <a:t>var_dump</a:t>
            </a:r>
            <a:r>
              <a:rPr lang="en-US" sz="2000" dirty="0" smtClean="0"/>
              <a:t>() function returns the data type and value:</a:t>
            </a:r>
            <a:endParaRPr lang="en-US" sz="2000" dirty="0" smtClean="0"/>
          </a:p>
          <a:p>
            <a:pPr>
              <a:buNone/>
            </a:pPr>
            <a:endParaRPr lang="en-US" sz="2000" dirty="0" smtClean="0"/>
          </a:p>
          <a:p>
            <a:pPr>
              <a:buNone/>
            </a:pPr>
            <a:r>
              <a:rPr lang="en-US" sz="2000" dirty="0" smtClean="0"/>
              <a:t>	&lt;?php</a:t>
            </a:r>
            <a:br>
              <a:rPr lang="en-US" sz="2000" dirty="0" smtClean="0"/>
            </a:br>
            <a:r>
              <a:rPr lang="en-US" sz="2000" dirty="0" smtClean="0"/>
              <a:t>$x = 5985;</a:t>
            </a:r>
            <a:br>
              <a:rPr lang="en-US" sz="2000" dirty="0" smtClean="0"/>
            </a:br>
            <a:r>
              <a:rPr lang="en-US" sz="2000" dirty="0" err="1" smtClean="0"/>
              <a:t>var_dump</a:t>
            </a:r>
            <a:r>
              <a:rPr lang="en-US" sz="2000" dirty="0" smtClean="0"/>
              <a:t>($x);</a:t>
            </a:r>
            <a:br>
              <a:rPr lang="en-US" sz="2000" dirty="0" smtClean="0"/>
            </a:br>
            <a:r>
              <a:rPr lang="en-US" sz="2000" dirty="0" smtClean="0"/>
              <a:t>?&gt;</a:t>
            </a:r>
            <a:br>
              <a:rPr lang="en-US" sz="2000" dirty="0" smtClean="0"/>
            </a:b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629400"/>
          </a:xfrm>
        </p:spPr>
        <p:txBody>
          <a:bodyPr>
            <a:normAutofit/>
          </a:bodyPr>
          <a:lstStyle/>
          <a:p>
            <a:pPr marL="539750" indent="-457200">
              <a:buNone/>
            </a:pPr>
            <a:r>
              <a:rPr lang="en-US" sz="2400" b="1" dirty="0" smtClean="0"/>
              <a:t>3) Float / Double</a:t>
            </a:r>
            <a:endParaRPr lang="en-US" sz="2400" b="1" dirty="0" smtClean="0"/>
          </a:p>
          <a:p>
            <a:pPr marL="539750" indent="-457200">
              <a:buNone/>
            </a:pPr>
            <a:endParaRPr lang="en-US" sz="2400" b="1" dirty="0" smtClean="0"/>
          </a:p>
          <a:p>
            <a:r>
              <a:rPr lang="en-US" sz="2000" dirty="0" smtClean="0"/>
              <a:t>A float (floating point number) is a number with a decimal point or a number in exponential form.</a:t>
            </a:r>
            <a:endParaRPr lang="en-US" sz="2000" dirty="0" smtClean="0"/>
          </a:p>
          <a:p>
            <a:r>
              <a:rPr lang="en-US" sz="2000" dirty="0" smtClean="0"/>
              <a:t>In the following example $x is a float. The PHP </a:t>
            </a:r>
            <a:r>
              <a:rPr lang="en-US" sz="2000" dirty="0" err="1" smtClean="0"/>
              <a:t>var_dump</a:t>
            </a:r>
            <a:r>
              <a:rPr lang="en-US" sz="2000" dirty="0" smtClean="0"/>
              <a:t>() function returns the data type and value:</a:t>
            </a:r>
            <a:endParaRPr lang="en-US" sz="2000" dirty="0" smtClean="0"/>
          </a:p>
          <a:p>
            <a:endParaRPr lang="en-US" sz="2000" b="1" dirty="0" smtClean="0"/>
          </a:p>
          <a:p>
            <a:r>
              <a:rPr lang="en-US" sz="2000" dirty="0" smtClean="0"/>
              <a:t>Example</a:t>
            </a:r>
            <a:endParaRPr lang="en-US" sz="2000" dirty="0" smtClean="0"/>
          </a:p>
          <a:p>
            <a:pPr>
              <a:buNone/>
            </a:pPr>
            <a:endParaRPr lang="en-US" sz="2000" dirty="0" smtClean="0"/>
          </a:p>
          <a:p>
            <a:pPr>
              <a:buNone/>
            </a:pPr>
            <a:r>
              <a:rPr lang="en-US" sz="2000" dirty="0" smtClean="0"/>
              <a:t>	&lt;?php</a:t>
            </a:r>
            <a:br>
              <a:rPr lang="en-US" sz="2000" dirty="0" smtClean="0"/>
            </a:br>
            <a:r>
              <a:rPr lang="en-US" sz="2000" dirty="0" smtClean="0"/>
              <a:t>$x = 10.365;</a:t>
            </a:r>
            <a:br>
              <a:rPr lang="en-US" sz="2000" dirty="0" smtClean="0"/>
            </a:br>
            <a:r>
              <a:rPr lang="en-US" sz="2000" dirty="0" err="1" smtClean="0"/>
              <a:t>var_dump</a:t>
            </a:r>
            <a:r>
              <a:rPr lang="en-US" sz="2000" dirty="0" smtClean="0"/>
              <a:t>($x);</a:t>
            </a:r>
            <a:br>
              <a:rPr lang="en-US" sz="2000" dirty="0" smtClean="0"/>
            </a:br>
            <a:r>
              <a:rPr lang="en-US" sz="2000" dirty="0" smtClean="0"/>
              <a:t>?&gt;</a:t>
            </a:r>
            <a:br>
              <a:rPr lang="en-US" sz="2000" dirty="0" smtClean="0"/>
            </a:b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629400"/>
          </a:xfrm>
        </p:spPr>
        <p:txBody>
          <a:bodyPr>
            <a:normAutofit/>
          </a:bodyPr>
          <a:lstStyle/>
          <a:p>
            <a:pPr marL="539750" indent="-457200">
              <a:buNone/>
            </a:pPr>
            <a:r>
              <a:rPr lang="en-US" sz="2400" b="1" dirty="0" smtClean="0"/>
              <a:t>4) Boolean</a:t>
            </a:r>
            <a:endParaRPr lang="en-US" sz="2400" b="1" dirty="0" smtClean="0"/>
          </a:p>
          <a:p>
            <a:pPr marL="539750" indent="-457200">
              <a:buNone/>
            </a:pPr>
            <a:endParaRPr lang="en-US" sz="2400" b="1" dirty="0" smtClean="0"/>
          </a:p>
          <a:p>
            <a:r>
              <a:rPr lang="en-US" sz="2000" dirty="0" smtClean="0"/>
              <a:t>A Boolean represents two possible states: TRUE or FALSE.</a:t>
            </a:r>
            <a:endParaRPr lang="en-US" sz="2000" b="1" dirty="0" smtClean="0"/>
          </a:p>
          <a:p>
            <a:endParaRPr lang="en-US" sz="2000" dirty="0" smtClean="0"/>
          </a:p>
          <a:p>
            <a:pPr>
              <a:buNone/>
            </a:pPr>
            <a:r>
              <a:rPr lang="en-US" sz="2000" dirty="0" smtClean="0"/>
              <a:t>	$x = true;</a:t>
            </a:r>
            <a:br>
              <a:rPr lang="en-US" sz="2000" dirty="0" smtClean="0"/>
            </a:br>
            <a:r>
              <a:rPr lang="en-US" sz="2000" dirty="0" smtClean="0"/>
              <a:t>$y = false;</a:t>
            </a:r>
            <a:endParaRPr lang="en-US" sz="2000" b="1" dirty="0" smtClean="0"/>
          </a:p>
          <a:p>
            <a:endParaRPr lang="en-US" sz="2000" b="1" dirty="0" smtClean="0"/>
          </a:p>
          <a:p>
            <a:endParaRPr lang="en-US" sz="2000" b="1" dirty="0" smtClean="0"/>
          </a:p>
          <a:p>
            <a:r>
              <a:rPr lang="en-US" sz="2000" dirty="0" smtClean="0"/>
              <a:t>Booleans are often used in conditional testing. You will learn more about conditional testing in a later chapter of this tutorial.</a:t>
            </a:r>
            <a:endParaRPr lang="en-US" sz="2000" dirty="0" smtClean="0"/>
          </a:p>
          <a:p>
            <a:pPr>
              <a:buNone/>
            </a:pPr>
            <a:r>
              <a:rPr lang="en-US" sz="2000" dirty="0" smtClean="0"/>
              <a:t>	</a:t>
            </a:r>
            <a:br>
              <a:rPr lang="en-US" sz="2000" dirty="0" smtClean="0"/>
            </a:b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dirty="0" smtClean="0"/>
              <a:t>Common uses of PHP</a:t>
            </a:r>
            <a:endParaRPr lang="en-US" dirty="0"/>
          </a:p>
        </p:txBody>
      </p:sp>
      <p:sp>
        <p:nvSpPr>
          <p:cNvPr id="3" name="Content Placeholder 2"/>
          <p:cNvSpPr>
            <a:spLocks noGrp="1"/>
          </p:cNvSpPr>
          <p:nvPr>
            <p:ph idx="1"/>
          </p:nvPr>
        </p:nvSpPr>
        <p:spPr>
          <a:xfrm>
            <a:off x="1435608" y="1447800"/>
            <a:ext cx="7498080" cy="5257800"/>
          </a:xfrm>
        </p:spPr>
        <p:txBody>
          <a:bodyPr>
            <a:normAutofit/>
          </a:bodyPr>
          <a:lstStyle/>
          <a:p>
            <a:r>
              <a:rPr lang="en-US" sz="2000" dirty="0" smtClean="0"/>
              <a:t>PHP performs system functions, i.e. from files on a system it can create, open, read, write, and close them.</a:t>
            </a:r>
            <a:endParaRPr lang="en-US" sz="2000" dirty="0" smtClean="0"/>
          </a:p>
          <a:p>
            <a:r>
              <a:rPr lang="en-US" sz="2000" dirty="0" smtClean="0"/>
              <a:t>PHP can handle forms, i.e. gather data from files, save data to a file, through email you can send data, return data to the user.</a:t>
            </a:r>
            <a:endParaRPr lang="en-US" sz="2000" dirty="0" smtClean="0"/>
          </a:p>
          <a:p>
            <a:r>
              <a:rPr lang="en-US" sz="2000" dirty="0" smtClean="0"/>
              <a:t>You add, delete, modify elements within your database through PHP.</a:t>
            </a:r>
            <a:endParaRPr lang="en-US" sz="2000" dirty="0" smtClean="0"/>
          </a:p>
          <a:p>
            <a:r>
              <a:rPr lang="en-US" sz="2000" dirty="0" smtClean="0"/>
              <a:t>Access cookies variables and set cookies.</a:t>
            </a:r>
            <a:endParaRPr lang="en-US" sz="2000" dirty="0" smtClean="0"/>
          </a:p>
          <a:p>
            <a:r>
              <a:rPr lang="en-US" sz="2000" dirty="0" smtClean="0"/>
              <a:t>Using PHP, you can restrict users to access some pages of your website.</a:t>
            </a:r>
            <a:endParaRPr lang="en-US" sz="2000" dirty="0" smtClean="0"/>
          </a:p>
          <a:p>
            <a:r>
              <a:rPr lang="en-US" sz="2000" dirty="0" smtClean="0"/>
              <a:t>It can encrypt data.</a:t>
            </a:r>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629400"/>
          </a:xfrm>
        </p:spPr>
        <p:txBody>
          <a:bodyPr>
            <a:normAutofit/>
          </a:bodyPr>
          <a:lstStyle/>
          <a:p>
            <a:pPr marL="539750" indent="-457200">
              <a:buNone/>
            </a:pPr>
            <a:r>
              <a:rPr lang="en-US" sz="2400" b="1" dirty="0" smtClean="0"/>
              <a:t>5) Array</a:t>
            </a:r>
            <a:endParaRPr lang="en-US" sz="2400" b="1" dirty="0" smtClean="0"/>
          </a:p>
          <a:p>
            <a:pPr marL="539750" indent="-457200">
              <a:buNone/>
            </a:pPr>
            <a:endParaRPr lang="en-US" sz="2400" b="1" dirty="0" smtClean="0"/>
          </a:p>
          <a:p>
            <a:r>
              <a:rPr lang="en-US" sz="2000" dirty="0" smtClean="0"/>
              <a:t>An array stores multiple values in one single variable.</a:t>
            </a:r>
            <a:endParaRPr lang="en-US" sz="2000" dirty="0" smtClean="0"/>
          </a:p>
          <a:p>
            <a:endParaRPr lang="en-US" sz="2000" dirty="0" smtClean="0"/>
          </a:p>
          <a:p>
            <a:r>
              <a:rPr lang="en-US" sz="2000" dirty="0" smtClean="0"/>
              <a:t>In the following example $cars is an array. The PHP </a:t>
            </a:r>
            <a:r>
              <a:rPr lang="en-US" sz="2000" dirty="0" err="1" smtClean="0"/>
              <a:t>var_dump</a:t>
            </a:r>
            <a:r>
              <a:rPr lang="en-US" sz="2000" dirty="0" smtClean="0"/>
              <a:t>() function returns the data type and value:</a:t>
            </a:r>
            <a:endParaRPr lang="en-US" sz="2000" dirty="0" smtClean="0"/>
          </a:p>
          <a:p>
            <a:pPr>
              <a:buNone/>
            </a:pPr>
            <a:r>
              <a:rPr lang="en-US" sz="2000" dirty="0" smtClean="0"/>
              <a:t>	</a:t>
            </a:r>
            <a:endParaRPr lang="en-US" sz="2000" b="1" dirty="0" smtClean="0"/>
          </a:p>
          <a:p>
            <a:r>
              <a:rPr lang="en-US" sz="2000" dirty="0" smtClean="0"/>
              <a:t>Example</a:t>
            </a:r>
            <a:endParaRPr lang="en-US" sz="2000" dirty="0" smtClean="0"/>
          </a:p>
          <a:p>
            <a:pPr>
              <a:buNone/>
            </a:pPr>
            <a:endParaRPr lang="en-US" sz="2000" b="1" dirty="0" smtClean="0"/>
          </a:p>
          <a:p>
            <a:r>
              <a:rPr lang="en-US" sz="2000" dirty="0" smtClean="0"/>
              <a:t>&lt;?php</a:t>
            </a:r>
            <a:br>
              <a:rPr lang="en-US" sz="2000" dirty="0" smtClean="0"/>
            </a:br>
            <a:r>
              <a:rPr lang="en-US" sz="2000" dirty="0" smtClean="0"/>
              <a:t>$cars = array("</a:t>
            </a:r>
            <a:r>
              <a:rPr lang="en-US" sz="2000" dirty="0" err="1" smtClean="0"/>
              <a:t>Volvo","BMW","Toyota</a:t>
            </a:r>
            <a:r>
              <a:rPr lang="en-US" sz="2000" dirty="0" smtClean="0"/>
              <a:t>");</a:t>
            </a:r>
            <a:br>
              <a:rPr lang="en-US" sz="2000" dirty="0" smtClean="0"/>
            </a:br>
            <a:r>
              <a:rPr lang="en-US" sz="2000" dirty="0" err="1" smtClean="0"/>
              <a:t>var_dump</a:t>
            </a:r>
            <a:r>
              <a:rPr lang="en-US" sz="2000" dirty="0" smtClean="0"/>
              <a:t>($cars);</a:t>
            </a:r>
            <a:br>
              <a:rPr lang="en-US" sz="2000" dirty="0" smtClean="0"/>
            </a:br>
            <a:r>
              <a:rPr lang="en-US" sz="2000" dirty="0" smtClean="0"/>
              <a:t>?&gt;</a:t>
            </a:r>
            <a:br>
              <a:rPr lang="en-US" sz="2000" dirty="0" smtClean="0"/>
            </a:b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629400"/>
          </a:xfrm>
        </p:spPr>
        <p:txBody>
          <a:bodyPr>
            <a:normAutofit/>
          </a:bodyPr>
          <a:lstStyle/>
          <a:p>
            <a:pPr marL="539750" indent="-457200">
              <a:buNone/>
            </a:pPr>
            <a:r>
              <a:rPr lang="en-US" sz="2400" b="1" dirty="0" smtClean="0"/>
              <a:t>6) Object</a:t>
            </a:r>
            <a:endParaRPr lang="en-US" sz="2400" b="1" dirty="0" smtClean="0"/>
          </a:p>
          <a:p>
            <a:pPr marL="539750" indent="-457200">
              <a:buNone/>
            </a:pPr>
            <a:endParaRPr lang="en-US" sz="2400" b="1" dirty="0" smtClean="0"/>
          </a:p>
          <a:p>
            <a:r>
              <a:rPr lang="en-US" sz="2000" dirty="0" smtClean="0"/>
              <a:t>Classes and objects are the two main aspects of object-oriented programming.</a:t>
            </a:r>
            <a:endParaRPr lang="en-US" sz="2000" dirty="0" smtClean="0"/>
          </a:p>
          <a:p>
            <a:r>
              <a:rPr lang="en-US" sz="2000" dirty="0" smtClean="0"/>
              <a:t>A class is a template for objects, and an object is an instance of a class.</a:t>
            </a:r>
            <a:endParaRPr lang="en-US" sz="2000" dirty="0" smtClean="0"/>
          </a:p>
          <a:p>
            <a:r>
              <a:rPr lang="en-US" sz="2000" dirty="0" smtClean="0"/>
              <a:t>When the individual objects are created, they inherit all the properties and behaviors from the class, but each object will have different values for the properties.</a:t>
            </a:r>
            <a:endParaRPr lang="en-US" sz="2000" dirty="0" smtClean="0"/>
          </a:p>
          <a:p>
            <a:endParaRPr lang="en-US" sz="2000" dirty="0" smtClean="0"/>
          </a:p>
          <a:p>
            <a:r>
              <a:rPr lang="en-US" sz="2000" dirty="0" smtClean="0"/>
              <a:t>Let's assume we have a class named Car.  A Car can have properties like model, color, etc. We can define variables like $model, $color, and so on, to hold the values of these properties.</a:t>
            </a:r>
            <a:endParaRPr lang="en-US" sz="2000" dirty="0" smtClean="0"/>
          </a:p>
          <a:p>
            <a:r>
              <a:rPr lang="en-US" sz="2000" dirty="0" smtClean="0"/>
              <a:t>When the individual objects (Volvo, BMW, Toyota, etc.) are created, they inherit all the properties and behaviors from the class, but each object will have different values for the properties.</a:t>
            </a:r>
            <a:endParaRPr lang="en-US" sz="2000" dirty="0" smtClean="0"/>
          </a:p>
          <a:p>
            <a:r>
              <a:rPr lang="en-US" sz="2000" dirty="0" smtClean="0"/>
              <a:t>If you create a __construct() function, PHP will automatically call this function when you create an object from a class.</a:t>
            </a:r>
            <a:br>
              <a:rPr lang="en-US" sz="2000" dirty="0" smtClean="0"/>
            </a:b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629400"/>
          </a:xfrm>
        </p:spPr>
        <p:txBody>
          <a:bodyPr>
            <a:normAutofit fontScale="92500" lnSpcReduction="10000"/>
          </a:bodyPr>
          <a:lstStyle/>
          <a:p>
            <a:pPr marL="539750" indent="-457200">
              <a:buNone/>
            </a:pPr>
            <a:endParaRPr lang="en-US" sz="2400" b="1" dirty="0" smtClean="0"/>
          </a:p>
          <a:p>
            <a:r>
              <a:rPr lang="en-US" sz="2000" dirty="0" smtClean="0"/>
              <a:t>Example</a:t>
            </a:r>
            <a:endParaRPr lang="en-US" sz="2000" dirty="0" smtClean="0"/>
          </a:p>
          <a:p>
            <a:endParaRPr lang="en-US" sz="2000" dirty="0" smtClean="0"/>
          </a:p>
          <a:p>
            <a:r>
              <a:rPr lang="en-US" sz="2000" dirty="0" smtClean="0"/>
              <a:t>&lt;?php</a:t>
            </a:r>
            <a:br>
              <a:rPr lang="en-US" sz="2000" dirty="0" smtClean="0"/>
            </a:br>
            <a:r>
              <a:rPr lang="en-US" sz="2000" dirty="0" smtClean="0"/>
              <a:t>class Car {</a:t>
            </a:r>
            <a:br>
              <a:rPr lang="en-US" sz="2000" dirty="0" smtClean="0"/>
            </a:br>
            <a:r>
              <a:rPr lang="en-US" sz="2000" dirty="0" smtClean="0"/>
              <a:t>  public $color;</a:t>
            </a:r>
            <a:br>
              <a:rPr lang="en-US" sz="2000" dirty="0" smtClean="0"/>
            </a:br>
            <a:r>
              <a:rPr lang="en-US" sz="2000" dirty="0" smtClean="0"/>
              <a:t>  public $model;</a:t>
            </a:r>
            <a:br>
              <a:rPr lang="en-US" sz="2000" dirty="0" smtClean="0"/>
            </a:br>
            <a:r>
              <a:rPr lang="en-US" sz="2000" dirty="0" smtClean="0"/>
              <a:t>  public function __construct($color, $model) {</a:t>
            </a:r>
            <a:br>
              <a:rPr lang="en-US" sz="2000" dirty="0" smtClean="0"/>
            </a:br>
            <a:r>
              <a:rPr lang="en-US" sz="2000" dirty="0" smtClean="0"/>
              <a:t>    $this-&gt;color = $color;</a:t>
            </a:r>
            <a:br>
              <a:rPr lang="en-US" sz="2000" dirty="0" smtClean="0"/>
            </a:br>
            <a:r>
              <a:rPr lang="en-US" sz="2000" dirty="0" smtClean="0"/>
              <a:t>    $this-&gt;model = $model;</a:t>
            </a:r>
            <a:br>
              <a:rPr lang="en-US" sz="2000" dirty="0" smtClean="0"/>
            </a:br>
            <a:r>
              <a:rPr lang="en-US" sz="2000" dirty="0" smtClean="0"/>
              <a:t>  }</a:t>
            </a:r>
            <a:br>
              <a:rPr lang="en-US" sz="2000" dirty="0" smtClean="0"/>
            </a:br>
            <a:r>
              <a:rPr lang="en-US" sz="2000" dirty="0" smtClean="0"/>
              <a:t>  public function message() {</a:t>
            </a:r>
            <a:br>
              <a:rPr lang="en-US" sz="2000" dirty="0" smtClean="0"/>
            </a:br>
            <a:r>
              <a:rPr lang="en-US" sz="2000" dirty="0" smtClean="0"/>
              <a:t>    return "My car is a " . $this-&gt;color . " " . $this-&gt;model . "!";</a:t>
            </a:r>
            <a:br>
              <a:rPr lang="en-US" sz="2000" dirty="0" smtClean="0"/>
            </a:br>
            <a:r>
              <a:rPr lang="en-US" sz="2000" dirty="0" smtClean="0"/>
              <a:t>  }</a:t>
            </a:r>
            <a:br>
              <a:rPr lang="en-US" sz="2000" dirty="0" smtClean="0"/>
            </a:br>
            <a:r>
              <a:rPr lang="en-US" sz="2000" dirty="0" smtClean="0"/>
              <a:t>}</a:t>
            </a:r>
            <a:br>
              <a:rPr lang="en-US" sz="2000" dirty="0" smtClean="0"/>
            </a:br>
            <a:br>
              <a:rPr lang="en-US" sz="2000" dirty="0" smtClean="0"/>
            </a:br>
            <a:r>
              <a:rPr lang="en-US" sz="2000" dirty="0" smtClean="0"/>
              <a:t>$</a:t>
            </a:r>
            <a:r>
              <a:rPr lang="en-US" sz="2000" dirty="0" err="1" smtClean="0"/>
              <a:t>myCar</a:t>
            </a:r>
            <a:r>
              <a:rPr lang="en-US" sz="2000" dirty="0" smtClean="0"/>
              <a:t> = new Car("black", "Volvo");</a:t>
            </a:r>
            <a:br>
              <a:rPr lang="en-US" sz="2000" dirty="0" smtClean="0"/>
            </a:br>
            <a:r>
              <a:rPr lang="en-US" sz="2000" dirty="0" smtClean="0"/>
              <a:t>echo $</a:t>
            </a:r>
            <a:r>
              <a:rPr lang="en-US" sz="2000" dirty="0" err="1" smtClean="0"/>
              <a:t>myCar</a:t>
            </a:r>
            <a:r>
              <a:rPr lang="en-US" sz="2000" dirty="0" smtClean="0"/>
              <a:t> -&gt; message();</a:t>
            </a:r>
            <a:br>
              <a:rPr lang="en-US" sz="2000" dirty="0" smtClean="0"/>
            </a:br>
            <a:r>
              <a:rPr lang="en-US" sz="2000" dirty="0" smtClean="0"/>
              <a:t>echo "&lt;</a:t>
            </a:r>
            <a:r>
              <a:rPr lang="en-US" sz="2000" dirty="0" err="1" smtClean="0"/>
              <a:t>br</a:t>
            </a:r>
            <a:r>
              <a:rPr lang="en-US" sz="2000" dirty="0" smtClean="0"/>
              <a:t>&gt;";</a:t>
            </a:r>
            <a:br>
              <a:rPr lang="en-US" sz="2000" dirty="0" smtClean="0"/>
            </a:br>
            <a:r>
              <a:rPr lang="en-US" sz="2000" dirty="0" smtClean="0"/>
              <a:t>$</a:t>
            </a:r>
            <a:r>
              <a:rPr lang="en-US" sz="2000" dirty="0" err="1" smtClean="0"/>
              <a:t>myCar</a:t>
            </a:r>
            <a:r>
              <a:rPr lang="en-US" sz="2000" dirty="0" smtClean="0"/>
              <a:t> = new Car("red", "Toyota");</a:t>
            </a:r>
            <a:br>
              <a:rPr lang="en-US" sz="2000" dirty="0" smtClean="0"/>
            </a:br>
            <a:r>
              <a:rPr lang="en-US" sz="2000" dirty="0" smtClean="0"/>
              <a:t>echo $</a:t>
            </a:r>
            <a:r>
              <a:rPr lang="en-US" sz="2000" dirty="0" err="1" smtClean="0"/>
              <a:t>myCar</a:t>
            </a:r>
            <a:r>
              <a:rPr lang="en-US" sz="2000" dirty="0" smtClean="0"/>
              <a:t> -&gt; message();</a:t>
            </a:r>
            <a:br>
              <a:rPr lang="en-US" sz="2000" dirty="0" smtClean="0"/>
            </a:br>
            <a:r>
              <a:rPr lang="en-US" sz="2000" dirty="0" smtClean="0"/>
              <a:t>?&gt;</a:t>
            </a:r>
            <a:br>
              <a:rPr lang="en-US" sz="2000" dirty="0" smtClean="0"/>
            </a:b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629400"/>
          </a:xfrm>
        </p:spPr>
        <p:txBody>
          <a:bodyPr>
            <a:normAutofit/>
          </a:bodyPr>
          <a:lstStyle/>
          <a:p>
            <a:pPr marL="539750" indent="-457200">
              <a:buNone/>
            </a:pPr>
            <a:r>
              <a:rPr lang="en-US" sz="2400" b="1" dirty="0" smtClean="0"/>
              <a:t>7) NULL</a:t>
            </a:r>
            <a:endParaRPr lang="en-US" sz="2400" b="1" dirty="0" smtClean="0"/>
          </a:p>
          <a:p>
            <a:pPr marL="539750" indent="-457200">
              <a:buNone/>
            </a:pPr>
            <a:endParaRPr lang="en-US" sz="2400" b="1" dirty="0" smtClean="0"/>
          </a:p>
          <a:p>
            <a:r>
              <a:rPr lang="en-US" sz="2000" dirty="0" smtClean="0"/>
              <a:t>Null is a special data type which can have only one value: NULL.</a:t>
            </a:r>
            <a:endParaRPr lang="en-US" sz="2000" dirty="0" smtClean="0"/>
          </a:p>
          <a:p>
            <a:r>
              <a:rPr lang="en-US" sz="2000" dirty="0" smtClean="0"/>
              <a:t>A variable of data type NULL is a variable that has no value assigned to it.</a:t>
            </a:r>
            <a:endParaRPr lang="en-US" sz="2000" dirty="0" smtClean="0"/>
          </a:p>
          <a:p>
            <a:r>
              <a:rPr lang="en-US" sz="2000" b="1" dirty="0" smtClean="0"/>
              <a:t>Tip:</a:t>
            </a:r>
            <a:r>
              <a:rPr lang="en-US" sz="2000" dirty="0" smtClean="0"/>
              <a:t> If a variable is created without a value, it is automatically assigned a value of NULL.</a:t>
            </a:r>
            <a:endParaRPr lang="en-US" sz="2000" dirty="0" smtClean="0"/>
          </a:p>
          <a:p>
            <a:r>
              <a:rPr lang="en-US" sz="2000" dirty="0" smtClean="0"/>
              <a:t>Variables can also be emptied by setting the value to NULL:</a:t>
            </a:r>
            <a:endParaRPr lang="en-US" sz="2000" dirty="0" smtClean="0"/>
          </a:p>
          <a:p>
            <a:pPr>
              <a:buNone/>
            </a:pPr>
            <a:r>
              <a:rPr lang="en-US" sz="2000" dirty="0" smtClean="0"/>
              <a:t>Example</a:t>
            </a:r>
            <a:endParaRPr lang="en-US" sz="2000" dirty="0" smtClean="0"/>
          </a:p>
          <a:p>
            <a:pPr>
              <a:buNone/>
            </a:pPr>
            <a:endParaRPr lang="en-US" sz="2000" b="1" dirty="0" smtClean="0"/>
          </a:p>
          <a:p>
            <a:r>
              <a:rPr lang="en-US" sz="2000" dirty="0" smtClean="0"/>
              <a:t>&lt;?php</a:t>
            </a:r>
            <a:br>
              <a:rPr lang="en-US" sz="2000" dirty="0" smtClean="0"/>
            </a:br>
            <a:r>
              <a:rPr lang="en-US" sz="2000" dirty="0" smtClean="0"/>
              <a:t>$x = "Hello world!";</a:t>
            </a:r>
            <a:br>
              <a:rPr lang="en-US" sz="2000" dirty="0" smtClean="0"/>
            </a:br>
            <a:r>
              <a:rPr lang="en-US" sz="2000" dirty="0" smtClean="0"/>
              <a:t>$x = null;</a:t>
            </a:r>
            <a:br>
              <a:rPr lang="en-US" sz="2000" dirty="0" smtClean="0"/>
            </a:br>
            <a:r>
              <a:rPr lang="en-US" sz="2000" dirty="0" err="1" smtClean="0"/>
              <a:t>var_dump</a:t>
            </a:r>
            <a:r>
              <a:rPr lang="en-US" sz="2000" dirty="0" smtClean="0"/>
              <a:t>($x);</a:t>
            </a:r>
            <a:br>
              <a:rPr lang="en-US" sz="2000" dirty="0" smtClean="0"/>
            </a:br>
            <a:r>
              <a:rPr lang="en-US" sz="2000" dirty="0" smtClean="0"/>
              <a:t>?&gt;</a:t>
            </a:r>
            <a:br>
              <a:rPr lang="en-US" sz="2000" dirty="0" smtClean="0"/>
            </a:b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629400"/>
          </a:xfrm>
        </p:spPr>
        <p:txBody>
          <a:bodyPr>
            <a:normAutofit/>
          </a:bodyPr>
          <a:lstStyle/>
          <a:p>
            <a:pPr marL="539750" indent="-457200">
              <a:buNone/>
            </a:pPr>
            <a:r>
              <a:rPr lang="en-US" sz="2400" b="1" dirty="0" smtClean="0"/>
              <a:t>8) Resource</a:t>
            </a:r>
            <a:endParaRPr lang="en-US" sz="2400" b="1" dirty="0" smtClean="0"/>
          </a:p>
          <a:p>
            <a:pPr marL="539750" indent="-457200">
              <a:buNone/>
            </a:pPr>
            <a:endParaRPr lang="en-US" sz="2400" b="1" dirty="0" smtClean="0"/>
          </a:p>
          <a:p>
            <a:r>
              <a:rPr lang="en-US" sz="2000" dirty="0" smtClean="0"/>
              <a:t>The special resource type is not an actual data type. It is the storing of a reference to functions and resources external to PHP.</a:t>
            </a:r>
            <a:endParaRPr lang="en-US" sz="2000" dirty="0" smtClean="0"/>
          </a:p>
          <a:p>
            <a:endParaRPr lang="en-US" sz="2000" dirty="0" smtClean="0"/>
          </a:p>
          <a:p>
            <a:r>
              <a:rPr lang="en-US" sz="2000" dirty="0" smtClean="0"/>
              <a:t>A common example of using the resource data type is a database call.</a:t>
            </a:r>
            <a:endParaRPr lang="en-US" sz="2000" dirty="0" smtClean="0"/>
          </a:p>
          <a:p>
            <a:endParaRPr lang="en-US" sz="2000" dirty="0" smtClean="0"/>
          </a:p>
          <a:p>
            <a:r>
              <a:rPr lang="en-US" sz="2000" dirty="0" smtClean="0"/>
              <a:t>We will not talk about the resource type here, since it is an advanced topic.</a:t>
            </a:r>
            <a:endParaRPr lang="en-US" sz="2000" dirty="0" smtClean="0"/>
          </a:p>
          <a:p>
            <a:pPr>
              <a:buNone/>
            </a:pPr>
            <a:br>
              <a:rPr lang="en-US" sz="2000" dirty="0" smtClean="0"/>
            </a:b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Constants -</a:t>
            </a:r>
            <a:endParaRPr lang="en-US" sz="2400" b="1" dirty="0" smtClean="0"/>
          </a:p>
          <a:p>
            <a:r>
              <a:rPr lang="en-US" sz="2000" dirty="0" smtClean="0"/>
              <a:t>Constants are like variables except that once they are defined they cannot be changed or undefined.</a:t>
            </a:r>
            <a:endParaRPr lang="en-US" sz="2000" dirty="0" smtClean="0"/>
          </a:p>
          <a:p>
            <a:r>
              <a:rPr lang="en-US" sz="2000" dirty="0" smtClean="0"/>
              <a:t>A constant is an identifier (name) for a simple value. The value cannot be changed during the script.</a:t>
            </a:r>
            <a:endParaRPr lang="en-US" sz="2000" dirty="0" smtClean="0"/>
          </a:p>
          <a:p>
            <a:r>
              <a:rPr lang="en-US" sz="2000" dirty="0" smtClean="0"/>
              <a:t>A valid constant name starts with a letter or underscore (no $ sign before the constant name).</a:t>
            </a:r>
            <a:endParaRPr lang="en-US" sz="2000" dirty="0" smtClean="0"/>
          </a:p>
          <a:p>
            <a:r>
              <a:rPr lang="en-US" sz="2000" b="1" dirty="0" smtClean="0"/>
              <a:t>Note:</a:t>
            </a:r>
            <a:r>
              <a:rPr lang="en-US" sz="2000" dirty="0" smtClean="0"/>
              <a:t> Unlike variables, constants are automatically global across the entire script.</a:t>
            </a:r>
            <a:endParaRPr lang="en-US" sz="2000" dirty="0" smtClean="0"/>
          </a:p>
          <a:p>
            <a:endParaRPr lang="en-US" sz="2000" dirty="0" smtClean="0"/>
          </a:p>
          <a:p>
            <a:r>
              <a:rPr lang="en-US" sz="2000" dirty="0" smtClean="0"/>
              <a:t>To create a constant, use the define() function.</a:t>
            </a:r>
            <a:endParaRPr lang="en-US" sz="2000" dirty="0" smtClean="0"/>
          </a:p>
          <a:p>
            <a:r>
              <a:rPr lang="en-US" sz="2000" b="1" dirty="0" smtClean="0"/>
              <a:t>Syntax</a:t>
            </a:r>
            <a:endParaRPr lang="en-US" sz="2000" b="1" dirty="0" smtClean="0"/>
          </a:p>
          <a:p>
            <a:pPr>
              <a:buNone/>
            </a:pPr>
            <a:r>
              <a:rPr lang="en-US" sz="2000" dirty="0" smtClean="0"/>
              <a:t>		define(</a:t>
            </a:r>
            <a:r>
              <a:rPr lang="en-US" sz="2000" i="1" dirty="0" smtClean="0"/>
              <a:t>name</a:t>
            </a:r>
            <a:r>
              <a:rPr lang="en-US" sz="2000" dirty="0" smtClean="0"/>
              <a:t>, </a:t>
            </a:r>
            <a:r>
              <a:rPr lang="en-US" sz="2000" i="1" dirty="0" smtClean="0"/>
              <a:t>value</a:t>
            </a:r>
            <a:r>
              <a:rPr lang="en-US" sz="2000" dirty="0" smtClean="0"/>
              <a:t>, </a:t>
            </a:r>
            <a:r>
              <a:rPr lang="en-US" sz="2000" i="1" dirty="0" smtClean="0"/>
              <a:t>case-insensitive</a:t>
            </a:r>
            <a:r>
              <a:rPr lang="en-US" sz="2000" dirty="0" smtClean="0"/>
              <a:t>)</a:t>
            </a:r>
            <a:endParaRPr lang="en-US" sz="2000" dirty="0" smtClean="0"/>
          </a:p>
          <a:p>
            <a:r>
              <a:rPr lang="en-US" sz="2000" b="1" dirty="0" smtClean="0"/>
              <a:t>Parameters:</a:t>
            </a:r>
            <a:endParaRPr lang="en-US" sz="2000" b="1" dirty="0" smtClean="0"/>
          </a:p>
          <a:p>
            <a:pPr lvl="1"/>
            <a:r>
              <a:rPr lang="en-US" sz="1800" i="1" dirty="0" smtClean="0"/>
              <a:t>name</a:t>
            </a:r>
            <a:r>
              <a:rPr lang="en-US" sz="1800" dirty="0" smtClean="0"/>
              <a:t>: Specifies the name of the constant</a:t>
            </a:r>
            <a:endParaRPr lang="en-US" sz="1800" dirty="0" smtClean="0"/>
          </a:p>
          <a:p>
            <a:pPr lvl="1"/>
            <a:r>
              <a:rPr lang="en-US" sz="1800" i="1" dirty="0" smtClean="0"/>
              <a:t>value</a:t>
            </a:r>
            <a:r>
              <a:rPr lang="en-US" sz="1800" dirty="0" smtClean="0"/>
              <a:t>: Specifies the value of the constant</a:t>
            </a:r>
            <a:endParaRPr lang="en-US" sz="1800" dirty="0" smtClean="0"/>
          </a:p>
          <a:p>
            <a:pPr lvl="1"/>
            <a:r>
              <a:rPr lang="en-US" sz="1800" i="1" dirty="0" smtClean="0"/>
              <a:t>case-insensitive</a:t>
            </a:r>
            <a:r>
              <a:rPr lang="en-US" sz="1800" dirty="0" smtClean="0"/>
              <a:t>: Specifies whether the constant name should be case-insensitive. Default is false</a:t>
            </a:r>
            <a:endParaRPr lang="en-US" sz="1800" dirty="0" smtClean="0"/>
          </a:p>
          <a:p>
            <a:pPr>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endParaRPr lang="en-US" sz="2000" dirty="0" smtClean="0"/>
          </a:p>
          <a:p>
            <a:r>
              <a:rPr lang="en-US" sz="2000" b="1" dirty="0" smtClean="0"/>
              <a:t>Example</a:t>
            </a:r>
            <a:endParaRPr lang="en-US" sz="2000" b="1" dirty="0" smtClean="0"/>
          </a:p>
          <a:p>
            <a:r>
              <a:rPr lang="en-US" sz="2000" dirty="0" smtClean="0"/>
              <a:t>Create a constant with a </a:t>
            </a:r>
            <a:r>
              <a:rPr lang="en-US" sz="2000" b="1" dirty="0" smtClean="0"/>
              <a:t>case-sensitive</a:t>
            </a:r>
            <a:r>
              <a:rPr lang="en-US" sz="2000" dirty="0" smtClean="0"/>
              <a:t> name:</a:t>
            </a:r>
            <a:endParaRPr lang="en-US" sz="2000" dirty="0" smtClean="0"/>
          </a:p>
          <a:p>
            <a:endParaRPr lang="en-US" sz="2000" dirty="0" smtClean="0"/>
          </a:p>
          <a:p>
            <a:pPr>
              <a:buNone/>
            </a:pPr>
            <a:r>
              <a:rPr lang="en-US" sz="2000" dirty="0" smtClean="0"/>
              <a:t>&lt;?php</a:t>
            </a:r>
            <a:br>
              <a:rPr lang="en-US" sz="2000" dirty="0" smtClean="0"/>
            </a:br>
            <a:r>
              <a:rPr lang="en-US" sz="2000" dirty="0" smtClean="0"/>
              <a:t>define("GREETING", "Welcome to W3Schools.com!");</a:t>
            </a:r>
            <a:br>
              <a:rPr lang="en-US" sz="2000" dirty="0" smtClean="0"/>
            </a:br>
            <a:r>
              <a:rPr lang="en-US" sz="2000" dirty="0" smtClean="0"/>
              <a:t>echo GREETING;</a:t>
            </a:r>
            <a:br>
              <a:rPr lang="en-US" sz="2000" dirty="0" smtClean="0"/>
            </a:br>
            <a:r>
              <a:rPr lang="en-US" sz="2000" dirty="0" smtClean="0"/>
              <a:t>?&gt;</a:t>
            </a:r>
            <a:endParaRPr lang="en-US" sz="2000" dirty="0" smtClean="0"/>
          </a:p>
          <a:p>
            <a:pPr>
              <a:buNone/>
            </a:pPr>
            <a:endParaRPr lang="en-US" sz="2000" dirty="0" smtClean="0"/>
          </a:p>
          <a:p>
            <a:r>
              <a:rPr lang="en-US" sz="2000" b="1" dirty="0" smtClean="0"/>
              <a:t>Example</a:t>
            </a:r>
            <a:endParaRPr lang="en-US" sz="2000" b="1" dirty="0" smtClean="0"/>
          </a:p>
          <a:p>
            <a:r>
              <a:rPr lang="en-US" sz="2000" dirty="0" smtClean="0"/>
              <a:t>Create a constant with a </a:t>
            </a:r>
            <a:r>
              <a:rPr lang="en-US" sz="2000" b="1" dirty="0" smtClean="0"/>
              <a:t>case-insensitive</a:t>
            </a:r>
            <a:r>
              <a:rPr lang="en-US" sz="2000" dirty="0" smtClean="0"/>
              <a:t> name:</a:t>
            </a:r>
            <a:endParaRPr lang="en-US" sz="2000" dirty="0" smtClean="0"/>
          </a:p>
          <a:p>
            <a:pPr>
              <a:buNone/>
            </a:pPr>
            <a:endParaRPr lang="en-US" sz="2000" dirty="0" smtClean="0"/>
          </a:p>
          <a:p>
            <a:r>
              <a:rPr lang="en-US" sz="2000" dirty="0" smtClean="0"/>
              <a:t>&lt;?php</a:t>
            </a:r>
            <a:br>
              <a:rPr lang="en-US" sz="2000" dirty="0" smtClean="0"/>
            </a:br>
            <a:r>
              <a:rPr lang="en-US" sz="2000" dirty="0" smtClean="0"/>
              <a:t>define("GREETING", "Welcome to W3Schools.com!", true);</a:t>
            </a:r>
            <a:br>
              <a:rPr lang="en-US" sz="2000" dirty="0" smtClean="0"/>
            </a:br>
            <a:r>
              <a:rPr lang="en-US" sz="2000" dirty="0" smtClean="0"/>
              <a:t>echo greeting;</a:t>
            </a:r>
            <a:br>
              <a:rPr lang="en-US" sz="2000" dirty="0" smtClean="0"/>
            </a:br>
            <a:r>
              <a:rPr lang="en-US" sz="2000" dirty="0" smtClean="0"/>
              <a:t>?&gt;</a:t>
            </a:r>
            <a:endParaRPr lang="en-US"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endParaRPr lang="en-US" sz="2000" dirty="0" smtClean="0"/>
          </a:p>
          <a:p>
            <a:pPr>
              <a:buFont typeface="Wingdings" panose="05000000000000000000" pitchFamily="2" charset="2"/>
              <a:buChar char="v"/>
            </a:pPr>
            <a:r>
              <a:rPr lang="en-US" sz="2400" b="1" dirty="0" smtClean="0"/>
              <a:t>Constants are Global</a:t>
            </a:r>
            <a:endParaRPr lang="en-US" sz="2400" b="1" dirty="0" smtClean="0"/>
          </a:p>
          <a:p>
            <a:r>
              <a:rPr lang="en-US" sz="2000" dirty="0" smtClean="0"/>
              <a:t>Constants are automatically global and can be used across the entire script.</a:t>
            </a:r>
            <a:endParaRPr lang="en-US" sz="2000" dirty="0" smtClean="0"/>
          </a:p>
          <a:p>
            <a:endParaRPr lang="en-US" sz="2000" dirty="0" smtClean="0"/>
          </a:p>
          <a:p>
            <a:r>
              <a:rPr lang="en-US" sz="2000" b="1" dirty="0" smtClean="0"/>
              <a:t>Example</a:t>
            </a:r>
            <a:endParaRPr lang="en-US" sz="2000" b="1" dirty="0" smtClean="0"/>
          </a:p>
          <a:p>
            <a:r>
              <a:rPr lang="en-US" sz="2000" dirty="0" smtClean="0"/>
              <a:t>This example uses a constant inside a function, even if it is defined outside the function:</a:t>
            </a:r>
            <a:endParaRPr lang="en-US" sz="2000" dirty="0" smtClean="0"/>
          </a:p>
          <a:p>
            <a:endParaRPr lang="en-US" sz="2000" dirty="0" smtClean="0"/>
          </a:p>
          <a:p>
            <a:r>
              <a:rPr lang="en-US" sz="2000" dirty="0" smtClean="0"/>
              <a:t>&lt;?php</a:t>
            </a:r>
            <a:br>
              <a:rPr lang="en-US" sz="2000" dirty="0" smtClean="0"/>
            </a:br>
            <a:r>
              <a:rPr lang="en-US" sz="2000" dirty="0" smtClean="0"/>
              <a:t>define("GREETING", "Welcome to W3Schools.com!");</a:t>
            </a:r>
            <a:br>
              <a:rPr lang="en-US" sz="2000" dirty="0" smtClean="0"/>
            </a:br>
            <a:br>
              <a:rPr lang="en-US" sz="2000" dirty="0" smtClean="0"/>
            </a:br>
            <a:r>
              <a:rPr lang="en-US" sz="2000" dirty="0" smtClean="0"/>
              <a:t>function </a:t>
            </a:r>
            <a:r>
              <a:rPr lang="en-US" sz="2000" dirty="0" err="1" smtClean="0"/>
              <a:t>myTest</a:t>
            </a:r>
            <a:r>
              <a:rPr lang="en-US" sz="2000" dirty="0" smtClean="0"/>
              <a:t>() {</a:t>
            </a:r>
            <a:br>
              <a:rPr lang="en-US" sz="2000" dirty="0" smtClean="0"/>
            </a:br>
            <a:r>
              <a:rPr lang="en-US" sz="2000" dirty="0" smtClean="0"/>
              <a:t>  echo GREETING;</a:t>
            </a:r>
            <a:br>
              <a:rPr lang="en-US" sz="2000" dirty="0" smtClean="0"/>
            </a:br>
            <a:r>
              <a:rPr lang="en-US" sz="2000" dirty="0" smtClean="0"/>
              <a:t>}</a:t>
            </a:r>
            <a:br>
              <a:rPr lang="en-US" sz="2000" dirty="0" smtClean="0"/>
            </a:br>
            <a:r>
              <a:rPr lang="en-US" sz="2000" dirty="0" smtClean="0"/>
              <a:t> </a:t>
            </a:r>
            <a:br>
              <a:rPr lang="en-US" sz="2000" dirty="0" smtClean="0"/>
            </a:br>
            <a:r>
              <a:rPr lang="en-US" sz="2000" dirty="0" err="1" smtClean="0"/>
              <a:t>myTest</a:t>
            </a:r>
            <a:r>
              <a:rPr lang="en-US" sz="2000" dirty="0" smtClean="0"/>
              <a:t>();</a:t>
            </a:r>
            <a:br>
              <a:rPr lang="en-US" sz="2000" dirty="0" smtClean="0"/>
            </a:br>
            <a:r>
              <a:rPr lang="en-US" sz="2000" dirty="0" smtClean="0"/>
              <a:t>?&gt;</a:t>
            </a:r>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Operators -</a:t>
            </a:r>
            <a:endParaRPr lang="en-US" sz="2400" b="1" dirty="0" smtClean="0"/>
          </a:p>
          <a:p>
            <a:r>
              <a:rPr lang="en-US" sz="2000" dirty="0" smtClean="0"/>
              <a:t>Operators are used to perform operations on variables and values. </a:t>
            </a:r>
            <a:endParaRPr lang="en-US" sz="2000" dirty="0" smtClean="0"/>
          </a:p>
          <a:p>
            <a:r>
              <a:rPr lang="en-US" sz="2000" dirty="0" smtClean="0"/>
              <a:t>PHP divides the operators in the following groups: </a:t>
            </a:r>
            <a:endParaRPr lang="en-US" sz="2000" dirty="0" smtClean="0"/>
          </a:p>
          <a:p>
            <a:endParaRPr lang="en-US" sz="2000" dirty="0" smtClean="0"/>
          </a:p>
          <a:p>
            <a:pPr marL="539750" indent="-457200">
              <a:buFont typeface="+mj-lt"/>
              <a:buAutoNum type="arabicParenR"/>
            </a:pPr>
            <a:r>
              <a:rPr lang="en-US" sz="2000" dirty="0" smtClean="0"/>
              <a:t>Arithmetic operators</a:t>
            </a:r>
            <a:endParaRPr lang="en-US" sz="2000" dirty="0" smtClean="0"/>
          </a:p>
          <a:p>
            <a:pPr marL="539750" indent="-457200">
              <a:buFont typeface="+mj-lt"/>
              <a:buAutoNum type="arabicParenR"/>
            </a:pPr>
            <a:r>
              <a:rPr lang="en-US" sz="2000" dirty="0" smtClean="0"/>
              <a:t>Assignment operators</a:t>
            </a:r>
            <a:endParaRPr lang="en-US" sz="2000" dirty="0" smtClean="0"/>
          </a:p>
          <a:p>
            <a:pPr marL="539750" indent="-457200">
              <a:buFont typeface="+mj-lt"/>
              <a:buAutoNum type="arabicParenR"/>
            </a:pPr>
            <a:r>
              <a:rPr lang="en-US" sz="2000" dirty="0" smtClean="0"/>
              <a:t>Comparison operators</a:t>
            </a:r>
            <a:endParaRPr lang="en-US" sz="2000" dirty="0" smtClean="0"/>
          </a:p>
          <a:p>
            <a:pPr marL="539750" indent="-457200">
              <a:buFont typeface="+mj-lt"/>
              <a:buAutoNum type="arabicParenR"/>
            </a:pPr>
            <a:r>
              <a:rPr lang="en-US" sz="2000" dirty="0" smtClean="0"/>
              <a:t>Increment/Decrement operators</a:t>
            </a:r>
            <a:endParaRPr lang="en-US" sz="2000" dirty="0" smtClean="0"/>
          </a:p>
          <a:p>
            <a:pPr marL="539750" indent="-457200">
              <a:buFont typeface="+mj-lt"/>
              <a:buAutoNum type="arabicParenR"/>
            </a:pPr>
            <a:r>
              <a:rPr lang="en-US" sz="2000" dirty="0" smtClean="0"/>
              <a:t>Logical operators</a:t>
            </a:r>
            <a:endParaRPr lang="en-US" sz="2000" dirty="0" smtClean="0"/>
          </a:p>
          <a:p>
            <a:pPr marL="539750" indent="-457200">
              <a:buFont typeface="+mj-lt"/>
              <a:buAutoNum type="arabicParenR"/>
            </a:pPr>
            <a:r>
              <a:rPr lang="en-US" sz="2000" dirty="0" smtClean="0"/>
              <a:t>String operators</a:t>
            </a:r>
            <a:endParaRPr lang="en-US" sz="2000" dirty="0" smtClean="0"/>
          </a:p>
          <a:p>
            <a:pPr marL="539750" indent="-457200">
              <a:buFont typeface="+mj-lt"/>
              <a:buAutoNum type="arabicParenR"/>
            </a:pPr>
            <a:r>
              <a:rPr lang="en-US" sz="2000" dirty="0" smtClean="0"/>
              <a:t>Array operators</a:t>
            </a:r>
            <a:endParaRPr lang="en-US" sz="2000" dirty="0" smtClean="0"/>
          </a:p>
          <a:p>
            <a:pPr marL="539750" indent="-457200">
              <a:buFont typeface="+mj-lt"/>
              <a:buAutoNum type="arabicParenR"/>
            </a:pPr>
            <a:r>
              <a:rPr lang="en-US" sz="2000" dirty="0" smtClean="0"/>
              <a:t>Conditional assignment operators</a:t>
            </a:r>
            <a:endParaRPr lang="en-US" sz="2000" dirty="0" smtClean="0"/>
          </a:p>
          <a:p>
            <a:pPr>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r>
              <a:rPr lang="en-US" sz="2400" b="1" dirty="0" smtClean="0"/>
              <a:t>1) Arithmetic Operators</a:t>
            </a:r>
            <a:endParaRPr lang="en-US" sz="2400" b="1" dirty="0" smtClean="0"/>
          </a:p>
          <a:p>
            <a:r>
              <a:rPr lang="en-US" sz="2000" dirty="0" smtClean="0"/>
              <a:t>The PHP arithmetic operators are used with numeric values to perform common arithmetical operations, such as addition, subtraction, multiplication etc.</a:t>
            </a:r>
            <a:endParaRPr lang="en-US" sz="2000" dirty="0" smtClean="0"/>
          </a:p>
          <a:p>
            <a:endParaRPr lang="en-US" sz="2000" dirty="0" smtClean="0"/>
          </a:p>
          <a:p>
            <a:endParaRPr lang="en-US" sz="2000" dirty="0" smtClean="0"/>
          </a:p>
        </p:txBody>
      </p:sp>
      <p:graphicFrame>
        <p:nvGraphicFramePr>
          <p:cNvPr id="4" name="Table 3"/>
          <p:cNvGraphicFramePr>
            <a:graphicFrameLocks noGrp="1"/>
          </p:cNvGraphicFramePr>
          <p:nvPr/>
        </p:nvGraphicFramePr>
        <p:xfrm>
          <a:off x="1447800" y="1676400"/>
          <a:ext cx="7086600" cy="4552385"/>
        </p:xfrm>
        <a:graphic>
          <a:graphicData uri="http://schemas.openxmlformats.org/drawingml/2006/table">
            <a:tbl>
              <a:tblPr firstRow="1" bandRow="1">
                <a:tableStyleId>{5C22544A-7EE6-4342-B048-85BDC9FD1C3A}</a:tableStyleId>
              </a:tblPr>
              <a:tblGrid>
                <a:gridCol w="1295400"/>
                <a:gridCol w="1600200"/>
                <a:gridCol w="1371600"/>
                <a:gridCol w="2819400"/>
              </a:tblGrid>
              <a:tr h="370134">
                <a:tc>
                  <a:txBody>
                    <a:bodyPr/>
                    <a:lstStyle/>
                    <a:p>
                      <a:pPr algn="l" fontAlgn="t"/>
                      <a:r>
                        <a:rPr lang="en-US" dirty="0"/>
                        <a:t>Operator</a:t>
                      </a:r>
                      <a:endParaRPr lang="en-US" dirty="0"/>
                    </a:p>
                  </a:txBody>
                  <a:tcPr marL="152400" marR="76200" marT="76200" marB="76200"/>
                </a:tc>
                <a:tc>
                  <a:txBody>
                    <a:bodyPr/>
                    <a:lstStyle/>
                    <a:p>
                      <a:pPr algn="l" fontAlgn="t"/>
                      <a:r>
                        <a:rPr lang="en-US"/>
                        <a:t>Name</a:t>
                      </a:r>
                      <a:endParaRPr lang="en-US"/>
                    </a:p>
                  </a:txBody>
                  <a:tcPr marL="76200" marR="76200" marT="76200" marB="76200"/>
                </a:tc>
                <a:tc>
                  <a:txBody>
                    <a:bodyPr/>
                    <a:lstStyle/>
                    <a:p>
                      <a:pPr algn="l" fontAlgn="t"/>
                      <a:r>
                        <a:rPr lang="en-US"/>
                        <a:t>Example</a:t>
                      </a:r>
                      <a:endParaRPr lang="en-US"/>
                    </a:p>
                  </a:txBody>
                  <a:tcPr marL="76200" marR="76200" marT="76200" marB="76200"/>
                </a:tc>
                <a:tc>
                  <a:txBody>
                    <a:bodyPr/>
                    <a:lstStyle/>
                    <a:p>
                      <a:pPr algn="l" fontAlgn="t"/>
                      <a:r>
                        <a:rPr lang="en-US" dirty="0"/>
                        <a:t>Result</a:t>
                      </a:r>
                      <a:endParaRPr lang="en-US" dirty="0"/>
                    </a:p>
                  </a:txBody>
                  <a:tcPr marL="76200" marR="76200" marT="76200" marB="76200"/>
                </a:tc>
              </a:tr>
              <a:tr h="608078">
                <a:tc>
                  <a:txBody>
                    <a:bodyPr/>
                    <a:lstStyle/>
                    <a:p>
                      <a:pPr algn="l" fontAlgn="t"/>
                      <a:r>
                        <a:rPr lang="en-US" dirty="0"/>
                        <a:t>+</a:t>
                      </a:r>
                      <a:endParaRPr lang="en-US" dirty="0"/>
                    </a:p>
                  </a:txBody>
                  <a:tcPr marL="152400" marR="76200" marT="76200" marB="76200"/>
                </a:tc>
                <a:tc>
                  <a:txBody>
                    <a:bodyPr/>
                    <a:lstStyle/>
                    <a:p>
                      <a:pPr algn="l" fontAlgn="t"/>
                      <a:r>
                        <a:rPr lang="en-US"/>
                        <a:t>Addition</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Sum of $x and $y</a:t>
                      </a:r>
                      <a:endParaRPr lang="en-US"/>
                    </a:p>
                  </a:txBody>
                  <a:tcPr marL="76200" marR="76200" marT="76200" marB="76200"/>
                </a:tc>
              </a:tr>
              <a:tr h="608078">
                <a:tc>
                  <a:txBody>
                    <a:bodyPr/>
                    <a:lstStyle/>
                    <a:p>
                      <a:pPr algn="l" fontAlgn="t"/>
                      <a:r>
                        <a:rPr lang="en-US"/>
                        <a:t>-</a:t>
                      </a:r>
                      <a:endParaRPr lang="en-US"/>
                    </a:p>
                  </a:txBody>
                  <a:tcPr marL="152400" marR="76200" marT="76200" marB="76200"/>
                </a:tc>
                <a:tc>
                  <a:txBody>
                    <a:bodyPr/>
                    <a:lstStyle/>
                    <a:p>
                      <a:pPr algn="l" fontAlgn="t"/>
                      <a:r>
                        <a:rPr lang="en-US"/>
                        <a:t>Subtraction</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Difference of $x and $y</a:t>
                      </a:r>
                      <a:endParaRPr lang="en-US"/>
                    </a:p>
                  </a:txBody>
                  <a:tcPr marL="76200" marR="76200" marT="76200" marB="76200"/>
                </a:tc>
              </a:tr>
              <a:tr h="608078">
                <a:tc>
                  <a:txBody>
                    <a:bodyPr/>
                    <a:lstStyle/>
                    <a:p>
                      <a:pPr algn="l" fontAlgn="t"/>
                      <a:r>
                        <a:rPr lang="en-US"/>
                        <a:t>*</a:t>
                      </a:r>
                      <a:endParaRPr lang="en-US"/>
                    </a:p>
                  </a:txBody>
                  <a:tcPr marL="152400" marR="76200" marT="76200" marB="76200"/>
                </a:tc>
                <a:tc>
                  <a:txBody>
                    <a:bodyPr/>
                    <a:lstStyle/>
                    <a:p>
                      <a:pPr algn="l" fontAlgn="t"/>
                      <a:r>
                        <a:rPr lang="en-US"/>
                        <a:t>Multiplication</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Product of $x and $y</a:t>
                      </a:r>
                      <a:endParaRPr lang="en-US"/>
                    </a:p>
                  </a:txBody>
                  <a:tcPr marL="76200" marR="76200" marT="76200" marB="76200"/>
                </a:tc>
              </a:tr>
              <a:tr h="608078">
                <a:tc>
                  <a:txBody>
                    <a:bodyPr/>
                    <a:lstStyle/>
                    <a:p>
                      <a:pPr algn="l" fontAlgn="t"/>
                      <a:r>
                        <a:rPr lang="en-US"/>
                        <a:t>/</a:t>
                      </a:r>
                      <a:endParaRPr lang="en-US"/>
                    </a:p>
                  </a:txBody>
                  <a:tcPr marL="152400" marR="76200" marT="76200" marB="76200"/>
                </a:tc>
                <a:tc>
                  <a:txBody>
                    <a:bodyPr/>
                    <a:lstStyle/>
                    <a:p>
                      <a:pPr algn="l" fontAlgn="t"/>
                      <a:r>
                        <a:rPr lang="en-US"/>
                        <a:t>Division</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Quotient of $x and $y</a:t>
                      </a:r>
                      <a:endParaRPr lang="en-US"/>
                    </a:p>
                  </a:txBody>
                  <a:tcPr marL="76200" marR="76200" marT="76200" marB="76200"/>
                </a:tc>
              </a:tr>
              <a:tr h="779015">
                <a:tc>
                  <a:txBody>
                    <a:bodyPr/>
                    <a:lstStyle/>
                    <a:p>
                      <a:pPr algn="l" fontAlgn="t"/>
                      <a:r>
                        <a:rPr lang="en-US"/>
                        <a:t>%</a:t>
                      </a:r>
                      <a:endParaRPr lang="en-US"/>
                    </a:p>
                  </a:txBody>
                  <a:tcPr marL="152400" marR="76200" marT="76200" marB="76200"/>
                </a:tc>
                <a:tc>
                  <a:txBody>
                    <a:bodyPr/>
                    <a:lstStyle/>
                    <a:p>
                      <a:pPr algn="l" fontAlgn="t"/>
                      <a:r>
                        <a:rPr lang="en-US"/>
                        <a:t>Modulus</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Remainder of $x divided by $y</a:t>
                      </a:r>
                      <a:endParaRPr lang="en-US"/>
                    </a:p>
                  </a:txBody>
                  <a:tcPr marL="76200" marR="76200" marT="76200" marB="76200"/>
                </a:tc>
              </a:tr>
              <a:tr h="914338">
                <a:tc>
                  <a:txBody>
                    <a:bodyPr/>
                    <a:lstStyle/>
                    <a:p>
                      <a:pPr algn="l" fontAlgn="t"/>
                      <a:r>
                        <a:rPr lang="en-US"/>
                        <a:t>**</a:t>
                      </a:r>
                      <a:endParaRPr lang="en-US"/>
                    </a:p>
                  </a:txBody>
                  <a:tcPr marL="152400" marR="76200" marT="76200" marB="76200"/>
                </a:tc>
                <a:tc>
                  <a:txBody>
                    <a:bodyPr/>
                    <a:lstStyle/>
                    <a:p>
                      <a:pPr algn="l" fontAlgn="t"/>
                      <a:r>
                        <a:rPr lang="en-US"/>
                        <a:t>Exponentiation</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dirty="0"/>
                        <a:t>Result of raising $x to the $</a:t>
                      </a:r>
                      <a:r>
                        <a:rPr lang="en-US" dirty="0" err="1"/>
                        <a:t>y'th</a:t>
                      </a:r>
                      <a:r>
                        <a:rPr lang="en-US" dirty="0"/>
                        <a:t> power</a:t>
                      </a:r>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dirty="0" smtClean="0"/>
              <a:t>Use of PHP</a:t>
            </a:r>
            <a:endParaRPr lang="en-US" dirty="0"/>
          </a:p>
        </p:txBody>
      </p:sp>
      <p:sp>
        <p:nvSpPr>
          <p:cNvPr id="3" name="Content Placeholder 2"/>
          <p:cNvSpPr>
            <a:spLocks noGrp="1"/>
          </p:cNvSpPr>
          <p:nvPr>
            <p:ph idx="1"/>
          </p:nvPr>
        </p:nvSpPr>
        <p:spPr>
          <a:xfrm>
            <a:off x="1066800" y="1447800"/>
            <a:ext cx="7866888" cy="5257800"/>
          </a:xfrm>
        </p:spPr>
        <p:txBody>
          <a:bodyPr>
            <a:normAutofit/>
          </a:bodyPr>
          <a:lstStyle/>
          <a:p>
            <a:r>
              <a:rPr lang="en-US" sz="2000" dirty="0" smtClean="0"/>
              <a:t>PHP started out as a small open source project that evolved as more and more people found out how useful it was.</a:t>
            </a:r>
            <a:endParaRPr lang="en-US" sz="2000" dirty="0" smtClean="0"/>
          </a:p>
          <a:p>
            <a:r>
              <a:rPr lang="en-US" sz="2000" dirty="0" smtClean="0"/>
              <a:t>PHP is a recursive acronym for "PHP: Hypertext Preprocessor".</a:t>
            </a:r>
            <a:endParaRPr lang="en-US" sz="2000" dirty="0" smtClean="0"/>
          </a:p>
          <a:p>
            <a:r>
              <a:rPr lang="en-US" sz="2000" dirty="0" smtClean="0"/>
              <a:t>PHP is a server side scripting language that is embedded in HTML.</a:t>
            </a:r>
            <a:endParaRPr lang="en-US" sz="2000" dirty="0" smtClean="0"/>
          </a:p>
          <a:p>
            <a:r>
              <a:rPr lang="en-US" sz="2000" dirty="0" smtClean="0"/>
              <a:t>It is used to manage dynamic content, databases, session tracking, even build entire e-commerce sites.</a:t>
            </a:r>
            <a:endParaRPr lang="en-US" sz="2000" dirty="0" smtClean="0"/>
          </a:p>
          <a:p>
            <a:r>
              <a:rPr lang="en-US" sz="2000" dirty="0" smtClean="0"/>
              <a:t>It is integrated with a number of popular databases, including </a:t>
            </a:r>
            <a:r>
              <a:rPr lang="en-US" sz="2000" dirty="0" err="1" smtClean="0"/>
              <a:t>MySQL</a:t>
            </a:r>
            <a:r>
              <a:rPr lang="en-US" sz="2000" dirty="0" smtClean="0"/>
              <a:t>, PostgreSQL, Oracle, Sybase, Informix, and Microsoft SQL Server.</a:t>
            </a:r>
            <a:endParaRPr lang="en-US" sz="2000" dirty="0" smtClean="0"/>
          </a:p>
          <a:p>
            <a:r>
              <a:rPr lang="en-US" sz="2000" dirty="0" smtClean="0"/>
              <a:t>PHP supports a large number of major protocols such as POP3, IMAP, and LDAP. </a:t>
            </a:r>
            <a:r>
              <a:rPr lang="en-US" sz="2000" dirty="0" smtClean="0"/>
              <a:t> PHP4 </a:t>
            </a:r>
            <a:r>
              <a:rPr lang="en-US" sz="2000" dirty="0" smtClean="0"/>
              <a:t>added support for Java and distributed object architectures (COM and CORBA), making n-tier development a possibility for the first time.</a:t>
            </a:r>
            <a:endParaRPr lang="en-US" sz="2000" dirty="0" smtClean="0"/>
          </a:p>
          <a:p>
            <a:r>
              <a:rPr lang="en-US" sz="2000" dirty="0" smtClean="0"/>
              <a:t>PHP Syntax is C-Like.</a:t>
            </a: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r>
              <a:rPr lang="en-US" sz="2400" b="1" dirty="0" smtClean="0"/>
              <a:t>2) Assignment Operators</a:t>
            </a:r>
            <a:endParaRPr lang="en-US" sz="2400" b="1" dirty="0" smtClean="0"/>
          </a:p>
          <a:p>
            <a:r>
              <a:rPr lang="en-US" sz="2000" dirty="0" smtClean="0"/>
              <a:t>The PHP assignment operators are used with numeric values to write a value to a variable.</a:t>
            </a:r>
            <a:endParaRPr lang="en-US" sz="2000" dirty="0" smtClean="0"/>
          </a:p>
          <a:p>
            <a:r>
              <a:rPr lang="en-US" sz="2000" dirty="0" smtClean="0"/>
              <a:t>The basic assignment operator in PHP is "=". It means that the left operand gets set to the value of the assignment expression on the right.</a:t>
            </a:r>
            <a:endParaRPr lang="en-US" sz="2000" dirty="0" smtClean="0"/>
          </a:p>
          <a:p>
            <a:pPr>
              <a:buNone/>
            </a:pPr>
            <a:endParaRPr lang="en-US" sz="2000" dirty="0" smtClean="0"/>
          </a:p>
          <a:p>
            <a:endParaRPr lang="en-US" sz="2000" dirty="0" smtClean="0"/>
          </a:p>
        </p:txBody>
      </p:sp>
      <p:graphicFrame>
        <p:nvGraphicFramePr>
          <p:cNvPr id="4" name="Table 3"/>
          <p:cNvGraphicFramePr>
            <a:graphicFrameLocks noGrp="1"/>
          </p:cNvGraphicFramePr>
          <p:nvPr/>
        </p:nvGraphicFramePr>
        <p:xfrm>
          <a:off x="1447800" y="2057400"/>
          <a:ext cx="7239000" cy="4553161"/>
        </p:xfrm>
        <a:graphic>
          <a:graphicData uri="http://schemas.openxmlformats.org/drawingml/2006/table">
            <a:tbl>
              <a:tblPr firstRow="1" bandRow="1">
                <a:tableStyleId>{5C22544A-7EE6-4342-B048-85BDC9FD1C3A}</a:tableStyleId>
              </a:tblPr>
              <a:tblGrid>
                <a:gridCol w="2197553"/>
                <a:gridCol w="2714625"/>
                <a:gridCol w="2326822"/>
              </a:tblGrid>
              <a:tr h="369359">
                <a:tc>
                  <a:txBody>
                    <a:bodyPr/>
                    <a:lstStyle/>
                    <a:p>
                      <a:pPr algn="l" fontAlgn="t"/>
                      <a:r>
                        <a:rPr lang="en-US" dirty="0"/>
                        <a:t>Assignment</a:t>
                      </a:r>
                      <a:endParaRPr lang="en-US" dirty="0"/>
                    </a:p>
                  </a:txBody>
                  <a:tcPr marL="152400" marR="76200" marT="76200" marB="76200"/>
                </a:tc>
                <a:tc>
                  <a:txBody>
                    <a:bodyPr/>
                    <a:lstStyle/>
                    <a:p>
                      <a:pPr algn="l" fontAlgn="t"/>
                      <a:r>
                        <a:rPr lang="en-US" dirty="0"/>
                        <a:t>Same as...</a:t>
                      </a:r>
                      <a:endParaRPr lang="en-US" dirty="0"/>
                    </a:p>
                  </a:txBody>
                  <a:tcPr marL="76200" marR="76200" marT="76200" marB="76200"/>
                </a:tc>
                <a:tc>
                  <a:txBody>
                    <a:bodyPr/>
                    <a:lstStyle/>
                    <a:p>
                      <a:pPr algn="l" fontAlgn="t"/>
                      <a:r>
                        <a:rPr lang="en-US" dirty="0"/>
                        <a:t>Description</a:t>
                      </a:r>
                      <a:endParaRPr lang="en-US" dirty="0"/>
                    </a:p>
                  </a:txBody>
                  <a:tcPr marL="76200" marR="76200" marT="76200" marB="76200"/>
                </a:tc>
              </a:tr>
              <a:tr h="1081695">
                <a:tc>
                  <a:txBody>
                    <a:bodyPr/>
                    <a:lstStyle/>
                    <a:p>
                      <a:pPr algn="l" fontAlgn="t"/>
                      <a:r>
                        <a:rPr lang="en-US"/>
                        <a:t>x = y</a:t>
                      </a:r>
                      <a:endParaRPr lang="en-US"/>
                    </a:p>
                  </a:txBody>
                  <a:tcPr marL="152400" marR="76200" marT="76200" marB="76200"/>
                </a:tc>
                <a:tc>
                  <a:txBody>
                    <a:bodyPr/>
                    <a:lstStyle/>
                    <a:p>
                      <a:pPr algn="l" fontAlgn="t"/>
                      <a:r>
                        <a:rPr lang="en-US" dirty="0"/>
                        <a:t>x = y</a:t>
                      </a:r>
                      <a:endParaRPr lang="en-US" dirty="0"/>
                    </a:p>
                  </a:txBody>
                  <a:tcPr marL="76200" marR="76200" marT="76200" marB="76200"/>
                </a:tc>
                <a:tc>
                  <a:txBody>
                    <a:bodyPr/>
                    <a:lstStyle/>
                    <a:p>
                      <a:pPr algn="l" fontAlgn="t"/>
                      <a:r>
                        <a:rPr lang="en-US" dirty="0"/>
                        <a:t>The left operand gets set to the value of the expression on the right</a:t>
                      </a:r>
                      <a:endParaRPr lang="en-US" dirty="0"/>
                    </a:p>
                  </a:txBody>
                  <a:tcPr marL="76200" marR="76200" marT="76200" marB="76200"/>
                </a:tc>
              </a:tr>
              <a:tr h="526339">
                <a:tc>
                  <a:txBody>
                    <a:bodyPr/>
                    <a:lstStyle/>
                    <a:p>
                      <a:pPr algn="l" fontAlgn="t"/>
                      <a:r>
                        <a:rPr lang="en-US"/>
                        <a:t>x += y</a:t>
                      </a:r>
                      <a:endParaRPr lang="en-US"/>
                    </a:p>
                  </a:txBody>
                  <a:tcPr marL="152400" marR="76200" marT="76200" marB="76200"/>
                </a:tc>
                <a:tc>
                  <a:txBody>
                    <a:bodyPr/>
                    <a:lstStyle/>
                    <a:p>
                      <a:pPr algn="l" fontAlgn="t"/>
                      <a:r>
                        <a:rPr lang="en-US"/>
                        <a:t>x = x + y</a:t>
                      </a:r>
                      <a:endParaRPr lang="en-US"/>
                    </a:p>
                  </a:txBody>
                  <a:tcPr marL="76200" marR="76200" marT="76200" marB="76200"/>
                </a:tc>
                <a:tc>
                  <a:txBody>
                    <a:bodyPr/>
                    <a:lstStyle/>
                    <a:p>
                      <a:pPr algn="l" fontAlgn="t"/>
                      <a:r>
                        <a:rPr lang="en-US"/>
                        <a:t>Addition</a:t>
                      </a:r>
                      <a:endParaRPr lang="en-US"/>
                    </a:p>
                  </a:txBody>
                  <a:tcPr marL="76200" marR="76200" marT="76200" marB="76200"/>
                </a:tc>
              </a:tr>
              <a:tr h="526339">
                <a:tc>
                  <a:txBody>
                    <a:bodyPr/>
                    <a:lstStyle/>
                    <a:p>
                      <a:pPr algn="l" fontAlgn="t"/>
                      <a:r>
                        <a:rPr lang="en-US"/>
                        <a:t>x -= y</a:t>
                      </a:r>
                      <a:endParaRPr lang="en-US"/>
                    </a:p>
                  </a:txBody>
                  <a:tcPr marL="152400" marR="76200" marT="76200" marB="76200"/>
                </a:tc>
                <a:tc>
                  <a:txBody>
                    <a:bodyPr/>
                    <a:lstStyle/>
                    <a:p>
                      <a:pPr algn="l" fontAlgn="t"/>
                      <a:r>
                        <a:rPr lang="en-US"/>
                        <a:t>x = x - y</a:t>
                      </a:r>
                      <a:endParaRPr lang="en-US"/>
                    </a:p>
                  </a:txBody>
                  <a:tcPr marL="76200" marR="76200" marT="76200" marB="76200"/>
                </a:tc>
                <a:tc>
                  <a:txBody>
                    <a:bodyPr/>
                    <a:lstStyle/>
                    <a:p>
                      <a:pPr algn="l" fontAlgn="t"/>
                      <a:r>
                        <a:rPr lang="en-US"/>
                        <a:t>Subtraction</a:t>
                      </a:r>
                      <a:endParaRPr lang="en-US"/>
                    </a:p>
                  </a:txBody>
                  <a:tcPr marL="76200" marR="76200" marT="76200" marB="76200"/>
                </a:tc>
              </a:tr>
              <a:tr h="526339">
                <a:tc>
                  <a:txBody>
                    <a:bodyPr/>
                    <a:lstStyle/>
                    <a:p>
                      <a:pPr algn="l" fontAlgn="t"/>
                      <a:r>
                        <a:rPr lang="en-US"/>
                        <a:t>x *= y</a:t>
                      </a:r>
                      <a:endParaRPr lang="en-US"/>
                    </a:p>
                  </a:txBody>
                  <a:tcPr marL="152400" marR="76200" marT="76200" marB="76200"/>
                </a:tc>
                <a:tc>
                  <a:txBody>
                    <a:bodyPr/>
                    <a:lstStyle/>
                    <a:p>
                      <a:pPr algn="l" fontAlgn="t"/>
                      <a:r>
                        <a:rPr lang="en-US"/>
                        <a:t>x = x * y</a:t>
                      </a:r>
                      <a:endParaRPr lang="en-US"/>
                    </a:p>
                  </a:txBody>
                  <a:tcPr marL="76200" marR="76200" marT="76200" marB="76200"/>
                </a:tc>
                <a:tc>
                  <a:txBody>
                    <a:bodyPr/>
                    <a:lstStyle/>
                    <a:p>
                      <a:pPr algn="l" fontAlgn="t"/>
                      <a:r>
                        <a:rPr lang="en-US"/>
                        <a:t>Multiplication</a:t>
                      </a:r>
                      <a:endParaRPr lang="en-US"/>
                    </a:p>
                  </a:txBody>
                  <a:tcPr marL="76200" marR="76200" marT="76200" marB="76200"/>
                </a:tc>
              </a:tr>
              <a:tr h="674298">
                <a:tc>
                  <a:txBody>
                    <a:bodyPr/>
                    <a:lstStyle/>
                    <a:p>
                      <a:pPr algn="l" fontAlgn="t"/>
                      <a:r>
                        <a:rPr lang="en-US"/>
                        <a:t>x /= y</a:t>
                      </a:r>
                      <a:endParaRPr lang="en-US"/>
                    </a:p>
                  </a:txBody>
                  <a:tcPr marL="152400" marR="76200" marT="76200" marB="76200"/>
                </a:tc>
                <a:tc>
                  <a:txBody>
                    <a:bodyPr/>
                    <a:lstStyle/>
                    <a:p>
                      <a:pPr algn="l" fontAlgn="t"/>
                      <a:r>
                        <a:rPr lang="en-US"/>
                        <a:t>x = x / y</a:t>
                      </a:r>
                      <a:endParaRPr lang="en-US"/>
                    </a:p>
                  </a:txBody>
                  <a:tcPr marL="76200" marR="76200" marT="76200" marB="76200"/>
                </a:tc>
                <a:tc>
                  <a:txBody>
                    <a:bodyPr/>
                    <a:lstStyle/>
                    <a:p>
                      <a:pPr algn="l" fontAlgn="t"/>
                      <a:r>
                        <a:rPr lang="en-US"/>
                        <a:t>Division</a:t>
                      </a:r>
                      <a:endParaRPr lang="en-US"/>
                    </a:p>
                  </a:txBody>
                  <a:tcPr marL="76200" marR="76200" marT="76200" marB="76200"/>
                </a:tc>
              </a:tr>
              <a:tr h="791431">
                <a:tc>
                  <a:txBody>
                    <a:bodyPr/>
                    <a:lstStyle/>
                    <a:p>
                      <a:pPr algn="l" fontAlgn="t"/>
                      <a:r>
                        <a:rPr lang="en-US"/>
                        <a:t>x %= y</a:t>
                      </a:r>
                      <a:endParaRPr lang="en-US"/>
                    </a:p>
                  </a:txBody>
                  <a:tcPr marL="152400" marR="76200" marT="76200" marB="76200"/>
                </a:tc>
                <a:tc>
                  <a:txBody>
                    <a:bodyPr/>
                    <a:lstStyle/>
                    <a:p>
                      <a:pPr algn="l" fontAlgn="t"/>
                      <a:r>
                        <a:rPr lang="en-US"/>
                        <a:t>x = x % y</a:t>
                      </a:r>
                      <a:endParaRPr lang="en-US"/>
                    </a:p>
                  </a:txBody>
                  <a:tcPr marL="76200" marR="76200" marT="76200" marB="76200"/>
                </a:tc>
                <a:tc>
                  <a:txBody>
                    <a:bodyPr/>
                    <a:lstStyle/>
                    <a:p>
                      <a:pPr algn="l" fontAlgn="t"/>
                      <a:r>
                        <a:rPr lang="en-US" dirty="0"/>
                        <a:t>Modulus</a:t>
                      </a:r>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8305800" cy="6705600"/>
          </a:xfrm>
        </p:spPr>
        <p:txBody>
          <a:bodyPr>
            <a:normAutofit/>
          </a:bodyPr>
          <a:lstStyle/>
          <a:p>
            <a:pPr>
              <a:buNone/>
            </a:pPr>
            <a:r>
              <a:rPr lang="en-US" sz="2400" b="1" dirty="0" smtClean="0"/>
              <a:t>  3) Comparison Operators</a:t>
            </a:r>
            <a:endParaRPr lang="en-US" sz="2400" b="1" dirty="0" smtClean="0"/>
          </a:p>
          <a:p>
            <a:r>
              <a:rPr lang="en-US" sz="2000" dirty="0" smtClean="0"/>
              <a:t>  The PHP comparison operators are used to compare two values (number or string):</a:t>
            </a:r>
            <a:endParaRPr lang="en-US" sz="2000" dirty="0" smtClean="0"/>
          </a:p>
          <a:p>
            <a:endParaRPr lang="en-US" sz="2000" dirty="0" smtClean="0"/>
          </a:p>
        </p:txBody>
      </p:sp>
      <p:graphicFrame>
        <p:nvGraphicFramePr>
          <p:cNvPr id="4" name="Table 3"/>
          <p:cNvGraphicFramePr>
            <a:graphicFrameLocks noGrp="1"/>
          </p:cNvGraphicFramePr>
          <p:nvPr/>
        </p:nvGraphicFramePr>
        <p:xfrm>
          <a:off x="609599" y="1219201"/>
          <a:ext cx="8077201" cy="5355682"/>
        </p:xfrm>
        <a:graphic>
          <a:graphicData uri="http://schemas.openxmlformats.org/drawingml/2006/table">
            <a:tbl>
              <a:tblPr firstRow="1" bandRow="1">
                <a:tableStyleId>{5C22544A-7EE6-4342-B048-85BDC9FD1C3A}</a:tableStyleId>
              </a:tblPr>
              <a:tblGrid>
                <a:gridCol w="1081768"/>
                <a:gridCol w="2218593"/>
                <a:gridCol w="1026710"/>
                <a:gridCol w="3750130"/>
              </a:tblGrid>
              <a:tr h="554497">
                <a:tc>
                  <a:txBody>
                    <a:bodyPr/>
                    <a:lstStyle/>
                    <a:p>
                      <a:pPr algn="l" fontAlgn="t"/>
                      <a:r>
                        <a:rPr lang="en-US" dirty="0"/>
                        <a:t>Operator</a:t>
                      </a:r>
                      <a:endParaRPr lang="en-US" dirty="0"/>
                    </a:p>
                  </a:txBody>
                  <a:tcPr marL="152400" marR="76200" marT="76200" marB="76200"/>
                </a:tc>
                <a:tc>
                  <a:txBody>
                    <a:bodyPr/>
                    <a:lstStyle/>
                    <a:p>
                      <a:pPr algn="l" fontAlgn="t"/>
                      <a:r>
                        <a:rPr lang="en-US"/>
                        <a:t>Name</a:t>
                      </a:r>
                      <a:endParaRPr lang="en-US"/>
                    </a:p>
                  </a:txBody>
                  <a:tcPr marL="76200" marR="76200" marT="76200" marB="76200"/>
                </a:tc>
                <a:tc>
                  <a:txBody>
                    <a:bodyPr/>
                    <a:lstStyle/>
                    <a:p>
                      <a:pPr algn="l" fontAlgn="t"/>
                      <a:r>
                        <a:rPr lang="en-US"/>
                        <a:t>Example</a:t>
                      </a:r>
                      <a:endParaRPr lang="en-US"/>
                    </a:p>
                  </a:txBody>
                  <a:tcPr marL="76200" marR="76200" marT="76200" marB="76200"/>
                </a:tc>
                <a:tc>
                  <a:txBody>
                    <a:bodyPr/>
                    <a:lstStyle/>
                    <a:p>
                      <a:pPr algn="l" fontAlgn="t"/>
                      <a:r>
                        <a:rPr lang="en-US" dirty="0"/>
                        <a:t>Result</a:t>
                      </a:r>
                      <a:endParaRPr lang="en-US" dirty="0"/>
                    </a:p>
                  </a:txBody>
                  <a:tcPr marL="76200" marR="76200" marT="76200" marB="76200"/>
                </a:tc>
              </a:tr>
              <a:tr h="289303">
                <a:tc>
                  <a:txBody>
                    <a:bodyPr/>
                    <a:lstStyle/>
                    <a:p>
                      <a:pPr algn="l" fontAlgn="t"/>
                      <a:r>
                        <a:rPr lang="en-US" sz="1400"/>
                        <a:t>==</a:t>
                      </a:r>
                      <a:endParaRPr lang="en-US" sz="1400"/>
                    </a:p>
                  </a:txBody>
                  <a:tcPr marL="152400" marR="76200" marT="76200" marB="76200"/>
                </a:tc>
                <a:tc>
                  <a:txBody>
                    <a:bodyPr/>
                    <a:lstStyle/>
                    <a:p>
                      <a:pPr algn="l" fontAlgn="t"/>
                      <a:r>
                        <a:rPr lang="en-US" sz="1400"/>
                        <a:t>Equal</a:t>
                      </a:r>
                      <a:endParaRPr lang="en-US" sz="1400"/>
                    </a:p>
                  </a:txBody>
                  <a:tcPr marL="76200" marR="76200" marT="76200" marB="76200"/>
                </a:tc>
                <a:tc>
                  <a:txBody>
                    <a:bodyPr/>
                    <a:lstStyle/>
                    <a:p>
                      <a:pPr algn="l" fontAlgn="t"/>
                      <a:r>
                        <a:rPr lang="en-US" sz="1400"/>
                        <a:t>$x == $y</a:t>
                      </a:r>
                      <a:endParaRPr lang="en-US" sz="1400"/>
                    </a:p>
                  </a:txBody>
                  <a:tcPr marL="76200" marR="76200" marT="76200" marB="76200"/>
                </a:tc>
                <a:tc>
                  <a:txBody>
                    <a:bodyPr/>
                    <a:lstStyle/>
                    <a:p>
                      <a:pPr algn="l" fontAlgn="t"/>
                      <a:r>
                        <a:rPr lang="en-US" sz="1400"/>
                        <a:t>Returns true if $x is equal to $y</a:t>
                      </a:r>
                      <a:endParaRPr lang="en-US" sz="1400"/>
                    </a:p>
                  </a:txBody>
                  <a:tcPr marL="76200" marR="76200" marT="76200" marB="76200"/>
                </a:tc>
              </a:tr>
              <a:tr h="458063">
                <a:tc>
                  <a:txBody>
                    <a:bodyPr/>
                    <a:lstStyle/>
                    <a:p>
                      <a:pPr algn="l" fontAlgn="t"/>
                      <a:r>
                        <a:rPr lang="en-US" sz="1400"/>
                        <a:t>===</a:t>
                      </a:r>
                      <a:endParaRPr lang="en-US" sz="1400"/>
                    </a:p>
                  </a:txBody>
                  <a:tcPr marL="152400" marR="76200" marT="76200" marB="76200"/>
                </a:tc>
                <a:tc>
                  <a:txBody>
                    <a:bodyPr/>
                    <a:lstStyle/>
                    <a:p>
                      <a:pPr algn="l" fontAlgn="t"/>
                      <a:r>
                        <a:rPr lang="en-US" sz="1400"/>
                        <a:t>Identical</a:t>
                      </a:r>
                      <a:endParaRPr lang="en-US" sz="1400"/>
                    </a:p>
                  </a:txBody>
                  <a:tcPr marL="76200" marR="76200" marT="76200" marB="76200"/>
                </a:tc>
                <a:tc>
                  <a:txBody>
                    <a:bodyPr/>
                    <a:lstStyle/>
                    <a:p>
                      <a:pPr algn="l" fontAlgn="t"/>
                      <a:r>
                        <a:rPr lang="en-US" sz="1400"/>
                        <a:t>$x === $y</a:t>
                      </a:r>
                      <a:endParaRPr lang="en-US" sz="1400"/>
                    </a:p>
                  </a:txBody>
                  <a:tcPr marL="76200" marR="76200" marT="76200" marB="76200"/>
                </a:tc>
                <a:tc>
                  <a:txBody>
                    <a:bodyPr/>
                    <a:lstStyle/>
                    <a:p>
                      <a:pPr algn="l" fontAlgn="t"/>
                      <a:r>
                        <a:rPr lang="en-US" sz="1400"/>
                        <a:t>Returns true if $x is equal to $y, and they are of the same type</a:t>
                      </a:r>
                      <a:endParaRPr lang="en-US" sz="1400"/>
                    </a:p>
                  </a:txBody>
                  <a:tcPr marL="76200" marR="76200" marT="76200" marB="76200"/>
                </a:tc>
              </a:tr>
              <a:tr h="289303">
                <a:tc>
                  <a:txBody>
                    <a:bodyPr/>
                    <a:lstStyle/>
                    <a:p>
                      <a:pPr algn="l" fontAlgn="t"/>
                      <a:r>
                        <a:rPr lang="en-US" sz="1400"/>
                        <a:t>!=</a:t>
                      </a:r>
                      <a:endParaRPr lang="en-US" sz="1400"/>
                    </a:p>
                  </a:txBody>
                  <a:tcPr marL="152400" marR="76200" marT="76200" marB="76200"/>
                </a:tc>
                <a:tc>
                  <a:txBody>
                    <a:bodyPr/>
                    <a:lstStyle/>
                    <a:p>
                      <a:pPr algn="l" fontAlgn="t"/>
                      <a:r>
                        <a:rPr lang="en-US" sz="1400"/>
                        <a:t>Not equal</a:t>
                      </a:r>
                      <a:endParaRPr lang="en-US" sz="1400"/>
                    </a:p>
                  </a:txBody>
                  <a:tcPr marL="76200" marR="76200" marT="76200" marB="76200"/>
                </a:tc>
                <a:tc>
                  <a:txBody>
                    <a:bodyPr/>
                    <a:lstStyle/>
                    <a:p>
                      <a:pPr algn="l" fontAlgn="t"/>
                      <a:r>
                        <a:rPr lang="en-US" sz="1400"/>
                        <a:t>$x != $y</a:t>
                      </a:r>
                      <a:endParaRPr lang="en-US" sz="1400"/>
                    </a:p>
                  </a:txBody>
                  <a:tcPr marL="76200" marR="76200" marT="76200" marB="76200"/>
                </a:tc>
                <a:tc>
                  <a:txBody>
                    <a:bodyPr/>
                    <a:lstStyle/>
                    <a:p>
                      <a:pPr algn="l" fontAlgn="t"/>
                      <a:r>
                        <a:rPr lang="en-US" sz="1400"/>
                        <a:t>Returns true if $x is not equal to $y</a:t>
                      </a:r>
                      <a:endParaRPr lang="en-US" sz="1400"/>
                    </a:p>
                  </a:txBody>
                  <a:tcPr marL="76200" marR="76200" marT="76200" marB="76200"/>
                </a:tc>
              </a:tr>
              <a:tr h="289303">
                <a:tc>
                  <a:txBody>
                    <a:bodyPr/>
                    <a:lstStyle/>
                    <a:p>
                      <a:pPr algn="l" fontAlgn="t"/>
                      <a:r>
                        <a:rPr lang="en-US" sz="1400"/>
                        <a:t>&lt;&gt;</a:t>
                      </a:r>
                      <a:endParaRPr lang="en-US" sz="1400"/>
                    </a:p>
                  </a:txBody>
                  <a:tcPr marL="152400" marR="76200" marT="76200" marB="76200"/>
                </a:tc>
                <a:tc>
                  <a:txBody>
                    <a:bodyPr/>
                    <a:lstStyle/>
                    <a:p>
                      <a:pPr algn="l" fontAlgn="t"/>
                      <a:r>
                        <a:rPr lang="en-US" sz="1400"/>
                        <a:t>Not equal</a:t>
                      </a:r>
                      <a:endParaRPr lang="en-US" sz="1400"/>
                    </a:p>
                  </a:txBody>
                  <a:tcPr marL="76200" marR="76200" marT="76200" marB="76200"/>
                </a:tc>
                <a:tc>
                  <a:txBody>
                    <a:bodyPr/>
                    <a:lstStyle/>
                    <a:p>
                      <a:pPr algn="l" fontAlgn="t"/>
                      <a:r>
                        <a:rPr lang="en-US" sz="1400"/>
                        <a:t>$x &lt;&gt; $y</a:t>
                      </a:r>
                      <a:endParaRPr lang="en-US" sz="1400"/>
                    </a:p>
                  </a:txBody>
                  <a:tcPr marL="76200" marR="76200" marT="76200" marB="76200"/>
                </a:tc>
                <a:tc>
                  <a:txBody>
                    <a:bodyPr/>
                    <a:lstStyle/>
                    <a:p>
                      <a:pPr algn="l" fontAlgn="t"/>
                      <a:r>
                        <a:rPr lang="en-US" sz="1400"/>
                        <a:t>Returns true if $x is not equal to $y</a:t>
                      </a:r>
                      <a:endParaRPr lang="en-US" sz="1400"/>
                    </a:p>
                  </a:txBody>
                  <a:tcPr marL="76200" marR="76200" marT="76200" marB="76200"/>
                </a:tc>
              </a:tr>
              <a:tr h="458063">
                <a:tc>
                  <a:txBody>
                    <a:bodyPr/>
                    <a:lstStyle/>
                    <a:p>
                      <a:pPr algn="l" fontAlgn="t"/>
                      <a:r>
                        <a:rPr lang="en-US" sz="1400"/>
                        <a:t>!==</a:t>
                      </a:r>
                      <a:endParaRPr lang="en-US" sz="1400"/>
                    </a:p>
                  </a:txBody>
                  <a:tcPr marL="152400" marR="76200" marT="76200" marB="76200"/>
                </a:tc>
                <a:tc>
                  <a:txBody>
                    <a:bodyPr/>
                    <a:lstStyle/>
                    <a:p>
                      <a:pPr algn="l" fontAlgn="t"/>
                      <a:r>
                        <a:rPr lang="en-US" sz="1400"/>
                        <a:t>Not identical</a:t>
                      </a:r>
                      <a:endParaRPr lang="en-US" sz="1400"/>
                    </a:p>
                  </a:txBody>
                  <a:tcPr marL="76200" marR="76200" marT="76200" marB="76200"/>
                </a:tc>
                <a:tc>
                  <a:txBody>
                    <a:bodyPr/>
                    <a:lstStyle/>
                    <a:p>
                      <a:pPr algn="l" fontAlgn="t"/>
                      <a:r>
                        <a:rPr lang="en-US" sz="1400"/>
                        <a:t>$x !== $y</a:t>
                      </a:r>
                      <a:endParaRPr lang="en-US" sz="1400"/>
                    </a:p>
                  </a:txBody>
                  <a:tcPr marL="76200" marR="76200" marT="76200" marB="76200"/>
                </a:tc>
                <a:tc>
                  <a:txBody>
                    <a:bodyPr/>
                    <a:lstStyle/>
                    <a:p>
                      <a:pPr algn="l" fontAlgn="t"/>
                      <a:r>
                        <a:rPr lang="en-US" sz="1400"/>
                        <a:t>Returns true if $x is not equal to $y, or they are not of the same type</a:t>
                      </a:r>
                      <a:endParaRPr lang="en-US" sz="1400"/>
                    </a:p>
                  </a:txBody>
                  <a:tcPr marL="76200" marR="76200" marT="76200" marB="76200"/>
                </a:tc>
              </a:tr>
              <a:tr h="437728">
                <a:tc>
                  <a:txBody>
                    <a:bodyPr/>
                    <a:lstStyle/>
                    <a:p>
                      <a:pPr algn="l" fontAlgn="t"/>
                      <a:r>
                        <a:rPr lang="en-US" sz="1400"/>
                        <a:t>&gt;</a:t>
                      </a:r>
                      <a:endParaRPr lang="en-US" sz="1400"/>
                    </a:p>
                  </a:txBody>
                  <a:tcPr marL="152400" marR="76200" marT="76200" marB="76200"/>
                </a:tc>
                <a:tc>
                  <a:txBody>
                    <a:bodyPr/>
                    <a:lstStyle/>
                    <a:p>
                      <a:pPr algn="l" fontAlgn="t"/>
                      <a:r>
                        <a:rPr lang="en-US" sz="1400"/>
                        <a:t>Greater than</a:t>
                      </a:r>
                      <a:endParaRPr lang="en-US" sz="1400"/>
                    </a:p>
                  </a:txBody>
                  <a:tcPr marL="76200" marR="76200" marT="76200" marB="76200"/>
                </a:tc>
                <a:tc>
                  <a:txBody>
                    <a:bodyPr/>
                    <a:lstStyle/>
                    <a:p>
                      <a:pPr algn="l" fontAlgn="t"/>
                      <a:r>
                        <a:rPr lang="en-US" sz="1400"/>
                        <a:t>$x &gt; $y</a:t>
                      </a:r>
                      <a:endParaRPr lang="en-US" sz="1400"/>
                    </a:p>
                  </a:txBody>
                  <a:tcPr marL="76200" marR="76200" marT="76200" marB="76200"/>
                </a:tc>
                <a:tc>
                  <a:txBody>
                    <a:bodyPr/>
                    <a:lstStyle/>
                    <a:p>
                      <a:pPr algn="l" fontAlgn="t"/>
                      <a:r>
                        <a:rPr lang="en-US" sz="1400"/>
                        <a:t>Returns true if $x is greater than $y</a:t>
                      </a:r>
                      <a:endParaRPr lang="en-US" sz="1400"/>
                    </a:p>
                  </a:txBody>
                  <a:tcPr marL="76200" marR="76200" marT="76200" marB="76200"/>
                </a:tc>
              </a:tr>
              <a:tr h="389638">
                <a:tc>
                  <a:txBody>
                    <a:bodyPr/>
                    <a:lstStyle/>
                    <a:p>
                      <a:pPr algn="l" fontAlgn="t"/>
                      <a:r>
                        <a:rPr lang="en-US" sz="1400"/>
                        <a:t>&lt;</a:t>
                      </a:r>
                      <a:endParaRPr lang="en-US" sz="1400"/>
                    </a:p>
                  </a:txBody>
                  <a:tcPr marL="152400" marR="76200" marT="76200" marB="76200"/>
                </a:tc>
                <a:tc>
                  <a:txBody>
                    <a:bodyPr/>
                    <a:lstStyle/>
                    <a:p>
                      <a:pPr algn="l" fontAlgn="t"/>
                      <a:r>
                        <a:rPr lang="en-US" sz="1400"/>
                        <a:t>Less than</a:t>
                      </a:r>
                      <a:endParaRPr lang="en-US" sz="1400"/>
                    </a:p>
                  </a:txBody>
                  <a:tcPr marL="76200" marR="76200" marT="76200" marB="76200"/>
                </a:tc>
                <a:tc>
                  <a:txBody>
                    <a:bodyPr/>
                    <a:lstStyle/>
                    <a:p>
                      <a:pPr algn="l" fontAlgn="t"/>
                      <a:r>
                        <a:rPr lang="en-US" sz="1400"/>
                        <a:t>$x &lt; $y</a:t>
                      </a:r>
                      <a:endParaRPr lang="en-US" sz="1400"/>
                    </a:p>
                  </a:txBody>
                  <a:tcPr marL="76200" marR="76200" marT="76200" marB="76200"/>
                </a:tc>
                <a:tc>
                  <a:txBody>
                    <a:bodyPr/>
                    <a:lstStyle/>
                    <a:p>
                      <a:pPr algn="l" fontAlgn="t"/>
                      <a:r>
                        <a:rPr lang="en-US" sz="1400"/>
                        <a:t>Returns true if $x is less than $y</a:t>
                      </a:r>
                      <a:endParaRPr lang="en-US" sz="1400"/>
                    </a:p>
                  </a:txBody>
                  <a:tcPr marL="76200" marR="76200" marT="76200" marB="76200"/>
                </a:tc>
              </a:tr>
              <a:tr h="389638">
                <a:tc>
                  <a:txBody>
                    <a:bodyPr/>
                    <a:lstStyle/>
                    <a:p>
                      <a:pPr algn="l" fontAlgn="t"/>
                      <a:r>
                        <a:rPr lang="en-US" sz="1400"/>
                        <a:t>&gt;=</a:t>
                      </a:r>
                      <a:endParaRPr lang="en-US" sz="1400"/>
                    </a:p>
                  </a:txBody>
                  <a:tcPr marL="152400" marR="76200" marT="76200" marB="76200"/>
                </a:tc>
                <a:tc>
                  <a:txBody>
                    <a:bodyPr/>
                    <a:lstStyle/>
                    <a:p>
                      <a:pPr algn="l" fontAlgn="t"/>
                      <a:r>
                        <a:rPr lang="en-US" sz="1400"/>
                        <a:t>Greater than or equal to</a:t>
                      </a:r>
                      <a:endParaRPr lang="en-US" sz="1400"/>
                    </a:p>
                  </a:txBody>
                  <a:tcPr marL="76200" marR="76200" marT="76200" marB="76200"/>
                </a:tc>
                <a:tc>
                  <a:txBody>
                    <a:bodyPr/>
                    <a:lstStyle/>
                    <a:p>
                      <a:pPr algn="l" fontAlgn="t"/>
                      <a:r>
                        <a:rPr lang="en-US" sz="1400"/>
                        <a:t>$x &gt;= $y</a:t>
                      </a:r>
                      <a:endParaRPr lang="en-US" sz="1400"/>
                    </a:p>
                  </a:txBody>
                  <a:tcPr marL="76200" marR="76200" marT="76200" marB="76200"/>
                </a:tc>
                <a:tc>
                  <a:txBody>
                    <a:bodyPr/>
                    <a:lstStyle/>
                    <a:p>
                      <a:pPr algn="l" fontAlgn="t"/>
                      <a:r>
                        <a:rPr lang="en-US" sz="1400"/>
                        <a:t>Returns true if $x is greater than or equal to $y</a:t>
                      </a:r>
                      <a:endParaRPr lang="en-US" sz="1400"/>
                    </a:p>
                  </a:txBody>
                  <a:tcPr marL="76200" marR="76200" marT="76200" marB="76200"/>
                </a:tc>
              </a:tr>
              <a:tr h="389638">
                <a:tc>
                  <a:txBody>
                    <a:bodyPr/>
                    <a:lstStyle/>
                    <a:p>
                      <a:pPr algn="l" fontAlgn="t"/>
                      <a:r>
                        <a:rPr lang="en-US" sz="1400"/>
                        <a:t>&lt;=</a:t>
                      </a:r>
                      <a:endParaRPr lang="en-US" sz="1400"/>
                    </a:p>
                  </a:txBody>
                  <a:tcPr marL="152400" marR="76200" marT="76200" marB="76200"/>
                </a:tc>
                <a:tc>
                  <a:txBody>
                    <a:bodyPr/>
                    <a:lstStyle/>
                    <a:p>
                      <a:pPr algn="l" fontAlgn="t"/>
                      <a:r>
                        <a:rPr lang="en-US" sz="1400"/>
                        <a:t>Less than or equal to</a:t>
                      </a:r>
                      <a:endParaRPr lang="en-US" sz="1400"/>
                    </a:p>
                  </a:txBody>
                  <a:tcPr marL="76200" marR="76200" marT="76200" marB="76200"/>
                </a:tc>
                <a:tc>
                  <a:txBody>
                    <a:bodyPr/>
                    <a:lstStyle/>
                    <a:p>
                      <a:pPr algn="l" fontAlgn="t"/>
                      <a:r>
                        <a:rPr lang="en-US" sz="1400"/>
                        <a:t>$x &lt;= $y</a:t>
                      </a:r>
                      <a:endParaRPr lang="en-US" sz="1400"/>
                    </a:p>
                  </a:txBody>
                  <a:tcPr marL="76200" marR="76200" marT="76200" marB="76200"/>
                </a:tc>
                <a:tc>
                  <a:txBody>
                    <a:bodyPr/>
                    <a:lstStyle/>
                    <a:p>
                      <a:pPr algn="l" fontAlgn="t"/>
                      <a:r>
                        <a:rPr lang="en-US" sz="1400"/>
                        <a:t>Returns true if $x is less than or equal to $y</a:t>
                      </a:r>
                      <a:endParaRPr lang="en-US" sz="1400"/>
                    </a:p>
                  </a:txBody>
                  <a:tcPr marL="76200" marR="76200" marT="76200" marB="76200"/>
                </a:tc>
              </a:tr>
              <a:tr h="626823">
                <a:tc>
                  <a:txBody>
                    <a:bodyPr/>
                    <a:lstStyle/>
                    <a:p>
                      <a:pPr algn="l" fontAlgn="t"/>
                      <a:r>
                        <a:rPr lang="en-US" sz="1400"/>
                        <a:t>&lt;=&gt;</a:t>
                      </a:r>
                      <a:endParaRPr lang="en-US" sz="1400"/>
                    </a:p>
                  </a:txBody>
                  <a:tcPr marL="152400" marR="76200" marT="76200" marB="76200"/>
                </a:tc>
                <a:tc>
                  <a:txBody>
                    <a:bodyPr/>
                    <a:lstStyle/>
                    <a:p>
                      <a:pPr algn="l" fontAlgn="t"/>
                      <a:r>
                        <a:rPr lang="en-US" sz="1400"/>
                        <a:t>Spaceship</a:t>
                      </a:r>
                      <a:endParaRPr lang="en-US" sz="1400"/>
                    </a:p>
                  </a:txBody>
                  <a:tcPr marL="76200" marR="76200" marT="76200" marB="76200"/>
                </a:tc>
                <a:tc>
                  <a:txBody>
                    <a:bodyPr/>
                    <a:lstStyle/>
                    <a:p>
                      <a:pPr algn="l" fontAlgn="t"/>
                      <a:r>
                        <a:rPr lang="en-US" sz="1400"/>
                        <a:t>$x &lt;=&gt; $y</a:t>
                      </a:r>
                      <a:endParaRPr lang="en-US" sz="1400"/>
                    </a:p>
                  </a:txBody>
                  <a:tcPr marL="76200" marR="76200" marT="76200" marB="76200"/>
                </a:tc>
                <a:tc>
                  <a:txBody>
                    <a:bodyPr/>
                    <a:lstStyle/>
                    <a:p>
                      <a:pPr algn="l" fontAlgn="t"/>
                      <a:r>
                        <a:rPr lang="en-US" sz="1400" dirty="0"/>
                        <a:t>Returns an integer less than, equal to, or greater than zero, depending on if $x is less than, equal to, or greater than $y. Introduced in PHP 7.</a:t>
                      </a:r>
                      <a:endParaRPr lang="en-US" sz="1400"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r>
              <a:rPr lang="en-US" sz="2400" b="1" dirty="0" smtClean="0"/>
              <a:t>4) Increment / Decrement Operators</a:t>
            </a:r>
            <a:endParaRPr lang="en-US" sz="2400" b="1" dirty="0" smtClean="0"/>
          </a:p>
          <a:p>
            <a:r>
              <a:rPr lang="en-US" sz="2000" dirty="0" smtClean="0"/>
              <a:t>The PHP increment operators are used to increment a variable's value.</a:t>
            </a:r>
            <a:endParaRPr lang="en-US" sz="2000" dirty="0" smtClean="0"/>
          </a:p>
          <a:p>
            <a:r>
              <a:rPr lang="en-US" sz="2000" dirty="0" smtClean="0"/>
              <a:t>The PHP decrement operators are used to decrement a variable's value.</a:t>
            </a:r>
            <a:endParaRPr lang="en-US" sz="2000" dirty="0" smtClean="0"/>
          </a:p>
          <a:p>
            <a:endParaRPr lang="en-US" sz="2000" dirty="0" smtClean="0"/>
          </a:p>
          <a:p>
            <a:endParaRPr lang="en-US" sz="2000" dirty="0" smtClean="0"/>
          </a:p>
        </p:txBody>
      </p:sp>
      <p:graphicFrame>
        <p:nvGraphicFramePr>
          <p:cNvPr id="4" name="Table 3"/>
          <p:cNvGraphicFramePr>
            <a:graphicFrameLocks noGrp="1"/>
          </p:cNvGraphicFramePr>
          <p:nvPr/>
        </p:nvGraphicFramePr>
        <p:xfrm>
          <a:off x="1447800" y="1676400"/>
          <a:ext cx="6705600" cy="3230880"/>
        </p:xfrm>
        <a:graphic>
          <a:graphicData uri="http://schemas.openxmlformats.org/drawingml/2006/table">
            <a:tbl>
              <a:tblPr firstRow="1" bandRow="1">
                <a:tableStyleId>{5C22544A-7EE6-4342-B048-85BDC9FD1C3A}</a:tableStyleId>
              </a:tblPr>
              <a:tblGrid>
                <a:gridCol w="1676400"/>
                <a:gridCol w="2070847"/>
                <a:gridCol w="2958353"/>
              </a:tblGrid>
              <a:tr h="370134">
                <a:tc>
                  <a:txBody>
                    <a:bodyPr/>
                    <a:lstStyle/>
                    <a:p>
                      <a:pPr algn="l" fontAlgn="t"/>
                      <a:r>
                        <a:rPr lang="en-US"/>
                        <a:t>Operator</a:t>
                      </a:r>
                      <a:endParaRPr lang="en-US"/>
                    </a:p>
                  </a:txBody>
                  <a:tcPr marL="152400" marR="76200" marT="76200" marB="76200"/>
                </a:tc>
                <a:tc>
                  <a:txBody>
                    <a:bodyPr/>
                    <a:lstStyle/>
                    <a:p>
                      <a:pPr algn="l" fontAlgn="t"/>
                      <a:r>
                        <a:rPr lang="en-US"/>
                        <a:t>Name</a:t>
                      </a:r>
                      <a:endParaRPr lang="en-US"/>
                    </a:p>
                  </a:txBody>
                  <a:tcPr marL="76200" marR="76200" marT="76200" marB="76200"/>
                </a:tc>
                <a:tc>
                  <a:txBody>
                    <a:bodyPr/>
                    <a:lstStyle/>
                    <a:p>
                      <a:pPr algn="l" fontAlgn="t"/>
                      <a:r>
                        <a:rPr lang="en-US" dirty="0"/>
                        <a:t>Description</a:t>
                      </a:r>
                      <a:endParaRPr lang="en-US" dirty="0"/>
                    </a:p>
                  </a:txBody>
                  <a:tcPr marL="76200" marR="76200" marT="76200" marB="76200"/>
                </a:tc>
              </a:tr>
              <a:tr h="608078">
                <a:tc>
                  <a:txBody>
                    <a:bodyPr/>
                    <a:lstStyle/>
                    <a:p>
                      <a:pPr algn="l" fontAlgn="t"/>
                      <a:r>
                        <a:rPr lang="en-US"/>
                        <a:t>++$x</a:t>
                      </a:r>
                      <a:endParaRPr lang="en-US"/>
                    </a:p>
                  </a:txBody>
                  <a:tcPr marL="152400" marR="76200" marT="76200" marB="76200"/>
                </a:tc>
                <a:tc>
                  <a:txBody>
                    <a:bodyPr/>
                    <a:lstStyle/>
                    <a:p>
                      <a:pPr algn="l" fontAlgn="t"/>
                      <a:r>
                        <a:rPr lang="en-US"/>
                        <a:t>Pre-increment</a:t>
                      </a:r>
                      <a:endParaRPr lang="en-US"/>
                    </a:p>
                  </a:txBody>
                  <a:tcPr marL="76200" marR="76200" marT="76200" marB="76200"/>
                </a:tc>
                <a:tc>
                  <a:txBody>
                    <a:bodyPr/>
                    <a:lstStyle/>
                    <a:p>
                      <a:pPr algn="l" fontAlgn="t"/>
                      <a:r>
                        <a:rPr lang="en-US"/>
                        <a:t>Increments $x by one, then returns $x</a:t>
                      </a:r>
                      <a:endParaRPr lang="en-US"/>
                    </a:p>
                  </a:txBody>
                  <a:tcPr marL="76200" marR="76200" marT="76200" marB="76200"/>
                </a:tc>
              </a:tr>
              <a:tr h="608078">
                <a:tc>
                  <a:txBody>
                    <a:bodyPr/>
                    <a:lstStyle/>
                    <a:p>
                      <a:pPr algn="l" fontAlgn="t"/>
                      <a:r>
                        <a:rPr lang="en-US"/>
                        <a:t>$x++</a:t>
                      </a:r>
                      <a:endParaRPr lang="en-US"/>
                    </a:p>
                  </a:txBody>
                  <a:tcPr marL="152400" marR="76200" marT="76200" marB="76200"/>
                </a:tc>
                <a:tc>
                  <a:txBody>
                    <a:bodyPr/>
                    <a:lstStyle/>
                    <a:p>
                      <a:pPr algn="l" fontAlgn="t"/>
                      <a:r>
                        <a:rPr lang="en-US"/>
                        <a:t>Post-increment</a:t>
                      </a:r>
                      <a:endParaRPr lang="en-US"/>
                    </a:p>
                  </a:txBody>
                  <a:tcPr marL="76200" marR="76200" marT="76200" marB="76200"/>
                </a:tc>
                <a:tc>
                  <a:txBody>
                    <a:bodyPr/>
                    <a:lstStyle/>
                    <a:p>
                      <a:pPr algn="l" fontAlgn="t"/>
                      <a:r>
                        <a:rPr lang="en-US"/>
                        <a:t>Returns $x, then increments $x by one</a:t>
                      </a:r>
                      <a:endParaRPr lang="en-US"/>
                    </a:p>
                  </a:txBody>
                  <a:tcPr marL="76200" marR="76200" marT="76200" marB="76200"/>
                </a:tc>
              </a:tr>
              <a:tr h="608078">
                <a:tc>
                  <a:txBody>
                    <a:bodyPr/>
                    <a:lstStyle/>
                    <a:p>
                      <a:pPr algn="l" fontAlgn="t"/>
                      <a:r>
                        <a:rPr lang="en-US"/>
                        <a:t>--$x</a:t>
                      </a:r>
                      <a:endParaRPr lang="en-US"/>
                    </a:p>
                  </a:txBody>
                  <a:tcPr marL="152400" marR="76200" marT="76200" marB="76200"/>
                </a:tc>
                <a:tc>
                  <a:txBody>
                    <a:bodyPr/>
                    <a:lstStyle/>
                    <a:p>
                      <a:pPr algn="l" fontAlgn="t"/>
                      <a:r>
                        <a:rPr lang="en-US"/>
                        <a:t>Pre-decrement</a:t>
                      </a:r>
                      <a:endParaRPr lang="en-US"/>
                    </a:p>
                  </a:txBody>
                  <a:tcPr marL="76200" marR="76200" marT="76200" marB="76200"/>
                </a:tc>
                <a:tc>
                  <a:txBody>
                    <a:bodyPr/>
                    <a:lstStyle/>
                    <a:p>
                      <a:pPr algn="l" fontAlgn="t"/>
                      <a:r>
                        <a:rPr lang="en-US"/>
                        <a:t>Decrements $x by one, then returns $x</a:t>
                      </a:r>
                      <a:endParaRPr lang="en-US"/>
                    </a:p>
                  </a:txBody>
                  <a:tcPr marL="76200" marR="76200" marT="76200" marB="76200"/>
                </a:tc>
              </a:tr>
              <a:tr h="608078">
                <a:tc>
                  <a:txBody>
                    <a:bodyPr/>
                    <a:lstStyle/>
                    <a:p>
                      <a:pPr algn="l" fontAlgn="t"/>
                      <a:r>
                        <a:rPr lang="en-US"/>
                        <a:t>$x--</a:t>
                      </a:r>
                      <a:endParaRPr lang="en-US"/>
                    </a:p>
                  </a:txBody>
                  <a:tcPr marL="152400" marR="76200" marT="76200" marB="76200"/>
                </a:tc>
                <a:tc>
                  <a:txBody>
                    <a:bodyPr/>
                    <a:lstStyle/>
                    <a:p>
                      <a:pPr algn="l" fontAlgn="t"/>
                      <a:r>
                        <a:rPr lang="en-US"/>
                        <a:t>Post-decrement</a:t>
                      </a:r>
                      <a:endParaRPr lang="en-US"/>
                    </a:p>
                  </a:txBody>
                  <a:tcPr marL="76200" marR="76200" marT="76200" marB="76200"/>
                </a:tc>
                <a:tc>
                  <a:txBody>
                    <a:bodyPr/>
                    <a:lstStyle/>
                    <a:p>
                      <a:pPr algn="l" fontAlgn="t"/>
                      <a:r>
                        <a:rPr lang="en-US" dirty="0"/>
                        <a:t>Returns $x, then decrements $x by one</a:t>
                      </a:r>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r>
              <a:rPr lang="en-US" sz="2400" b="1" dirty="0" smtClean="0"/>
              <a:t>5) Logical Operators</a:t>
            </a:r>
            <a:endParaRPr lang="en-US" sz="2400" b="1" dirty="0" smtClean="0"/>
          </a:p>
          <a:p>
            <a:pPr>
              <a:buNone/>
            </a:pPr>
            <a:endParaRPr lang="en-US" sz="2400" b="1" dirty="0" smtClean="0"/>
          </a:p>
          <a:p>
            <a:r>
              <a:rPr lang="en-US" sz="2000" dirty="0" smtClean="0"/>
              <a:t>The PHP logical operators are used to combine conditional statements.</a:t>
            </a:r>
            <a:endParaRPr lang="en-US" sz="2000" dirty="0" smtClean="0"/>
          </a:p>
          <a:p>
            <a:endParaRPr lang="en-US" sz="2000" dirty="0" smtClean="0"/>
          </a:p>
        </p:txBody>
      </p:sp>
      <p:graphicFrame>
        <p:nvGraphicFramePr>
          <p:cNvPr id="4" name="Table 3"/>
          <p:cNvGraphicFramePr>
            <a:graphicFrameLocks noGrp="1"/>
          </p:cNvGraphicFramePr>
          <p:nvPr/>
        </p:nvGraphicFramePr>
        <p:xfrm>
          <a:off x="1371600" y="1752600"/>
          <a:ext cx="7086600" cy="4924233"/>
        </p:xfrm>
        <a:graphic>
          <a:graphicData uri="http://schemas.openxmlformats.org/drawingml/2006/table">
            <a:tbl>
              <a:tblPr firstRow="1" bandRow="1">
                <a:tableStyleId>{5C22544A-7EE6-4342-B048-85BDC9FD1C3A}</a:tableStyleId>
              </a:tblPr>
              <a:tblGrid>
                <a:gridCol w="1295400"/>
                <a:gridCol w="1600200"/>
                <a:gridCol w="1371600"/>
                <a:gridCol w="2819400"/>
              </a:tblGrid>
              <a:tr h="370134">
                <a:tc>
                  <a:txBody>
                    <a:bodyPr/>
                    <a:lstStyle/>
                    <a:p>
                      <a:pPr algn="l" fontAlgn="t"/>
                      <a:r>
                        <a:rPr lang="en-US" dirty="0"/>
                        <a:t>Operator</a:t>
                      </a:r>
                      <a:endParaRPr lang="en-US" dirty="0"/>
                    </a:p>
                  </a:txBody>
                  <a:tcPr marL="152400" marR="76200" marT="76200" marB="76200"/>
                </a:tc>
                <a:tc>
                  <a:txBody>
                    <a:bodyPr/>
                    <a:lstStyle/>
                    <a:p>
                      <a:pPr algn="l" fontAlgn="t"/>
                      <a:r>
                        <a:rPr lang="en-US"/>
                        <a:t>Name</a:t>
                      </a:r>
                      <a:endParaRPr lang="en-US"/>
                    </a:p>
                  </a:txBody>
                  <a:tcPr marL="76200" marR="76200" marT="76200" marB="76200"/>
                </a:tc>
                <a:tc>
                  <a:txBody>
                    <a:bodyPr/>
                    <a:lstStyle/>
                    <a:p>
                      <a:pPr algn="l" fontAlgn="t"/>
                      <a:r>
                        <a:rPr lang="en-US"/>
                        <a:t>Example</a:t>
                      </a:r>
                      <a:endParaRPr lang="en-US"/>
                    </a:p>
                  </a:txBody>
                  <a:tcPr marL="76200" marR="76200" marT="76200" marB="76200"/>
                </a:tc>
                <a:tc>
                  <a:txBody>
                    <a:bodyPr/>
                    <a:lstStyle/>
                    <a:p>
                      <a:pPr algn="l" fontAlgn="t"/>
                      <a:r>
                        <a:rPr lang="en-US" dirty="0"/>
                        <a:t>Result</a:t>
                      </a:r>
                      <a:endParaRPr lang="en-US" dirty="0"/>
                    </a:p>
                  </a:txBody>
                  <a:tcPr marL="76200" marR="76200" marT="76200" marB="76200"/>
                </a:tc>
              </a:tr>
              <a:tr h="608078">
                <a:tc>
                  <a:txBody>
                    <a:bodyPr/>
                    <a:lstStyle/>
                    <a:p>
                      <a:pPr algn="l" fontAlgn="t"/>
                      <a:r>
                        <a:rPr lang="en-US"/>
                        <a:t>and</a:t>
                      </a:r>
                      <a:endParaRPr lang="en-US"/>
                    </a:p>
                  </a:txBody>
                  <a:tcPr marL="152400" marR="76200" marT="76200" marB="76200"/>
                </a:tc>
                <a:tc>
                  <a:txBody>
                    <a:bodyPr/>
                    <a:lstStyle/>
                    <a:p>
                      <a:pPr algn="l" fontAlgn="t"/>
                      <a:r>
                        <a:rPr lang="en-US"/>
                        <a:t>And</a:t>
                      </a:r>
                      <a:endParaRPr lang="en-US"/>
                    </a:p>
                  </a:txBody>
                  <a:tcPr marL="76200" marR="76200" marT="76200" marB="76200"/>
                </a:tc>
                <a:tc>
                  <a:txBody>
                    <a:bodyPr/>
                    <a:lstStyle/>
                    <a:p>
                      <a:pPr algn="l" fontAlgn="t"/>
                      <a:r>
                        <a:rPr lang="en-US"/>
                        <a:t>$x and $y</a:t>
                      </a:r>
                      <a:endParaRPr lang="en-US"/>
                    </a:p>
                  </a:txBody>
                  <a:tcPr marL="76200" marR="76200" marT="76200" marB="76200"/>
                </a:tc>
                <a:tc>
                  <a:txBody>
                    <a:bodyPr/>
                    <a:lstStyle/>
                    <a:p>
                      <a:pPr algn="l" fontAlgn="t"/>
                      <a:r>
                        <a:rPr lang="en-US"/>
                        <a:t>True if both $x and $y are true</a:t>
                      </a:r>
                      <a:endParaRPr lang="en-US"/>
                    </a:p>
                  </a:txBody>
                  <a:tcPr marL="76200" marR="76200" marT="76200" marB="76200"/>
                </a:tc>
              </a:tr>
              <a:tr h="608078">
                <a:tc>
                  <a:txBody>
                    <a:bodyPr/>
                    <a:lstStyle/>
                    <a:p>
                      <a:pPr algn="l" fontAlgn="t"/>
                      <a:r>
                        <a:rPr lang="en-US"/>
                        <a:t>or</a:t>
                      </a:r>
                      <a:endParaRPr lang="en-US"/>
                    </a:p>
                  </a:txBody>
                  <a:tcPr marL="152400" marR="76200" marT="76200" marB="76200"/>
                </a:tc>
                <a:tc>
                  <a:txBody>
                    <a:bodyPr/>
                    <a:lstStyle/>
                    <a:p>
                      <a:pPr algn="l" fontAlgn="t"/>
                      <a:r>
                        <a:rPr lang="en-US"/>
                        <a:t>Or</a:t>
                      </a:r>
                      <a:endParaRPr lang="en-US"/>
                    </a:p>
                  </a:txBody>
                  <a:tcPr marL="76200" marR="76200" marT="76200" marB="76200"/>
                </a:tc>
                <a:tc>
                  <a:txBody>
                    <a:bodyPr/>
                    <a:lstStyle/>
                    <a:p>
                      <a:pPr algn="l" fontAlgn="t"/>
                      <a:r>
                        <a:rPr lang="en-US"/>
                        <a:t>$x or $y</a:t>
                      </a:r>
                      <a:endParaRPr lang="en-US"/>
                    </a:p>
                  </a:txBody>
                  <a:tcPr marL="76200" marR="76200" marT="76200" marB="76200"/>
                </a:tc>
                <a:tc>
                  <a:txBody>
                    <a:bodyPr/>
                    <a:lstStyle/>
                    <a:p>
                      <a:pPr algn="l" fontAlgn="t"/>
                      <a:r>
                        <a:rPr lang="en-US"/>
                        <a:t>True if either $x or $y is true</a:t>
                      </a:r>
                      <a:endParaRPr lang="en-US"/>
                    </a:p>
                  </a:txBody>
                  <a:tcPr marL="76200" marR="76200" marT="76200" marB="76200"/>
                </a:tc>
              </a:tr>
              <a:tr h="608078">
                <a:tc>
                  <a:txBody>
                    <a:bodyPr/>
                    <a:lstStyle/>
                    <a:p>
                      <a:pPr algn="l" fontAlgn="t"/>
                      <a:r>
                        <a:rPr lang="en-US"/>
                        <a:t>xor</a:t>
                      </a:r>
                      <a:endParaRPr lang="en-US"/>
                    </a:p>
                  </a:txBody>
                  <a:tcPr marL="152400" marR="76200" marT="76200" marB="76200"/>
                </a:tc>
                <a:tc>
                  <a:txBody>
                    <a:bodyPr/>
                    <a:lstStyle/>
                    <a:p>
                      <a:pPr algn="l" fontAlgn="t"/>
                      <a:r>
                        <a:rPr lang="en-US"/>
                        <a:t>Xor</a:t>
                      </a:r>
                      <a:endParaRPr lang="en-US"/>
                    </a:p>
                  </a:txBody>
                  <a:tcPr marL="76200" marR="76200" marT="76200" marB="76200"/>
                </a:tc>
                <a:tc>
                  <a:txBody>
                    <a:bodyPr/>
                    <a:lstStyle/>
                    <a:p>
                      <a:pPr algn="l" fontAlgn="t"/>
                      <a:r>
                        <a:rPr lang="en-US"/>
                        <a:t>$x xor $y</a:t>
                      </a:r>
                      <a:endParaRPr lang="en-US"/>
                    </a:p>
                  </a:txBody>
                  <a:tcPr marL="76200" marR="76200" marT="76200" marB="76200"/>
                </a:tc>
                <a:tc>
                  <a:txBody>
                    <a:bodyPr/>
                    <a:lstStyle/>
                    <a:p>
                      <a:pPr algn="l" fontAlgn="t"/>
                      <a:r>
                        <a:rPr lang="en-US"/>
                        <a:t>True if either $x or $y is true, but not both</a:t>
                      </a:r>
                      <a:endParaRPr lang="en-US"/>
                    </a:p>
                  </a:txBody>
                  <a:tcPr marL="76200" marR="76200" marT="76200" marB="76200"/>
                </a:tc>
              </a:tr>
              <a:tr h="608078">
                <a:tc>
                  <a:txBody>
                    <a:bodyPr/>
                    <a:lstStyle/>
                    <a:p>
                      <a:pPr algn="l" fontAlgn="t"/>
                      <a:r>
                        <a:rPr lang="en-US"/>
                        <a:t>&amp;&amp;</a:t>
                      </a:r>
                      <a:endParaRPr lang="en-US"/>
                    </a:p>
                  </a:txBody>
                  <a:tcPr marL="152400" marR="76200" marT="76200" marB="76200"/>
                </a:tc>
                <a:tc>
                  <a:txBody>
                    <a:bodyPr/>
                    <a:lstStyle/>
                    <a:p>
                      <a:pPr algn="l" fontAlgn="t"/>
                      <a:r>
                        <a:rPr lang="en-US"/>
                        <a:t>And</a:t>
                      </a:r>
                      <a:endParaRPr lang="en-US"/>
                    </a:p>
                  </a:txBody>
                  <a:tcPr marL="76200" marR="76200" marT="76200" marB="76200"/>
                </a:tc>
                <a:tc>
                  <a:txBody>
                    <a:bodyPr/>
                    <a:lstStyle/>
                    <a:p>
                      <a:pPr algn="l" fontAlgn="t"/>
                      <a:r>
                        <a:rPr lang="en-US"/>
                        <a:t>$x &amp;&amp; $y</a:t>
                      </a:r>
                      <a:endParaRPr lang="en-US"/>
                    </a:p>
                  </a:txBody>
                  <a:tcPr marL="76200" marR="76200" marT="76200" marB="76200"/>
                </a:tc>
                <a:tc>
                  <a:txBody>
                    <a:bodyPr/>
                    <a:lstStyle/>
                    <a:p>
                      <a:pPr algn="l" fontAlgn="t"/>
                      <a:r>
                        <a:rPr lang="en-US"/>
                        <a:t>True if both $x and $y are true</a:t>
                      </a:r>
                      <a:endParaRPr lang="en-US"/>
                    </a:p>
                  </a:txBody>
                  <a:tcPr marL="76200" marR="76200" marT="76200" marB="76200"/>
                </a:tc>
              </a:tr>
              <a:tr h="779015">
                <a:tc>
                  <a:txBody>
                    <a:bodyPr/>
                    <a:lstStyle/>
                    <a:p>
                      <a:pPr algn="l" fontAlgn="t"/>
                      <a:r>
                        <a:rPr lang="en-US"/>
                        <a:t>||</a:t>
                      </a:r>
                      <a:endParaRPr lang="en-US"/>
                    </a:p>
                  </a:txBody>
                  <a:tcPr marL="152400" marR="76200" marT="76200" marB="76200"/>
                </a:tc>
                <a:tc>
                  <a:txBody>
                    <a:bodyPr/>
                    <a:lstStyle/>
                    <a:p>
                      <a:pPr algn="l" fontAlgn="t"/>
                      <a:r>
                        <a:rPr lang="en-US"/>
                        <a:t>Or</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True if either $x or $y is true</a:t>
                      </a:r>
                      <a:endParaRPr lang="en-US"/>
                    </a:p>
                  </a:txBody>
                  <a:tcPr marL="76200" marR="76200" marT="76200" marB="76200"/>
                </a:tc>
              </a:tr>
              <a:tr h="914338">
                <a:tc>
                  <a:txBody>
                    <a:bodyPr/>
                    <a:lstStyle/>
                    <a:p>
                      <a:pPr algn="l" fontAlgn="t"/>
                      <a:r>
                        <a:rPr lang="en-US"/>
                        <a:t>!</a:t>
                      </a:r>
                      <a:endParaRPr lang="en-US"/>
                    </a:p>
                  </a:txBody>
                  <a:tcPr marL="152400" marR="76200" marT="76200" marB="76200"/>
                </a:tc>
                <a:tc>
                  <a:txBody>
                    <a:bodyPr/>
                    <a:lstStyle/>
                    <a:p>
                      <a:pPr algn="l" fontAlgn="t"/>
                      <a:r>
                        <a:rPr lang="en-US"/>
                        <a:t>Not</a:t>
                      </a:r>
                      <a:endParaRPr lang="en-US"/>
                    </a:p>
                  </a:txBody>
                  <a:tcPr marL="76200" marR="76200" marT="76200" marB="76200"/>
                </a:tc>
                <a:tc>
                  <a:txBody>
                    <a:bodyPr/>
                    <a:lstStyle/>
                    <a:p>
                      <a:pPr algn="l" fontAlgn="t"/>
                      <a:r>
                        <a:rPr lang="en-US"/>
                        <a:t>!$x</a:t>
                      </a:r>
                      <a:endParaRPr lang="en-US"/>
                    </a:p>
                  </a:txBody>
                  <a:tcPr marL="76200" marR="76200" marT="76200" marB="76200"/>
                </a:tc>
                <a:tc>
                  <a:txBody>
                    <a:bodyPr/>
                    <a:lstStyle/>
                    <a:p>
                      <a:pPr algn="l" fontAlgn="t"/>
                      <a:r>
                        <a:rPr lang="en-US" dirty="0"/>
                        <a:t>True if $x is not true</a:t>
                      </a:r>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r>
              <a:rPr lang="en-US" sz="2400" b="1" dirty="0" smtClean="0"/>
              <a:t>6) String Operators</a:t>
            </a:r>
            <a:endParaRPr lang="en-US" sz="2400" b="1" dirty="0" smtClean="0"/>
          </a:p>
          <a:p>
            <a:pPr>
              <a:buNone/>
            </a:pPr>
            <a:endParaRPr lang="en-US" sz="2400" b="1" dirty="0" smtClean="0"/>
          </a:p>
          <a:p>
            <a:r>
              <a:rPr lang="en-US" sz="2000" dirty="0" smtClean="0"/>
              <a:t>PHP has two operators that are specially designed for strings.</a:t>
            </a:r>
            <a:endParaRPr lang="en-US" sz="2000" dirty="0" smtClean="0"/>
          </a:p>
        </p:txBody>
      </p:sp>
      <p:graphicFrame>
        <p:nvGraphicFramePr>
          <p:cNvPr id="4" name="Table 3"/>
          <p:cNvGraphicFramePr>
            <a:graphicFrameLocks noGrp="1"/>
          </p:cNvGraphicFramePr>
          <p:nvPr/>
        </p:nvGraphicFramePr>
        <p:xfrm>
          <a:off x="1371600" y="1752600"/>
          <a:ext cx="7620000" cy="1981200"/>
        </p:xfrm>
        <a:graphic>
          <a:graphicData uri="http://schemas.openxmlformats.org/drawingml/2006/table">
            <a:tbl>
              <a:tblPr firstRow="1" bandRow="1">
                <a:tableStyleId>{5C22544A-7EE6-4342-B048-85BDC9FD1C3A}</a:tableStyleId>
              </a:tblPr>
              <a:tblGrid>
                <a:gridCol w="1392903"/>
                <a:gridCol w="1720645"/>
                <a:gridCol w="1474839"/>
                <a:gridCol w="3031613"/>
              </a:tblGrid>
              <a:tr h="462280">
                <a:tc>
                  <a:txBody>
                    <a:bodyPr/>
                    <a:lstStyle/>
                    <a:p>
                      <a:pPr algn="l" fontAlgn="t"/>
                      <a:r>
                        <a:rPr lang="en-US" dirty="0"/>
                        <a:t>Operator</a:t>
                      </a:r>
                      <a:endParaRPr lang="en-US" dirty="0"/>
                    </a:p>
                  </a:txBody>
                  <a:tcPr marL="152400" marR="76200" marT="76200" marB="76200"/>
                </a:tc>
                <a:tc>
                  <a:txBody>
                    <a:bodyPr/>
                    <a:lstStyle/>
                    <a:p>
                      <a:pPr algn="l" fontAlgn="t"/>
                      <a:r>
                        <a:rPr lang="en-US"/>
                        <a:t>Name</a:t>
                      </a:r>
                      <a:endParaRPr lang="en-US"/>
                    </a:p>
                  </a:txBody>
                  <a:tcPr marL="76200" marR="76200" marT="76200" marB="76200"/>
                </a:tc>
                <a:tc>
                  <a:txBody>
                    <a:bodyPr/>
                    <a:lstStyle/>
                    <a:p>
                      <a:pPr algn="l" fontAlgn="t"/>
                      <a:r>
                        <a:rPr lang="en-US"/>
                        <a:t>Example</a:t>
                      </a:r>
                      <a:endParaRPr lang="en-US"/>
                    </a:p>
                  </a:txBody>
                  <a:tcPr marL="76200" marR="76200" marT="76200" marB="76200"/>
                </a:tc>
                <a:tc>
                  <a:txBody>
                    <a:bodyPr/>
                    <a:lstStyle/>
                    <a:p>
                      <a:pPr algn="l" fontAlgn="t"/>
                      <a:r>
                        <a:rPr lang="en-US" dirty="0"/>
                        <a:t>Result</a:t>
                      </a:r>
                      <a:endParaRPr lang="en-US" dirty="0"/>
                    </a:p>
                  </a:txBody>
                  <a:tcPr marL="76200" marR="76200" marT="76200" marB="76200"/>
                </a:tc>
              </a:tr>
              <a:tr h="759460">
                <a:tc>
                  <a:txBody>
                    <a:bodyPr/>
                    <a:lstStyle/>
                    <a:p>
                      <a:pPr algn="l" fontAlgn="t"/>
                      <a:r>
                        <a:rPr lang="en-US"/>
                        <a:t>.</a:t>
                      </a:r>
                      <a:endParaRPr lang="en-US"/>
                    </a:p>
                  </a:txBody>
                  <a:tcPr marL="152400" marR="76200" marT="76200" marB="76200"/>
                </a:tc>
                <a:tc>
                  <a:txBody>
                    <a:bodyPr/>
                    <a:lstStyle/>
                    <a:p>
                      <a:pPr algn="l" fontAlgn="t"/>
                      <a:r>
                        <a:rPr lang="en-US"/>
                        <a:t>Concatenation</a:t>
                      </a:r>
                      <a:endParaRPr lang="en-US"/>
                    </a:p>
                  </a:txBody>
                  <a:tcPr marL="76200" marR="76200" marT="76200" marB="76200"/>
                </a:tc>
                <a:tc>
                  <a:txBody>
                    <a:bodyPr/>
                    <a:lstStyle/>
                    <a:p>
                      <a:pPr algn="l" fontAlgn="t"/>
                      <a:r>
                        <a:rPr lang="en-US"/>
                        <a:t>$txt1 . $txt2</a:t>
                      </a:r>
                      <a:endParaRPr lang="en-US"/>
                    </a:p>
                  </a:txBody>
                  <a:tcPr marL="76200" marR="76200" marT="76200" marB="76200"/>
                </a:tc>
                <a:tc>
                  <a:txBody>
                    <a:bodyPr/>
                    <a:lstStyle/>
                    <a:p>
                      <a:pPr algn="l" fontAlgn="t"/>
                      <a:r>
                        <a:rPr lang="en-US"/>
                        <a:t>Concatenation of $txt1 and $txt2</a:t>
                      </a:r>
                      <a:endParaRPr lang="en-US"/>
                    </a:p>
                  </a:txBody>
                  <a:tcPr marL="76200" marR="76200" marT="76200" marB="76200"/>
                </a:tc>
              </a:tr>
              <a:tr h="759460">
                <a:tc>
                  <a:txBody>
                    <a:bodyPr/>
                    <a:lstStyle/>
                    <a:p>
                      <a:pPr algn="l" fontAlgn="t"/>
                      <a:r>
                        <a:rPr lang="en-US"/>
                        <a:t>.=</a:t>
                      </a:r>
                      <a:endParaRPr lang="en-US"/>
                    </a:p>
                  </a:txBody>
                  <a:tcPr marL="152400" marR="76200" marT="76200" marB="76200"/>
                </a:tc>
                <a:tc>
                  <a:txBody>
                    <a:bodyPr/>
                    <a:lstStyle/>
                    <a:p>
                      <a:pPr algn="l" fontAlgn="t"/>
                      <a:r>
                        <a:rPr lang="en-US"/>
                        <a:t>Concatenation assignment</a:t>
                      </a:r>
                      <a:endParaRPr lang="en-US"/>
                    </a:p>
                  </a:txBody>
                  <a:tcPr marL="76200" marR="76200" marT="76200" marB="76200"/>
                </a:tc>
                <a:tc>
                  <a:txBody>
                    <a:bodyPr/>
                    <a:lstStyle/>
                    <a:p>
                      <a:pPr algn="l" fontAlgn="t"/>
                      <a:r>
                        <a:rPr lang="en-US"/>
                        <a:t>$txt1 .= $txt2</a:t>
                      </a:r>
                      <a:endParaRPr lang="en-US"/>
                    </a:p>
                  </a:txBody>
                  <a:tcPr marL="76200" marR="76200" marT="76200" marB="76200"/>
                </a:tc>
                <a:tc>
                  <a:txBody>
                    <a:bodyPr/>
                    <a:lstStyle/>
                    <a:p>
                      <a:pPr algn="l" fontAlgn="t"/>
                      <a:r>
                        <a:rPr lang="en-US" dirty="0"/>
                        <a:t>Appends $txt2 to $txt1</a:t>
                      </a:r>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r>
              <a:rPr lang="en-US" sz="2400" b="1" dirty="0" smtClean="0"/>
              <a:t>7) Array Operators</a:t>
            </a:r>
            <a:endParaRPr lang="en-US" sz="2400" b="1" dirty="0" smtClean="0"/>
          </a:p>
          <a:p>
            <a:pPr>
              <a:buNone/>
            </a:pPr>
            <a:endParaRPr lang="en-US" sz="2400" b="1" dirty="0" smtClean="0"/>
          </a:p>
          <a:p>
            <a:r>
              <a:rPr lang="en-US" sz="2000" dirty="0" smtClean="0"/>
              <a:t>The PHP logical operators are used to combine conditional statements.</a:t>
            </a:r>
            <a:endParaRPr lang="en-US" sz="2000" dirty="0" smtClean="0"/>
          </a:p>
          <a:p>
            <a:endParaRPr lang="en-US" sz="2000" dirty="0" smtClean="0"/>
          </a:p>
        </p:txBody>
      </p:sp>
      <p:graphicFrame>
        <p:nvGraphicFramePr>
          <p:cNvPr id="4" name="Table 3"/>
          <p:cNvGraphicFramePr>
            <a:graphicFrameLocks noGrp="1"/>
          </p:cNvGraphicFramePr>
          <p:nvPr/>
        </p:nvGraphicFramePr>
        <p:xfrm>
          <a:off x="1143000" y="1447800"/>
          <a:ext cx="7772399" cy="5165499"/>
        </p:xfrm>
        <a:graphic>
          <a:graphicData uri="http://schemas.openxmlformats.org/drawingml/2006/table">
            <a:tbl>
              <a:tblPr firstRow="1" bandRow="1">
                <a:tableStyleId>{5C22544A-7EE6-4342-B048-85BDC9FD1C3A}</a:tableStyleId>
              </a:tblPr>
              <a:tblGrid>
                <a:gridCol w="1420761"/>
                <a:gridCol w="1755058"/>
                <a:gridCol w="1504335"/>
                <a:gridCol w="3092245"/>
              </a:tblGrid>
              <a:tr h="356546">
                <a:tc>
                  <a:txBody>
                    <a:bodyPr/>
                    <a:lstStyle/>
                    <a:p>
                      <a:pPr algn="l" fontAlgn="t"/>
                      <a:r>
                        <a:rPr lang="en-US" dirty="0"/>
                        <a:t>Operator</a:t>
                      </a:r>
                      <a:endParaRPr lang="en-US" dirty="0"/>
                    </a:p>
                  </a:txBody>
                  <a:tcPr marL="152400" marR="76200" marT="76200" marB="76200"/>
                </a:tc>
                <a:tc>
                  <a:txBody>
                    <a:bodyPr/>
                    <a:lstStyle/>
                    <a:p>
                      <a:pPr algn="l" fontAlgn="t"/>
                      <a:r>
                        <a:rPr lang="en-US"/>
                        <a:t>Name</a:t>
                      </a:r>
                      <a:endParaRPr lang="en-US"/>
                    </a:p>
                  </a:txBody>
                  <a:tcPr marL="76200" marR="76200" marT="76200" marB="76200"/>
                </a:tc>
                <a:tc>
                  <a:txBody>
                    <a:bodyPr/>
                    <a:lstStyle/>
                    <a:p>
                      <a:pPr algn="l" fontAlgn="t"/>
                      <a:r>
                        <a:rPr lang="en-US"/>
                        <a:t>Example</a:t>
                      </a:r>
                      <a:endParaRPr lang="en-US"/>
                    </a:p>
                  </a:txBody>
                  <a:tcPr marL="76200" marR="76200" marT="76200" marB="76200"/>
                </a:tc>
                <a:tc>
                  <a:txBody>
                    <a:bodyPr/>
                    <a:lstStyle/>
                    <a:p>
                      <a:pPr algn="l" fontAlgn="t"/>
                      <a:r>
                        <a:rPr lang="en-US" dirty="0"/>
                        <a:t>Result</a:t>
                      </a:r>
                      <a:endParaRPr lang="en-US" dirty="0"/>
                    </a:p>
                  </a:txBody>
                  <a:tcPr marL="76200" marR="76200" marT="76200" marB="76200"/>
                </a:tc>
              </a:tr>
              <a:tr h="508080">
                <a:tc>
                  <a:txBody>
                    <a:bodyPr/>
                    <a:lstStyle/>
                    <a:p>
                      <a:pPr algn="l" fontAlgn="t"/>
                      <a:r>
                        <a:rPr lang="en-US"/>
                        <a:t>+</a:t>
                      </a:r>
                      <a:endParaRPr lang="en-US"/>
                    </a:p>
                  </a:txBody>
                  <a:tcPr marL="152400" marR="76200" marT="76200" marB="76200"/>
                </a:tc>
                <a:tc>
                  <a:txBody>
                    <a:bodyPr/>
                    <a:lstStyle/>
                    <a:p>
                      <a:pPr algn="l" fontAlgn="t"/>
                      <a:r>
                        <a:rPr lang="en-US"/>
                        <a:t>Union</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Union of $x and $y</a:t>
                      </a:r>
                      <a:endParaRPr lang="en-US"/>
                    </a:p>
                  </a:txBody>
                  <a:tcPr marL="76200" marR="76200" marT="76200" marB="76200"/>
                </a:tc>
              </a:tr>
              <a:tr h="814963">
                <a:tc>
                  <a:txBody>
                    <a:bodyPr/>
                    <a:lstStyle/>
                    <a:p>
                      <a:pPr algn="l" fontAlgn="t"/>
                      <a:r>
                        <a:rPr lang="en-US"/>
                        <a:t>==</a:t>
                      </a:r>
                      <a:endParaRPr lang="en-US"/>
                    </a:p>
                  </a:txBody>
                  <a:tcPr marL="152400" marR="76200" marT="76200" marB="76200"/>
                </a:tc>
                <a:tc>
                  <a:txBody>
                    <a:bodyPr/>
                    <a:lstStyle/>
                    <a:p>
                      <a:pPr algn="l" fontAlgn="t"/>
                      <a:r>
                        <a:rPr lang="en-US"/>
                        <a:t>Equality</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Returns true if $x and $y have the same key/value pairs</a:t>
                      </a:r>
                      <a:endParaRPr lang="en-US"/>
                    </a:p>
                  </a:txBody>
                  <a:tcPr marL="76200" marR="76200" marT="76200" marB="76200"/>
                </a:tc>
              </a:tr>
              <a:tr h="1044172">
                <a:tc>
                  <a:txBody>
                    <a:bodyPr/>
                    <a:lstStyle/>
                    <a:p>
                      <a:pPr algn="l" fontAlgn="t"/>
                      <a:r>
                        <a:rPr lang="en-US"/>
                        <a:t>===</a:t>
                      </a:r>
                      <a:endParaRPr lang="en-US"/>
                    </a:p>
                  </a:txBody>
                  <a:tcPr marL="152400" marR="76200" marT="76200" marB="76200"/>
                </a:tc>
                <a:tc>
                  <a:txBody>
                    <a:bodyPr/>
                    <a:lstStyle/>
                    <a:p>
                      <a:pPr algn="l" fontAlgn="t"/>
                      <a:r>
                        <a:rPr lang="en-US"/>
                        <a:t>Identity</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Returns true if $x and $y have the same key/value pairs in the same order and of the same types</a:t>
                      </a:r>
                      <a:endParaRPr lang="en-US"/>
                    </a:p>
                  </a:txBody>
                  <a:tcPr marL="76200" marR="76200" marT="76200" marB="76200"/>
                </a:tc>
              </a:tr>
              <a:tr h="585755">
                <a:tc>
                  <a:txBody>
                    <a:bodyPr/>
                    <a:lstStyle/>
                    <a:p>
                      <a:pPr algn="l" fontAlgn="t"/>
                      <a:r>
                        <a:rPr lang="en-US"/>
                        <a:t>!=</a:t>
                      </a:r>
                      <a:endParaRPr lang="en-US"/>
                    </a:p>
                  </a:txBody>
                  <a:tcPr marL="152400" marR="76200" marT="76200" marB="76200"/>
                </a:tc>
                <a:tc>
                  <a:txBody>
                    <a:bodyPr/>
                    <a:lstStyle/>
                    <a:p>
                      <a:pPr algn="l" fontAlgn="t"/>
                      <a:r>
                        <a:rPr lang="en-US"/>
                        <a:t>Inequality</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a:t>Returns true if $x is not equal to $y</a:t>
                      </a:r>
                      <a:endParaRPr lang="en-US"/>
                    </a:p>
                  </a:txBody>
                  <a:tcPr marL="76200" marR="76200" marT="76200" marB="76200"/>
                </a:tc>
              </a:tr>
              <a:tr h="650907">
                <a:tc>
                  <a:txBody>
                    <a:bodyPr/>
                    <a:lstStyle/>
                    <a:p>
                      <a:pPr algn="l" fontAlgn="t"/>
                      <a:r>
                        <a:rPr lang="en-US"/>
                        <a:t>&lt;&gt;</a:t>
                      </a:r>
                      <a:endParaRPr lang="en-US"/>
                    </a:p>
                  </a:txBody>
                  <a:tcPr marL="152400" marR="76200" marT="76200" marB="76200"/>
                </a:tc>
                <a:tc>
                  <a:txBody>
                    <a:bodyPr/>
                    <a:lstStyle/>
                    <a:p>
                      <a:pPr algn="l" fontAlgn="t"/>
                      <a:r>
                        <a:rPr lang="en-US"/>
                        <a:t>Inequality</a:t>
                      </a:r>
                      <a:endParaRPr lang="en-US"/>
                    </a:p>
                  </a:txBody>
                  <a:tcPr marL="76200" marR="76200" marT="76200" marB="76200"/>
                </a:tc>
                <a:tc>
                  <a:txBody>
                    <a:bodyPr/>
                    <a:lstStyle/>
                    <a:p>
                      <a:pPr algn="l" fontAlgn="t"/>
                      <a:r>
                        <a:rPr lang="en-US"/>
                        <a:t>$x &lt;&gt; $y</a:t>
                      </a:r>
                      <a:endParaRPr lang="en-US"/>
                    </a:p>
                  </a:txBody>
                  <a:tcPr marL="76200" marR="76200" marT="76200" marB="76200"/>
                </a:tc>
                <a:tc>
                  <a:txBody>
                    <a:bodyPr/>
                    <a:lstStyle/>
                    <a:p>
                      <a:pPr algn="l" fontAlgn="t"/>
                      <a:r>
                        <a:rPr lang="en-US"/>
                        <a:t>Returns true if $x is not equal to $y</a:t>
                      </a:r>
                      <a:endParaRPr lang="en-US"/>
                    </a:p>
                  </a:txBody>
                  <a:tcPr marL="76200" marR="76200" marT="76200" marB="76200"/>
                </a:tc>
              </a:tr>
              <a:tr h="763976">
                <a:tc>
                  <a:txBody>
                    <a:bodyPr/>
                    <a:lstStyle/>
                    <a:p>
                      <a:pPr algn="l" fontAlgn="t"/>
                      <a:r>
                        <a:rPr lang="en-US"/>
                        <a:t>!==</a:t>
                      </a:r>
                      <a:endParaRPr lang="en-US"/>
                    </a:p>
                  </a:txBody>
                  <a:tcPr marL="152400" marR="76200" marT="76200" marB="76200"/>
                </a:tc>
                <a:tc>
                  <a:txBody>
                    <a:bodyPr/>
                    <a:lstStyle/>
                    <a:p>
                      <a:pPr algn="l" fontAlgn="t"/>
                      <a:r>
                        <a:rPr lang="en-US"/>
                        <a:t>Non-identity</a:t>
                      </a:r>
                      <a:endParaRPr lang="en-US"/>
                    </a:p>
                  </a:txBody>
                  <a:tcPr marL="76200" marR="76200" marT="76200" marB="76200"/>
                </a:tc>
                <a:tc>
                  <a:txBody>
                    <a:bodyPr/>
                    <a:lstStyle/>
                    <a:p>
                      <a:pPr algn="l" fontAlgn="t"/>
                      <a:r>
                        <a:rPr lang="en-US"/>
                        <a:t>$x !== $y</a:t>
                      </a:r>
                      <a:endParaRPr lang="en-US"/>
                    </a:p>
                  </a:txBody>
                  <a:tcPr marL="76200" marR="76200" marT="76200" marB="76200"/>
                </a:tc>
                <a:tc>
                  <a:txBody>
                    <a:bodyPr/>
                    <a:lstStyle/>
                    <a:p>
                      <a:pPr algn="l" fontAlgn="t"/>
                      <a:r>
                        <a:rPr lang="en-US" dirty="0"/>
                        <a:t>Returns true if $x is not identical to $y</a:t>
                      </a:r>
                      <a:endParaRPr lang="en-US" dirty="0"/>
                    </a:p>
                  </a:txBody>
                  <a:tcPr marL="76200" marR="7620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None/>
            </a:pPr>
            <a:r>
              <a:rPr lang="en-US" sz="2400" b="1" dirty="0" smtClean="0"/>
              <a:t>8) Conditional Assignment Operators</a:t>
            </a:r>
            <a:endParaRPr lang="en-US" sz="2400" b="1" dirty="0" smtClean="0"/>
          </a:p>
          <a:p>
            <a:pPr>
              <a:buNone/>
            </a:pPr>
            <a:endParaRPr lang="en-US" sz="2400" b="1" dirty="0" smtClean="0"/>
          </a:p>
          <a:p>
            <a:pPr>
              <a:buNone/>
            </a:pPr>
            <a:endParaRPr lang="en-US" sz="2400" b="1" dirty="0" smtClean="0"/>
          </a:p>
          <a:p>
            <a:r>
              <a:rPr lang="en-US" sz="2000" dirty="0" smtClean="0"/>
              <a:t>The PHP logical operators are used to combine conditional statements.</a:t>
            </a:r>
            <a:endParaRPr lang="en-US" sz="2000" dirty="0" smtClean="0"/>
          </a:p>
          <a:p>
            <a:endParaRPr lang="en-US" sz="2000" dirty="0" smtClean="0"/>
          </a:p>
        </p:txBody>
      </p:sp>
      <p:graphicFrame>
        <p:nvGraphicFramePr>
          <p:cNvPr id="4" name="Table 3"/>
          <p:cNvGraphicFramePr>
            <a:graphicFrameLocks noGrp="1"/>
          </p:cNvGraphicFramePr>
          <p:nvPr/>
        </p:nvGraphicFramePr>
        <p:xfrm>
          <a:off x="1143000" y="1447800"/>
          <a:ext cx="7772399" cy="4297680"/>
        </p:xfrm>
        <a:graphic>
          <a:graphicData uri="http://schemas.openxmlformats.org/drawingml/2006/table">
            <a:tbl>
              <a:tblPr firstRow="1" bandRow="1">
                <a:tableStyleId>{5C22544A-7EE6-4342-B048-85BDC9FD1C3A}</a:tableStyleId>
              </a:tblPr>
              <a:tblGrid>
                <a:gridCol w="1420761"/>
                <a:gridCol w="1170039"/>
                <a:gridCol w="2590800"/>
                <a:gridCol w="2590799"/>
              </a:tblGrid>
              <a:tr h="356546">
                <a:tc>
                  <a:txBody>
                    <a:bodyPr/>
                    <a:lstStyle/>
                    <a:p>
                      <a:pPr algn="l" fontAlgn="t"/>
                      <a:r>
                        <a:rPr lang="en-US" dirty="0"/>
                        <a:t>Operator</a:t>
                      </a:r>
                      <a:endParaRPr lang="en-US" dirty="0"/>
                    </a:p>
                  </a:txBody>
                  <a:tcPr marL="152400" marR="76200" marT="76200" marB="76200"/>
                </a:tc>
                <a:tc>
                  <a:txBody>
                    <a:bodyPr/>
                    <a:lstStyle/>
                    <a:p>
                      <a:pPr algn="l" fontAlgn="t"/>
                      <a:r>
                        <a:rPr lang="en-US"/>
                        <a:t>Name</a:t>
                      </a:r>
                      <a:endParaRPr lang="en-US"/>
                    </a:p>
                  </a:txBody>
                  <a:tcPr marL="76200" marR="76200" marT="76200" marB="76200"/>
                </a:tc>
                <a:tc>
                  <a:txBody>
                    <a:bodyPr/>
                    <a:lstStyle/>
                    <a:p>
                      <a:pPr algn="l" fontAlgn="t"/>
                      <a:r>
                        <a:rPr lang="en-US"/>
                        <a:t>Example</a:t>
                      </a:r>
                      <a:endParaRPr lang="en-US"/>
                    </a:p>
                  </a:txBody>
                  <a:tcPr marL="76200" marR="76200" marT="76200" marB="76200"/>
                </a:tc>
                <a:tc>
                  <a:txBody>
                    <a:bodyPr/>
                    <a:lstStyle/>
                    <a:p>
                      <a:pPr algn="l" fontAlgn="t"/>
                      <a:r>
                        <a:rPr lang="en-US" dirty="0"/>
                        <a:t>Result</a:t>
                      </a:r>
                      <a:endParaRPr lang="en-US" dirty="0"/>
                    </a:p>
                  </a:txBody>
                  <a:tcPr marL="76200" marR="76200" marT="76200" marB="76200"/>
                </a:tc>
              </a:tr>
              <a:tr h="508080">
                <a:tc>
                  <a:txBody>
                    <a:bodyPr/>
                    <a:lstStyle/>
                    <a:p>
                      <a:pPr algn="l" fontAlgn="t"/>
                      <a:r>
                        <a:rPr lang="en-US"/>
                        <a:t>?:</a:t>
                      </a:r>
                      <a:endParaRPr lang="en-US"/>
                    </a:p>
                  </a:txBody>
                  <a:tcPr marL="152400" marR="76200" marT="76200" marB="76200"/>
                </a:tc>
                <a:tc>
                  <a:txBody>
                    <a:bodyPr/>
                    <a:lstStyle/>
                    <a:p>
                      <a:pPr algn="l" fontAlgn="t"/>
                      <a:r>
                        <a:rPr lang="en-US"/>
                        <a:t>Ternary</a:t>
                      </a:r>
                      <a:endParaRPr lang="en-US"/>
                    </a:p>
                  </a:txBody>
                  <a:tcPr marL="76200" marR="76200" marT="76200" marB="76200"/>
                </a:tc>
                <a:tc>
                  <a:txBody>
                    <a:bodyPr/>
                    <a:lstStyle/>
                    <a:p>
                      <a:pPr algn="l" fontAlgn="t"/>
                      <a:r>
                        <a:rPr lang="en-US"/>
                        <a:t>$x = </a:t>
                      </a:r>
                      <a:r>
                        <a:rPr lang="en-US" i="1"/>
                        <a:t>expr1</a:t>
                      </a:r>
                      <a:r>
                        <a:rPr lang="en-US"/>
                        <a:t> ? </a:t>
                      </a:r>
                      <a:r>
                        <a:rPr lang="en-US" i="1"/>
                        <a:t>expr2</a:t>
                      </a:r>
                      <a:r>
                        <a:rPr lang="en-US"/>
                        <a:t> : </a:t>
                      </a:r>
                      <a:r>
                        <a:rPr lang="en-US" i="1"/>
                        <a:t>expr3</a:t>
                      </a:r>
                      <a:endParaRPr lang="en-US"/>
                    </a:p>
                  </a:txBody>
                  <a:tcPr marL="76200" marR="76200" marT="76200" marB="76200"/>
                </a:tc>
                <a:tc>
                  <a:txBody>
                    <a:bodyPr/>
                    <a:lstStyle/>
                    <a:p>
                      <a:pPr algn="l" fontAlgn="t"/>
                      <a:r>
                        <a:rPr lang="en-US"/>
                        <a:t>Returns the value of $x.</a:t>
                      </a:r>
                      <a:br>
                        <a:rPr lang="en-US"/>
                      </a:br>
                      <a:r>
                        <a:rPr lang="en-US"/>
                        <a:t>The value of $x is </a:t>
                      </a:r>
                      <a:r>
                        <a:rPr lang="en-US" i="1"/>
                        <a:t>expr2</a:t>
                      </a:r>
                      <a:r>
                        <a:rPr lang="en-US"/>
                        <a:t> if </a:t>
                      </a:r>
                      <a:r>
                        <a:rPr lang="en-US" i="1"/>
                        <a:t>expr1</a:t>
                      </a:r>
                      <a:r>
                        <a:rPr lang="en-US"/>
                        <a:t> = TRUE.</a:t>
                      </a:r>
                      <a:br>
                        <a:rPr lang="en-US"/>
                      </a:br>
                      <a:r>
                        <a:rPr lang="en-US"/>
                        <a:t>The value of $x is </a:t>
                      </a:r>
                      <a:r>
                        <a:rPr lang="en-US" i="1"/>
                        <a:t>expr3</a:t>
                      </a:r>
                      <a:r>
                        <a:rPr lang="en-US"/>
                        <a:t> if </a:t>
                      </a:r>
                      <a:r>
                        <a:rPr lang="en-US" i="1"/>
                        <a:t>expr1</a:t>
                      </a:r>
                      <a:r>
                        <a:rPr lang="en-US"/>
                        <a:t> = FALSE</a:t>
                      </a:r>
                      <a:endParaRPr lang="en-US"/>
                    </a:p>
                  </a:txBody>
                  <a:tcPr marL="76200" marR="76200" marT="76200" marB="76200"/>
                </a:tc>
              </a:tr>
              <a:tr h="814963">
                <a:tc>
                  <a:txBody>
                    <a:bodyPr/>
                    <a:lstStyle/>
                    <a:p>
                      <a:pPr algn="l" fontAlgn="t"/>
                      <a:r>
                        <a:rPr lang="en-US"/>
                        <a:t>??</a:t>
                      </a:r>
                      <a:endParaRPr lang="en-US"/>
                    </a:p>
                  </a:txBody>
                  <a:tcPr marL="152400" marR="76200" marT="76200" marB="76200"/>
                </a:tc>
                <a:tc>
                  <a:txBody>
                    <a:bodyPr/>
                    <a:lstStyle/>
                    <a:p>
                      <a:pPr algn="l" fontAlgn="t"/>
                      <a:r>
                        <a:rPr lang="en-US"/>
                        <a:t>Null coalescing</a:t>
                      </a:r>
                      <a:endParaRPr lang="en-US"/>
                    </a:p>
                  </a:txBody>
                  <a:tcPr marL="76200" marR="76200" marT="76200" marB="76200"/>
                </a:tc>
                <a:tc>
                  <a:txBody>
                    <a:bodyPr/>
                    <a:lstStyle/>
                    <a:p>
                      <a:pPr algn="l" fontAlgn="t"/>
                      <a:r>
                        <a:rPr lang="en-US"/>
                        <a:t>$x = </a:t>
                      </a:r>
                      <a:r>
                        <a:rPr lang="en-US" i="1"/>
                        <a:t>expr1</a:t>
                      </a:r>
                      <a:r>
                        <a:rPr lang="en-US"/>
                        <a:t> ?? </a:t>
                      </a:r>
                      <a:r>
                        <a:rPr lang="en-US" i="1"/>
                        <a:t>expr2</a:t>
                      </a:r>
                      <a:endParaRPr lang="en-US"/>
                    </a:p>
                  </a:txBody>
                  <a:tcPr marL="76200" marR="76200" marT="76200" marB="76200"/>
                </a:tc>
                <a:tc>
                  <a:txBody>
                    <a:bodyPr/>
                    <a:lstStyle/>
                    <a:p>
                      <a:pPr algn="l" fontAlgn="t"/>
                      <a:r>
                        <a:rPr lang="en-US" dirty="0"/>
                        <a:t>Returns the value of $x.</a:t>
                      </a:r>
                      <a:br>
                        <a:rPr lang="en-US" dirty="0"/>
                      </a:br>
                      <a:r>
                        <a:rPr lang="en-US" dirty="0"/>
                        <a:t>The value of $x is </a:t>
                      </a:r>
                      <a:r>
                        <a:rPr lang="en-US" i="1" dirty="0"/>
                        <a:t>expr1</a:t>
                      </a:r>
                      <a:r>
                        <a:rPr lang="en-US" dirty="0"/>
                        <a:t> if </a:t>
                      </a:r>
                      <a:r>
                        <a:rPr lang="en-US" i="1" dirty="0"/>
                        <a:t>expr1</a:t>
                      </a:r>
                      <a:r>
                        <a:rPr lang="en-US" dirty="0"/>
                        <a:t> exists, and is not NULL.</a:t>
                      </a:r>
                      <a:br>
                        <a:rPr lang="en-US" dirty="0"/>
                      </a:br>
                      <a:r>
                        <a:rPr lang="en-US" dirty="0"/>
                        <a:t>If </a:t>
                      </a:r>
                      <a:r>
                        <a:rPr lang="en-US" i="1" dirty="0"/>
                        <a:t>expr1</a:t>
                      </a:r>
                      <a:r>
                        <a:rPr lang="en-US" dirty="0"/>
                        <a:t> does not exist, or is NULL, the value of $x is </a:t>
                      </a:r>
                      <a:r>
                        <a:rPr lang="en-US" i="1" dirty="0"/>
                        <a:t>expr2</a:t>
                      </a:r>
                      <a:r>
                        <a:rPr lang="en-US" dirty="0"/>
                        <a:t>.</a:t>
                      </a:r>
                      <a:br>
                        <a:rPr lang="en-US" dirty="0"/>
                      </a:br>
                      <a:r>
                        <a:rPr lang="en-US" dirty="0"/>
                        <a:t>Introduced in PHP 7</a:t>
                      </a:r>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PHP Conditional Statements -</a:t>
            </a:r>
            <a:endParaRPr lang="en-US" sz="2400" b="1" dirty="0" smtClean="0"/>
          </a:p>
          <a:p>
            <a:r>
              <a:rPr lang="en-US" sz="2000" dirty="0" smtClean="0"/>
              <a:t>Conditional statements are used to perform different actions based on different conditions.</a:t>
            </a:r>
            <a:endParaRPr lang="en-US" sz="2000" dirty="0" smtClean="0"/>
          </a:p>
          <a:p>
            <a:endParaRPr lang="en-US" sz="2000" dirty="0" smtClean="0"/>
          </a:p>
          <a:p>
            <a:r>
              <a:rPr lang="en-US" sz="2000" dirty="0" smtClean="0"/>
              <a:t>In PHP we have the following conditional statements:</a:t>
            </a:r>
            <a:endParaRPr lang="en-US" sz="2000" dirty="0" smtClean="0"/>
          </a:p>
          <a:p>
            <a:pPr marL="539750" indent="-457200">
              <a:buFont typeface="+mj-lt"/>
              <a:buAutoNum type="arabicPeriod"/>
            </a:pPr>
            <a:r>
              <a:rPr lang="en-US" sz="2000" b="1" dirty="0" smtClean="0"/>
              <a:t>if statement </a:t>
            </a:r>
            <a:r>
              <a:rPr lang="en-US" sz="2000" dirty="0" smtClean="0"/>
              <a:t>- executes some code if one condition is true</a:t>
            </a:r>
            <a:endParaRPr lang="en-US" sz="2000" dirty="0" smtClean="0"/>
          </a:p>
          <a:p>
            <a:pPr marL="539750" indent="-457200">
              <a:buFont typeface="+mj-lt"/>
              <a:buAutoNum type="arabicPeriod"/>
            </a:pPr>
            <a:r>
              <a:rPr lang="en-US" sz="2000" b="1" dirty="0" smtClean="0"/>
              <a:t>if...else statement </a:t>
            </a:r>
            <a:r>
              <a:rPr lang="en-US" sz="2000" dirty="0" smtClean="0"/>
              <a:t>- executes some code if a condition is true and another code if that condition is false</a:t>
            </a:r>
            <a:endParaRPr lang="en-US" sz="2000" dirty="0" smtClean="0"/>
          </a:p>
          <a:p>
            <a:pPr marL="539750" indent="-457200">
              <a:buFont typeface="+mj-lt"/>
              <a:buAutoNum type="arabicPeriod"/>
            </a:pPr>
            <a:r>
              <a:rPr lang="en-US" sz="2000" b="1" dirty="0" smtClean="0"/>
              <a:t>if...</a:t>
            </a:r>
            <a:r>
              <a:rPr lang="en-US" sz="2000" b="1" dirty="0" err="1" smtClean="0"/>
              <a:t>elseif</a:t>
            </a:r>
            <a:r>
              <a:rPr lang="en-US" sz="2000" b="1" dirty="0" smtClean="0"/>
              <a:t>...else statement </a:t>
            </a:r>
            <a:r>
              <a:rPr lang="en-US" sz="2000" dirty="0" smtClean="0"/>
              <a:t>- executes different codes for more than two conditions</a:t>
            </a:r>
            <a:endParaRPr lang="en-US" sz="2000" dirty="0" smtClean="0"/>
          </a:p>
          <a:p>
            <a:pPr marL="539750" indent="-457200">
              <a:buFont typeface="+mj-lt"/>
              <a:buAutoNum type="arabicPeriod"/>
            </a:pPr>
            <a:r>
              <a:rPr lang="en-US" sz="2000" b="1" dirty="0" smtClean="0"/>
              <a:t>switch statement </a:t>
            </a:r>
            <a:r>
              <a:rPr lang="en-US" sz="2000" dirty="0" smtClean="0"/>
              <a:t>- selects one of many blocks of code to be executed</a:t>
            </a:r>
            <a:endParaRPr lang="en-US" sz="2000" dirty="0" smtClean="0"/>
          </a:p>
          <a:p>
            <a:pPr>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The if Statement -</a:t>
            </a:r>
            <a:endParaRPr lang="en-US" sz="2400" b="1" dirty="0" smtClean="0"/>
          </a:p>
          <a:p>
            <a:pPr>
              <a:buNone/>
            </a:pPr>
            <a:endParaRPr lang="en-US" sz="2000" dirty="0" smtClean="0"/>
          </a:p>
          <a:p>
            <a:r>
              <a:rPr lang="en-US" sz="2000" dirty="0" smtClean="0"/>
              <a:t>The if statement executes some code if one condition is true.</a:t>
            </a:r>
            <a:endParaRPr lang="en-US" sz="2000" dirty="0" smtClean="0"/>
          </a:p>
          <a:p>
            <a:endParaRPr lang="en-US" sz="2000" dirty="0" smtClean="0"/>
          </a:p>
          <a:p>
            <a:r>
              <a:rPr lang="en-US" sz="2000" b="1" dirty="0" smtClean="0"/>
              <a:t>Syntax</a:t>
            </a:r>
            <a:endParaRPr lang="en-US" sz="2000" b="1" dirty="0" smtClean="0"/>
          </a:p>
          <a:p>
            <a:r>
              <a:rPr lang="en-US" sz="2000" dirty="0" smtClean="0"/>
              <a:t>if (</a:t>
            </a:r>
            <a:r>
              <a:rPr lang="en-US" sz="2000" i="1" dirty="0" smtClean="0"/>
              <a:t>condition</a:t>
            </a:r>
            <a:r>
              <a:rPr lang="en-US" sz="2000" dirty="0" smtClean="0"/>
              <a:t>) {</a:t>
            </a:r>
            <a:br>
              <a:rPr lang="en-US" sz="2000" i="1" dirty="0" smtClean="0"/>
            </a:br>
            <a:r>
              <a:rPr lang="en-US" sz="2000" i="1" dirty="0" smtClean="0"/>
              <a:t>  code to be executed if condition is true</a:t>
            </a:r>
            <a:r>
              <a:rPr lang="en-US" sz="2000" dirty="0" smtClean="0"/>
              <a:t>;</a:t>
            </a:r>
            <a:br>
              <a:rPr lang="en-US" sz="2000" dirty="0" smtClean="0"/>
            </a:br>
            <a:r>
              <a:rPr lang="en-US" sz="2000" dirty="0" smtClean="0"/>
              <a:t>}</a:t>
            </a:r>
            <a:endParaRPr lang="en-US" sz="2000" dirty="0" smtClean="0"/>
          </a:p>
          <a:p>
            <a:endParaRPr lang="en-US" sz="2000" dirty="0" smtClean="0"/>
          </a:p>
          <a:p>
            <a:r>
              <a:rPr lang="en-US" sz="2000" b="1" dirty="0" smtClean="0"/>
              <a:t>Example</a:t>
            </a:r>
            <a:endParaRPr lang="en-US" sz="2000" b="1" dirty="0" smtClean="0"/>
          </a:p>
          <a:p>
            <a:r>
              <a:rPr lang="en-US" sz="2000" dirty="0" smtClean="0"/>
              <a:t>Output "Have a good day!" if the current time (HOUR) is less than 20:</a:t>
            </a:r>
            <a:endParaRPr lang="en-US" sz="2000" dirty="0" smtClean="0"/>
          </a:p>
          <a:p>
            <a:r>
              <a:rPr lang="en-US" sz="2000" dirty="0" smtClean="0"/>
              <a:t>&lt;?</a:t>
            </a:r>
            <a:r>
              <a:rPr lang="en-US" sz="2000" dirty="0" err="1" smtClean="0"/>
              <a:t>php</a:t>
            </a:r>
            <a:br>
              <a:rPr lang="en-US" sz="2000" dirty="0" smtClean="0"/>
            </a:br>
            <a:r>
              <a:rPr lang="en-US" sz="2000" dirty="0" smtClean="0"/>
              <a:t>$t = date("H");</a:t>
            </a:r>
            <a:br>
              <a:rPr lang="en-US" sz="2000" dirty="0" smtClean="0"/>
            </a:br>
            <a:br>
              <a:rPr lang="en-US" sz="2000" dirty="0" smtClean="0"/>
            </a:br>
            <a:r>
              <a:rPr lang="en-US" sz="2000" dirty="0" smtClean="0"/>
              <a:t>if ($t &lt; "20") {</a:t>
            </a:r>
            <a:br>
              <a:rPr lang="en-US" sz="2000" dirty="0" smtClean="0"/>
            </a:br>
            <a:r>
              <a:rPr lang="en-US" sz="2000" dirty="0" smtClean="0"/>
              <a:t>  echo "Have a good day!";</a:t>
            </a:r>
            <a:br>
              <a:rPr lang="en-US" sz="2000" dirty="0" smtClean="0"/>
            </a:br>
            <a:r>
              <a:rPr lang="en-US" sz="2000" dirty="0" smtClean="0"/>
              <a:t>}</a:t>
            </a:r>
            <a:br>
              <a:rPr lang="en-US" sz="2000" dirty="0" smtClean="0"/>
            </a:br>
            <a:r>
              <a:rPr lang="en-US" sz="2000" dirty="0" smtClean="0"/>
              <a:t>?&gt;</a:t>
            </a:r>
            <a:endParaRPr lang="en-US" sz="20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fontScale="92500" lnSpcReduction="20000"/>
          </a:bodyPr>
          <a:lstStyle/>
          <a:p>
            <a:pPr>
              <a:buFont typeface="Wingdings" panose="05000000000000000000" pitchFamily="2" charset="2"/>
              <a:buChar char="v"/>
            </a:pPr>
            <a:r>
              <a:rPr lang="en-US" sz="2400" b="1" dirty="0" smtClean="0"/>
              <a:t>The if...else Statement -</a:t>
            </a:r>
            <a:endParaRPr lang="en-US" sz="2400" b="1" dirty="0" smtClean="0"/>
          </a:p>
          <a:p>
            <a:pPr>
              <a:buNone/>
            </a:pPr>
            <a:endParaRPr lang="en-US" sz="2000" dirty="0" smtClean="0"/>
          </a:p>
          <a:p>
            <a:r>
              <a:rPr lang="en-US" sz="2000" dirty="0" smtClean="0"/>
              <a:t>The if...else statement executes some code if a condition is true and another code if that condition is false.</a:t>
            </a:r>
            <a:endParaRPr lang="en-US" sz="2000" dirty="0" smtClean="0"/>
          </a:p>
          <a:p>
            <a:endParaRPr lang="en-US" sz="2000" dirty="0" smtClean="0"/>
          </a:p>
          <a:p>
            <a:r>
              <a:rPr lang="en-US" sz="2000" b="1" dirty="0" smtClean="0"/>
              <a:t>Syntax</a:t>
            </a:r>
            <a:endParaRPr lang="en-US" sz="2000" b="1" dirty="0" smtClean="0"/>
          </a:p>
          <a:p>
            <a:r>
              <a:rPr lang="en-US" sz="2000" dirty="0" smtClean="0"/>
              <a:t>if (</a:t>
            </a:r>
            <a:r>
              <a:rPr lang="en-US" sz="2000" i="1" dirty="0" smtClean="0"/>
              <a:t>condition</a:t>
            </a:r>
            <a:r>
              <a:rPr lang="en-US" sz="2000" dirty="0" smtClean="0"/>
              <a:t>) {</a:t>
            </a:r>
            <a:br>
              <a:rPr lang="en-US" sz="2000" dirty="0" smtClean="0"/>
            </a:br>
            <a:r>
              <a:rPr lang="en-US" sz="2000" dirty="0" smtClean="0"/>
              <a:t>  </a:t>
            </a:r>
            <a:r>
              <a:rPr lang="en-US" sz="2000" i="1" dirty="0" smtClean="0"/>
              <a:t>code to be executed if condition is true;</a:t>
            </a:r>
            <a:br>
              <a:rPr lang="en-US" sz="2000" dirty="0" smtClean="0"/>
            </a:br>
            <a:r>
              <a:rPr lang="en-US" sz="2000" dirty="0" smtClean="0"/>
              <a:t>} else {</a:t>
            </a:r>
            <a:br>
              <a:rPr lang="en-US" sz="2000" dirty="0" smtClean="0"/>
            </a:br>
            <a:r>
              <a:rPr lang="en-US" sz="2000" dirty="0" smtClean="0"/>
              <a:t>  </a:t>
            </a:r>
            <a:r>
              <a:rPr lang="en-US" sz="2000" i="1" dirty="0" smtClean="0"/>
              <a:t>code to be executed if condition is false;</a:t>
            </a:r>
            <a:br>
              <a:rPr lang="en-US" sz="2000" i="1" dirty="0" smtClean="0"/>
            </a:br>
            <a:r>
              <a:rPr lang="en-US" sz="2000" dirty="0" smtClean="0"/>
              <a:t>}</a:t>
            </a:r>
            <a:endParaRPr lang="en-US" sz="2000" dirty="0" smtClean="0"/>
          </a:p>
          <a:p>
            <a:endParaRPr lang="en-US" sz="2000" dirty="0" smtClean="0"/>
          </a:p>
          <a:p>
            <a:r>
              <a:rPr lang="en-US" sz="2000" b="1" dirty="0" smtClean="0"/>
              <a:t>Example</a:t>
            </a:r>
            <a:endParaRPr lang="en-US" sz="2000" b="1" dirty="0" smtClean="0"/>
          </a:p>
          <a:p>
            <a:r>
              <a:rPr lang="en-US" sz="2000" dirty="0" smtClean="0"/>
              <a:t>Output "Have a good day!" if the current time is less than 20, and "Have a good night!" otherwise:</a:t>
            </a:r>
            <a:endParaRPr lang="en-US" sz="2000" dirty="0" smtClean="0"/>
          </a:p>
          <a:p>
            <a:endParaRPr lang="en-US" sz="2000" dirty="0" smtClean="0"/>
          </a:p>
          <a:p>
            <a:r>
              <a:rPr lang="en-US" sz="2000" dirty="0" smtClean="0"/>
              <a:t>&lt;?</a:t>
            </a:r>
            <a:r>
              <a:rPr lang="en-US" sz="2000" dirty="0" err="1" smtClean="0"/>
              <a:t>php</a:t>
            </a:r>
            <a:br>
              <a:rPr lang="en-US" sz="2000" dirty="0" smtClean="0"/>
            </a:br>
            <a:r>
              <a:rPr lang="en-US" sz="2000" dirty="0" smtClean="0"/>
              <a:t>$t = date("H");</a:t>
            </a:r>
            <a:br>
              <a:rPr lang="en-US" sz="2000" dirty="0" smtClean="0"/>
            </a:br>
            <a:br>
              <a:rPr lang="en-US" sz="2000" dirty="0" smtClean="0"/>
            </a:br>
            <a:r>
              <a:rPr lang="en-US" sz="2000" dirty="0" smtClean="0"/>
              <a:t>if ($t &lt; "20") {</a:t>
            </a:r>
            <a:br>
              <a:rPr lang="en-US" sz="2000" dirty="0" smtClean="0"/>
            </a:br>
            <a:r>
              <a:rPr lang="en-US" sz="2000" dirty="0" smtClean="0"/>
              <a:t>  echo "Have a good day!";</a:t>
            </a:r>
            <a:br>
              <a:rPr lang="en-US" sz="2000" dirty="0" smtClean="0"/>
            </a:br>
            <a:r>
              <a:rPr lang="en-US" sz="2000" dirty="0" smtClean="0"/>
              <a:t>} else {</a:t>
            </a:r>
            <a:br>
              <a:rPr lang="en-US" sz="2000" dirty="0" smtClean="0"/>
            </a:br>
            <a:r>
              <a:rPr lang="en-US" sz="2000" dirty="0" smtClean="0"/>
              <a:t>  echo "Have a good night!";</a:t>
            </a:r>
            <a:br>
              <a:rPr lang="en-US" sz="2000" dirty="0" smtClean="0"/>
            </a:br>
            <a:r>
              <a:rPr lang="en-US" sz="2000" dirty="0" smtClean="0"/>
              <a:t>}</a:t>
            </a:r>
            <a:br>
              <a:rPr lang="en-US" sz="2000" dirty="0" smtClean="0"/>
            </a:br>
            <a:r>
              <a:rPr lang="en-US" sz="2000" dirty="0" smtClean="0"/>
              <a:t>?&gt;</a:t>
            </a: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PHP</a:t>
            </a:r>
            <a:endParaRPr lang="en-US" dirty="0"/>
          </a:p>
        </p:txBody>
      </p:sp>
      <p:sp>
        <p:nvSpPr>
          <p:cNvPr id="3" name="Content Placeholder 2"/>
          <p:cNvSpPr>
            <a:spLocks noGrp="1"/>
          </p:cNvSpPr>
          <p:nvPr>
            <p:ph idx="1"/>
          </p:nvPr>
        </p:nvSpPr>
        <p:spPr>
          <a:xfrm>
            <a:off x="1435608" y="1447800"/>
            <a:ext cx="7098792" cy="5257800"/>
          </a:xfrm>
        </p:spPr>
        <p:txBody>
          <a:bodyPr>
            <a:normAutofit/>
          </a:bodyPr>
          <a:lstStyle/>
          <a:p>
            <a:r>
              <a:rPr lang="en-US" sz="2000" dirty="0" smtClean="0"/>
              <a:t>Five important characteristics make PHP's practical nature possible −</a:t>
            </a:r>
            <a:endParaRPr lang="en-US" sz="2000" dirty="0" smtClean="0"/>
          </a:p>
          <a:p>
            <a:pPr marL="539750" indent="-457200">
              <a:buFont typeface="+mj-lt"/>
              <a:buAutoNum type="arabicPeriod"/>
            </a:pPr>
            <a:r>
              <a:rPr lang="en-US" sz="2000" dirty="0" smtClean="0"/>
              <a:t>Simplicity</a:t>
            </a:r>
            <a:endParaRPr lang="en-US" sz="2000" dirty="0" smtClean="0"/>
          </a:p>
          <a:p>
            <a:pPr marL="539750" indent="-457200">
              <a:buFont typeface="+mj-lt"/>
              <a:buAutoNum type="arabicPeriod"/>
            </a:pPr>
            <a:r>
              <a:rPr lang="en-US" sz="2000" dirty="0" smtClean="0"/>
              <a:t>Efficiency</a:t>
            </a:r>
            <a:endParaRPr lang="en-US" sz="2000" dirty="0" smtClean="0"/>
          </a:p>
          <a:p>
            <a:pPr marL="539750" indent="-457200">
              <a:buFont typeface="+mj-lt"/>
              <a:buAutoNum type="arabicPeriod"/>
            </a:pPr>
            <a:r>
              <a:rPr lang="en-US" sz="2000" dirty="0" smtClean="0"/>
              <a:t>Security</a:t>
            </a:r>
            <a:endParaRPr lang="en-US" sz="2000" dirty="0" smtClean="0"/>
          </a:p>
          <a:p>
            <a:pPr marL="539750" indent="-457200">
              <a:buFont typeface="+mj-lt"/>
              <a:buAutoNum type="arabicPeriod"/>
            </a:pPr>
            <a:r>
              <a:rPr lang="en-US" sz="2000" dirty="0" smtClean="0"/>
              <a:t>Flexibility</a:t>
            </a:r>
            <a:endParaRPr lang="en-US" sz="2000" dirty="0" smtClean="0"/>
          </a:p>
          <a:p>
            <a:pPr marL="539750" indent="-457200">
              <a:buFont typeface="+mj-lt"/>
              <a:buAutoNum type="arabicPeriod"/>
            </a:pPr>
            <a:r>
              <a:rPr lang="en-US" sz="2000" dirty="0" smtClean="0"/>
              <a:t>Familiarity</a:t>
            </a:r>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Autofit/>
          </a:bodyPr>
          <a:lstStyle/>
          <a:p>
            <a:pPr>
              <a:buFont typeface="Wingdings" panose="05000000000000000000" pitchFamily="2" charset="2"/>
              <a:buChar char="v"/>
            </a:pPr>
            <a:r>
              <a:rPr lang="en-US" sz="2400" b="1" dirty="0" smtClean="0"/>
              <a:t>The if...</a:t>
            </a:r>
            <a:r>
              <a:rPr lang="en-US" sz="2400" b="1" dirty="0" err="1" smtClean="0"/>
              <a:t>elseif</a:t>
            </a:r>
            <a:r>
              <a:rPr lang="en-US" sz="2400" b="1" dirty="0" smtClean="0"/>
              <a:t>...else Statement -</a:t>
            </a:r>
            <a:endParaRPr lang="en-US" sz="2000" dirty="0" smtClean="0"/>
          </a:p>
          <a:p>
            <a:r>
              <a:rPr lang="en-US" sz="1600" dirty="0" smtClean="0"/>
              <a:t>The if...</a:t>
            </a:r>
            <a:r>
              <a:rPr lang="en-US" sz="1600" dirty="0" err="1" smtClean="0"/>
              <a:t>elseif</a:t>
            </a:r>
            <a:r>
              <a:rPr lang="en-US" sz="1600" dirty="0" smtClean="0"/>
              <a:t>...else statement executes different codes for more than two conditions.</a:t>
            </a:r>
            <a:endParaRPr lang="en-US" sz="1600" dirty="0" smtClean="0"/>
          </a:p>
          <a:p>
            <a:r>
              <a:rPr lang="en-US" sz="1600" b="1" dirty="0" smtClean="0"/>
              <a:t>Syntax</a:t>
            </a:r>
            <a:endParaRPr lang="en-US" sz="1600" b="1" dirty="0" smtClean="0"/>
          </a:p>
          <a:p>
            <a:r>
              <a:rPr lang="en-US" sz="1600" dirty="0" smtClean="0"/>
              <a:t>if (</a:t>
            </a:r>
            <a:r>
              <a:rPr lang="en-US" sz="1600" i="1" dirty="0" smtClean="0"/>
              <a:t>condition</a:t>
            </a:r>
            <a:r>
              <a:rPr lang="en-US" sz="1600" dirty="0" smtClean="0"/>
              <a:t>) {</a:t>
            </a:r>
            <a:br>
              <a:rPr lang="en-US" sz="1600" dirty="0" smtClean="0"/>
            </a:br>
            <a:r>
              <a:rPr lang="en-US" sz="1600" dirty="0" smtClean="0"/>
              <a:t>  </a:t>
            </a:r>
            <a:r>
              <a:rPr lang="en-US" sz="1600" i="1" dirty="0" smtClean="0"/>
              <a:t>code to be executed if this condition is true;</a:t>
            </a:r>
            <a:br>
              <a:rPr lang="en-US" sz="1600" i="1" dirty="0" smtClean="0"/>
            </a:br>
            <a:r>
              <a:rPr lang="en-US" sz="1600" dirty="0" smtClean="0"/>
              <a:t>} </a:t>
            </a:r>
            <a:r>
              <a:rPr lang="en-US" sz="1600" dirty="0" err="1" smtClean="0"/>
              <a:t>elseif</a:t>
            </a:r>
            <a:r>
              <a:rPr lang="en-US" sz="1600" dirty="0" smtClean="0"/>
              <a:t> (</a:t>
            </a:r>
            <a:r>
              <a:rPr lang="en-US" sz="1600" i="1" dirty="0" smtClean="0"/>
              <a:t>condition</a:t>
            </a:r>
            <a:r>
              <a:rPr lang="en-US" sz="1600" dirty="0" smtClean="0"/>
              <a:t>) {</a:t>
            </a:r>
            <a:br>
              <a:rPr lang="en-US" sz="1600" dirty="0" smtClean="0"/>
            </a:br>
            <a:r>
              <a:rPr lang="en-US" sz="1600" dirty="0" smtClean="0"/>
              <a:t> </a:t>
            </a:r>
            <a:r>
              <a:rPr lang="en-US" sz="1600" i="1" dirty="0" smtClean="0"/>
              <a:t> code to be executed if first condition is false and this condition is true;</a:t>
            </a:r>
            <a:br>
              <a:rPr lang="en-US" sz="1600" i="1" dirty="0" smtClean="0"/>
            </a:br>
            <a:r>
              <a:rPr lang="en-US" sz="1600" dirty="0" smtClean="0"/>
              <a:t>} else {</a:t>
            </a:r>
            <a:br>
              <a:rPr lang="en-US" sz="1600" dirty="0" smtClean="0"/>
            </a:br>
            <a:r>
              <a:rPr lang="en-US" sz="1600" dirty="0" smtClean="0"/>
              <a:t>  </a:t>
            </a:r>
            <a:r>
              <a:rPr lang="en-US" sz="1600" i="1" dirty="0" smtClean="0"/>
              <a:t>code to be executed if all conditions are false;</a:t>
            </a:r>
            <a:br>
              <a:rPr lang="en-US" sz="1600" i="1" dirty="0" smtClean="0"/>
            </a:br>
            <a:r>
              <a:rPr lang="en-US" sz="1600" dirty="0" smtClean="0"/>
              <a:t>}</a:t>
            </a:r>
            <a:endParaRPr lang="en-US" sz="1600" dirty="0" smtClean="0"/>
          </a:p>
          <a:p>
            <a:r>
              <a:rPr lang="en-US" sz="1600" b="1" dirty="0" smtClean="0"/>
              <a:t>Example</a:t>
            </a:r>
            <a:endParaRPr lang="en-US" sz="1600" b="1" dirty="0" smtClean="0"/>
          </a:p>
          <a:p>
            <a:r>
              <a:rPr lang="en-US" sz="1600" dirty="0" smtClean="0"/>
              <a:t>Output "Have a good morning!" if the current time is less than 10, and "Have a good day!" if the current time is less than 20. Otherwise it will output "Have a good night!":</a:t>
            </a:r>
            <a:endParaRPr lang="en-US" sz="1600" dirty="0" smtClean="0"/>
          </a:p>
          <a:p>
            <a:r>
              <a:rPr lang="en-US" sz="1600" dirty="0" smtClean="0"/>
              <a:t>&lt;?</a:t>
            </a:r>
            <a:r>
              <a:rPr lang="en-US" sz="1600" dirty="0" err="1" smtClean="0"/>
              <a:t>php</a:t>
            </a:r>
            <a:br>
              <a:rPr lang="en-US" sz="1600" dirty="0" smtClean="0"/>
            </a:br>
            <a:r>
              <a:rPr lang="en-US" sz="1600" dirty="0" smtClean="0"/>
              <a:t>$t = date("H");</a:t>
            </a:r>
            <a:br>
              <a:rPr lang="en-US" sz="1600" dirty="0" smtClean="0"/>
            </a:br>
            <a:br>
              <a:rPr lang="en-US" sz="1600" dirty="0" smtClean="0"/>
            </a:br>
            <a:r>
              <a:rPr lang="en-US" sz="1600" dirty="0" smtClean="0"/>
              <a:t>if ($t &lt; "10") {</a:t>
            </a:r>
            <a:br>
              <a:rPr lang="en-US" sz="1600" dirty="0" smtClean="0"/>
            </a:br>
            <a:r>
              <a:rPr lang="en-US" sz="1600" dirty="0" smtClean="0"/>
              <a:t>  echo "Have a good morning!";</a:t>
            </a:r>
            <a:br>
              <a:rPr lang="en-US" sz="1600" dirty="0" smtClean="0"/>
            </a:br>
            <a:r>
              <a:rPr lang="en-US" sz="1600" dirty="0" smtClean="0"/>
              <a:t>} </a:t>
            </a:r>
            <a:r>
              <a:rPr lang="en-US" sz="1600" dirty="0" err="1" smtClean="0"/>
              <a:t>elseif</a:t>
            </a:r>
            <a:r>
              <a:rPr lang="en-US" sz="1600" dirty="0" smtClean="0"/>
              <a:t> ($t &lt; "20") {</a:t>
            </a:r>
            <a:br>
              <a:rPr lang="en-US" sz="1600" dirty="0" smtClean="0"/>
            </a:br>
            <a:r>
              <a:rPr lang="en-US" sz="1600" dirty="0" smtClean="0"/>
              <a:t>  echo "Have a good day!";</a:t>
            </a:r>
            <a:br>
              <a:rPr lang="en-US" sz="1600" dirty="0" smtClean="0"/>
            </a:br>
            <a:r>
              <a:rPr lang="en-US" sz="1600" dirty="0" smtClean="0"/>
              <a:t>} else {</a:t>
            </a:r>
            <a:br>
              <a:rPr lang="en-US" sz="1600" dirty="0" smtClean="0"/>
            </a:br>
            <a:r>
              <a:rPr lang="en-US" sz="1600" dirty="0" smtClean="0"/>
              <a:t>  echo "Have a good night!";</a:t>
            </a:r>
            <a:br>
              <a:rPr lang="en-US" sz="1600" dirty="0" smtClean="0"/>
            </a:br>
            <a:r>
              <a:rPr lang="en-US" sz="1600" dirty="0" smtClean="0"/>
              <a:t>}</a:t>
            </a:r>
            <a:br>
              <a:rPr lang="en-US" sz="1600" dirty="0" smtClean="0"/>
            </a:br>
            <a:r>
              <a:rPr lang="en-US" sz="1600" dirty="0" smtClean="0"/>
              <a:t>?&gt;</a:t>
            </a:r>
            <a:endParaRPr lang="en-US" sz="16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Autofit/>
          </a:bodyPr>
          <a:lstStyle/>
          <a:p>
            <a:pPr>
              <a:buFont typeface="Wingdings" panose="05000000000000000000" pitchFamily="2" charset="2"/>
              <a:buChar char="v"/>
            </a:pPr>
            <a:r>
              <a:rPr lang="en-US" sz="2400" b="1" dirty="0" smtClean="0"/>
              <a:t>The switch Statement –</a:t>
            </a:r>
            <a:endParaRPr lang="en-US" sz="2400" b="1" dirty="0" smtClean="0"/>
          </a:p>
          <a:p>
            <a:pPr>
              <a:buFont typeface="Wingdings" panose="05000000000000000000" pitchFamily="2" charset="2"/>
              <a:buChar char="v"/>
            </a:pPr>
            <a:endParaRPr lang="en-US" sz="2000" dirty="0" smtClean="0"/>
          </a:p>
          <a:p>
            <a:r>
              <a:rPr lang="en-US" sz="1800" dirty="0" smtClean="0"/>
              <a:t>The switch statement is used to perform different actions based on different conditions.</a:t>
            </a:r>
            <a:endParaRPr lang="en-US" sz="1800" dirty="0" smtClean="0"/>
          </a:p>
          <a:p>
            <a:r>
              <a:rPr lang="en-US" sz="1800" dirty="0" smtClean="0"/>
              <a:t>Use the switch statement to </a:t>
            </a:r>
            <a:r>
              <a:rPr lang="en-US" sz="1800" b="1" dirty="0" smtClean="0"/>
              <a:t>select one of many blocks of code to be executed</a:t>
            </a:r>
            <a:r>
              <a:rPr lang="en-US" sz="1800" dirty="0" smtClean="0"/>
              <a:t>.</a:t>
            </a:r>
            <a:endParaRPr lang="en-US" sz="1800" dirty="0" smtClean="0"/>
          </a:p>
          <a:p>
            <a:endParaRPr lang="en-US" sz="1800" dirty="0" smtClean="0"/>
          </a:p>
          <a:p>
            <a:r>
              <a:rPr lang="en-US" sz="1800" b="1" dirty="0" smtClean="0"/>
              <a:t>Syntax</a:t>
            </a:r>
            <a:endParaRPr lang="en-US" sz="1800" b="1" dirty="0" smtClean="0"/>
          </a:p>
          <a:p>
            <a:r>
              <a:rPr lang="en-US" sz="1800" dirty="0" smtClean="0"/>
              <a:t>switch (</a:t>
            </a:r>
            <a:r>
              <a:rPr lang="en-US" sz="1800" i="1" dirty="0" smtClean="0"/>
              <a:t>n</a:t>
            </a:r>
            <a:r>
              <a:rPr lang="en-US" sz="1800" dirty="0" smtClean="0"/>
              <a:t>) {</a:t>
            </a:r>
            <a:br>
              <a:rPr lang="en-US" sz="1800" dirty="0" smtClean="0"/>
            </a:br>
            <a:r>
              <a:rPr lang="en-US" sz="1800" dirty="0" smtClean="0"/>
              <a:t>  case </a:t>
            </a:r>
            <a:r>
              <a:rPr lang="en-US" sz="1800" i="1" dirty="0" smtClean="0"/>
              <a:t>label1:</a:t>
            </a:r>
            <a:br>
              <a:rPr lang="en-US" sz="1800" dirty="0" smtClean="0"/>
            </a:br>
            <a:r>
              <a:rPr lang="en-US" sz="1800" dirty="0" smtClean="0"/>
              <a:t>  </a:t>
            </a:r>
            <a:r>
              <a:rPr lang="en-US" sz="1800" i="1" dirty="0" smtClean="0"/>
              <a:t>  code to be executed if n=label1;</a:t>
            </a:r>
            <a:br>
              <a:rPr lang="en-US" sz="1800" dirty="0" smtClean="0"/>
            </a:br>
            <a:r>
              <a:rPr lang="en-US" sz="1800" dirty="0" smtClean="0"/>
              <a:t>    break;</a:t>
            </a:r>
            <a:br>
              <a:rPr lang="en-US" sz="1800" dirty="0" smtClean="0"/>
            </a:br>
            <a:r>
              <a:rPr lang="en-US" sz="1800" dirty="0" smtClean="0"/>
              <a:t>  case </a:t>
            </a:r>
            <a:r>
              <a:rPr lang="en-US" sz="1800" i="1" dirty="0" smtClean="0"/>
              <a:t>label2:</a:t>
            </a:r>
            <a:br>
              <a:rPr lang="en-US" sz="1800" dirty="0" smtClean="0"/>
            </a:br>
            <a:r>
              <a:rPr lang="en-US" sz="1800" dirty="0" smtClean="0"/>
              <a:t>  </a:t>
            </a:r>
            <a:r>
              <a:rPr lang="en-US" sz="1800" i="1" dirty="0" smtClean="0"/>
              <a:t>  code to be executed if n=label2;</a:t>
            </a:r>
            <a:br>
              <a:rPr lang="en-US" sz="1800" dirty="0" smtClean="0"/>
            </a:br>
            <a:r>
              <a:rPr lang="en-US" sz="1800" dirty="0" smtClean="0"/>
              <a:t>    break;</a:t>
            </a:r>
            <a:br>
              <a:rPr lang="en-US" sz="1800" dirty="0" smtClean="0"/>
            </a:br>
            <a:r>
              <a:rPr lang="en-US" sz="1800" dirty="0" smtClean="0"/>
              <a:t>  case </a:t>
            </a:r>
            <a:r>
              <a:rPr lang="en-US" sz="1800" i="1" dirty="0" smtClean="0"/>
              <a:t>label3:</a:t>
            </a:r>
            <a:br>
              <a:rPr lang="en-US" sz="1800" dirty="0" smtClean="0"/>
            </a:br>
            <a:r>
              <a:rPr lang="en-US" sz="1800" dirty="0" smtClean="0"/>
              <a:t>  </a:t>
            </a:r>
            <a:r>
              <a:rPr lang="en-US" sz="1800" i="1" dirty="0" smtClean="0"/>
              <a:t>  code to be executed if n=label3;</a:t>
            </a:r>
            <a:br>
              <a:rPr lang="en-US" sz="1800" dirty="0" smtClean="0"/>
            </a:br>
            <a:r>
              <a:rPr lang="en-US" sz="1800" dirty="0" smtClean="0"/>
              <a:t>    break;</a:t>
            </a:r>
            <a:br>
              <a:rPr lang="en-US" sz="1800" dirty="0" smtClean="0"/>
            </a:br>
            <a:r>
              <a:rPr lang="en-US" sz="1800" dirty="0" smtClean="0"/>
              <a:t>    ...</a:t>
            </a:r>
            <a:br>
              <a:rPr lang="en-US" sz="1800" dirty="0" smtClean="0"/>
            </a:br>
            <a:r>
              <a:rPr lang="en-US" sz="1800" dirty="0" smtClean="0"/>
              <a:t>  default:</a:t>
            </a:r>
            <a:br>
              <a:rPr lang="en-US" sz="1800" dirty="0" smtClean="0"/>
            </a:br>
            <a:r>
              <a:rPr lang="en-US" sz="1800" dirty="0" smtClean="0"/>
              <a:t>  </a:t>
            </a:r>
            <a:r>
              <a:rPr lang="en-US" sz="1800" i="1" dirty="0" smtClean="0"/>
              <a:t>  code to be executed if n is different from all labels;</a:t>
            </a:r>
            <a:br>
              <a:rPr lang="en-US" sz="1800" dirty="0" smtClean="0"/>
            </a:br>
            <a:r>
              <a:rPr lang="en-US" sz="1800" dirty="0" smtClean="0"/>
              <a:t>}</a:t>
            </a:r>
            <a:endParaRPr lang="en-US" sz="18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0"/>
            <a:ext cx="8382000" cy="6705600"/>
          </a:xfrm>
        </p:spPr>
        <p:txBody>
          <a:bodyPr>
            <a:noAutofit/>
          </a:bodyPr>
          <a:lstStyle/>
          <a:p>
            <a:r>
              <a:rPr lang="en-US" sz="1700" dirty="0" smtClean="0"/>
              <a:t>First we have a single expression </a:t>
            </a:r>
            <a:r>
              <a:rPr lang="en-US" sz="1700" i="1" dirty="0" smtClean="0"/>
              <a:t>n</a:t>
            </a:r>
            <a:r>
              <a:rPr lang="en-US" sz="1700" dirty="0" smtClean="0"/>
              <a:t> (most often a variable), that is evaluated once.</a:t>
            </a:r>
            <a:endParaRPr lang="en-US" sz="1700" dirty="0" smtClean="0"/>
          </a:p>
          <a:p>
            <a:r>
              <a:rPr lang="en-US" sz="1700" dirty="0" smtClean="0"/>
              <a:t> The value of the expression is then compared with the values for each case in the structure.</a:t>
            </a:r>
            <a:endParaRPr lang="en-US" sz="1700" dirty="0" smtClean="0"/>
          </a:p>
          <a:p>
            <a:r>
              <a:rPr lang="en-US" sz="1700" dirty="0" smtClean="0"/>
              <a:t> If there is a match, the block of code associated with that case is executed. Use break to prevent the code from running into the next case automatically. </a:t>
            </a:r>
            <a:endParaRPr lang="en-US" sz="1700" dirty="0" smtClean="0"/>
          </a:p>
          <a:p>
            <a:r>
              <a:rPr lang="en-US" sz="1700" dirty="0" smtClean="0"/>
              <a:t>The default statement is used if no match is found.</a:t>
            </a:r>
            <a:endParaRPr lang="en-US" sz="1700" b="1" dirty="0" smtClean="0"/>
          </a:p>
          <a:p>
            <a:r>
              <a:rPr lang="en-US" sz="1700" b="1" dirty="0" smtClean="0"/>
              <a:t>Example</a:t>
            </a:r>
            <a:endParaRPr lang="en-US" sz="1700" b="1" dirty="0" smtClean="0"/>
          </a:p>
          <a:p>
            <a:r>
              <a:rPr lang="en-US" sz="1700" dirty="0" smtClean="0"/>
              <a:t>&lt;?</a:t>
            </a:r>
            <a:r>
              <a:rPr lang="en-US" sz="1700" dirty="0" err="1" smtClean="0"/>
              <a:t>php</a:t>
            </a:r>
            <a:br>
              <a:rPr lang="en-US" sz="1700" dirty="0" smtClean="0"/>
            </a:br>
            <a:r>
              <a:rPr lang="en-US" sz="1700" dirty="0" smtClean="0"/>
              <a:t>$</a:t>
            </a:r>
            <a:r>
              <a:rPr lang="en-US" sz="1700" dirty="0" err="1" smtClean="0"/>
              <a:t>favcolor</a:t>
            </a:r>
            <a:r>
              <a:rPr lang="en-US" sz="1700" dirty="0" smtClean="0"/>
              <a:t> = "red";</a:t>
            </a:r>
            <a:br>
              <a:rPr lang="en-US" sz="1700" dirty="0" smtClean="0"/>
            </a:br>
            <a:br>
              <a:rPr lang="en-US" sz="1700" dirty="0" smtClean="0"/>
            </a:br>
            <a:r>
              <a:rPr lang="en-US" sz="1700" dirty="0" smtClean="0"/>
              <a:t>switch ($</a:t>
            </a:r>
            <a:r>
              <a:rPr lang="en-US" sz="1700" dirty="0" err="1" smtClean="0"/>
              <a:t>favcolor</a:t>
            </a:r>
            <a:r>
              <a:rPr lang="en-US" sz="1700" dirty="0" smtClean="0"/>
              <a:t>) {</a:t>
            </a:r>
            <a:br>
              <a:rPr lang="en-US" sz="1700" dirty="0" smtClean="0"/>
            </a:br>
            <a:r>
              <a:rPr lang="en-US" sz="1700" dirty="0" smtClean="0"/>
              <a:t>  case "red":</a:t>
            </a:r>
            <a:br>
              <a:rPr lang="en-US" sz="1700" dirty="0" smtClean="0"/>
            </a:br>
            <a:r>
              <a:rPr lang="en-US" sz="1700" dirty="0" smtClean="0"/>
              <a:t>    echo "Your favorite color is red!";</a:t>
            </a:r>
            <a:br>
              <a:rPr lang="en-US" sz="1700" dirty="0" smtClean="0"/>
            </a:br>
            <a:r>
              <a:rPr lang="en-US" sz="1700" dirty="0" smtClean="0"/>
              <a:t>    break;</a:t>
            </a:r>
            <a:br>
              <a:rPr lang="en-US" sz="1700" dirty="0" smtClean="0"/>
            </a:br>
            <a:r>
              <a:rPr lang="en-US" sz="1700" dirty="0" smtClean="0"/>
              <a:t>  case "blue":</a:t>
            </a:r>
            <a:br>
              <a:rPr lang="en-US" sz="1700" dirty="0" smtClean="0"/>
            </a:br>
            <a:r>
              <a:rPr lang="en-US" sz="1700" dirty="0" smtClean="0"/>
              <a:t>    echo "Your favorite color is blue!";</a:t>
            </a:r>
            <a:br>
              <a:rPr lang="en-US" sz="1700" dirty="0" smtClean="0"/>
            </a:br>
            <a:r>
              <a:rPr lang="en-US" sz="1700" dirty="0" smtClean="0"/>
              <a:t>    break;</a:t>
            </a:r>
            <a:br>
              <a:rPr lang="en-US" sz="1700" dirty="0" smtClean="0"/>
            </a:br>
            <a:r>
              <a:rPr lang="en-US" sz="1700" dirty="0" smtClean="0"/>
              <a:t>  case "green":</a:t>
            </a:r>
            <a:br>
              <a:rPr lang="en-US" sz="1700" dirty="0" smtClean="0"/>
            </a:br>
            <a:r>
              <a:rPr lang="en-US" sz="1700" dirty="0" smtClean="0"/>
              <a:t>    echo "Your favorite color is green!";</a:t>
            </a:r>
            <a:br>
              <a:rPr lang="en-US" sz="1700" dirty="0" smtClean="0"/>
            </a:br>
            <a:r>
              <a:rPr lang="en-US" sz="1700" dirty="0" smtClean="0"/>
              <a:t>    break;</a:t>
            </a:r>
            <a:br>
              <a:rPr lang="en-US" sz="1700" dirty="0" smtClean="0"/>
            </a:br>
            <a:r>
              <a:rPr lang="en-US" sz="1700" dirty="0" smtClean="0"/>
              <a:t>  default:</a:t>
            </a:r>
            <a:br>
              <a:rPr lang="en-US" sz="1700" dirty="0" smtClean="0"/>
            </a:br>
            <a:r>
              <a:rPr lang="en-US" sz="1700" dirty="0" smtClean="0"/>
              <a:t>    echo "Your favorite color is neither red, blue, nor green!";</a:t>
            </a:r>
            <a:br>
              <a:rPr lang="en-US" sz="1700" dirty="0" smtClean="0"/>
            </a:br>
            <a:r>
              <a:rPr lang="en-US" sz="1700" dirty="0" smtClean="0"/>
              <a:t>}</a:t>
            </a:r>
            <a:br>
              <a:rPr lang="en-US" sz="1700" dirty="0" smtClean="0"/>
            </a:br>
            <a:r>
              <a:rPr lang="en-US" sz="1700" dirty="0" smtClean="0"/>
              <a:t>?&gt;</a:t>
            </a:r>
            <a:endParaRPr lang="en-US" sz="17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Loops –</a:t>
            </a:r>
            <a:endParaRPr lang="en-US" sz="2400" b="1" dirty="0" smtClean="0"/>
          </a:p>
          <a:p>
            <a:pPr>
              <a:buFont typeface="Wingdings" panose="05000000000000000000" pitchFamily="2" charset="2"/>
              <a:buChar char="v"/>
            </a:pPr>
            <a:endParaRPr lang="en-US" sz="2000" b="1" dirty="0" smtClean="0"/>
          </a:p>
          <a:p>
            <a:r>
              <a:rPr lang="en-US" sz="2000" dirty="0" smtClean="0"/>
              <a:t>Often when you write code, you want the same block of code to run over and over again a certain number of times. </a:t>
            </a:r>
            <a:endParaRPr lang="en-US" sz="2000" dirty="0" smtClean="0"/>
          </a:p>
          <a:p>
            <a:r>
              <a:rPr lang="en-US" sz="2000" dirty="0" smtClean="0"/>
              <a:t>So, instead of adding several almost equal code-lines in a script, we can use loops.</a:t>
            </a:r>
            <a:endParaRPr lang="en-US" sz="2000" dirty="0" smtClean="0"/>
          </a:p>
          <a:p>
            <a:r>
              <a:rPr lang="en-US" sz="2000" dirty="0" smtClean="0"/>
              <a:t>Loops are used to execute the same block of code again and again, as long as a certain condition is true.</a:t>
            </a:r>
            <a:endParaRPr lang="en-US" sz="2000" dirty="0" smtClean="0"/>
          </a:p>
          <a:p>
            <a:endParaRPr lang="en-US" sz="2000" dirty="0" smtClean="0"/>
          </a:p>
          <a:p>
            <a:r>
              <a:rPr lang="en-US" sz="2000" dirty="0" smtClean="0"/>
              <a:t>In PHP, we have the following loop types:</a:t>
            </a:r>
            <a:endParaRPr lang="en-US" sz="2000" dirty="0" smtClean="0"/>
          </a:p>
          <a:p>
            <a:pPr marL="539750" indent="-457200">
              <a:buFont typeface="+mj-lt"/>
              <a:buAutoNum type="arabicPeriod"/>
            </a:pPr>
            <a:r>
              <a:rPr lang="en-US" sz="2000" b="1" dirty="0" smtClean="0"/>
              <a:t>while </a:t>
            </a:r>
            <a:r>
              <a:rPr lang="en-US" sz="2000" dirty="0" smtClean="0"/>
              <a:t>- loops through a block of code as long as the specified condition is true</a:t>
            </a:r>
            <a:endParaRPr lang="en-US" sz="2000" dirty="0" smtClean="0"/>
          </a:p>
          <a:p>
            <a:pPr marL="539750" indent="-457200">
              <a:buFont typeface="+mj-lt"/>
              <a:buAutoNum type="arabicPeriod"/>
            </a:pPr>
            <a:r>
              <a:rPr lang="en-US" sz="2000" b="1" dirty="0" smtClean="0"/>
              <a:t>do...while</a:t>
            </a:r>
            <a:r>
              <a:rPr lang="en-US" sz="2000" dirty="0" smtClean="0"/>
              <a:t> - loops through a block of code once, and then repeats the loop as long as the specified condition is true</a:t>
            </a:r>
            <a:endParaRPr lang="en-US" sz="2000" dirty="0" smtClean="0"/>
          </a:p>
          <a:p>
            <a:pPr marL="539750" indent="-457200">
              <a:buFont typeface="+mj-lt"/>
              <a:buAutoNum type="arabicPeriod"/>
            </a:pPr>
            <a:r>
              <a:rPr lang="en-US" sz="2000" b="1" dirty="0" smtClean="0"/>
              <a:t>for </a:t>
            </a:r>
            <a:r>
              <a:rPr lang="en-US" sz="2000" dirty="0" smtClean="0"/>
              <a:t>- loops through a block of code a specified number of times</a:t>
            </a:r>
            <a:endParaRPr lang="en-US" sz="2000" dirty="0" smtClean="0"/>
          </a:p>
          <a:p>
            <a:pPr marL="539750" indent="-457200">
              <a:buFont typeface="+mj-lt"/>
              <a:buAutoNum type="arabicPeriod"/>
            </a:pPr>
            <a:r>
              <a:rPr lang="en-US" sz="2000" b="1" dirty="0" err="1" smtClean="0"/>
              <a:t>foreach</a:t>
            </a:r>
            <a:r>
              <a:rPr lang="en-US" sz="2000" dirty="0" smtClean="0"/>
              <a:t> - loops through a block of code for each element in an array</a:t>
            </a:r>
            <a:endParaRPr lang="en-US" sz="2000" dirty="0" smtClean="0"/>
          </a:p>
          <a:p>
            <a:pPr>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705600"/>
          </a:xfrm>
        </p:spPr>
        <p:txBody>
          <a:bodyPr>
            <a:normAutofit/>
          </a:bodyPr>
          <a:lstStyle/>
          <a:p>
            <a:pPr>
              <a:buFont typeface="Wingdings" panose="05000000000000000000" pitchFamily="2" charset="2"/>
              <a:buChar char="v"/>
            </a:pPr>
            <a:r>
              <a:rPr lang="en-US" sz="2400" b="1" dirty="0" smtClean="0"/>
              <a:t>while Loop –</a:t>
            </a:r>
            <a:endParaRPr lang="en-US" sz="2400" b="1" dirty="0" smtClean="0"/>
          </a:p>
          <a:p>
            <a:pPr>
              <a:buFont typeface="Wingdings" panose="05000000000000000000" pitchFamily="2" charset="2"/>
              <a:buChar char="v"/>
            </a:pPr>
            <a:endParaRPr lang="en-US" sz="2000" b="1" dirty="0" smtClean="0"/>
          </a:p>
          <a:p>
            <a:r>
              <a:rPr lang="en-US" sz="2000" dirty="0" smtClean="0"/>
              <a:t>The while loop - Loops through a block of code as long as the specified condition is true.</a:t>
            </a:r>
            <a:endParaRPr lang="en-US" sz="2000" dirty="0" smtClean="0"/>
          </a:p>
          <a:p>
            <a:r>
              <a:rPr lang="en-US" sz="2000" b="1" dirty="0" smtClean="0"/>
              <a:t>Syntax</a:t>
            </a:r>
            <a:endParaRPr lang="en-US" sz="2000" b="1" dirty="0" smtClean="0"/>
          </a:p>
          <a:p>
            <a:r>
              <a:rPr lang="en-US" sz="2000" dirty="0" smtClean="0"/>
              <a:t>while (</a:t>
            </a:r>
            <a:r>
              <a:rPr lang="en-US" sz="2000" i="1" dirty="0" smtClean="0"/>
              <a:t>condition is true</a:t>
            </a:r>
            <a:r>
              <a:rPr lang="en-US" sz="2000" dirty="0" smtClean="0"/>
              <a:t>) {</a:t>
            </a:r>
            <a:br>
              <a:rPr lang="en-US" sz="2000" dirty="0" smtClean="0"/>
            </a:br>
            <a:r>
              <a:rPr lang="en-US" sz="2000" i="1" dirty="0" smtClean="0"/>
              <a:t>  code to be executed</a:t>
            </a:r>
            <a:r>
              <a:rPr lang="en-US" sz="2000" dirty="0" smtClean="0"/>
              <a:t>;</a:t>
            </a:r>
            <a:br>
              <a:rPr lang="en-US" sz="2000" dirty="0" smtClean="0"/>
            </a:br>
            <a:r>
              <a:rPr lang="en-US" sz="2000" dirty="0" smtClean="0"/>
              <a:t>}</a:t>
            </a:r>
            <a:endParaRPr lang="en-US" sz="2000" dirty="0" smtClean="0"/>
          </a:p>
          <a:p>
            <a:r>
              <a:rPr lang="en-US" sz="2000" dirty="0" smtClean="0"/>
              <a:t>Example</a:t>
            </a:r>
            <a:endParaRPr lang="en-US" sz="2000" dirty="0" smtClean="0"/>
          </a:p>
          <a:p>
            <a:r>
              <a:rPr lang="en-US" sz="2000" dirty="0" smtClean="0"/>
              <a:t>The example below displays the numbers from 1 to 5:</a:t>
            </a:r>
            <a:endParaRPr lang="en-US" sz="2000" dirty="0" smtClean="0"/>
          </a:p>
          <a:p>
            <a:r>
              <a:rPr lang="en-US" sz="2000" dirty="0" smtClean="0"/>
              <a:t>&lt;?</a:t>
            </a:r>
            <a:r>
              <a:rPr lang="en-US" sz="2000" dirty="0" err="1" smtClean="0"/>
              <a:t>php</a:t>
            </a:r>
            <a:br>
              <a:rPr lang="en-US" sz="2000" dirty="0" smtClean="0"/>
            </a:br>
            <a:r>
              <a:rPr lang="en-US" sz="2000" dirty="0" smtClean="0"/>
              <a:t>$x = 1;</a:t>
            </a:r>
            <a:br>
              <a:rPr lang="en-US" sz="2000" dirty="0" smtClean="0"/>
            </a:br>
            <a:br>
              <a:rPr lang="en-US" sz="2000" dirty="0" smtClean="0"/>
            </a:br>
            <a:r>
              <a:rPr lang="en-US" sz="2000" dirty="0" smtClean="0"/>
              <a:t>while($x &lt;= 5) {</a:t>
            </a:r>
            <a:br>
              <a:rPr lang="en-US" sz="2000" dirty="0" smtClean="0"/>
            </a:br>
            <a:r>
              <a:rPr lang="en-US" sz="2000" dirty="0" smtClean="0"/>
              <a:t>  echo "The number is: $x &lt;</a:t>
            </a:r>
            <a:r>
              <a:rPr lang="en-US" sz="2000" dirty="0" err="1" smtClean="0"/>
              <a:t>br</a:t>
            </a:r>
            <a:r>
              <a:rPr lang="en-US" sz="2000" dirty="0" smtClean="0"/>
              <a:t>&gt;";</a:t>
            </a:r>
            <a:br>
              <a:rPr lang="en-US" sz="2000" dirty="0" smtClean="0"/>
            </a:br>
            <a:r>
              <a:rPr lang="en-US" sz="2000" dirty="0" smtClean="0"/>
              <a:t>  $x++;</a:t>
            </a:r>
            <a:br>
              <a:rPr lang="en-US" sz="2000" dirty="0" smtClean="0"/>
            </a:br>
            <a:r>
              <a:rPr lang="en-US" sz="2000" dirty="0" smtClean="0"/>
              <a:t>}</a:t>
            </a:r>
            <a:br>
              <a:rPr lang="en-US" sz="2000" dirty="0" smtClean="0"/>
            </a:br>
            <a:r>
              <a:rPr lang="en-US" sz="2000" dirty="0" smtClean="0"/>
              <a:t>?&gt;</a:t>
            </a: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0"/>
            <a:ext cx="8382000" cy="6705600"/>
          </a:xfrm>
        </p:spPr>
        <p:txBody>
          <a:bodyPr>
            <a:noAutofit/>
          </a:bodyPr>
          <a:lstStyle/>
          <a:p>
            <a:pPr>
              <a:buFont typeface="Wingdings" panose="05000000000000000000" pitchFamily="2" charset="2"/>
              <a:buChar char="v"/>
            </a:pPr>
            <a:r>
              <a:rPr lang="en-US" sz="2400" b="1" dirty="0" smtClean="0"/>
              <a:t>do while Loop –</a:t>
            </a:r>
            <a:endParaRPr lang="en-US" sz="2000" b="1" dirty="0" smtClean="0"/>
          </a:p>
          <a:p>
            <a:r>
              <a:rPr lang="en-US" sz="1700" dirty="0" smtClean="0"/>
              <a:t>The do...while loop - Loops through a block of code once, and then repeats the loop as long as the specified condition is true.</a:t>
            </a:r>
            <a:endParaRPr lang="en-US" sz="1700" dirty="0" smtClean="0"/>
          </a:p>
          <a:p>
            <a:r>
              <a:rPr lang="en-US" sz="1700" b="1" dirty="0" smtClean="0"/>
              <a:t>Syntax</a:t>
            </a:r>
            <a:endParaRPr lang="en-US" sz="1700" b="1" dirty="0" smtClean="0"/>
          </a:p>
          <a:p>
            <a:pPr lvl="1">
              <a:buNone/>
            </a:pPr>
            <a:r>
              <a:rPr lang="en-US" sz="1600" dirty="0" smtClean="0"/>
              <a:t>   do {</a:t>
            </a:r>
            <a:br>
              <a:rPr lang="en-US" sz="1600" dirty="0" smtClean="0"/>
            </a:br>
            <a:r>
              <a:rPr lang="en-US" sz="1600" i="1" dirty="0" smtClean="0"/>
              <a:t>  code to be executed;</a:t>
            </a:r>
            <a:br>
              <a:rPr lang="en-US" sz="1600" i="1" dirty="0" smtClean="0"/>
            </a:br>
            <a:r>
              <a:rPr lang="en-US" sz="1600" dirty="0" smtClean="0"/>
              <a:t>} while (</a:t>
            </a:r>
            <a:r>
              <a:rPr lang="en-US" sz="1600" i="1" dirty="0" smtClean="0"/>
              <a:t>condition is true</a:t>
            </a:r>
            <a:r>
              <a:rPr lang="en-US" sz="1600" dirty="0" smtClean="0"/>
              <a:t>);</a:t>
            </a:r>
            <a:endParaRPr lang="en-US" sz="1600" dirty="0" smtClean="0"/>
          </a:p>
          <a:p>
            <a:r>
              <a:rPr lang="en-US" sz="1700" b="1" dirty="0" smtClean="0"/>
              <a:t>Example</a:t>
            </a:r>
            <a:endParaRPr lang="en-US" sz="1700" b="1" dirty="0" smtClean="0"/>
          </a:p>
          <a:p>
            <a:r>
              <a:rPr lang="en-US" sz="1700" dirty="0" smtClean="0"/>
              <a:t>The example below first sets a variable $x to 1 ($x = 1). Then, the do while loop will write some output, and then increment the variable $x with 1. Then the condition is checked (is $x less than, or equal to 5?), and the loop will continue to run as long as $x is less than, or equal to 5:</a:t>
            </a:r>
            <a:endParaRPr lang="en-US" sz="1700" dirty="0" smtClean="0"/>
          </a:p>
          <a:p>
            <a:pPr lvl="1"/>
            <a:r>
              <a:rPr lang="en-US" sz="1800" dirty="0" smtClean="0"/>
              <a:t>&lt;?</a:t>
            </a:r>
            <a:r>
              <a:rPr lang="en-US" sz="1800" dirty="0" err="1" smtClean="0"/>
              <a:t>php</a:t>
            </a:r>
            <a:br>
              <a:rPr lang="en-US" sz="1800" dirty="0" smtClean="0"/>
            </a:br>
            <a:r>
              <a:rPr lang="en-US" sz="1800" dirty="0" smtClean="0"/>
              <a:t>$x = 1;</a:t>
            </a:r>
            <a:br>
              <a:rPr lang="en-US" sz="1800" dirty="0" smtClean="0"/>
            </a:br>
            <a:br>
              <a:rPr lang="en-US" sz="1800" dirty="0" smtClean="0"/>
            </a:br>
            <a:r>
              <a:rPr lang="en-US" sz="1800" dirty="0" smtClean="0"/>
              <a:t>do {</a:t>
            </a:r>
            <a:br>
              <a:rPr lang="en-US" sz="1800" dirty="0" smtClean="0"/>
            </a:br>
            <a:r>
              <a:rPr lang="en-US" sz="1800" dirty="0" smtClean="0"/>
              <a:t>  echo "The number is: $x &lt;</a:t>
            </a:r>
            <a:r>
              <a:rPr lang="en-US" sz="1800" dirty="0" err="1" smtClean="0"/>
              <a:t>br</a:t>
            </a:r>
            <a:r>
              <a:rPr lang="en-US" sz="1800" dirty="0" smtClean="0"/>
              <a:t>&gt;";</a:t>
            </a:r>
            <a:br>
              <a:rPr lang="en-US" sz="1800" dirty="0" smtClean="0"/>
            </a:br>
            <a:r>
              <a:rPr lang="en-US" sz="1800" dirty="0" smtClean="0"/>
              <a:t>  $x++;</a:t>
            </a:r>
            <a:br>
              <a:rPr lang="en-US" sz="1800" dirty="0" smtClean="0"/>
            </a:br>
            <a:r>
              <a:rPr lang="en-US" sz="1800" dirty="0" smtClean="0"/>
              <a:t>} while ($x &lt;= 5);</a:t>
            </a:r>
            <a:br>
              <a:rPr lang="en-US" sz="1800" dirty="0" smtClean="0"/>
            </a:br>
            <a:r>
              <a:rPr lang="en-US" sz="1800" dirty="0" smtClean="0"/>
              <a:t>?&gt;</a:t>
            </a:r>
            <a:endParaRPr lang="en-US" sz="1800" dirty="0" smtClean="0"/>
          </a:p>
          <a:p>
            <a:r>
              <a:rPr lang="en-US" sz="1700" b="1" dirty="0" smtClean="0"/>
              <a:t>Note</a:t>
            </a:r>
            <a:r>
              <a:rPr lang="en-US" sz="1700" dirty="0" smtClean="0"/>
              <a:t>: In a do...while loop the condition is tested AFTER executing the statements within the loop. This means that the do...while loop will execute its statements at least once, even if the condition is false. </a:t>
            </a:r>
            <a:endParaRPr lang="en-US" sz="17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0"/>
            <a:ext cx="8229600" cy="6705600"/>
          </a:xfrm>
        </p:spPr>
        <p:txBody>
          <a:bodyPr>
            <a:noAutofit/>
          </a:bodyPr>
          <a:lstStyle/>
          <a:p>
            <a:pPr>
              <a:buFont typeface="Wingdings" panose="05000000000000000000" pitchFamily="2" charset="2"/>
              <a:buChar char="v"/>
            </a:pPr>
            <a:r>
              <a:rPr lang="en-US" sz="2400" b="1" dirty="0" smtClean="0"/>
              <a:t>for Loop  –</a:t>
            </a:r>
            <a:endParaRPr lang="en-US" sz="2000" b="1" dirty="0" smtClean="0"/>
          </a:p>
          <a:p>
            <a:r>
              <a:rPr lang="en-US" sz="1800" dirty="0" smtClean="0"/>
              <a:t>The for loop - Loops through a block of code a specified number of times.</a:t>
            </a:r>
            <a:endParaRPr lang="en-US" sz="1800" dirty="0" smtClean="0"/>
          </a:p>
          <a:p>
            <a:r>
              <a:rPr lang="en-US" sz="1800" dirty="0" smtClean="0"/>
              <a:t>The for loop is used when you know in advance how many times the script should run.</a:t>
            </a:r>
            <a:endParaRPr lang="en-US" sz="1800" b="1" dirty="0" smtClean="0"/>
          </a:p>
          <a:p>
            <a:r>
              <a:rPr lang="en-US" sz="1700" b="1" dirty="0" smtClean="0"/>
              <a:t>Syntax</a:t>
            </a:r>
            <a:endParaRPr lang="en-US" sz="1700" b="1" dirty="0" smtClean="0"/>
          </a:p>
          <a:p>
            <a:pPr lvl="1">
              <a:buNone/>
            </a:pPr>
            <a:r>
              <a:rPr lang="en-US" sz="1600" b="1" dirty="0" smtClean="0"/>
              <a:t>   for (</a:t>
            </a:r>
            <a:r>
              <a:rPr lang="en-US" sz="1600" b="1" i="1" dirty="0" smtClean="0"/>
              <a:t>init counter; test counter; increment counter</a:t>
            </a:r>
            <a:r>
              <a:rPr lang="en-US" sz="1600" b="1" dirty="0" smtClean="0"/>
              <a:t>) {</a:t>
            </a:r>
            <a:br>
              <a:rPr lang="en-US" sz="1600" b="1" dirty="0" smtClean="0"/>
            </a:br>
            <a:r>
              <a:rPr lang="en-US" sz="1600" b="1" dirty="0" smtClean="0"/>
              <a:t>  </a:t>
            </a:r>
            <a:r>
              <a:rPr lang="en-US" sz="1600" b="1" i="1" dirty="0" smtClean="0"/>
              <a:t>code to be executed for each iteration;</a:t>
            </a:r>
            <a:br>
              <a:rPr lang="en-US" sz="1600" b="1" dirty="0" smtClean="0"/>
            </a:br>
            <a:r>
              <a:rPr lang="en-US" sz="1600" b="1" dirty="0" smtClean="0"/>
              <a:t>}</a:t>
            </a:r>
            <a:endParaRPr lang="en-US" sz="1600" b="1" dirty="0" smtClean="0"/>
          </a:p>
          <a:p>
            <a:r>
              <a:rPr lang="en-US" sz="1800" b="1" dirty="0" smtClean="0"/>
              <a:t>Parameters:</a:t>
            </a:r>
            <a:endParaRPr lang="en-US" sz="1800" b="1" dirty="0" smtClean="0"/>
          </a:p>
          <a:p>
            <a:pPr marL="425450" indent="-342900">
              <a:buFont typeface="+mj-lt"/>
              <a:buAutoNum type="arabicParenR"/>
            </a:pPr>
            <a:r>
              <a:rPr lang="en-US" sz="1800" i="1" dirty="0" smtClean="0"/>
              <a:t>init counter</a:t>
            </a:r>
            <a:r>
              <a:rPr lang="en-US" sz="1800" dirty="0" smtClean="0"/>
              <a:t>: Initialize the loop counter value</a:t>
            </a:r>
            <a:endParaRPr lang="en-US" sz="1800" dirty="0" smtClean="0"/>
          </a:p>
          <a:p>
            <a:pPr marL="425450" indent="-342900">
              <a:buFont typeface="+mj-lt"/>
              <a:buAutoNum type="arabicParenR"/>
            </a:pPr>
            <a:r>
              <a:rPr lang="en-US" sz="1800" i="1" dirty="0" smtClean="0"/>
              <a:t>test counter</a:t>
            </a:r>
            <a:r>
              <a:rPr lang="en-US" sz="1800" dirty="0" smtClean="0"/>
              <a:t>: Evaluated for each loop iteration. If it evaluates to TRUE, the loop continues. If it evaluates to FALSE, the loop ends.</a:t>
            </a:r>
            <a:endParaRPr lang="en-US" sz="1800" dirty="0" smtClean="0"/>
          </a:p>
          <a:p>
            <a:pPr marL="425450" indent="-342900">
              <a:buFont typeface="+mj-lt"/>
              <a:buAutoNum type="arabicParenR"/>
            </a:pPr>
            <a:r>
              <a:rPr lang="en-US" sz="1800" i="1" dirty="0" smtClean="0"/>
              <a:t>Increment counter</a:t>
            </a:r>
            <a:r>
              <a:rPr lang="en-US" sz="1800" dirty="0" smtClean="0"/>
              <a:t>: Increases the loop counter value</a:t>
            </a:r>
            <a:endParaRPr lang="en-US" sz="1800" dirty="0" smtClean="0"/>
          </a:p>
          <a:p>
            <a:pPr marL="425450" indent="-342900">
              <a:buFont typeface="+mj-lt"/>
              <a:buAutoNum type="arabicParenR"/>
            </a:pPr>
            <a:endParaRPr lang="en-US" sz="1800" dirty="0" smtClean="0"/>
          </a:p>
          <a:p>
            <a:pPr marL="425450" indent="-342900"/>
            <a:r>
              <a:rPr lang="en-US" sz="1800" b="1" dirty="0" smtClean="0"/>
              <a:t>Example</a:t>
            </a:r>
            <a:endParaRPr lang="en-US" sz="1800" b="1" dirty="0" smtClean="0"/>
          </a:p>
          <a:p>
            <a:pPr marL="425450" indent="-342900">
              <a:buNone/>
            </a:pPr>
            <a:r>
              <a:rPr lang="en-US" sz="1800" dirty="0" smtClean="0"/>
              <a:t>	&lt;?</a:t>
            </a:r>
            <a:r>
              <a:rPr lang="en-US" sz="1800" dirty="0" err="1" smtClean="0"/>
              <a:t>php</a:t>
            </a:r>
            <a:br>
              <a:rPr lang="en-US" sz="1800" dirty="0" smtClean="0"/>
            </a:br>
            <a:r>
              <a:rPr lang="en-US" sz="1800" dirty="0" smtClean="0"/>
              <a:t>for ($x = 0; $x &lt;= 10; $x++) {</a:t>
            </a:r>
            <a:br>
              <a:rPr lang="en-US" sz="1800" dirty="0" smtClean="0"/>
            </a:br>
            <a:r>
              <a:rPr lang="en-US" sz="1800" dirty="0" smtClean="0"/>
              <a:t>  echo "The number is: $x &lt;</a:t>
            </a:r>
            <a:r>
              <a:rPr lang="en-US" sz="1800" dirty="0" err="1" smtClean="0"/>
              <a:t>br</a:t>
            </a:r>
            <a:r>
              <a:rPr lang="en-US" sz="1800" dirty="0" smtClean="0"/>
              <a:t>&gt;";</a:t>
            </a:r>
            <a:br>
              <a:rPr lang="en-US" sz="1800" dirty="0" smtClean="0"/>
            </a:br>
            <a:r>
              <a:rPr lang="en-US" sz="1800" dirty="0" smtClean="0"/>
              <a:t>}</a:t>
            </a:r>
            <a:br>
              <a:rPr lang="en-US" sz="1800" dirty="0" smtClean="0"/>
            </a:br>
            <a:r>
              <a:rPr lang="en-US" sz="1800" dirty="0" smtClean="0"/>
              <a:t>?&gt;</a:t>
            </a:r>
            <a:endParaRPr lang="en-US" sz="1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0"/>
            <a:ext cx="8229600" cy="6705600"/>
          </a:xfrm>
        </p:spPr>
        <p:txBody>
          <a:bodyPr>
            <a:noAutofit/>
          </a:bodyPr>
          <a:lstStyle/>
          <a:p>
            <a:pPr>
              <a:buFont typeface="Wingdings" panose="05000000000000000000" pitchFamily="2" charset="2"/>
              <a:buChar char="v"/>
            </a:pPr>
            <a:r>
              <a:rPr lang="en-US" sz="2400" b="1" dirty="0" err="1" smtClean="0"/>
              <a:t>foreach</a:t>
            </a:r>
            <a:r>
              <a:rPr lang="en-US" sz="2400" b="1" dirty="0" smtClean="0"/>
              <a:t> Loop  –</a:t>
            </a:r>
            <a:endParaRPr lang="en-US" sz="2000" b="1" dirty="0" smtClean="0"/>
          </a:p>
          <a:p>
            <a:r>
              <a:rPr lang="en-US" sz="1800" dirty="0" smtClean="0"/>
              <a:t>The </a:t>
            </a:r>
            <a:r>
              <a:rPr lang="en-US" sz="1800" dirty="0" err="1" smtClean="0"/>
              <a:t>foreach</a:t>
            </a:r>
            <a:r>
              <a:rPr lang="en-US" sz="1800" dirty="0" smtClean="0"/>
              <a:t> loop - Loops through a block of code for each element in an array.</a:t>
            </a:r>
            <a:endParaRPr lang="en-US" sz="1800" dirty="0" smtClean="0"/>
          </a:p>
          <a:p>
            <a:r>
              <a:rPr lang="en-US" sz="1800" dirty="0" smtClean="0"/>
              <a:t>The </a:t>
            </a:r>
            <a:r>
              <a:rPr lang="en-US" sz="1800" dirty="0" err="1" smtClean="0"/>
              <a:t>foreach</a:t>
            </a:r>
            <a:r>
              <a:rPr lang="en-US" sz="1800" dirty="0" smtClean="0"/>
              <a:t> loop works only on arrays, and is used to loop through each key/value pair in an array.</a:t>
            </a:r>
            <a:endParaRPr lang="en-US" sz="1800" b="1" dirty="0" smtClean="0"/>
          </a:p>
          <a:p>
            <a:r>
              <a:rPr lang="en-US" sz="1700" b="1" dirty="0" smtClean="0"/>
              <a:t>Syntax</a:t>
            </a:r>
            <a:endParaRPr lang="en-US" sz="1700" b="1" dirty="0" smtClean="0"/>
          </a:p>
          <a:p>
            <a:pPr lvl="1">
              <a:buNone/>
            </a:pPr>
            <a:r>
              <a:rPr lang="en-US" sz="1600" b="1" dirty="0" err="1" smtClean="0"/>
              <a:t>foreach</a:t>
            </a:r>
            <a:r>
              <a:rPr lang="en-US" sz="1600" b="1" dirty="0" smtClean="0"/>
              <a:t> ($array as $value) {</a:t>
            </a:r>
            <a:br>
              <a:rPr lang="en-US" sz="1600" b="1" dirty="0" smtClean="0"/>
            </a:br>
            <a:r>
              <a:rPr lang="en-US" sz="1600" b="1" dirty="0" smtClean="0"/>
              <a:t>  code to be executed;</a:t>
            </a:r>
            <a:br>
              <a:rPr lang="en-US" sz="1600" b="1" dirty="0" smtClean="0"/>
            </a:br>
            <a:r>
              <a:rPr lang="en-US" sz="1600" b="1" dirty="0" smtClean="0"/>
              <a:t>}</a:t>
            </a:r>
            <a:endParaRPr lang="en-US" sz="1600" b="1" dirty="0" smtClean="0"/>
          </a:p>
          <a:p>
            <a:pPr marL="425450" indent="-342900"/>
            <a:r>
              <a:rPr lang="en-US" sz="1800" dirty="0" smtClean="0"/>
              <a:t>For every loop iteration, the value of the current array element is assigned to $value and the array pointer is moved by one, until it reaches the last array element.</a:t>
            </a:r>
            <a:endParaRPr lang="en-US" sz="1800" dirty="0" smtClean="0"/>
          </a:p>
          <a:p>
            <a:pPr marL="425450" indent="-342900"/>
            <a:r>
              <a:rPr lang="en-US" sz="1800" b="1" dirty="0" smtClean="0"/>
              <a:t>Example</a:t>
            </a:r>
            <a:endParaRPr lang="en-US" sz="1800" b="1" dirty="0" smtClean="0"/>
          </a:p>
          <a:p>
            <a:pPr marL="425450" indent="-342900"/>
            <a:r>
              <a:rPr lang="en-US" sz="1800" dirty="0" smtClean="0"/>
              <a:t>The following example will output the values of the given array ($colors):</a:t>
            </a:r>
            <a:endParaRPr lang="en-US" sz="1800" dirty="0" smtClean="0"/>
          </a:p>
          <a:p>
            <a:pPr marL="425450" indent="-342900"/>
            <a:endParaRPr lang="en-US" sz="1800" b="1" dirty="0" smtClean="0"/>
          </a:p>
          <a:p>
            <a:pPr marL="425450" indent="-342900">
              <a:buNone/>
            </a:pPr>
            <a:r>
              <a:rPr lang="en-US" sz="1800" dirty="0" smtClean="0"/>
              <a:t>	&lt;?</a:t>
            </a:r>
            <a:r>
              <a:rPr lang="en-US" sz="1800" dirty="0" err="1" smtClean="0"/>
              <a:t>php</a:t>
            </a:r>
            <a:br>
              <a:rPr lang="en-US" sz="1800" dirty="0" smtClean="0"/>
            </a:br>
            <a:r>
              <a:rPr lang="en-US" sz="1800" dirty="0" smtClean="0"/>
              <a:t>$colors = array("red", "green", "blue", "yellow");</a:t>
            </a:r>
            <a:br>
              <a:rPr lang="en-US" sz="1800" dirty="0" smtClean="0"/>
            </a:br>
            <a:br>
              <a:rPr lang="en-US" sz="1800" dirty="0" smtClean="0"/>
            </a:br>
            <a:r>
              <a:rPr lang="en-US" sz="1800" dirty="0" err="1" smtClean="0"/>
              <a:t>foreach</a:t>
            </a:r>
            <a:r>
              <a:rPr lang="en-US" sz="1800" dirty="0" smtClean="0"/>
              <a:t> ($colors as $value) {</a:t>
            </a:r>
            <a:br>
              <a:rPr lang="en-US" sz="1800" dirty="0" smtClean="0"/>
            </a:br>
            <a:r>
              <a:rPr lang="en-US" sz="1800" dirty="0" smtClean="0"/>
              <a:t>  echo "$value &lt;</a:t>
            </a:r>
            <a:r>
              <a:rPr lang="en-US" sz="1800" dirty="0" err="1" smtClean="0"/>
              <a:t>br</a:t>
            </a:r>
            <a:r>
              <a:rPr lang="en-US" sz="1800" dirty="0" smtClean="0"/>
              <a:t>&gt;";</a:t>
            </a:r>
            <a:br>
              <a:rPr lang="en-US" sz="1800" dirty="0" smtClean="0"/>
            </a:br>
            <a:r>
              <a:rPr lang="en-US" sz="1800" dirty="0" smtClean="0"/>
              <a:t>}</a:t>
            </a:r>
            <a:br>
              <a:rPr lang="en-US" sz="1800" dirty="0" smtClean="0"/>
            </a:br>
            <a:r>
              <a:rPr lang="en-US" sz="1800" dirty="0" smtClean="0"/>
              <a:t>?&gt;</a:t>
            </a:r>
            <a:endParaRPr lang="en-US" sz="1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0"/>
            <a:ext cx="8229600" cy="6705600"/>
          </a:xfrm>
        </p:spPr>
        <p:txBody>
          <a:bodyPr>
            <a:noAutofit/>
          </a:bodyPr>
          <a:lstStyle/>
          <a:p>
            <a:pPr>
              <a:buFont typeface="Wingdings" panose="05000000000000000000" pitchFamily="2" charset="2"/>
              <a:buChar char="v"/>
            </a:pPr>
            <a:r>
              <a:rPr lang="en-US" sz="2400" b="1" dirty="0" smtClean="0"/>
              <a:t>Break –</a:t>
            </a:r>
            <a:endParaRPr lang="en-US" sz="2400" b="1" dirty="0" smtClean="0"/>
          </a:p>
          <a:p>
            <a:pPr>
              <a:buFont typeface="Wingdings" panose="05000000000000000000" pitchFamily="2" charset="2"/>
              <a:buChar char="v"/>
            </a:pPr>
            <a:endParaRPr lang="en-US" sz="2000" b="1" dirty="0" smtClean="0"/>
          </a:p>
          <a:p>
            <a:r>
              <a:rPr lang="en-US" sz="1800" dirty="0" smtClean="0"/>
              <a:t>It is used to "jump out" of a switch statement.</a:t>
            </a:r>
            <a:endParaRPr lang="en-US" sz="1800" dirty="0" smtClean="0"/>
          </a:p>
          <a:p>
            <a:r>
              <a:rPr lang="en-US" sz="1800" dirty="0" smtClean="0"/>
              <a:t>The break statement can also be used to jump out of a loop.</a:t>
            </a:r>
            <a:endParaRPr lang="en-US" sz="1800" dirty="0" smtClean="0"/>
          </a:p>
          <a:p>
            <a:pPr marL="425450" indent="-342900"/>
            <a:endParaRPr lang="en-US" sz="1800" b="1" dirty="0" smtClean="0"/>
          </a:p>
          <a:p>
            <a:pPr marL="425450" indent="-342900"/>
            <a:r>
              <a:rPr lang="en-US" sz="1800" b="1" dirty="0" smtClean="0"/>
              <a:t>Example</a:t>
            </a:r>
            <a:endParaRPr lang="en-US" sz="1800" b="1" dirty="0" smtClean="0"/>
          </a:p>
          <a:p>
            <a:pPr marL="425450" indent="-342900"/>
            <a:r>
              <a:rPr lang="en-US" sz="1800" dirty="0" smtClean="0"/>
              <a:t>This example jumps out of the loop when </a:t>
            </a:r>
            <a:r>
              <a:rPr lang="en-US" sz="1800" b="1" dirty="0" smtClean="0"/>
              <a:t>x</a:t>
            </a:r>
            <a:r>
              <a:rPr lang="en-US" sz="1800" dirty="0" smtClean="0"/>
              <a:t> is equal to </a:t>
            </a:r>
            <a:r>
              <a:rPr lang="en-US" sz="1800" b="1" dirty="0" smtClean="0"/>
              <a:t>4</a:t>
            </a:r>
            <a:r>
              <a:rPr lang="en-US" sz="1800" dirty="0" smtClean="0"/>
              <a:t>:</a:t>
            </a:r>
            <a:endParaRPr lang="en-US" sz="1800" dirty="0" smtClean="0"/>
          </a:p>
          <a:p>
            <a:pPr marL="425450" indent="-342900"/>
            <a:endParaRPr lang="en-US" sz="1800" b="1" dirty="0" smtClean="0"/>
          </a:p>
          <a:p>
            <a:pPr marL="425450" indent="-342900">
              <a:buNone/>
            </a:pPr>
            <a:r>
              <a:rPr lang="en-US" sz="1800" dirty="0" smtClean="0"/>
              <a:t>	&lt;?</a:t>
            </a:r>
            <a:r>
              <a:rPr lang="en-US" sz="1800" dirty="0" err="1" smtClean="0"/>
              <a:t>php</a:t>
            </a:r>
            <a:br>
              <a:rPr lang="en-US" sz="1800" dirty="0" smtClean="0"/>
            </a:br>
            <a:r>
              <a:rPr lang="en-US" sz="1800" dirty="0" smtClean="0"/>
              <a:t>for ($x = 0; $x &lt; 10; $x++) {</a:t>
            </a:r>
            <a:br>
              <a:rPr lang="en-US" sz="1800" dirty="0" smtClean="0"/>
            </a:br>
            <a:r>
              <a:rPr lang="en-US" sz="1800" dirty="0" smtClean="0"/>
              <a:t>  if ($x == 4) {</a:t>
            </a:r>
            <a:br>
              <a:rPr lang="en-US" sz="1800" dirty="0" smtClean="0"/>
            </a:br>
            <a:r>
              <a:rPr lang="en-US" sz="1800" dirty="0" smtClean="0"/>
              <a:t>    break;</a:t>
            </a:r>
            <a:br>
              <a:rPr lang="en-US" sz="1800" dirty="0" smtClean="0"/>
            </a:br>
            <a:r>
              <a:rPr lang="en-US" sz="1800" dirty="0" smtClean="0"/>
              <a:t>  }</a:t>
            </a:r>
            <a:br>
              <a:rPr lang="en-US" sz="1800" dirty="0" smtClean="0"/>
            </a:br>
            <a:r>
              <a:rPr lang="en-US" sz="1800" dirty="0" smtClean="0"/>
              <a:t>  echo "The number is: $x &lt;</a:t>
            </a:r>
            <a:r>
              <a:rPr lang="en-US" sz="1800" dirty="0" err="1" smtClean="0"/>
              <a:t>br</a:t>
            </a:r>
            <a:r>
              <a:rPr lang="en-US" sz="1800" dirty="0" smtClean="0"/>
              <a:t>&gt;";</a:t>
            </a:r>
            <a:br>
              <a:rPr lang="en-US" sz="1800" dirty="0" smtClean="0"/>
            </a:br>
            <a:r>
              <a:rPr lang="en-US" sz="1800" dirty="0" smtClean="0"/>
              <a:t>}</a:t>
            </a:r>
            <a:br>
              <a:rPr lang="en-US" sz="1800" dirty="0" smtClean="0"/>
            </a:br>
            <a:r>
              <a:rPr lang="en-US" sz="1800" dirty="0" smtClean="0"/>
              <a:t>?&gt;</a:t>
            </a:r>
            <a:endParaRPr lang="en-US" sz="1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0"/>
            <a:ext cx="8229600" cy="6705600"/>
          </a:xfrm>
        </p:spPr>
        <p:txBody>
          <a:bodyPr>
            <a:noAutofit/>
          </a:bodyPr>
          <a:lstStyle/>
          <a:p>
            <a:pPr>
              <a:buFont typeface="Wingdings" panose="05000000000000000000" pitchFamily="2" charset="2"/>
              <a:buChar char="v"/>
            </a:pPr>
            <a:r>
              <a:rPr lang="en-US" sz="2400" b="1" dirty="0" smtClean="0"/>
              <a:t>Continue –</a:t>
            </a:r>
            <a:endParaRPr lang="en-US" sz="2400" b="1" dirty="0" smtClean="0"/>
          </a:p>
          <a:p>
            <a:pPr>
              <a:buFont typeface="Wingdings" panose="05000000000000000000" pitchFamily="2" charset="2"/>
              <a:buChar char="v"/>
            </a:pPr>
            <a:endParaRPr lang="en-US" sz="2000" b="1" dirty="0" smtClean="0"/>
          </a:p>
          <a:p>
            <a:r>
              <a:rPr lang="en-US" sz="1800" dirty="0" smtClean="0"/>
              <a:t>The continue statement breaks one iteration (in the loop), if a specified condition occurs, and continues with the next iteration in the loop.</a:t>
            </a:r>
            <a:endParaRPr lang="en-US" sz="1800" dirty="0" smtClean="0"/>
          </a:p>
          <a:p>
            <a:endParaRPr lang="en-US" sz="1800" b="1" dirty="0" smtClean="0"/>
          </a:p>
          <a:p>
            <a:pPr marL="425450" indent="-342900"/>
            <a:r>
              <a:rPr lang="en-US" sz="1800" b="1" dirty="0" smtClean="0"/>
              <a:t>Example</a:t>
            </a:r>
            <a:endParaRPr lang="en-US" sz="1800" b="1" dirty="0" smtClean="0"/>
          </a:p>
          <a:p>
            <a:pPr marL="425450" indent="-342900"/>
            <a:r>
              <a:rPr lang="en-US" sz="1800" dirty="0" smtClean="0"/>
              <a:t>This example skips the value of </a:t>
            </a:r>
            <a:r>
              <a:rPr lang="en-US" sz="1800" b="1" dirty="0" smtClean="0"/>
              <a:t>4</a:t>
            </a:r>
            <a:r>
              <a:rPr lang="en-US" sz="1800" dirty="0" smtClean="0"/>
              <a:t>:</a:t>
            </a:r>
            <a:endParaRPr lang="en-US" sz="1800" dirty="0" smtClean="0"/>
          </a:p>
          <a:p>
            <a:pPr marL="425450" indent="-342900"/>
            <a:endParaRPr lang="en-US" sz="1800" b="1" dirty="0" smtClean="0"/>
          </a:p>
          <a:p>
            <a:pPr marL="425450" indent="-342900">
              <a:buNone/>
            </a:pPr>
            <a:r>
              <a:rPr lang="en-US" sz="1800" dirty="0" smtClean="0"/>
              <a:t>	&lt;?</a:t>
            </a:r>
            <a:r>
              <a:rPr lang="en-US" sz="1800" dirty="0" err="1" smtClean="0"/>
              <a:t>php</a:t>
            </a:r>
            <a:br>
              <a:rPr lang="en-US" sz="1800" dirty="0" smtClean="0"/>
            </a:br>
            <a:r>
              <a:rPr lang="en-US" sz="1800" dirty="0" smtClean="0"/>
              <a:t>for ($x = 0; $x &lt; 10; $x++) {</a:t>
            </a:r>
            <a:br>
              <a:rPr lang="en-US" sz="1800" dirty="0" smtClean="0"/>
            </a:br>
            <a:r>
              <a:rPr lang="en-US" sz="1800" dirty="0" smtClean="0"/>
              <a:t>  if ($x == 4) {</a:t>
            </a:r>
            <a:br>
              <a:rPr lang="en-US" sz="1800" dirty="0" smtClean="0"/>
            </a:br>
            <a:r>
              <a:rPr lang="en-US" sz="1800" dirty="0" smtClean="0"/>
              <a:t>    continue;</a:t>
            </a:r>
            <a:br>
              <a:rPr lang="en-US" sz="1800" dirty="0" smtClean="0"/>
            </a:br>
            <a:r>
              <a:rPr lang="en-US" sz="1800" dirty="0" smtClean="0"/>
              <a:t>  }</a:t>
            </a:r>
            <a:br>
              <a:rPr lang="en-US" sz="1800" dirty="0" smtClean="0"/>
            </a:br>
            <a:r>
              <a:rPr lang="en-US" sz="1800" dirty="0" smtClean="0"/>
              <a:t>  echo "The number is: $x &lt;</a:t>
            </a:r>
            <a:r>
              <a:rPr lang="en-US" sz="1800" dirty="0" err="1" smtClean="0"/>
              <a:t>br</a:t>
            </a:r>
            <a:r>
              <a:rPr lang="en-US" sz="1800" dirty="0" smtClean="0"/>
              <a:t>&gt;";</a:t>
            </a:r>
            <a:br>
              <a:rPr lang="en-US" sz="1800" dirty="0" smtClean="0"/>
            </a:br>
            <a:r>
              <a:rPr lang="en-US" sz="1800" dirty="0" smtClean="0"/>
              <a:t>}</a:t>
            </a:r>
            <a:br>
              <a:rPr lang="en-US" sz="1800" dirty="0" smtClean="0"/>
            </a:br>
            <a:r>
              <a:rPr lang="en-US" sz="1800" dirty="0" smtClean="0"/>
              <a:t>?&gt;</a:t>
            </a:r>
            <a:endParaRPr lang="en-US" sz="1800" dirty="0" smtClean="0"/>
          </a:p>
          <a:p>
            <a:pPr marL="425450" indent="-342900">
              <a:buNone/>
            </a:pPr>
            <a:endParaRPr lang="en-US" sz="1800" dirty="0" smtClean="0"/>
          </a:p>
          <a:p>
            <a:pPr marL="425450" indent="-342900"/>
            <a:r>
              <a:rPr lang="en-US" sz="1800" dirty="0" smtClean="0"/>
              <a:t>You can also use break and continue in while loops:</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PHP</a:t>
            </a:r>
            <a:endParaRPr lang="en-US" dirty="0"/>
          </a:p>
        </p:txBody>
      </p:sp>
      <p:sp>
        <p:nvSpPr>
          <p:cNvPr id="3" name="Content Placeholder 2"/>
          <p:cNvSpPr>
            <a:spLocks noGrp="1"/>
          </p:cNvSpPr>
          <p:nvPr>
            <p:ph idx="1"/>
          </p:nvPr>
        </p:nvSpPr>
        <p:spPr>
          <a:xfrm>
            <a:off x="1435608" y="1447800"/>
            <a:ext cx="7708392" cy="5257800"/>
          </a:xfrm>
        </p:spPr>
        <p:txBody>
          <a:bodyPr>
            <a:normAutofit lnSpcReduction="10000"/>
          </a:bodyPr>
          <a:lstStyle/>
          <a:p>
            <a:r>
              <a:rPr lang="en-US" sz="2000" dirty="0" smtClean="0"/>
              <a:t>"Hello World" Script in PHP</a:t>
            </a:r>
            <a:endParaRPr lang="en-US" sz="2000" dirty="0" smtClean="0"/>
          </a:p>
          <a:p>
            <a:pPr>
              <a:buNone/>
            </a:pPr>
            <a:endParaRPr lang="en-US" sz="2000" dirty="0" smtClean="0"/>
          </a:p>
          <a:p>
            <a:pPr>
              <a:buNone/>
            </a:pPr>
            <a:r>
              <a:rPr lang="en-US" sz="2000" dirty="0" smtClean="0"/>
              <a:t>&lt;html&gt; </a:t>
            </a:r>
            <a:endParaRPr lang="en-US" sz="2000" dirty="0" smtClean="0"/>
          </a:p>
          <a:p>
            <a:pPr>
              <a:buNone/>
            </a:pPr>
            <a:r>
              <a:rPr lang="en-US" sz="2000" dirty="0" smtClean="0"/>
              <a:t>	&lt;head&gt;</a:t>
            </a:r>
            <a:endParaRPr lang="en-US" sz="2000" dirty="0" smtClean="0"/>
          </a:p>
          <a:p>
            <a:pPr>
              <a:buNone/>
            </a:pPr>
            <a:r>
              <a:rPr lang="en-US" sz="2000" dirty="0" smtClean="0"/>
              <a:t> 		&lt;title&gt;Hello World&lt;/title&gt; </a:t>
            </a:r>
            <a:endParaRPr lang="en-US" sz="2000" dirty="0" smtClean="0"/>
          </a:p>
          <a:p>
            <a:pPr>
              <a:buNone/>
            </a:pPr>
            <a:r>
              <a:rPr lang="en-US" sz="2000" dirty="0" smtClean="0"/>
              <a:t>	&lt;/head&gt; </a:t>
            </a:r>
            <a:endParaRPr lang="en-US" sz="2000" dirty="0" smtClean="0"/>
          </a:p>
          <a:p>
            <a:pPr>
              <a:buNone/>
            </a:pPr>
            <a:r>
              <a:rPr lang="en-US" sz="2000" dirty="0" smtClean="0"/>
              <a:t>	&lt;body&gt; </a:t>
            </a:r>
            <a:endParaRPr lang="en-US" sz="2000" dirty="0" smtClean="0"/>
          </a:p>
          <a:p>
            <a:pPr>
              <a:buNone/>
            </a:pPr>
            <a:r>
              <a:rPr lang="en-US" sz="2000" dirty="0" smtClean="0"/>
              <a:t>		&lt;?php echo "Hello, World!";?&gt;</a:t>
            </a:r>
            <a:endParaRPr lang="en-US" sz="2000" dirty="0" smtClean="0"/>
          </a:p>
          <a:p>
            <a:pPr>
              <a:buNone/>
            </a:pPr>
            <a:r>
              <a:rPr lang="en-US" sz="2000" dirty="0" smtClean="0"/>
              <a:t> 	&lt;/body&gt;</a:t>
            </a:r>
            <a:endParaRPr lang="en-US" sz="2000" dirty="0" smtClean="0"/>
          </a:p>
          <a:p>
            <a:pPr>
              <a:buNone/>
            </a:pPr>
            <a:r>
              <a:rPr lang="en-US" sz="2000" dirty="0" smtClean="0"/>
              <a:t> &lt;/html&gt;</a:t>
            </a:r>
            <a:endParaRPr lang="en-US" sz="2000" dirty="0" smtClean="0"/>
          </a:p>
          <a:p>
            <a:pPr>
              <a:buNone/>
            </a:pPr>
            <a:endParaRPr lang="en-US" sz="2000" dirty="0" smtClean="0"/>
          </a:p>
          <a:p>
            <a:pPr>
              <a:buNone/>
            </a:pPr>
            <a:r>
              <a:rPr lang="en-US" sz="2000" dirty="0" smtClean="0"/>
              <a:t>It will produce following result −</a:t>
            </a:r>
            <a:endParaRPr lang="en-US" sz="2000" dirty="0" smtClean="0"/>
          </a:p>
          <a:p>
            <a:pPr>
              <a:buNone/>
            </a:pPr>
            <a:endParaRPr lang="en-US" sz="2000" dirty="0" smtClean="0"/>
          </a:p>
          <a:p>
            <a:pPr>
              <a:buNone/>
            </a:pPr>
            <a:r>
              <a:rPr lang="en-US" sz="2000" dirty="0" smtClean="0"/>
              <a:t>Hello, World!</a:t>
            </a: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8001000" cy="6400800"/>
          </a:xfrm>
        </p:spPr>
        <p:txBody>
          <a:bodyPr>
            <a:normAutofit/>
          </a:bodyPr>
          <a:lstStyle/>
          <a:p>
            <a:r>
              <a:rPr lang="en-US" sz="2000" dirty="0" smtClean="0"/>
              <a:t>If you examine the HTML output of the above example, you'll notice that the PHP code is not present in the file sent from the server to your Web browser.</a:t>
            </a:r>
            <a:endParaRPr lang="en-US" sz="2000" dirty="0" smtClean="0"/>
          </a:p>
          <a:p>
            <a:r>
              <a:rPr lang="en-US" sz="2000" dirty="0" smtClean="0"/>
              <a:t>All of the PHP present in the Web page is processed and stripped from the page; the only thing returned to the client from the Web server is pure HTML output.</a:t>
            </a:r>
            <a:endParaRPr lang="en-US" sz="2000" dirty="0" smtClean="0"/>
          </a:p>
          <a:p>
            <a:r>
              <a:rPr lang="en-US" sz="2000" dirty="0" smtClean="0"/>
              <a:t>All PHP code must be included inside one of the three special markup tags ATE are </a:t>
            </a:r>
            <a:r>
              <a:rPr lang="en-US" sz="2000" dirty="0" err="1" smtClean="0"/>
              <a:t>recognised</a:t>
            </a:r>
            <a:r>
              <a:rPr lang="en-US" sz="2000" dirty="0" smtClean="0"/>
              <a:t> by the PHP Parser.</a:t>
            </a:r>
            <a:endParaRPr lang="en-US" sz="2000" dirty="0" smtClean="0"/>
          </a:p>
          <a:p>
            <a:endParaRPr lang="en-US" sz="2000" dirty="0" smtClean="0"/>
          </a:p>
          <a:p>
            <a:pPr>
              <a:buNone/>
            </a:pPr>
            <a:r>
              <a:rPr lang="en-US" sz="2000" dirty="0" smtClean="0"/>
              <a:t>&lt;?php  </a:t>
            </a:r>
            <a:r>
              <a:rPr lang="en-US" sz="2000" dirty="0" err="1" smtClean="0"/>
              <a:t>PHP</a:t>
            </a:r>
            <a:r>
              <a:rPr lang="en-US" sz="2000" dirty="0" smtClean="0"/>
              <a:t> code goes here ?&gt; </a:t>
            </a:r>
            <a:endParaRPr lang="en-US" sz="2000" dirty="0" smtClean="0"/>
          </a:p>
          <a:p>
            <a:pPr>
              <a:buNone/>
            </a:pPr>
            <a:r>
              <a:rPr lang="en-US" sz="2000" dirty="0" smtClean="0"/>
              <a:t>&lt;?  PHP code goes here ?&gt; </a:t>
            </a:r>
            <a:endParaRPr lang="en-US" sz="2000" dirty="0" smtClean="0"/>
          </a:p>
          <a:p>
            <a:pPr>
              <a:buNone/>
            </a:pPr>
            <a:r>
              <a:rPr lang="en-US" sz="2000" dirty="0" smtClean="0"/>
              <a:t>&lt;script language = "php"&gt; PHP code goes here &lt;/script&gt;</a:t>
            </a:r>
            <a:endParaRPr lang="en-US" sz="2000" dirty="0" smtClean="0"/>
          </a:p>
          <a:p>
            <a:endParaRPr lang="en-US" sz="2000" dirty="0" smtClean="0"/>
          </a:p>
          <a:p>
            <a:r>
              <a:rPr lang="en-US" sz="2000" dirty="0" smtClean="0"/>
              <a:t>A most common tag is the &lt;?php...?&gt;.</a:t>
            </a:r>
            <a:endParaRPr lang="en-US" sz="2000" dirty="0" smtClean="0"/>
          </a:p>
          <a:p>
            <a:endParaRPr lang="en-US" sz="2000" dirty="0" smtClean="0"/>
          </a:p>
          <a:p>
            <a:r>
              <a:rPr lang="en-US" sz="2000" dirty="0" smtClean="0"/>
              <a:t>A PHP script is executed on the server, and the plain HTML result is sent back to the browser.</a:t>
            </a: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708392" cy="6400800"/>
          </a:xfrm>
        </p:spPr>
        <p:txBody>
          <a:bodyPr>
            <a:normAutofit/>
          </a:bodyPr>
          <a:lstStyle/>
          <a:p>
            <a:endParaRPr lang="en-US" sz="2000" dirty="0" smtClean="0"/>
          </a:p>
          <a:p>
            <a:pPr>
              <a:buFont typeface="Wingdings" panose="05000000000000000000" pitchFamily="2" charset="2"/>
              <a:buChar char="v"/>
            </a:pPr>
            <a:r>
              <a:rPr lang="en-US" sz="2000" b="1" dirty="0" smtClean="0"/>
              <a:t>Basic PHP Syntax</a:t>
            </a:r>
            <a:endParaRPr lang="en-US" sz="2000" b="1" dirty="0" smtClean="0"/>
          </a:p>
          <a:p>
            <a:endParaRPr lang="en-US" sz="2000" dirty="0" smtClean="0"/>
          </a:p>
          <a:p>
            <a:r>
              <a:rPr lang="en-US" sz="2000" dirty="0" smtClean="0"/>
              <a:t>A PHP script can be placed anywhere in the document.</a:t>
            </a:r>
            <a:endParaRPr lang="en-US" sz="2000" dirty="0" smtClean="0"/>
          </a:p>
          <a:p>
            <a:r>
              <a:rPr lang="en-US" sz="2000" dirty="0" smtClean="0"/>
              <a:t>A PHP script starts with &lt;?php and ends with ?&gt;:</a:t>
            </a:r>
            <a:endParaRPr lang="en-US" sz="2000" dirty="0" smtClean="0"/>
          </a:p>
          <a:p>
            <a:r>
              <a:rPr lang="en-US" sz="2000" dirty="0" smtClean="0"/>
              <a:t>&lt;?php</a:t>
            </a:r>
            <a:br>
              <a:rPr lang="en-US" sz="2000" dirty="0" smtClean="0"/>
            </a:br>
            <a:r>
              <a:rPr lang="en-US" sz="2000" dirty="0" smtClean="0"/>
              <a:t>// PHP code goes here</a:t>
            </a:r>
            <a:br>
              <a:rPr lang="en-US" sz="2000" dirty="0" smtClean="0"/>
            </a:br>
            <a:r>
              <a:rPr lang="en-US" sz="2000" dirty="0" smtClean="0"/>
              <a:t>?&gt;</a:t>
            </a:r>
            <a:endParaRPr lang="en-US" sz="2000" dirty="0" smtClean="0"/>
          </a:p>
          <a:p>
            <a:r>
              <a:rPr lang="en-US" sz="2000" dirty="0" smtClean="0"/>
              <a:t>The default file extension for PHP files is ".php".</a:t>
            </a:r>
            <a:endParaRPr lang="en-US" sz="2000" dirty="0" smtClean="0"/>
          </a:p>
          <a:p>
            <a:r>
              <a:rPr lang="en-US" sz="2000" dirty="0" smtClean="0"/>
              <a:t>A PHP file normally contains HTML tags, and some PHP scripting code.</a:t>
            </a:r>
            <a:endParaRPr lang="en-US" sz="2000" dirty="0" smtClean="0"/>
          </a:p>
          <a:p>
            <a:endParaRPr lang="en-US" sz="2000" dirty="0" smtClean="0"/>
          </a:p>
          <a:p>
            <a:r>
              <a:rPr lang="en-US" sz="2000" dirty="0" smtClean="0"/>
              <a:t>PHP statements end with a semicolon (;).</a:t>
            </a:r>
            <a:endParaRPr lang="en-US"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30418</Words>
  <Application>WPS Presentation</Application>
  <PresentationFormat>On-screen Show (4:3)</PresentationFormat>
  <Paragraphs>1061</Paragraphs>
  <Slides>69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Arial</vt:lpstr>
      <vt:lpstr>SimSun</vt:lpstr>
      <vt:lpstr>Wingdings</vt:lpstr>
      <vt:lpstr>Wingdings 2</vt:lpstr>
      <vt:lpstr>Verdana</vt:lpstr>
      <vt:lpstr>Gill Sans MT</vt:lpstr>
      <vt:lpstr>Microsoft YaHei</vt:lpstr>
      <vt:lpstr>Arial Unicode MS</vt:lpstr>
      <vt:lpstr>Calibri</vt:lpstr>
      <vt:lpstr>Solstice</vt:lpstr>
      <vt:lpstr>Unit No. 1  	Introduction to PHP</vt:lpstr>
      <vt:lpstr>History of PHP</vt:lpstr>
      <vt:lpstr>PowerPoint 演示文稿</vt:lpstr>
      <vt:lpstr>Common uses of PHP</vt:lpstr>
      <vt:lpstr>Use of PHP</vt:lpstr>
      <vt:lpstr>Characteristics of PHP</vt:lpstr>
      <vt:lpstr>Syntax of PHP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suraj</dc:creator>
  <cp:lastModifiedBy>sarth</cp:lastModifiedBy>
  <cp:revision>52</cp:revision>
  <dcterms:created xsi:type="dcterms:W3CDTF">2006-08-16T00:00:00Z</dcterms:created>
  <dcterms:modified xsi:type="dcterms:W3CDTF">2023-02-08T14:09:30Z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3556CD204F804305881D067654BDC53A</vt:lpwstr>
  </property>
  <property fmtid="{D5CDD505-2E9C-101B-9397-08002B2CF9AE}" pid="3" name="KSOProductBuildVer">
    <vt:lpwstr>1033-11.2.0.11440</vt:lpwstr>
  </property>
</Properties>
</file>