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3/21/2021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3/21/2021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br>
              <a:rPr lang="en-US" dirty="0" smtClean="0"/>
            </a:br>
            <a:r>
              <a:rPr lang="en-US" dirty="0" smtClean="0"/>
              <a:t>PRESENTATION</a:t>
            </a:r>
            <a:endParaRPr lang="en-US" dirty="0"/>
          </a:p>
        </p:txBody>
      </p:sp>
      <p:sp>
        <p:nvSpPr>
          <p:cNvPr id="3" name="Subtitle 2"/>
          <p:cNvSpPr>
            <a:spLocks noGrp="1"/>
          </p:cNvSpPr>
          <p:nvPr>
            <p:ph type="subTitle" idx="1"/>
          </p:nvPr>
        </p:nvSpPr>
        <p:spPr/>
        <p:txBody>
          <a:bodyPr/>
          <a:lstStyle/>
          <a:p>
            <a:r>
              <a:rPr lang="en-US" dirty="0" smtClean="0"/>
              <a:t>Made by Sarthak</a:t>
            </a:r>
            <a:endParaRPr lang="en-US" dirty="0"/>
          </a:p>
        </p:txBody>
      </p:sp>
    </p:spTree>
    <p:extLst>
      <p:ext uri="{BB962C8B-B14F-4D97-AF65-F5344CB8AC3E}">
        <p14:creationId xmlns:p14="http://schemas.microsoft.com/office/powerpoint/2010/main" val="1529874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Result/Discussion</a:t>
            </a:r>
            <a:endParaRPr lang="en-US" dirty="0"/>
          </a:p>
        </p:txBody>
      </p:sp>
      <p:sp>
        <p:nvSpPr>
          <p:cNvPr id="3" name="Content Placeholder 2"/>
          <p:cNvSpPr>
            <a:spLocks noGrp="1"/>
          </p:cNvSpPr>
          <p:nvPr>
            <p:ph idx="1"/>
          </p:nvPr>
        </p:nvSpPr>
        <p:spPr/>
        <p:txBody>
          <a:bodyPr/>
          <a:lstStyle/>
          <a:p>
            <a:r>
              <a:rPr lang="en-US" dirty="0"/>
              <a:t>Paris is relatively small in size geographically. It has a wide variety of </a:t>
            </a:r>
            <a:r>
              <a:rPr lang="en-US" dirty="0" err="1"/>
              <a:t>cusines</a:t>
            </a:r>
            <a:r>
              <a:rPr lang="en-US" dirty="0"/>
              <a:t> and eateries including French, Thai, Cambodian, Asian, Chinese etc. There are a lot of hangout spots including many Restaurants and Bars. Paris has a lot of Bistro's. Different means of public transport in Paris which includes buses, bikes, boats or ferries. For leisure and sight seeing, there are a lot of Plazas, Trails, Parks, Historic sites, clothing shops, Art galleries and Museums.</a:t>
            </a:r>
          </a:p>
          <a:p>
            <a:r>
              <a:rPr lang="en-US" dirty="0"/>
              <a:t>Paris seems to be more vibrant and 'happier' than London and seems to be more desirable tourist destination among the two.</a:t>
            </a:r>
          </a:p>
        </p:txBody>
      </p:sp>
      <p:sp>
        <p:nvSpPr>
          <p:cNvPr id="4" name="Text Placeholder 3"/>
          <p:cNvSpPr>
            <a:spLocks noGrp="1"/>
          </p:cNvSpPr>
          <p:nvPr>
            <p:ph type="body" sz="half" idx="2"/>
          </p:nvPr>
        </p:nvSpPr>
        <p:spPr/>
        <p:txBody>
          <a:bodyPr/>
          <a:lstStyle/>
          <a:p>
            <a:r>
              <a:rPr lang="en-US" dirty="0" smtClean="0"/>
              <a:t>The final results for Paris…</a:t>
            </a:r>
            <a:endParaRPr lang="en-US" dirty="0"/>
          </a:p>
        </p:txBody>
      </p:sp>
    </p:spTree>
    <p:extLst>
      <p:ext uri="{BB962C8B-B14F-4D97-AF65-F5344CB8AC3E}">
        <p14:creationId xmlns:p14="http://schemas.microsoft.com/office/powerpoint/2010/main" val="326968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Clustering for </a:t>
            </a:r>
            <a:r>
              <a:rPr lang="en-US" dirty="0" smtClean="0"/>
              <a:t>Paris </a:t>
            </a:r>
            <a:r>
              <a:rPr lang="en-US" dirty="0"/>
              <a:t>Data</a:t>
            </a:r>
          </a:p>
        </p:txBody>
      </p:sp>
      <p:pic>
        <p:nvPicPr>
          <p:cNvPr id="5" name="Picture Placeholder 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3974" b="-8308"/>
          <a:stretch/>
        </p:blipFill>
        <p:spPr>
          <a:prstGeom prst="rect">
            <a:avLst/>
          </a:prstGeom>
          <a:ln>
            <a:noFill/>
          </a:ln>
          <a:effectLst>
            <a:softEdge rad="112500"/>
          </a:effectLst>
        </p:spPr>
      </p:pic>
      <p:sp>
        <p:nvSpPr>
          <p:cNvPr id="4" name="Text Placeholder 3"/>
          <p:cNvSpPr>
            <a:spLocks noGrp="1"/>
          </p:cNvSpPr>
          <p:nvPr>
            <p:ph type="body" sz="half" idx="2"/>
          </p:nvPr>
        </p:nvSpPr>
        <p:spPr/>
        <p:txBody>
          <a:bodyPr/>
          <a:lstStyle/>
          <a:p>
            <a:r>
              <a:rPr lang="en-US" dirty="0" smtClean="0"/>
              <a:t>Visualized using Folium module</a:t>
            </a:r>
            <a:endParaRPr lang="en-US" dirty="0"/>
          </a:p>
        </p:txBody>
      </p:sp>
    </p:spTree>
    <p:extLst>
      <p:ext uri="{BB962C8B-B14F-4D97-AF65-F5344CB8AC3E}">
        <p14:creationId xmlns:p14="http://schemas.microsoft.com/office/powerpoint/2010/main" val="18872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a:t>
            </a:r>
            <a:r>
              <a:rPr lang="en-US" dirty="0"/>
              <a:t>purpose of this project was to explore the cities of London and Paris and see how attractive it is to potential tourists and migrants. We explored both the cities based on their postal codes and then extrapolated the common venues present in each of the </a:t>
            </a:r>
            <a:r>
              <a:rPr lang="en-US" dirty="0" err="1"/>
              <a:t>neighbourhoods</a:t>
            </a:r>
            <a:r>
              <a:rPr lang="en-US" dirty="0"/>
              <a:t> finally concluding with clustering similar </a:t>
            </a:r>
            <a:r>
              <a:rPr lang="en-US" dirty="0" err="1"/>
              <a:t>neighbourhoods</a:t>
            </a:r>
            <a:r>
              <a:rPr lang="en-US" dirty="0"/>
              <a:t> together.</a:t>
            </a:r>
          </a:p>
          <a:p>
            <a:r>
              <a:rPr lang="en-US" dirty="0"/>
              <a:t>We could see that each of the </a:t>
            </a:r>
            <a:r>
              <a:rPr lang="en-US" dirty="0" err="1"/>
              <a:t>neighbourhoods</a:t>
            </a:r>
            <a:r>
              <a:rPr lang="en-US" dirty="0"/>
              <a:t> in both the cities have a wide variety of experiences to offer which is unique in it's own </a:t>
            </a:r>
            <a:r>
              <a:rPr lang="en-US" dirty="0" err="1"/>
              <a:t>way.It's</a:t>
            </a:r>
            <a:r>
              <a:rPr lang="en-US" dirty="0"/>
              <a:t> </a:t>
            </a:r>
            <a:r>
              <a:rPr lang="en-US" dirty="0" err="1"/>
              <a:t>upto</a:t>
            </a:r>
            <a:r>
              <a:rPr lang="en-US" dirty="0"/>
              <a:t> the stakeholders to decide which experience they would prefer more.</a:t>
            </a:r>
          </a:p>
          <a:p>
            <a:r>
              <a:rPr lang="en-US" dirty="0"/>
              <a:t>The Notebook along with the code is available on my </a:t>
            </a:r>
            <a:r>
              <a:rPr lang="en-US" dirty="0" err="1"/>
              <a:t>Github</a:t>
            </a:r>
            <a:r>
              <a:rPr lang="en-US" dirty="0"/>
              <a:t>.</a:t>
            </a:r>
          </a:p>
        </p:txBody>
      </p:sp>
      <p:sp>
        <p:nvSpPr>
          <p:cNvPr id="4" name="Text Placeholder 3"/>
          <p:cNvSpPr>
            <a:spLocks noGrp="1"/>
          </p:cNvSpPr>
          <p:nvPr>
            <p:ph type="body" sz="half" idx="2"/>
          </p:nvPr>
        </p:nvSpPr>
        <p:spPr/>
        <p:txBody>
          <a:bodyPr/>
          <a:lstStyle/>
          <a:p>
            <a:r>
              <a:rPr lang="en-US" dirty="0" smtClean="0"/>
              <a:t>Final thoughts…</a:t>
            </a:r>
            <a:endParaRPr lang="en-US" dirty="0"/>
          </a:p>
        </p:txBody>
      </p:sp>
    </p:spTree>
    <p:extLst>
      <p:ext uri="{BB962C8B-B14F-4D97-AF65-F5344CB8AC3E}">
        <p14:creationId xmlns:p14="http://schemas.microsoft.com/office/powerpoint/2010/main" val="229958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4711" y="3100251"/>
            <a:ext cx="9649097" cy="646331"/>
          </a:xfrm>
          <a:prstGeom prst="rect">
            <a:avLst/>
          </a:prstGeom>
          <a:noFill/>
        </p:spPr>
        <p:txBody>
          <a:bodyPr wrap="square" rtlCol="0">
            <a:spAutoFit/>
          </a:bodyPr>
          <a:lstStyle/>
          <a:p>
            <a:r>
              <a:rPr lang="en-US" sz="3600" dirty="0" smtClean="0"/>
              <a:t>Thank You</a:t>
            </a:r>
            <a:endParaRPr lang="en-US" sz="3600" dirty="0"/>
          </a:p>
        </p:txBody>
      </p:sp>
    </p:spTree>
    <p:extLst>
      <p:ext uri="{BB962C8B-B14F-4D97-AF65-F5344CB8AC3E}">
        <p14:creationId xmlns:p14="http://schemas.microsoft.com/office/powerpoint/2010/main" val="422323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Introduction/Business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London and Paris are quite the popular tourist and vacation destinations for people all around the world. They are diverse and multicultural and offer a wide variety of experiences that is widely sought after. We try to group the </a:t>
            </a:r>
            <a:r>
              <a:rPr lang="en-US" dirty="0" err="1"/>
              <a:t>neighbourhoods</a:t>
            </a:r>
            <a:r>
              <a:rPr lang="en-US" dirty="0"/>
              <a:t> of London and Paris respectively and draw insights to what they look like now. These cities are majestic to say the least. They have been the hub of several great </a:t>
            </a:r>
            <a:r>
              <a:rPr lang="en-US" dirty="0" err="1"/>
              <a:t>civilisations</a:t>
            </a:r>
            <a:r>
              <a:rPr lang="en-US" dirty="0"/>
              <a:t>.</a:t>
            </a:r>
          </a:p>
          <a:p>
            <a:r>
              <a:rPr lang="en-US" dirty="0"/>
              <a:t>The aim is to help tourists choose their destinations depending on the experiences that the </a:t>
            </a:r>
            <a:r>
              <a:rPr lang="en-US" dirty="0" err="1"/>
              <a:t>neighbourhoods</a:t>
            </a:r>
            <a:r>
              <a:rPr lang="en-US" dirty="0"/>
              <a:t> have to offer and what they would want to have. This also helps people make decisions if they are thinking about migrating to London or Paris or even if they want to relocate </a:t>
            </a:r>
            <a:r>
              <a:rPr lang="en-US" dirty="0" err="1"/>
              <a:t>neighbourhoods</a:t>
            </a:r>
            <a:r>
              <a:rPr lang="en-US" dirty="0"/>
              <a:t> within the city. Our findings will help stakeholders make informed decisions and address any concerns they have including the different kinds of cuisines, provision stores and what the city has to offer. By this analysis, we provide the power of informed decision making to the viewer. We want to enable them to make informed decision and save both money and </a:t>
            </a:r>
            <a:r>
              <a:rPr lang="en-US" dirty="0" err="1"/>
              <a:t>time,not</a:t>
            </a:r>
            <a:r>
              <a:rPr lang="en-US" dirty="0"/>
              <a:t> to mention a lot of effort as well.</a:t>
            </a:r>
          </a:p>
        </p:txBody>
      </p:sp>
      <p:sp>
        <p:nvSpPr>
          <p:cNvPr id="4" name="Text Placeholder 3"/>
          <p:cNvSpPr>
            <a:spLocks noGrp="1"/>
          </p:cNvSpPr>
          <p:nvPr>
            <p:ph type="body" sz="half" idx="2"/>
          </p:nvPr>
        </p:nvSpPr>
        <p:spPr/>
        <p:txBody>
          <a:bodyPr/>
          <a:lstStyle/>
          <a:p>
            <a:r>
              <a:rPr lang="en-US" dirty="0" smtClean="0"/>
              <a:t>What it’s about…</a:t>
            </a:r>
            <a:endParaRPr lang="en-US" dirty="0"/>
          </a:p>
        </p:txBody>
      </p:sp>
    </p:spTree>
    <p:extLst>
      <p:ext uri="{BB962C8B-B14F-4D97-AF65-F5344CB8AC3E}">
        <p14:creationId xmlns:p14="http://schemas.microsoft.com/office/powerpoint/2010/main" val="335254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require geographical location data for both London and Paris. Postal codes in each city serve as a starting point. Using Postal codes we use can find out the neighborhoods, boroughs, venues and their most popular venue categories.</a:t>
            </a:r>
          </a:p>
          <a:p>
            <a:r>
              <a:rPr lang="en-US" dirty="0"/>
              <a:t>For London Data, We scrape our data from https://en.wikipedia.org/wiki/List_of_areas_of_London This </a:t>
            </a:r>
            <a:r>
              <a:rPr lang="en-US" dirty="0" err="1"/>
              <a:t>wikipedia</a:t>
            </a:r>
            <a:r>
              <a:rPr lang="en-US" dirty="0"/>
              <a:t> page has information about all the </a:t>
            </a:r>
            <a:r>
              <a:rPr lang="en-US" dirty="0" err="1"/>
              <a:t>neighbourhoods</a:t>
            </a:r>
            <a:r>
              <a:rPr lang="en-US" dirty="0"/>
              <a:t>, we limit it to London.</a:t>
            </a:r>
          </a:p>
          <a:p>
            <a:r>
              <a:rPr lang="en-US" dirty="0"/>
              <a:t>borough : Name of </a:t>
            </a:r>
            <a:r>
              <a:rPr lang="en-US" dirty="0" err="1"/>
              <a:t>Neighbourhood</a:t>
            </a:r>
            <a:endParaRPr lang="en-US" dirty="0"/>
          </a:p>
          <a:p>
            <a:r>
              <a:rPr lang="en-US" dirty="0"/>
              <a:t>town : Name of borough</a:t>
            </a:r>
          </a:p>
          <a:p>
            <a:r>
              <a:rPr lang="en-US" dirty="0" err="1"/>
              <a:t>post_code</a:t>
            </a:r>
            <a:r>
              <a:rPr lang="en-US" dirty="0"/>
              <a:t> : Postal codes for London.</a:t>
            </a:r>
          </a:p>
          <a:p>
            <a:r>
              <a:rPr lang="en-US" dirty="0"/>
              <a:t>For Paris Data, We leverage JSON data available at https://www.data.gouv.fr/fr/datasets/r/e88c6fda-1d09-42a0-a069-606d3259114e The JSON file has data about all the </a:t>
            </a:r>
            <a:r>
              <a:rPr lang="en-US" dirty="0" err="1"/>
              <a:t>neighbourhoods</a:t>
            </a:r>
            <a:r>
              <a:rPr lang="en-US" dirty="0"/>
              <a:t> in France, we limit it to Paris.</a:t>
            </a:r>
          </a:p>
          <a:p>
            <a:r>
              <a:rPr lang="en-US" dirty="0" err="1"/>
              <a:t>postal_code</a:t>
            </a:r>
            <a:r>
              <a:rPr lang="en-US" dirty="0"/>
              <a:t> : Postal codes for France</a:t>
            </a:r>
          </a:p>
          <a:p>
            <a:r>
              <a:rPr lang="en-US" dirty="0" err="1"/>
              <a:t>nom_comm</a:t>
            </a:r>
            <a:r>
              <a:rPr lang="en-US" dirty="0"/>
              <a:t> : Name of </a:t>
            </a:r>
            <a:r>
              <a:rPr lang="en-US" dirty="0" err="1"/>
              <a:t>Neighbourhoods</a:t>
            </a:r>
            <a:r>
              <a:rPr lang="en-US" dirty="0"/>
              <a:t> in France</a:t>
            </a:r>
          </a:p>
          <a:p>
            <a:r>
              <a:rPr lang="en-US" dirty="0" err="1"/>
              <a:t>nom_dept</a:t>
            </a:r>
            <a:r>
              <a:rPr lang="en-US" dirty="0"/>
              <a:t> : Name of the boroughs, equivalent to towns in France</a:t>
            </a:r>
          </a:p>
          <a:p>
            <a:r>
              <a:rPr lang="en-US" dirty="0"/>
              <a:t>geo_point_2d : Tuple containing the latitude and longitude of the </a:t>
            </a:r>
            <a:r>
              <a:rPr lang="en-US" dirty="0" err="1"/>
              <a:t>Neighbourhoods</a:t>
            </a:r>
            <a:r>
              <a:rPr lang="en-US" dirty="0" smtClean="0"/>
              <a:t>.</a:t>
            </a:r>
            <a:r>
              <a:rPr lang="en-US" dirty="0"/>
              <a:t/>
            </a:r>
            <a:br>
              <a:rPr lang="en-US" dirty="0"/>
            </a:br>
            <a:endParaRPr lang="en-US" dirty="0"/>
          </a:p>
        </p:txBody>
      </p:sp>
      <p:sp>
        <p:nvSpPr>
          <p:cNvPr id="4" name="Text Placeholder 3"/>
          <p:cNvSpPr>
            <a:spLocks noGrp="1"/>
          </p:cNvSpPr>
          <p:nvPr>
            <p:ph type="body" sz="half" idx="2"/>
          </p:nvPr>
        </p:nvSpPr>
        <p:spPr/>
        <p:txBody>
          <a:bodyPr/>
          <a:lstStyle/>
          <a:p>
            <a:r>
              <a:rPr lang="en-US" dirty="0" smtClean="0"/>
              <a:t>Defining the data…</a:t>
            </a:r>
            <a:endParaRPr lang="en-US" dirty="0"/>
          </a:p>
        </p:txBody>
      </p:sp>
    </p:spTree>
    <p:extLst>
      <p:ext uri="{BB962C8B-B14F-4D97-AF65-F5344CB8AC3E}">
        <p14:creationId xmlns:p14="http://schemas.microsoft.com/office/powerpoint/2010/main" val="223504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further leverage Foursquare API to gain additional data, The data retrieved from Foursquare contained information of venues within a specified distance of the longitude and latitude of the postcodes. We set the radius to 500m. The information obtained per venue as follows:</a:t>
            </a:r>
          </a:p>
          <a:p>
            <a:r>
              <a:rPr lang="en-US" dirty="0" err="1"/>
              <a:t>Neighbourhood</a:t>
            </a:r>
            <a:r>
              <a:rPr lang="en-US" dirty="0"/>
              <a:t> : Name of the </a:t>
            </a:r>
            <a:r>
              <a:rPr lang="en-US" dirty="0" err="1"/>
              <a:t>Neighbourhood</a:t>
            </a:r>
            <a:endParaRPr lang="en-US" dirty="0"/>
          </a:p>
          <a:p>
            <a:r>
              <a:rPr lang="en-US" dirty="0" err="1"/>
              <a:t>Neighbourhood</a:t>
            </a:r>
            <a:r>
              <a:rPr lang="en-US" dirty="0"/>
              <a:t> Latitude : Latitude of the </a:t>
            </a:r>
            <a:r>
              <a:rPr lang="en-US" dirty="0" err="1"/>
              <a:t>Neighbourhood</a:t>
            </a:r>
            <a:endParaRPr lang="en-US" dirty="0"/>
          </a:p>
          <a:p>
            <a:r>
              <a:rPr lang="en-US" dirty="0" err="1"/>
              <a:t>Neighbourhood</a:t>
            </a:r>
            <a:r>
              <a:rPr lang="en-US" dirty="0"/>
              <a:t> Longitude : Longitude of the </a:t>
            </a:r>
            <a:r>
              <a:rPr lang="en-US" dirty="0" err="1"/>
              <a:t>Neighbourhood</a:t>
            </a:r>
            <a:endParaRPr lang="en-US" dirty="0"/>
          </a:p>
          <a:p>
            <a:r>
              <a:rPr lang="en-US" dirty="0"/>
              <a:t>Venue : Name of the Venue</a:t>
            </a:r>
          </a:p>
          <a:p>
            <a:r>
              <a:rPr lang="en-US" dirty="0"/>
              <a:t>Venue Latitude : Latitude of Venue</a:t>
            </a:r>
          </a:p>
          <a:p>
            <a:r>
              <a:rPr lang="en-US" dirty="0"/>
              <a:t>Venue Longitude : Longitude of Venue</a:t>
            </a:r>
          </a:p>
          <a:p>
            <a:r>
              <a:rPr lang="en-US" dirty="0"/>
              <a:t>Venue Category : Category of Venue</a:t>
            </a:r>
          </a:p>
          <a:p>
            <a:r>
              <a:rPr lang="en-US" dirty="0"/>
              <a:t>This data should suffice and could very well provide us with enough resources to make a detailed report</a:t>
            </a:r>
          </a:p>
        </p:txBody>
      </p:sp>
      <p:sp>
        <p:nvSpPr>
          <p:cNvPr id="4" name="Text Placeholder 3"/>
          <p:cNvSpPr>
            <a:spLocks noGrp="1"/>
          </p:cNvSpPr>
          <p:nvPr>
            <p:ph type="body" sz="half" idx="2"/>
          </p:nvPr>
        </p:nvSpPr>
        <p:spPr/>
        <p:txBody>
          <a:bodyPr/>
          <a:lstStyle/>
          <a:p>
            <a:r>
              <a:rPr lang="en-US" dirty="0" smtClean="0"/>
              <a:t>Defining the data…</a:t>
            </a:r>
            <a:endParaRPr lang="en-US" dirty="0"/>
          </a:p>
        </p:txBody>
      </p:sp>
    </p:spTree>
    <p:extLst>
      <p:ext uri="{BB962C8B-B14F-4D97-AF65-F5344CB8AC3E}">
        <p14:creationId xmlns:p14="http://schemas.microsoft.com/office/powerpoint/2010/main" val="28807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r>
              <a:rPr lang="en-US" dirty="0"/>
              <a:t>To compare the similarities of two cities, we decided to explore neighborhoods, segment them, and group them into clusters to find similar neighborhoods in big cities like London and Paris. To be able to do that, we need to cluster data which is a form of unsupervised machine learning: k-means clustering algorithm.</a:t>
            </a:r>
          </a:p>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p:txBody>
      </p:sp>
      <p:sp>
        <p:nvSpPr>
          <p:cNvPr id="4" name="Text Placeholder 3"/>
          <p:cNvSpPr>
            <a:spLocks noGrp="1"/>
          </p:cNvSpPr>
          <p:nvPr>
            <p:ph type="body" sz="half" idx="2"/>
          </p:nvPr>
        </p:nvSpPr>
        <p:spPr/>
        <p:txBody>
          <a:bodyPr/>
          <a:lstStyle/>
          <a:p>
            <a:r>
              <a:rPr lang="en-US" dirty="0" smtClean="0"/>
              <a:t>Describing the methods…</a:t>
            </a:r>
            <a:endParaRPr lang="en-US" dirty="0"/>
          </a:p>
        </p:txBody>
      </p:sp>
    </p:spTree>
    <p:extLst>
      <p:ext uri="{BB962C8B-B14F-4D97-AF65-F5344CB8AC3E}">
        <p14:creationId xmlns:p14="http://schemas.microsoft.com/office/powerpoint/2010/main" val="284345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the London data</a:t>
            </a:r>
            <a:endParaRPr lang="en-US" dirty="0"/>
          </a:p>
        </p:txBody>
      </p:sp>
      <p:sp>
        <p:nvSpPr>
          <p:cNvPr id="4" name="Text Placeholder 3"/>
          <p:cNvSpPr>
            <a:spLocks noGrp="1"/>
          </p:cNvSpPr>
          <p:nvPr>
            <p:ph type="body" sz="half" idx="2"/>
          </p:nvPr>
        </p:nvSpPr>
        <p:spPr/>
        <p:txBody>
          <a:bodyPr/>
          <a:lstStyle/>
          <a:p>
            <a:r>
              <a:rPr lang="en-US" dirty="0" smtClean="0"/>
              <a:t>Clustered data looks like</a:t>
            </a:r>
            <a:endParaRPr lang="en-US" dirty="0"/>
          </a:p>
        </p:txBody>
      </p:sp>
      <p:pic>
        <p:nvPicPr>
          <p:cNvPr id="7" name="Picture Placeholder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2184" b="-14298"/>
          <a:stretch/>
        </p:blipFill>
        <p:spPr>
          <a:prstGeom prst="rect">
            <a:avLst/>
          </a:prstGeom>
          <a:ln>
            <a:noFill/>
          </a:ln>
          <a:effectLst>
            <a:softEdge rad="112500"/>
          </a:effectLst>
        </p:spPr>
      </p:pic>
    </p:spTree>
    <p:extLst>
      <p:ext uri="{BB962C8B-B14F-4D97-AF65-F5344CB8AC3E}">
        <p14:creationId xmlns:p14="http://schemas.microsoft.com/office/powerpoint/2010/main" val="3734933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the Paris data</a:t>
            </a:r>
            <a:endParaRPr lang="en-US" dirty="0"/>
          </a:p>
        </p:txBody>
      </p:sp>
      <p:pic>
        <p:nvPicPr>
          <p:cNvPr id="5" name="Picture Placeholder 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782" b="-8782"/>
          <a:stretch/>
        </p:blipFill>
        <p:spPr>
          <a:xfrm>
            <a:off x="4921625" y="1143795"/>
            <a:ext cx="6911788" cy="4570410"/>
          </a:xfrm>
          <a:prstGeom prst="rect">
            <a:avLst/>
          </a:prstGeom>
          <a:ln>
            <a:noFill/>
          </a:ln>
          <a:effectLst>
            <a:softEdge rad="112500"/>
          </a:effectLst>
        </p:spPr>
      </p:pic>
      <p:sp>
        <p:nvSpPr>
          <p:cNvPr id="4" name="Text Placeholder 3"/>
          <p:cNvSpPr>
            <a:spLocks noGrp="1"/>
          </p:cNvSpPr>
          <p:nvPr>
            <p:ph type="body" sz="half" idx="2"/>
          </p:nvPr>
        </p:nvSpPr>
        <p:spPr/>
        <p:txBody>
          <a:bodyPr/>
          <a:lstStyle/>
          <a:p>
            <a:r>
              <a:rPr lang="en-US" dirty="0" smtClean="0"/>
              <a:t>Clustered data looks like</a:t>
            </a:r>
            <a:endParaRPr lang="en-US" dirty="0"/>
          </a:p>
        </p:txBody>
      </p:sp>
    </p:spTree>
    <p:extLst>
      <p:ext uri="{BB962C8B-B14F-4D97-AF65-F5344CB8AC3E}">
        <p14:creationId xmlns:p14="http://schemas.microsoft.com/office/powerpoint/2010/main" val="118844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Result/Discussion</a:t>
            </a:r>
            <a:endParaRPr lang="en-US" dirty="0"/>
          </a:p>
        </p:txBody>
      </p:sp>
      <p:sp>
        <p:nvSpPr>
          <p:cNvPr id="3" name="Content Placeholder 2"/>
          <p:cNvSpPr>
            <a:spLocks noGrp="1"/>
          </p:cNvSpPr>
          <p:nvPr>
            <p:ph idx="1"/>
          </p:nvPr>
        </p:nvSpPr>
        <p:spPr/>
        <p:txBody>
          <a:bodyPr/>
          <a:lstStyle/>
          <a:p>
            <a:r>
              <a:rPr lang="en-US" dirty="0"/>
              <a:t>The </a:t>
            </a:r>
            <a:r>
              <a:rPr lang="en-US" dirty="0" err="1"/>
              <a:t>neighbourhoods</a:t>
            </a:r>
            <a:r>
              <a:rPr lang="en-US" dirty="0"/>
              <a:t> of London are very </a:t>
            </a:r>
            <a:r>
              <a:rPr lang="en-US" dirty="0" err="1"/>
              <a:t>mulitcultural</a:t>
            </a:r>
            <a:r>
              <a:rPr lang="en-US" dirty="0"/>
              <a:t>. There are a lot of different </a:t>
            </a:r>
            <a:r>
              <a:rPr lang="en-US" dirty="0" err="1"/>
              <a:t>cusines</a:t>
            </a:r>
            <a:r>
              <a:rPr lang="en-US" dirty="0"/>
              <a:t> including Indian, Italian, Turkish and Chinese. London seems to take a step further in this direction by having a lot of Restaurants, bars, juice bars, coffee shops, Fish and Chips shop and Breakfast spots. It has a lot of shopping options too with that of the Flea markets, flower shops, fish markets, Fishing stores, clothing stores. The main modes of transport seem to be Buses and trains. For leisure, the </a:t>
            </a:r>
            <a:r>
              <a:rPr lang="en-US" dirty="0" err="1"/>
              <a:t>neighbourhoods</a:t>
            </a:r>
            <a:r>
              <a:rPr lang="en-US" dirty="0"/>
              <a:t> are set up to have lots of parks, golf courses, zoo, gyms and Historic sites.</a:t>
            </a:r>
            <a:endParaRPr lang="en-US" dirty="0"/>
          </a:p>
        </p:txBody>
      </p:sp>
      <p:sp>
        <p:nvSpPr>
          <p:cNvPr id="4" name="Text Placeholder 3"/>
          <p:cNvSpPr>
            <a:spLocks noGrp="1"/>
          </p:cNvSpPr>
          <p:nvPr>
            <p:ph type="body" sz="half" idx="2"/>
          </p:nvPr>
        </p:nvSpPr>
        <p:spPr/>
        <p:txBody>
          <a:bodyPr/>
          <a:lstStyle/>
          <a:p>
            <a:r>
              <a:rPr lang="en-US" dirty="0" smtClean="0"/>
              <a:t>The final results for London…</a:t>
            </a:r>
            <a:endParaRPr lang="en-US" dirty="0"/>
          </a:p>
        </p:txBody>
      </p:sp>
    </p:spTree>
    <p:extLst>
      <p:ext uri="{BB962C8B-B14F-4D97-AF65-F5344CB8AC3E}">
        <p14:creationId xmlns:p14="http://schemas.microsoft.com/office/powerpoint/2010/main" val="5958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Clustering for London Data</a:t>
            </a:r>
            <a:endParaRPr lang="en-US" dirty="0"/>
          </a:p>
        </p:txBody>
      </p:sp>
      <p:pic>
        <p:nvPicPr>
          <p:cNvPr id="5" name="Picture Placeholder 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4531" b="-8517"/>
          <a:stretch/>
        </p:blipFill>
        <p:spPr>
          <a:prstGeom prst="rect">
            <a:avLst/>
          </a:prstGeom>
          <a:ln>
            <a:noFill/>
          </a:ln>
          <a:effectLst>
            <a:softEdge rad="112500"/>
          </a:effectLst>
        </p:spPr>
      </p:pic>
      <p:sp>
        <p:nvSpPr>
          <p:cNvPr id="4" name="Text Placeholder 3"/>
          <p:cNvSpPr>
            <a:spLocks noGrp="1"/>
          </p:cNvSpPr>
          <p:nvPr>
            <p:ph type="body" sz="half" idx="2"/>
          </p:nvPr>
        </p:nvSpPr>
        <p:spPr/>
        <p:txBody>
          <a:bodyPr/>
          <a:lstStyle/>
          <a:p>
            <a:r>
              <a:rPr lang="en-US" dirty="0" smtClean="0"/>
              <a:t>Visualized using Folium module</a:t>
            </a:r>
            <a:endParaRPr lang="en-US" dirty="0"/>
          </a:p>
        </p:txBody>
      </p:sp>
    </p:spTree>
    <p:extLst>
      <p:ext uri="{BB962C8B-B14F-4D97-AF65-F5344CB8AC3E}">
        <p14:creationId xmlns:p14="http://schemas.microsoft.com/office/powerpoint/2010/main" val="190426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36</TotalTime>
  <Words>997</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CAPSTONE  PROJECT PRESENTATION</vt:lpstr>
      <vt:lpstr>Introduction/Business Requirements</vt:lpstr>
      <vt:lpstr>Data Description</vt:lpstr>
      <vt:lpstr>Data Description</vt:lpstr>
      <vt:lpstr>Methodology</vt:lpstr>
      <vt:lpstr>Clustering the London data</vt:lpstr>
      <vt:lpstr>Clustering the Paris data</vt:lpstr>
      <vt:lpstr>Result/Discussion</vt:lpstr>
      <vt:lpstr>Visualizing Clustering for London Data</vt:lpstr>
      <vt:lpstr>Result/Discussion</vt:lpstr>
      <vt:lpstr>Visualizing Clustering for Paris Data</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PRESENTATION</dc:title>
  <dc:creator>sarthak</dc:creator>
  <cp:lastModifiedBy>sarthak</cp:lastModifiedBy>
  <cp:revision>4</cp:revision>
  <dcterms:created xsi:type="dcterms:W3CDTF">2021-03-21T15:21:48Z</dcterms:created>
  <dcterms:modified xsi:type="dcterms:W3CDTF">2021-03-21T15:57:55Z</dcterms:modified>
</cp:coreProperties>
</file>