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0"/>
  </p:notesMasterIdLst>
  <p:handoutMasterIdLst>
    <p:handoutMasterId r:id="rId21"/>
  </p:handoutMasterIdLst>
  <p:sldIdLst>
    <p:sldId id="256" r:id="rId3"/>
    <p:sldId id="265" r:id="rId4"/>
    <p:sldId id="277" r:id="rId5"/>
    <p:sldId id="282" r:id="rId6"/>
    <p:sldId id="280" r:id="rId7"/>
    <p:sldId id="278" r:id="rId8"/>
    <p:sldId id="279" r:id="rId9"/>
    <p:sldId id="281" r:id="rId10"/>
    <p:sldId id="283" r:id="rId11"/>
    <p:sldId id="284" r:id="rId12"/>
    <p:sldId id="286" r:id="rId13"/>
    <p:sldId id="289" r:id="rId14"/>
    <p:sldId id="290" r:id="rId15"/>
    <p:sldId id="288" r:id="rId16"/>
    <p:sldId id="287"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015" autoAdjust="0"/>
    <p:restoredTop sz="94660"/>
  </p:normalViewPr>
  <p:slideViewPr>
    <p:cSldViewPr>
      <p:cViewPr varScale="1">
        <p:scale>
          <a:sx n="89" d="100"/>
          <a:sy n="89" d="100"/>
        </p:scale>
        <p:origin x="120" y="156"/>
      </p:cViewPr>
      <p:guideLst>
        <p:guide pos="3840"/>
        <p:guide orient="horz" pos="2160"/>
      </p:guideLst>
    </p:cSldViewPr>
  </p:slideViewPr>
  <p:notesTextViewPr>
    <p:cViewPr>
      <p:scale>
        <a:sx n="1" d="1"/>
        <a:sy n="1" d="1"/>
      </p:scale>
      <p:origin x="0" y="0"/>
    </p:cViewPr>
  </p:notesTextViewPr>
  <p:sorterViewPr>
    <p:cViewPr>
      <p:scale>
        <a:sx n="70" d="100"/>
        <a:sy n="70" d="100"/>
      </p:scale>
      <p:origin x="0" y="-252"/>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4/18/2015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4/18/2015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4/18/2015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4/18/2015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4/18/2015</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1"/>
            <a:ext cx="11811000" cy="2590800"/>
          </a:xfrm>
        </p:spPr>
        <p:txBody>
          <a:bodyPr>
            <a:normAutofit/>
          </a:bodyPr>
          <a:lstStyle/>
          <a:p>
            <a:r>
              <a:rPr lang="en-US" sz="4400" dirty="0" smtClean="0">
                <a:solidFill>
                  <a:srgbClr val="002060"/>
                </a:solidFill>
              </a:rPr>
              <a:t>Crime Reporting and Rating System</a:t>
            </a:r>
            <a:endParaRPr sz="4400" dirty="0">
              <a:solidFill>
                <a:srgbClr val="002060"/>
              </a:solidFill>
            </a:endParaRPr>
          </a:p>
        </p:txBody>
      </p:sp>
      <p:sp>
        <p:nvSpPr>
          <p:cNvPr id="4" name="TextBox 3"/>
          <p:cNvSpPr txBox="1"/>
          <p:nvPr/>
        </p:nvSpPr>
        <p:spPr>
          <a:xfrm>
            <a:off x="457200" y="5181600"/>
            <a:ext cx="2590800" cy="646331"/>
          </a:xfrm>
          <a:prstGeom prst="rect">
            <a:avLst/>
          </a:prstGeom>
          <a:noFill/>
        </p:spPr>
        <p:txBody>
          <a:bodyPr wrap="square" rtlCol="0">
            <a:spAutoFit/>
          </a:bodyPr>
          <a:lstStyle/>
          <a:p>
            <a:r>
              <a:rPr lang="en-US" dirty="0" smtClean="0"/>
              <a:t>SARTHAK GUPTA(1081110038)</a:t>
            </a:r>
            <a:endParaRPr lang="en-US"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SUBSYSTEMS</a:t>
            </a:r>
            <a:endParaRPr lang="en-US" dirty="0"/>
          </a:p>
        </p:txBody>
      </p:sp>
      <p:sp>
        <p:nvSpPr>
          <p:cNvPr id="3" name="Text Placeholder 2"/>
          <p:cNvSpPr>
            <a:spLocks noGrp="1"/>
          </p:cNvSpPr>
          <p:nvPr>
            <p:ph type="body" idx="1"/>
          </p:nvPr>
        </p:nvSpPr>
        <p:spPr/>
        <p:txBody>
          <a:bodyPr/>
          <a:lstStyle/>
          <a:p>
            <a:r>
              <a:rPr lang="en-US" dirty="0" smtClean="0">
                <a:solidFill>
                  <a:schemeClr val="accent5">
                    <a:lumMod val="75000"/>
                  </a:schemeClr>
                </a:solidFill>
              </a:rPr>
              <a:t>Presentation Tier</a:t>
            </a:r>
            <a:endParaRPr lang="en-US" dirty="0">
              <a:solidFill>
                <a:schemeClr val="accent5">
                  <a:lumMod val="75000"/>
                </a:schemeClr>
              </a:solidFill>
            </a:endParaRPr>
          </a:p>
        </p:txBody>
      </p:sp>
      <p:sp>
        <p:nvSpPr>
          <p:cNvPr id="5" name="Text Placeholder 4"/>
          <p:cNvSpPr>
            <a:spLocks noGrp="1"/>
          </p:cNvSpPr>
          <p:nvPr>
            <p:ph type="body" sz="quarter" idx="3"/>
          </p:nvPr>
        </p:nvSpPr>
        <p:spPr/>
        <p:txBody>
          <a:bodyPr/>
          <a:lstStyle/>
          <a:p>
            <a:r>
              <a:rPr lang="en-US" dirty="0" smtClean="0">
                <a:solidFill>
                  <a:schemeClr val="accent5">
                    <a:lumMod val="75000"/>
                  </a:schemeClr>
                </a:solidFill>
              </a:rPr>
              <a:t>Business Tier</a:t>
            </a:r>
            <a:endParaRPr lang="en-US" dirty="0">
              <a:solidFill>
                <a:schemeClr val="accent5">
                  <a:lumMod val="75000"/>
                </a:schemeClr>
              </a:solidFill>
            </a:endParaRPr>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304800" y="2362200"/>
            <a:ext cx="5791200" cy="4191000"/>
          </a:xfrm>
          <a:prstGeom prst="rect">
            <a:avLst/>
          </a:prstGeom>
        </p:spPr>
      </p:pic>
      <p:pic>
        <p:nvPicPr>
          <p:cNvPr id="8" name="Content Placeholder 7"/>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327648" y="2514600"/>
            <a:ext cx="5102352" cy="4038600"/>
          </a:xfrm>
          <a:prstGeom prst="rect">
            <a:avLst/>
          </a:prstGeom>
        </p:spPr>
      </p:pic>
    </p:spTree>
    <p:extLst>
      <p:ext uri="{BB962C8B-B14F-4D97-AF65-F5344CB8AC3E}">
        <p14:creationId xmlns:p14="http://schemas.microsoft.com/office/powerpoint/2010/main" val="3534900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94852"/>
            <a:ext cx="9144000" cy="495748"/>
          </a:xfrm>
        </p:spPr>
        <p:txBody>
          <a:bodyPr>
            <a:normAutofit fontScale="90000"/>
          </a:bodyPr>
          <a:lstStyle/>
          <a:p>
            <a:pPr algn="ctr"/>
            <a:r>
              <a:rPr lang="en-US" dirty="0" smtClean="0"/>
              <a:t>MODELLING</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00100" y="1143000"/>
            <a:ext cx="10591800" cy="5486400"/>
          </a:xfrm>
          <a:prstGeom prst="rect">
            <a:avLst/>
          </a:prstGeom>
        </p:spPr>
      </p:pic>
    </p:spTree>
    <p:extLst>
      <p:ext uri="{BB962C8B-B14F-4D97-AF65-F5344CB8AC3E}">
        <p14:creationId xmlns:p14="http://schemas.microsoft.com/office/powerpoint/2010/main" val="309815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MODULES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Home.aspx</a:t>
            </a:r>
          </a:p>
          <a:p>
            <a:pPr lvl="0"/>
            <a:r>
              <a:rPr lang="en-US" dirty="0"/>
              <a:t>Login.aspx</a:t>
            </a:r>
          </a:p>
          <a:p>
            <a:pPr lvl="0"/>
            <a:r>
              <a:rPr lang="en-US" dirty="0"/>
              <a:t>Register.aspx</a:t>
            </a:r>
          </a:p>
          <a:p>
            <a:pPr lvl="0"/>
            <a:r>
              <a:rPr lang="en-US" dirty="0"/>
              <a:t>Admin.aspx</a:t>
            </a:r>
          </a:p>
          <a:p>
            <a:pPr lvl="0"/>
            <a:r>
              <a:rPr lang="en-US" dirty="0"/>
              <a:t>Welcome.aspx</a:t>
            </a:r>
          </a:p>
          <a:p>
            <a:pPr lvl="0"/>
            <a:r>
              <a:rPr lang="en-US" dirty="0"/>
              <a:t>View Profile.aspx</a:t>
            </a:r>
          </a:p>
          <a:p>
            <a:pPr lvl="0"/>
            <a:r>
              <a:rPr lang="en-US" dirty="0"/>
              <a:t>ReportCrime.aspx</a:t>
            </a:r>
          </a:p>
          <a:p>
            <a:pPr lvl="0"/>
            <a:r>
              <a:rPr lang="en-US" dirty="0"/>
              <a:t>ViewHistory.aspx</a:t>
            </a:r>
          </a:p>
          <a:p>
            <a:pPr lvl="0"/>
            <a:r>
              <a:rPr lang="en-US" dirty="0"/>
              <a:t>RateArea.aspx</a:t>
            </a:r>
          </a:p>
          <a:p>
            <a:pPr lvl="0"/>
            <a:r>
              <a:rPr lang="en-US" dirty="0"/>
              <a:t>CrimeReportAndStats.aspx</a:t>
            </a:r>
          </a:p>
          <a:p>
            <a:pPr lvl="0"/>
            <a:r>
              <a:rPr lang="en-US" dirty="0"/>
              <a:t>EmergencyContacts.aspx</a:t>
            </a:r>
          </a:p>
          <a:p>
            <a:endParaRPr lang="en-US" dirty="0"/>
          </a:p>
          <a:p>
            <a:endParaRPr lang="en-US" dirty="0"/>
          </a:p>
        </p:txBody>
      </p:sp>
    </p:spTree>
    <p:extLst>
      <p:ext uri="{BB962C8B-B14F-4D97-AF65-F5344CB8AC3E}">
        <p14:creationId xmlns:p14="http://schemas.microsoft.com/office/powerpoint/2010/main" val="838749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INTEGRATION</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Home       </a:t>
            </a:r>
            <a:r>
              <a:rPr lang="en-US" dirty="0">
                <a:sym typeface="Wingdings" panose="05000000000000000000" pitchFamily="2" charset="2"/>
              </a:rPr>
              <a:t></a:t>
            </a:r>
            <a:r>
              <a:rPr lang="en-US" dirty="0"/>
              <a:t>	Login</a:t>
            </a:r>
          </a:p>
          <a:p>
            <a:pPr lvl="0"/>
            <a:r>
              <a:rPr lang="en-US" dirty="0"/>
              <a:t>Home       </a:t>
            </a:r>
            <a:r>
              <a:rPr lang="en-US" dirty="0">
                <a:sym typeface="Wingdings" panose="05000000000000000000" pitchFamily="2" charset="2"/>
              </a:rPr>
              <a:t></a:t>
            </a:r>
            <a:r>
              <a:rPr lang="en-US" dirty="0"/>
              <a:t>	Register</a:t>
            </a:r>
          </a:p>
          <a:p>
            <a:pPr lvl="0"/>
            <a:r>
              <a:rPr lang="en-US" dirty="0"/>
              <a:t>Home       </a:t>
            </a:r>
            <a:r>
              <a:rPr lang="en-US" dirty="0">
                <a:sym typeface="Wingdings" panose="05000000000000000000" pitchFamily="2" charset="2"/>
              </a:rPr>
              <a:t></a:t>
            </a:r>
            <a:r>
              <a:rPr lang="en-US" dirty="0"/>
              <a:t>	EmergencyContacts</a:t>
            </a:r>
          </a:p>
          <a:p>
            <a:pPr lvl="0"/>
            <a:r>
              <a:rPr lang="en-US" dirty="0"/>
              <a:t>Home       </a:t>
            </a:r>
            <a:r>
              <a:rPr lang="en-US" dirty="0">
                <a:sym typeface="Wingdings" panose="05000000000000000000" pitchFamily="2" charset="2"/>
              </a:rPr>
              <a:t></a:t>
            </a:r>
            <a:r>
              <a:rPr lang="en-US" dirty="0"/>
              <a:t>	CrimeReportsAndStats</a:t>
            </a:r>
          </a:p>
          <a:p>
            <a:pPr lvl="0"/>
            <a:r>
              <a:rPr lang="en-US" dirty="0"/>
              <a:t>Login       </a:t>
            </a:r>
            <a:r>
              <a:rPr lang="en-US" dirty="0">
                <a:sym typeface="Wingdings" panose="05000000000000000000" pitchFamily="2" charset="2"/>
              </a:rPr>
              <a:t></a:t>
            </a:r>
            <a:r>
              <a:rPr lang="en-US" dirty="0"/>
              <a:t>	Welcome</a:t>
            </a:r>
          </a:p>
          <a:p>
            <a:pPr lvl="0"/>
            <a:r>
              <a:rPr lang="en-US" dirty="0"/>
              <a:t>Login       </a:t>
            </a:r>
            <a:r>
              <a:rPr lang="en-US" dirty="0">
                <a:sym typeface="Wingdings" panose="05000000000000000000" pitchFamily="2" charset="2"/>
              </a:rPr>
              <a:t></a:t>
            </a:r>
            <a:r>
              <a:rPr lang="en-US" dirty="0"/>
              <a:t>	Admin</a:t>
            </a:r>
          </a:p>
          <a:p>
            <a:pPr lvl="0"/>
            <a:r>
              <a:rPr lang="en-US" dirty="0"/>
              <a:t>Welcome </a:t>
            </a:r>
            <a:r>
              <a:rPr lang="en-US" dirty="0">
                <a:sym typeface="Wingdings" panose="05000000000000000000" pitchFamily="2" charset="2"/>
              </a:rPr>
              <a:t></a:t>
            </a:r>
            <a:r>
              <a:rPr lang="en-US" dirty="0"/>
              <a:t>	ReportCrime</a:t>
            </a:r>
          </a:p>
          <a:p>
            <a:pPr lvl="0"/>
            <a:r>
              <a:rPr lang="en-US" dirty="0"/>
              <a:t>Welcome </a:t>
            </a:r>
            <a:r>
              <a:rPr lang="en-US" dirty="0">
                <a:sym typeface="Wingdings" panose="05000000000000000000" pitchFamily="2" charset="2"/>
              </a:rPr>
              <a:t></a:t>
            </a:r>
            <a:r>
              <a:rPr lang="en-US" dirty="0"/>
              <a:t>	ViewProfile</a:t>
            </a:r>
          </a:p>
          <a:p>
            <a:pPr lvl="0"/>
            <a:r>
              <a:rPr lang="en-US" dirty="0"/>
              <a:t>Welcome </a:t>
            </a:r>
            <a:r>
              <a:rPr lang="en-US" dirty="0">
                <a:sym typeface="Wingdings" panose="05000000000000000000" pitchFamily="2" charset="2"/>
              </a:rPr>
              <a:t></a:t>
            </a:r>
            <a:r>
              <a:rPr lang="en-US" dirty="0"/>
              <a:t>	ViewHistory</a:t>
            </a:r>
          </a:p>
          <a:p>
            <a:pPr lvl="0"/>
            <a:r>
              <a:rPr lang="en-US" dirty="0"/>
              <a:t>Welcome </a:t>
            </a:r>
            <a:r>
              <a:rPr lang="en-US" dirty="0">
                <a:sym typeface="Wingdings" panose="05000000000000000000" pitchFamily="2" charset="2"/>
              </a:rPr>
              <a:t></a:t>
            </a:r>
            <a:r>
              <a:rPr lang="en-US" dirty="0"/>
              <a:t>	RateAnArea</a:t>
            </a:r>
          </a:p>
          <a:p>
            <a:pPr lvl="0"/>
            <a:r>
              <a:rPr lang="en-US" dirty="0"/>
              <a:t>Register   </a:t>
            </a:r>
            <a:r>
              <a:rPr lang="en-US" dirty="0">
                <a:sym typeface="Wingdings" panose="05000000000000000000" pitchFamily="2" charset="2"/>
              </a:rPr>
              <a:t></a:t>
            </a:r>
            <a:r>
              <a:rPr lang="en-US" dirty="0"/>
              <a:t>	Welcome</a:t>
            </a:r>
          </a:p>
          <a:p>
            <a:pPr marL="0" indent="0">
              <a:buNone/>
            </a:pPr>
            <a:endParaRPr lang="en-US" dirty="0"/>
          </a:p>
        </p:txBody>
      </p:sp>
    </p:spTree>
    <p:extLst>
      <p:ext uri="{BB962C8B-B14F-4D97-AF65-F5344CB8AC3E}">
        <p14:creationId xmlns:p14="http://schemas.microsoft.com/office/powerpoint/2010/main" val="1761352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Hardware/Software And Platform</a:t>
            </a:r>
            <a:endParaRPr lang="en-US" dirty="0"/>
          </a:p>
        </p:txBody>
      </p:sp>
      <p:sp>
        <p:nvSpPr>
          <p:cNvPr id="3" name="Content Placeholder 2"/>
          <p:cNvSpPr>
            <a:spLocks noGrp="1"/>
          </p:cNvSpPr>
          <p:nvPr>
            <p:ph idx="1"/>
          </p:nvPr>
        </p:nvSpPr>
        <p:spPr>
          <a:xfrm>
            <a:off x="762000" y="1828800"/>
            <a:ext cx="10210800" cy="4572000"/>
          </a:xfrm>
        </p:spPr>
        <p:txBody>
          <a:bodyPr>
            <a:normAutofit fontScale="92500" lnSpcReduction="20000"/>
          </a:bodyPr>
          <a:lstStyle/>
          <a:p>
            <a:r>
              <a:rPr lang="en-US" b="1" dirty="0" smtClean="0">
                <a:solidFill>
                  <a:schemeClr val="accent5">
                    <a:lumMod val="75000"/>
                  </a:schemeClr>
                </a:solidFill>
              </a:rPr>
              <a:t>Hardware </a:t>
            </a:r>
            <a:r>
              <a:rPr lang="en-US" b="1" dirty="0">
                <a:solidFill>
                  <a:schemeClr val="accent5">
                    <a:lumMod val="75000"/>
                  </a:schemeClr>
                </a:solidFill>
              </a:rPr>
              <a:t>requirements</a:t>
            </a:r>
            <a:endParaRPr lang="en-US" sz="1400" dirty="0">
              <a:solidFill>
                <a:schemeClr val="accent5">
                  <a:lumMod val="75000"/>
                </a:schemeClr>
              </a:solidFill>
            </a:endParaRPr>
          </a:p>
          <a:p>
            <a:r>
              <a:rPr lang="en-US" dirty="0"/>
              <a:t>Processor/RAM/HDD	:    Intel Pentium III (or equivalent AMD Processor) and above / 1 GB RAM</a:t>
            </a:r>
            <a:endParaRPr lang="en-US" sz="1400" dirty="0"/>
          </a:p>
          <a:p>
            <a:r>
              <a:rPr lang="en-US" dirty="0"/>
              <a:t>Web server		:    NA</a:t>
            </a:r>
            <a:endParaRPr lang="en-US" sz="1400" dirty="0"/>
          </a:p>
          <a:p>
            <a:r>
              <a:rPr lang="en-US" dirty="0"/>
              <a:t>Database Server	</a:t>
            </a:r>
            <a:r>
              <a:rPr lang="en-US" dirty="0" smtClean="0"/>
              <a:t>:    </a:t>
            </a:r>
            <a:r>
              <a:rPr lang="en-US" dirty="0"/>
              <a:t>Microsoft SQL Server 2008 R2</a:t>
            </a:r>
            <a:endParaRPr lang="en-US" sz="1400" dirty="0"/>
          </a:p>
          <a:p>
            <a:endParaRPr lang="en-US" sz="1400" dirty="0"/>
          </a:p>
          <a:p>
            <a:r>
              <a:rPr lang="en-US" b="1" dirty="0" smtClean="0">
                <a:solidFill>
                  <a:schemeClr val="accent5">
                    <a:lumMod val="75000"/>
                  </a:schemeClr>
                </a:solidFill>
              </a:rPr>
              <a:t>Software </a:t>
            </a:r>
            <a:r>
              <a:rPr lang="en-US" b="1" dirty="0">
                <a:solidFill>
                  <a:schemeClr val="accent5">
                    <a:lumMod val="75000"/>
                  </a:schemeClr>
                </a:solidFill>
              </a:rPr>
              <a:t>requirements</a:t>
            </a:r>
            <a:endParaRPr lang="en-US" sz="1400" dirty="0">
              <a:solidFill>
                <a:schemeClr val="accent5">
                  <a:lumMod val="75000"/>
                </a:schemeClr>
              </a:solidFill>
            </a:endParaRPr>
          </a:p>
          <a:p>
            <a:r>
              <a:rPr lang="en-US" dirty="0"/>
              <a:t>OS for Web server	:    NA</a:t>
            </a:r>
            <a:endParaRPr lang="en-US" sz="1400" dirty="0"/>
          </a:p>
          <a:p>
            <a:r>
              <a:rPr lang="en-US" dirty="0"/>
              <a:t>OS for Database Server	:    Microsoft Windows Server 2008 R2</a:t>
            </a:r>
            <a:endParaRPr lang="en-US" sz="1400" dirty="0"/>
          </a:p>
          <a:p>
            <a:r>
              <a:rPr lang="en-US" dirty="0"/>
              <a:t> </a:t>
            </a:r>
            <a:r>
              <a:rPr lang="en-US" dirty="0" smtClean="0"/>
              <a:t> DBMS</a:t>
            </a:r>
            <a:r>
              <a:rPr lang="en-US" dirty="0"/>
              <a:t>	 	</a:t>
            </a:r>
            <a:r>
              <a:rPr lang="en-US" dirty="0" smtClean="0"/>
              <a:t>:    </a:t>
            </a:r>
            <a:r>
              <a:rPr lang="en-US" dirty="0"/>
              <a:t>Microsoft SQL Server 2008 R2</a:t>
            </a:r>
            <a:endParaRPr lang="en-US" sz="1400" dirty="0"/>
          </a:p>
          <a:p>
            <a:r>
              <a:rPr lang="en-US" dirty="0"/>
              <a:t>Third Party </a:t>
            </a:r>
            <a:r>
              <a:rPr lang="en-US" dirty="0" smtClean="0"/>
              <a:t>S/</a:t>
            </a:r>
            <a:r>
              <a:rPr lang="en-US" dirty="0" err="1" smtClean="0"/>
              <a:t>Ws</a:t>
            </a:r>
            <a:r>
              <a:rPr lang="en-US" dirty="0"/>
              <a:t> </a:t>
            </a:r>
            <a:r>
              <a:rPr lang="en-US" dirty="0" smtClean="0"/>
              <a:t>               :    </a:t>
            </a:r>
            <a:r>
              <a:rPr lang="en-US" dirty="0"/>
              <a:t>NA</a:t>
            </a:r>
            <a:endParaRPr lang="en-US" sz="1400" dirty="0"/>
          </a:p>
          <a:p>
            <a:endParaRPr lang="en-US" dirty="0"/>
          </a:p>
        </p:txBody>
      </p:sp>
    </p:spTree>
    <p:extLst>
      <p:ext uri="{BB962C8B-B14F-4D97-AF65-F5344CB8AC3E}">
        <p14:creationId xmlns:p14="http://schemas.microsoft.com/office/powerpoint/2010/main" val="1584242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 Prototypes</a:t>
            </a:r>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676400"/>
            <a:ext cx="5867400" cy="4724400"/>
          </a:xfrm>
          <a:prstGeom prst="rect">
            <a:avLst/>
          </a:prstGeom>
        </p:spPr>
      </p:pic>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76400"/>
            <a:ext cx="5867400" cy="4724400"/>
          </a:xfrm>
          <a:prstGeom prst="rect">
            <a:avLst/>
          </a:prstGeom>
        </p:spPr>
      </p:pic>
    </p:spTree>
    <p:extLst>
      <p:ext uri="{BB962C8B-B14F-4D97-AF65-F5344CB8AC3E}">
        <p14:creationId xmlns:p14="http://schemas.microsoft.com/office/powerpoint/2010/main" val="2711398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9144000" cy="1447800"/>
          </a:xfrm>
        </p:spPr>
        <p:txBody>
          <a:bodyPr>
            <a:normAutofit fontScale="90000"/>
          </a:bodyPr>
          <a:lstStyle/>
          <a:p>
            <a:pPr algn="ctr"/>
            <a:r>
              <a:rPr lang="en-US" dirty="0" smtClean="0"/>
              <a:t/>
            </a:r>
            <a:br>
              <a:rPr lang="en-US" dirty="0" smtClean="0"/>
            </a:br>
            <a:r>
              <a:rPr lang="en-US" dirty="0"/>
              <a:t/>
            </a:r>
            <a:br>
              <a:rPr lang="en-US" dirty="0"/>
            </a:br>
            <a:r>
              <a:rPr lang="en-US" dirty="0" smtClean="0"/>
              <a:t>CONCLUSION</a:t>
            </a:r>
            <a:br>
              <a:rPr lang="en-US" dirty="0" smtClean="0"/>
            </a:br>
            <a:endParaRPr lang="en-US" dirty="0"/>
          </a:p>
        </p:txBody>
      </p:sp>
      <p:sp>
        <p:nvSpPr>
          <p:cNvPr id="3" name="Content Placeholder 2"/>
          <p:cNvSpPr>
            <a:spLocks noGrp="1"/>
          </p:cNvSpPr>
          <p:nvPr>
            <p:ph idx="1"/>
          </p:nvPr>
        </p:nvSpPr>
        <p:spPr>
          <a:xfrm>
            <a:off x="1524000" y="1600200"/>
            <a:ext cx="9144000" cy="4495800"/>
          </a:xfrm>
        </p:spPr>
        <p:txBody>
          <a:bodyPr>
            <a:normAutofit/>
          </a:bodyPr>
          <a:lstStyle/>
          <a:p>
            <a:endParaRPr lang="en-AU" dirty="0" smtClean="0"/>
          </a:p>
          <a:p>
            <a:endParaRPr lang="en-AU" dirty="0"/>
          </a:p>
          <a:p>
            <a:r>
              <a:rPr lang="en-AU" dirty="0" smtClean="0"/>
              <a:t>Online </a:t>
            </a:r>
            <a:r>
              <a:rPr lang="en-AU" dirty="0"/>
              <a:t>Crime Reporting and Rating System is an ambitious project optimistically aimed at making the society more aware of the everyday crimes that takes place and go unreported. The motivation behind the project is the motto “Empowerment through Awareness”, because Ignorance is not always a bliss.</a:t>
            </a:r>
            <a:endParaRPr lang="en-US" dirty="0"/>
          </a:p>
          <a:p>
            <a:pPr marL="0" indent="0">
              <a:buNone/>
            </a:pPr>
            <a:endParaRPr lang="en-AU" dirty="0" smtClean="0"/>
          </a:p>
          <a:p>
            <a:r>
              <a:rPr lang="en-AU" dirty="0" smtClean="0"/>
              <a:t>The </a:t>
            </a:r>
            <a:r>
              <a:rPr lang="en-AU" dirty="0"/>
              <a:t>prime objective of this system is to enable the end users to report crime tagged to a location and also be able to view all the reports filed by other users. As an innovative add-on the team will also aim at implementing functionalities that will extract statistical information from the reported data.</a:t>
            </a:r>
            <a:endParaRPr lang="en-US" dirty="0"/>
          </a:p>
          <a:p>
            <a:pPr marL="0" indent="0">
              <a:buNone/>
            </a:pPr>
            <a:endParaRPr lang="en-US" dirty="0"/>
          </a:p>
        </p:txBody>
      </p:sp>
    </p:spTree>
    <p:extLst>
      <p:ext uri="{BB962C8B-B14F-4D97-AF65-F5344CB8AC3E}">
        <p14:creationId xmlns:p14="http://schemas.microsoft.com/office/powerpoint/2010/main" val="3678203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3579" y="2967335"/>
            <a:ext cx="4124847" cy="1754326"/>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THANK YOU!!</a:t>
            </a:r>
          </a:p>
          <a:p>
            <a:pPr algn="ct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4230341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smtClean="0"/>
              <a:t>ORGANISATION OF DATABASES</a:t>
            </a:r>
            <a:endParaRPr sz="3600" dirty="0"/>
          </a:p>
        </p:txBody>
      </p:sp>
      <p:pic>
        <p:nvPicPr>
          <p:cNvPr id="4" name="Picture 3" descr="\\ad.infosys.com\storage\GEC\TRAINEE\Projects\MS-Interns2015\Nanditha_Bhatt\Online_Crime_Reporting_And_Rating_System\Nilesh\dbFinal.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9982200" cy="4876799"/>
          </a:xfrm>
          <a:prstGeom prst="rect">
            <a:avLst/>
          </a:prstGeom>
          <a:noFill/>
          <a:ln>
            <a:noFill/>
          </a:ln>
        </p:spPr>
      </p:pic>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TABLES/FILES OR ENTITIES</a:t>
            </a:r>
            <a:endParaRPr lang="en-US" dirty="0"/>
          </a:p>
        </p:txBody>
      </p:sp>
      <p:sp>
        <p:nvSpPr>
          <p:cNvPr id="5" name="Content Placeholder 4"/>
          <p:cNvSpPr>
            <a:spLocks noGrp="1"/>
          </p:cNvSpPr>
          <p:nvPr>
            <p:ph idx="1"/>
          </p:nvPr>
        </p:nvSpPr>
        <p:spPr/>
        <p:txBody>
          <a:bodyPr/>
          <a:lstStyle/>
          <a:p>
            <a:r>
              <a:rPr lang="en-US" dirty="0" smtClean="0">
                <a:solidFill>
                  <a:srgbClr val="FF0000"/>
                </a:solidFill>
              </a:rPr>
              <a:t>AREA</a:t>
            </a:r>
          </a:p>
          <a:p>
            <a:pPr marL="457200" indent="-457200">
              <a:buFont typeface="+mj-lt"/>
              <a:buAutoNum type="arabicPeriod"/>
            </a:pPr>
            <a:r>
              <a:rPr lang="en-US" dirty="0" smtClean="0"/>
              <a:t>AreaId</a:t>
            </a:r>
            <a:r>
              <a:rPr lang="en-US" dirty="0"/>
              <a:t> </a:t>
            </a:r>
            <a:r>
              <a:rPr lang="en-US" dirty="0" smtClean="0"/>
              <a:t>INT(4)</a:t>
            </a:r>
          </a:p>
          <a:p>
            <a:pPr marL="457200" indent="-457200">
              <a:buFont typeface="+mj-lt"/>
              <a:buAutoNum type="arabicPeriod"/>
            </a:pPr>
            <a:r>
              <a:rPr lang="en-US" dirty="0" smtClean="0"/>
              <a:t>AreaName VARCHAR(20)</a:t>
            </a:r>
          </a:p>
          <a:p>
            <a:pPr marL="457200" indent="-457200">
              <a:buFont typeface="+mj-lt"/>
              <a:buAutoNum type="arabicPeriod"/>
            </a:pPr>
            <a:r>
              <a:rPr lang="en-US" dirty="0" smtClean="0"/>
              <a:t>StationId  INT(4)</a:t>
            </a:r>
          </a:p>
          <a:p>
            <a:pPr marL="0" indent="0">
              <a:buNone/>
            </a:pPr>
            <a:endParaRPr lang="en-US" dirty="0" smtClean="0"/>
          </a:p>
          <a:p>
            <a:r>
              <a:rPr lang="en-US" dirty="0" smtClean="0">
                <a:solidFill>
                  <a:srgbClr val="FF0000"/>
                </a:solidFill>
              </a:rPr>
              <a:t>CRIME CATEGORY</a:t>
            </a:r>
          </a:p>
          <a:p>
            <a:pPr marL="457200" indent="-457200">
              <a:buFont typeface="+mj-lt"/>
              <a:buAutoNum type="arabicPeriod"/>
            </a:pPr>
            <a:r>
              <a:rPr lang="en-US" dirty="0" smtClean="0"/>
              <a:t>CrimeId INT(4)</a:t>
            </a:r>
          </a:p>
          <a:p>
            <a:pPr marL="457200" indent="-457200">
              <a:buFont typeface="+mj-lt"/>
              <a:buAutoNum type="arabicPeriod"/>
            </a:pPr>
            <a:r>
              <a:rPr lang="en-US" dirty="0" smtClean="0"/>
              <a:t>CrimeCategory VARCHAR(20)</a:t>
            </a:r>
          </a:p>
          <a:p>
            <a:pPr marL="0" indent="0">
              <a:buNone/>
            </a:pPr>
            <a:endParaRPr lang="en-US" dirty="0" smtClean="0"/>
          </a:p>
          <a:p>
            <a:endParaRPr lang="en-US" dirty="0"/>
          </a:p>
        </p:txBody>
      </p:sp>
    </p:spTree>
    <p:extLst>
      <p:ext uri="{BB962C8B-B14F-4D97-AF65-F5344CB8AC3E}">
        <p14:creationId xmlns:p14="http://schemas.microsoft.com/office/powerpoint/2010/main" val="30088666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TABLES/FILES OR ENTITIES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solidFill>
                  <a:schemeClr val="accent5">
                    <a:lumMod val="75000"/>
                  </a:schemeClr>
                </a:solidFill>
              </a:rPr>
              <a:t>Users</a:t>
            </a:r>
          </a:p>
          <a:p>
            <a:pPr marL="457200" indent="-457200">
              <a:buFont typeface="+mj-lt"/>
              <a:buAutoNum type="arabicPeriod"/>
            </a:pPr>
            <a:r>
              <a:rPr lang="en-US" dirty="0" smtClean="0"/>
              <a:t>Name VARCHAR(50)</a:t>
            </a:r>
          </a:p>
          <a:p>
            <a:pPr marL="457200" indent="-457200">
              <a:buFont typeface="+mj-lt"/>
              <a:buAutoNum type="arabicPeriod"/>
            </a:pPr>
            <a:r>
              <a:rPr lang="en-US" dirty="0" smtClean="0"/>
              <a:t>UserId VARCHAR(15)</a:t>
            </a:r>
          </a:p>
          <a:p>
            <a:pPr marL="457200" indent="-457200">
              <a:buFont typeface="+mj-lt"/>
              <a:buAutoNum type="arabicPeriod"/>
            </a:pPr>
            <a:r>
              <a:rPr lang="en-US" dirty="0" smtClean="0"/>
              <a:t>CardId INT(4)</a:t>
            </a:r>
          </a:p>
          <a:p>
            <a:pPr marL="457200" indent="-457200">
              <a:buFont typeface="+mj-lt"/>
              <a:buAutoNum type="arabicPeriod"/>
            </a:pPr>
            <a:r>
              <a:rPr lang="en-US" dirty="0" smtClean="0"/>
              <a:t>CardNo VARCHAR(20)</a:t>
            </a:r>
          </a:p>
          <a:p>
            <a:pPr marL="457200" indent="-457200">
              <a:buFont typeface="+mj-lt"/>
              <a:buAutoNum type="arabicPeriod"/>
            </a:pPr>
            <a:r>
              <a:rPr lang="en-US" dirty="0" smtClean="0"/>
              <a:t>Gender VARCHAR(1)</a:t>
            </a:r>
          </a:p>
          <a:p>
            <a:pPr marL="457200" indent="-457200">
              <a:buFont typeface="+mj-lt"/>
              <a:buAutoNum type="arabicPeriod"/>
            </a:pPr>
            <a:r>
              <a:rPr lang="en-US" dirty="0" smtClean="0"/>
              <a:t>AreaId INT(4)</a:t>
            </a:r>
          </a:p>
          <a:p>
            <a:pPr marL="457200" indent="-457200">
              <a:buFont typeface="+mj-lt"/>
              <a:buAutoNum type="arabicPeriod"/>
            </a:pPr>
            <a:r>
              <a:rPr lang="en-US" dirty="0" smtClean="0"/>
              <a:t>LivingScience  DateTime(4)</a:t>
            </a:r>
          </a:p>
          <a:p>
            <a:pPr marL="457200" indent="-457200">
              <a:buFont typeface="+mj-lt"/>
              <a:buAutoNum type="arabicPeriod"/>
            </a:pPr>
            <a:r>
              <a:rPr lang="en-US" dirty="0" smtClean="0"/>
              <a:t>Contact VARCHAR(10)</a:t>
            </a:r>
          </a:p>
          <a:p>
            <a:pPr marL="457200" indent="-457200">
              <a:buFont typeface="+mj-lt"/>
              <a:buAutoNum type="arabicPeriod"/>
            </a:pPr>
            <a:r>
              <a:rPr lang="en-US" dirty="0" smtClean="0"/>
              <a:t>Pwd VARCHAR(15)</a:t>
            </a:r>
            <a:endParaRPr lang="en-US" dirty="0"/>
          </a:p>
        </p:txBody>
      </p:sp>
    </p:spTree>
    <p:extLst>
      <p:ext uri="{BB962C8B-B14F-4D97-AF65-F5344CB8AC3E}">
        <p14:creationId xmlns:p14="http://schemas.microsoft.com/office/powerpoint/2010/main" val="2534815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TABLES/FILES OR ENTITIES</a:t>
            </a:r>
            <a:endParaRPr lang="en-US" dirty="0"/>
          </a:p>
        </p:txBody>
      </p:sp>
      <p:sp>
        <p:nvSpPr>
          <p:cNvPr id="5" name="Content Placeholder 4"/>
          <p:cNvSpPr>
            <a:spLocks noGrp="1"/>
          </p:cNvSpPr>
          <p:nvPr>
            <p:ph idx="1"/>
          </p:nvPr>
        </p:nvSpPr>
        <p:spPr/>
        <p:txBody>
          <a:bodyPr/>
          <a:lstStyle/>
          <a:p>
            <a:r>
              <a:rPr lang="en-US" dirty="0" smtClean="0">
                <a:solidFill>
                  <a:schemeClr val="accent5">
                    <a:lumMod val="75000"/>
                  </a:schemeClr>
                </a:solidFill>
              </a:rPr>
              <a:t>Govt Id</a:t>
            </a:r>
          </a:p>
          <a:p>
            <a:pPr marL="457200" indent="-457200">
              <a:buFont typeface="+mj-lt"/>
              <a:buAutoNum type="arabicPeriod"/>
            </a:pPr>
            <a:r>
              <a:rPr lang="en-US" dirty="0" smtClean="0"/>
              <a:t>CardId INT(4)</a:t>
            </a:r>
          </a:p>
          <a:p>
            <a:pPr marL="457200" indent="-457200">
              <a:buFont typeface="+mj-lt"/>
              <a:buAutoNum type="arabicPeriod"/>
            </a:pPr>
            <a:r>
              <a:rPr lang="en-US" dirty="0" smtClean="0"/>
              <a:t>CardType VARCHAR(30)</a:t>
            </a:r>
          </a:p>
          <a:p>
            <a:pPr marL="0" indent="0">
              <a:buNone/>
            </a:pPr>
            <a:endParaRPr lang="en-US" dirty="0"/>
          </a:p>
          <a:p>
            <a:r>
              <a:rPr lang="en-US" dirty="0" smtClean="0">
                <a:solidFill>
                  <a:schemeClr val="accent5">
                    <a:lumMod val="75000"/>
                  </a:schemeClr>
                </a:solidFill>
              </a:rPr>
              <a:t>Questions</a:t>
            </a:r>
          </a:p>
          <a:p>
            <a:pPr marL="457200" indent="-457200">
              <a:buFont typeface="+mj-lt"/>
              <a:buAutoNum type="arabicPeriod"/>
            </a:pPr>
            <a:r>
              <a:rPr lang="en-US" dirty="0" smtClean="0"/>
              <a:t>QuestionId INT(4)</a:t>
            </a:r>
          </a:p>
          <a:p>
            <a:pPr marL="457200" indent="-457200">
              <a:buFont typeface="+mj-lt"/>
              <a:buAutoNum type="arabicPeriod"/>
            </a:pPr>
            <a:r>
              <a:rPr lang="en-US" dirty="0" smtClean="0"/>
              <a:t>Qtext  VARCHAR(400)</a:t>
            </a:r>
          </a:p>
          <a:p>
            <a:pPr marL="457200" indent="-457200">
              <a:buFont typeface="+mj-lt"/>
              <a:buAutoNum type="arabicPeriod"/>
            </a:pPr>
            <a:r>
              <a:rPr lang="en-US" dirty="0" smtClean="0"/>
              <a:t>Option VARCHAR(400)</a:t>
            </a:r>
          </a:p>
          <a:p>
            <a:endParaRPr lang="en-US" dirty="0"/>
          </a:p>
        </p:txBody>
      </p:sp>
    </p:spTree>
    <p:extLst>
      <p:ext uri="{BB962C8B-B14F-4D97-AF65-F5344CB8AC3E}">
        <p14:creationId xmlns:p14="http://schemas.microsoft.com/office/powerpoint/2010/main" val="2155680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TABLES/FILES OR ENTITIES</a:t>
            </a:r>
            <a:endParaRPr lang="en-US" dirty="0"/>
          </a:p>
        </p:txBody>
      </p:sp>
      <p:sp>
        <p:nvSpPr>
          <p:cNvPr id="5" name="Content Placeholder 4"/>
          <p:cNvSpPr>
            <a:spLocks noGrp="1"/>
          </p:cNvSpPr>
          <p:nvPr>
            <p:ph idx="1"/>
          </p:nvPr>
        </p:nvSpPr>
        <p:spPr>
          <a:xfrm>
            <a:off x="1524000" y="1828800"/>
            <a:ext cx="9144000" cy="4724400"/>
          </a:xfrm>
        </p:spPr>
        <p:txBody>
          <a:bodyPr>
            <a:normAutofit fontScale="92500" lnSpcReduction="20000"/>
          </a:bodyPr>
          <a:lstStyle/>
          <a:p>
            <a:r>
              <a:rPr lang="en-US" dirty="0" smtClean="0">
                <a:solidFill>
                  <a:schemeClr val="accent5">
                    <a:lumMod val="75000"/>
                  </a:schemeClr>
                </a:solidFill>
              </a:rPr>
              <a:t>Crime Report</a:t>
            </a:r>
          </a:p>
          <a:p>
            <a:pPr marL="457200" indent="-457200">
              <a:buFont typeface="+mj-lt"/>
              <a:buAutoNum type="arabicPeriod"/>
            </a:pPr>
            <a:r>
              <a:rPr lang="en-US" dirty="0" smtClean="0"/>
              <a:t>IncidentId  VARCHAR(7)</a:t>
            </a:r>
          </a:p>
          <a:p>
            <a:pPr marL="457200" indent="-457200">
              <a:buFont typeface="+mj-lt"/>
              <a:buAutoNum type="arabicPeriod"/>
            </a:pPr>
            <a:r>
              <a:rPr lang="en-US" dirty="0" smtClean="0"/>
              <a:t>UserId  VARCHAR(7)</a:t>
            </a:r>
          </a:p>
          <a:p>
            <a:pPr marL="457200" indent="-457200">
              <a:buFont typeface="+mj-lt"/>
              <a:buAutoNum type="arabicPeriod"/>
            </a:pPr>
            <a:r>
              <a:rPr lang="en-US" dirty="0" smtClean="0"/>
              <a:t>CrimeId INT(4)</a:t>
            </a:r>
          </a:p>
          <a:p>
            <a:pPr marL="457200" indent="-457200">
              <a:buFont typeface="+mj-lt"/>
              <a:buAutoNum type="arabicPeriod"/>
            </a:pPr>
            <a:r>
              <a:rPr lang="en-US" dirty="0" smtClean="0"/>
              <a:t>CrimeDesc  VARCHAR(200)</a:t>
            </a:r>
          </a:p>
          <a:p>
            <a:pPr marL="457200" indent="-457200">
              <a:buFont typeface="+mj-lt"/>
              <a:buAutoNum type="arabicPeriod"/>
            </a:pPr>
            <a:r>
              <a:rPr lang="en-US" dirty="0" smtClean="0"/>
              <a:t>AreaId </a:t>
            </a:r>
            <a:r>
              <a:rPr lang="en-US" dirty="0"/>
              <a:t> </a:t>
            </a:r>
            <a:r>
              <a:rPr lang="en-US" dirty="0" smtClean="0"/>
              <a:t>INT(4)</a:t>
            </a:r>
          </a:p>
          <a:p>
            <a:pPr marL="457200" indent="-457200">
              <a:buFont typeface="+mj-lt"/>
              <a:buAutoNum type="arabicPeriod"/>
            </a:pPr>
            <a:r>
              <a:rPr lang="en-US" dirty="0" smtClean="0"/>
              <a:t>Address VARCHAR(200)</a:t>
            </a:r>
          </a:p>
          <a:p>
            <a:pPr marL="457200" indent="-457200">
              <a:buFont typeface="+mj-lt"/>
              <a:buAutoNum type="arabicPeriod"/>
            </a:pPr>
            <a:r>
              <a:rPr lang="en-US" dirty="0" smtClean="0"/>
              <a:t>SuspectDesc  VARCHAR(200)</a:t>
            </a:r>
          </a:p>
          <a:p>
            <a:pPr marL="457200" indent="-457200">
              <a:buFont typeface="+mj-lt"/>
              <a:buAutoNum type="arabicPeriod"/>
            </a:pPr>
            <a:r>
              <a:rPr lang="en-US" dirty="0" smtClean="0"/>
              <a:t>CrimeStatus VARCHAR(20)</a:t>
            </a:r>
          </a:p>
          <a:p>
            <a:pPr marL="457200" indent="-457200">
              <a:buFont typeface="+mj-lt"/>
              <a:buAutoNum type="arabicPeriod"/>
            </a:pPr>
            <a:r>
              <a:rPr lang="en-US" dirty="0" smtClean="0"/>
              <a:t>DateOfIncident DateTime(8)</a:t>
            </a:r>
          </a:p>
          <a:p>
            <a:pPr marL="457200" indent="-457200">
              <a:buFont typeface="+mj-lt"/>
              <a:buAutoNum type="arabicPeriod"/>
            </a:pPr>
            <a:r>
              <a:rPr lang="en-US" dirty="0" smtClean="0"/>
              <a:t>TimeOfIncident VARCHAR(10)</a:t>
            </a:r>
          </a:p>
          <a:p>
            <a:pPr marL="0" indent="0">
              <a:buNone/>
            </a:pPr>
            <a:endParaRPr lang="en-US" dirty="0" smtClean="0"/>
          </a:p>
          <a:p>
            <a:endParaRPr lang="en-US" dirty="0"/>
          </a:p>
        </p:txBody>
      </p:sp>
    </p:spTree>
    <p:extLst>
      <p:ext uri="{BB962C8B-B14F-4D97-AF65-F5344CB8AC3E}">
        <p14:creationId xmlns:p14="http://schemas.microsoft.com/office/powerpoint/2010/main" val="246010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TABLES/FILES OR ENTITIES</a:t>
            </a:r>
            <a:endParaRPr lang="en-US" dirty="0"/>
          </a:p>
        </p:txBody>
      </p:sp>
      <p:sp>
        <p:nvSpPr>
          <p:cNvPr id="5" name="Content Placeholder 4"/>
          <p:cNvSpPr>
            <a:spLocks noGrp="1"/>
          </p:cNvSpPr>
          <p:nvPr>
            <p:ph idx="1"/>
          </p:nvPr>
        </p:nvSpPr>
        <p:spPr>
          <a:xfrm>
            <a:off x="1524000" y="1828800"/>
            <a:ext cx="9144000" cy="4572000"/>
          </a:xfrm>
        </p:spPr>
        <p:txBody>
          <a:bodyPr>
            <a:normAutofit fontScale="85000" lnSpcReduction="20000"/>
          </a:bodyPr>
          <a:lstStyle/>
          <a:p>
            <a:r>
              <a:rPr lang="en-US" dirty="0" smtClean="0">
                <a:solidFill>
                  <a:schemeClr val="accent5">
                    <a:lumMod val="75000"/>
                  </a:schemeClr>
                </a:solidFill>
              </a:rPr>
              <a:t>Emergency Contacts</a:t>
            </a:r>
          </a:p>
          <a:p>
            <a:pPr marL="457200" indent="-457200">
              <a:buFont typeface="+mj-lt"/>
              <a:buAutoNum type="arabicPeriod"/>
            </a:pPr>
            <a:r>
              <a:rPr lang="en-US" dirty="0" smtClean="0"/>
              <a:t>StationId INT(4)</a:t>
            </a:r>
          </a:p>
          <a:p>
            <a:pPr marL="457200" indent="-457200">
              <a:buFont typeface="+mj-lt"/>
              <a:buAutoNum type="arabicPeriod"/>
            </a:pPr>
            <a:r>
              <a:rPr lang="en-US" dirty="0" smtClean="0"/>
              <a:t>StationAddress  VARCHAR(200)</a:t>
            </a:r>
          </a:p>
          <a:p>
            <a:pPr marL="457200" indent="-457200">
              <a:buFont typeface="+mj-lt"/>
              <a:buAutoNum type="arabicPeriod"/>
            </a:pPr>
            <a:r>
              <a:rPr lang="en-US" dirty="0" smtClean="0"/>
              <a:t>EmailId VARCHAR(30)</a:t>
            </a:r>
          </a:p>
          <a:p>
            <a:pPr marL="457200" indent="-457200">
              <a:buFont typeface="+mj-lt"/>
              <a:buAutoNum type="arabicPeriod"/>
            </a:pPr>
            <a:r>
              <a:rPr lang="en-US" dirty="0" smtClean="0"/>
              <a:t>Contact VARCHAR(10)</a:t>
            </a:r>
          </a:p>
          <a:p>
            <a:pPr marL="0" indent="0">
              <a:buNone/>
            </a:pPr>
            <a:endParaRPr lang="en-US" dirty="0" smtClean="0"/>
          </a:p>
          <a:p>
            <a:r>
              <a:rPr lang="en-US" dirty="0" smtClean="0">
                <a:solidFill>
                  <a:schemeClr val="accent5">
                    <a:lumMod val="75000"/>
                  </a:schemeClr>
                </a:solidFill>
              </a:rPr>
              <a:t>Error Log</a:t>
            </a:r>
          </a:p>
          <a:p>
            <a:pPr marL="457200" indent="-457200">
              <a:buFont typeface="+mj-lt"/>
              <a:buAutoNum type="arabicPeriod"/>
            </a:pPr>
            <a:r>
              <a:rPr lang="en-US" dirty="0" smtClean="0"/>
              <a:t>ErrorId Int(4)</a:t>
            </a:r>
          </a:p>
          <a:p>
            <a:pPr marL="457200" indent="-457200">
              <a:buFont typeface="+mj-lt"/>
              <a:buAutoNum type="arabicPeriod"/>
            </a:pPr>
            <a:r>
              <a:rPr lang="en-US" dirty="0" smtClean="0"/>
              <a:t>ErrorDate  DateTime(8)</a:t>
            </a:r>
          </a:p>
          <a:p>
            <a:pPr marL="457200" indent="-457200">
              <a:buFont typeface="+mj-lt"/>
              <a:buAutoNum type="arabicPeriod"/>
            </a:pPr>
            <a:r>
              <a:rPr lang="en-US" dirty="0" smtClean="0"/>
              <a:t>ErrorTime VARCHAR(10)</a:t>
            </a:r>
          </a:p>
          <a:p>
            <a:pPr marL="457200" indent="-457200">
              <a:buFont typeface="+mj-lt"/>
              <a:buAutoNum type="arabicPeriod"/>
            </a:pPr>
            <a:r>
              <a:rPr lang="en-US" dirty="0" smtClean="0"/>
              <a:t>ErrorMsg VARCHAR(100)</a:t>
            </a:r>
            <a:endParaRPr lang="en-US" dirty="0"/>
          </a:p>
        </p:txBody>
      </p:sp>
    </p:spTree>
    <p:extLst>
      <p:ext uri="{BB962C8B-B14F-4D97-AF65-F5344CB8AC3E}">
        <p14:creationId xmlns:p14="http://schemas.microsoft.com/office/powerpoint/2010/main" val="1608779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TABLES/FILES OR ENTITIES</a:t>
            </a:r>
            <a:endParaRPr lang="en-US" dirty="0"/>
          </a:p>
        </p:txBody>
      </p:sp>
      <p:sp>
        <p:nvSpPr>
          <p:cNvPr id="5" name="Content Placeholder 4"/>
          <p:cNvSpPr>
            <a:spLocks noGrp="1"/>
          </p:cNvSpPr>
          <p:nvPr>
            <p:ph idx="1"/>
          </p:nvPr>
        </p:nvSpPr>
        <p:spPr/>
        <p:txBody>
          <a:bodyPr/>
          <a:lstStyle/>
          <a:p>
            <a:r>
              <a:rPr lang="en-US" dirty="0" smtClean="0">
                <a:solidFill>
                  <a:schemeClr val="accent5">
                    <a:lumMod val="75000"/>
                  </a:schemeClr>
                </a:solidFill>
              </a:rPr>
              <a:t>Responses</a:t>
            </a:r>
          </a:p>
          <a:p>
            <a:pPr marL="0" indent="0">
              <a:buNone/>
            </a:pPr>
            <a:endParaRPr lang="en-US" dirty="0" smtClean="0">
              <a:solidFill>
                <a:schemeClr val="accent5">
                  <a:lumMod val="75000"/>
                </a:schemeClr>
              </a:solidFill>
            </a:endParaRPr>
          </a:p>
          <a:p>
            <a:pPr marL="457200" indent="-457200">
              <a:buFont typeface="+mj-lt"/>
              <a:buAutoNum type="arabicPeriod"/>
            </a:pPr>
            <a:r>
              <a:rPr lang="en-US" dirty="0" smtClean="0"/>
              <a:t>ResponseId INT(4) </a:t>
            </a:r>
          </a:p>
          <a:p>
            <a:pPr marL="457200" indent="-457200">
              <a:buFont typeface="+mj-lt"/>
              <a:buAutoNum type="arabicPeriod"/>
            </a:pPr>
            <a:r>
              <a:rPr lang="en-US" dirty="0" smtClean="0"/>
              <a:t>QuestionId  INT(4)</a:t>
            </a:r>
          </a:p>
          <a:p>
            <a:pPr marL="457200" indent="-457200">
              <a:buFont typeface="+mj-lt"/>
              <a:buAutoNum type="arabicPeriod"/>
            </a:pPr>
            <a:r>
              <a:rPr lang="en-US" dirty="0" smtClean="0"/>
              <a:t>Score VARCHAR(2)</a:t>
            </a:r>
          </a:p>
          <a:p>
            <a:pPr marL="457200" indent="-457200">
              <a:buFont typeface="+mj-lt"/>
              <a:buAutoNum type="arabicPeriod"/>
            </a:pPr>
            <a:r>
              <a:rPr lang="en-US" dirty="0" smtClean="0"/>
              <a:t>Weight VARCHAR(2)</a:t>
            </a:r>
          </a:p>
          <a:p>
            <a:pPr marL="457200" indent="-457200">
              <a:buFont typeface="+mj-lt"/>
              <a:buAutoNum type="arabicPeriod"/>
            </a:pPr>
            <a:r>
              <a:rPr lang="en-US" dirty="0" smtClean="0"/>
              <a:t>Option VARCHAR(2)</a:t>
            </a:r>
          </a:p>
          <a:p>
            <a:endParaRPr lang="en-US" dirty="0"/>
          </a:p>
        </p:txBody>
      </p:sp>
    </p:spTree>
    <p:extLst>
      <p:ext uri="{BB962C8B-B14F-4D97-AF65-F5344CB8AC3E}">
        <p14:creationId xmlns:p14="http://schemas.microsoft.com/office/powerpoint/2010/main" val="11438278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533400"/>
          </a:xfrm>
        </p:spPr>
        <p:txBody>
          <a:bodyPr>
            <a:normAutofit fontScale="90000"/>
          </a:bodyPr>
          <a:lstStyle/>
          <a:p>
            <a:r>
              <a:rPr lang="en-US" dirty="0" smtClean="0"/>
              <a:t>HIGH LEVEL DESIGN ARCHITECTURE</a:t>
            </a:r>
            <a:endParaRPr lang="en-US"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914400"/>
            <a:ext cx="9906000" cy="5867400"/>
          </a:xfrm>
          <a:prstGeom prst="rect">
            <a:avLst/>
          </a:prstGeom>
        </p:spPr>
      </p:pic>
    </p:spTree>
    <p:extLst>
      <p:ext uri="{BB962C8B-B14F-4D97-AF65-F5344CB8AC3E}">
        <p14:creationId xmlns:p14="http://schemas.microsoft.com/office/powerpoint/2010/main" val="897893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315</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Candara</vt:lpstr>
      <vt:lpstr>Consolas</vt:lpstr>
      <vt:lpstr>Wingdings</vt:lpstr>
      <vt:lpstr>Tech Computer 16x9</vt:lpstr>
      <vt:lpstr>Crime Reporting and Rating System</vt:lpstr>
      <vt:lpstr>ORGANISATION OF DATABASES</vt:lpstr>
      <vt:lpstr>TABLES/FILES OR ENTITIES</vt:lpstr>
      <vt:lpstr>TABLES/FILES OR ENTITIES</vt:lpstr>
      <vt:lpstr>TABLES/FILES OR ENTITIES</vt:lpstr>
      <vt:lpstr>TABLES/FILES OR ENTITIES</vt:lpstr>
      <vt:lpstr>TABLES/FILES OR ENTITIES</vt:lpstr>
      <vt:lpstr>TABLES/FILES OR ENTITIES</vt:lpstr>
      <vt:lpstr>HIGH LEVEL DESIGN ARCHITECTURE</vt:lpstr>
      <vt:lpstr>SUBSYSTEMS</vt:lpstr>
      <vt:lpstr>MODELLING</vt:lpstr>
      <vt:lpstr>CRITICAL MODULES</vt:lpstr>
      <vt:lpstr>ORDER OF INTEGRATION</vt:lpstr>
      <vt:lpstr>Hardware/Software And Platform</vt:lpstr>
      <vt:lpstr>Design Decision Prototypes</vt:lpstr>
      <vt:lpstr>  CONCLUSION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2015-04-18T12:49:44Z</dcterms:created>
  <dcterms:modified xsi:type="dcterms:W3CDTF">2015-04-18T13:59:55Z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