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4"/>
  </p:notesMasterIdLst>
  <p:sldIdLst>
    <p:sldId id="256" r:id="rId2"/>
    <p:sldId id="257" r:id="rId3"/>
    <p:sldId id="258" r:id="rId4"/>
    <p:sldId id="259" r:id="rId5"/>
    <p:sldId id="260" r:id="rId6"/>
    <p:sldId id="261" r:id="rId7"/>
    <p:sldId id="263" r:id="rId8"/>
    <p:sldId id="265" r:id="rId9"/>
    <p:sldId id="266" r:id="rId10"/>
    <p:sldId id="272" r:id="rId11"/>
    <p:sldId id="267" r:id="rId12"/>
    <p:sldId id="269" r:id="rId13"/>
    <p:sldId id="276" r:id="rId14"/>
    <p:sldId id="278" r:id="rId15"/>
    <p:sldId id="273" r:id="rId16"/>
    <p:sldId id="281" r:id="rId17"/>
    <p:sldId id="279" r:id="rId18"/>
    <p:sldId id="274" r:id="rId19"/>
    <p:sldId id="275" r:id="rId20"/>
    <p:sldId id="280" r:id="rId21"/>
    <p:sldId id="270" r:id="rId22"/>
    <p:sldId id="271"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DE947D-CD57-43A4-BD0C-60057C56587F}">
  <a:tblStyle styleId="{CBDE947D-CD57-43A4-BD0C-60057C56587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02" autoAdjust="0"/>
  </p:normalViewPr>
  <p:slideViewPr>
    <p:cSldViewPr snapToGrid="0">
      <p:cViewPr varScale="1">
        <p:scale>
          <a:sx n="64" d="100"/>
          <a:sy n="64" d="100"/>
        </p:scale>
        <p:origin x="8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27f9b498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27f9b498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427f9b498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23" name="Google Shape;23;p3"/>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595959"/>
              </a:buClr>
              <a:buSzPts val="3600"/>
              <a:buFont typeface="Calibri"/>
              <a:buNone/>
              <a:defRPr sz="3600" b="0" i="0" u="none" strike="noStrike" cap="none">
                <a:solidFill>
                  <a:srgbClr val="59595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28" name="Google Shape;28;p4"/>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rgbClr val="595959"/>
              </a:buClr>
              <a:buSzPts val="3600"/>
              <a:buFont typeface="Calibri"/>
              <a:buNone/>
              <a:defRPr sz="3600" b="0" i="0" u="none" strike="noStrike" cap="none">
                <a:solidFill>
                  <a:srgbClr val="59595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21E481-E5F0-457B-AC47-AD2A55A9A5B9}"/>
              </a:ext>
            </a:extLst>
          </p:cNvPr>
          <p:cNvPicPr>
            <a:picLocks noChangeAspect="1"/>
          </p:cNvPicPr>
          <p:nvPr/>
        </p:nvPicPr>
        <p:blipFill>
          <a:blip r:embed="rId2"/>
          <a:stretch>
            <a:fillRect/>
          </a:stretch>
        </p:blipFill>
        <p:spPr>
          <a:xfrm>
            <a:off x="323557" y="370227"/>
            <a:ext cx="11648049" cy="6327088"/>
          </a:xfrm>
          <a:prstGeom prst="rect">
            <a:avLst/>
          </a:prstGeom>
        </p:spPr>
      </p:pic>
    </p:spTree>
    <p:extLst>
      <p:ext uri="{BB962C8B-B14F-4D97-AF65-F5344CB8AC3E}">
        <p14:creationId xmlns:p14="http://schemas.microsoft.com/office/powerpoint/2010/main" val="260906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p:nvPr/>
        </p:nvSpPr>
        <p:spPr>
          <a:xfrm>
            <a:off x="478303" y="928469"/>
            <a:ext cx="11057206" cy="465364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Method of direct computation of Eigen vectors has a time complexity of O(n</a:t>
            </a:r>
            <a:r>
              <a:rPr lang="en-IN" sz="2000" baseline="30000">
                <a:solidFill>
                  <a:schemeClr val="dk1"/>
                </a:solidFill>
                <a:latin typeface="Times New Roman"/>
                <a:ea typeface="Times New Roman"/>
                <a:cs typeface="Times New Roman"/>
                <a:sym typeface="Times New Roman"/>
              </a:rPr>
              <a:t>4</a:t>
            </a:r>
            <a:r>
              <a:rPr lang="en-IN" sz="2000" b="0" i="0" u="none" strike="noStrike" cap="none">
                <a:solidFill>
                  <a:schemeClr val="dk1"/>
                </a:solidFill>
                <a:latin typeface="Times New Roman"/>
                <a:ea typeface="Times New Roman"/>
                <a:cs typeface="Times New Roman"/>
                <a:sym typeface="Times New Roman"/>
              </a:rPr>
              <a:t>) which is very expensive for matrices of large dimensions. Despite having prodigious benefits of cloud, the direct control of customer over the computation of its data is deprived, which brings in new challenges. </a:t>
            </a:r>
            <a:endParaRPr/>
          </a:p>
          <a:p>
            <a:pPr marL="0" marR="0" lvl="0" indent="0" algn="l" rtl="0">
              <a:lnSpc>
                <a:spcPct val="150000"/>
              </a:lnSpc>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Security, Verifiability and Efficiency are the factors that need to be taken into consideration while outsourcing to a public cloud.</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2000" b="0" i="0" u="none" strike="noStrike" cap="none">
              <a:solidFill>
                <a:srgbClr val="222222"/>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2000" b="0" i="0" u="none" strike="noStrike" cap="none">
                <a:solidFill>
                  <a:srgbClr val="222222"/>
                </a:solidFill>
                <a:latin typeface="Times New Roman"/>
                <a:ea typeface="Times New Roman"/>
                <a:cs typeface="Times New Roman"/>
                <a:sym typeface="Times New Roman"/>
              </a:rPr>
              <a:t>In our work, we are using multiple matrix operations for securing the original matrix and then outsourcing the matrix to the cloud for calculation of eigen values and eigen vectors.</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2000" b="0" i="0" u="none" strike="noStrike" cap="none">
                <a:solidFill>
                  <a:srgbClr val="222222"/>
                </a:solidFill>
                <a:latin typeface="Times New Roman"/>
                <a:ea typeface="Times New Roman"/>
                <a:cs typeface="Times New Roman"/>
                <a:sym typeface="Times New Roman"/>
              </a:rPr>
              <a:t>Our next algorithm will verify the result obtained from the cloud subsequent to which we will decrypt the result.</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0" y="571717"/>
            <a:ext cx="12192000" cy="56491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i="0" u="none" strike="noStrike" cap="none" dirty="0">
                <a:solidFill>
                  <a:srgbClr val="595959"/>
                </a:solidFill>
                <a:latin typeface="Calibri"/>
                <a:ea typeface="Calibri"/>
                <a:cs typeface="Calibri"/>
                <a:sym typeface="Calibri"/>
              </a:rPr>
              <a:t>PERT Chart</a:t>
            </a:r>
            <a:endParaRPr dirty="0"/>
          </a:p>
        </p:txBody>
      </p:sp>
      <p:grpSp>
        <p:nvGrpSpPr>
          <p:cNvPr id="124" name="Google Shape;124;p20"/>
          <p:cNvGrpSpPr/>
          <p:nvPr/>
        </p:nvGrpSpPr>
        <p:grpSpPr>
          <a:xfrm>
            <a:off x="2407841" y="1336099"/>
            <a:ext cx="7376315" cy="5144609"/>
            <a:chOff x="612196" y="2523"/>
            <a:chExt cx="7376315" cy="5144609"/>
          </a:xfrm>
        </p:grpSpPr>
        <p:sp>
          <p:nvSpPr>
            <p:cNvPr id="125" name="Google Shape;125;p20"/>
            <p:cNvSpPr/>
            <p:nvPr/>
          </p:nvSpPr>
          <p:spPr>
            <a:xfrm>
              <a:off x="687568" y="2523"/>
              <a:ext cx="1921300" cy="1152780"/>
            </a:xfrm>
            <a:prstGeom prst="roundRect">
              <a:avLst>
                <a:gd name="adj" fmla="val 10000"/>
              </a:avLst>
            </a:prstGeom>
            <a:gradFill>
              <a:gsLst>
                <a:gs pos="0">
                  <a:srgbClr val="36B7D7"/>
                </a:gs>
                <a:gs pos="100000">
                  <a:srgbClr val="90EF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txBox="1"/>
            <p:nvPr/>
          </p:nvSpPr>
          <p:spPr>
            <a:xfrm>
              <a:off x="721332" y="36287"/>
              <a:ext cx="1853772" cy="1085252"/>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dk1"/>
                </a:buClr>
                <a:buSzPts val="1100"/>
                <a:buFont typeface="Times New Roman"/>
                <a:buNone/>
              </a:pPr>
              <a:r>
                <a:rPr lang="en-IN" sz="1100" b="0" i="0" u="none" strike="noStrike" cap="none">
                  <a:solidFill>
                    <a:schemeClr val="dk1"/>
                  </a:solidFill>
                  <a:latin typeface="Times New Roman"/>
                  <a:ea typeface="Times New Roman"/>
                  <a:cs typeface="Times New Roman"/>
                  <a:sym typeface="Times New Roman"/>
                </a:rPr>
                <a:t>LITERATURE REVIEW</a:t>
              </a:r>
              <a:endParaRPr/>
            </a:p>
            <a:p>
              <a:pPr marL="57150" marR="0" lvl="1" indent="-63500" algn="l" rtl="0">
                <a:lnSpc>
                  <a:spcPct val="90000"/>
                </a:lnSpc>
                <a:spcBef>
                  <a:spcPts val="385"/>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a:t>
              </a:r>
              <a:r>
                <a:rPr lang="en-IN" sz="1000">
                  <a:solidFill>
                    <a:schemeClr val="dk1"/>
                  </a:solidFill>
                  <a:latin typeface="Calibri"/>
                  <a:ea typeface="Calibri"/>
                  <a:cs typeface="Calibri"/>
                  <a:sym typeface="Calibri"/>
                </a:rPr>
                <a:t>8</a:t>
              </a:r>
              <a:r>
                <a:rPr lang="en-IN" sz="1000" b="0" i="0" u="none" strike="noStrike" cap="none">
                  <a:solidFill>
                    <a:schemeClr val="dk1"/>
                  </a:solidFill>
                  <a:latin typeface="Calibri"/>
                  <a:ea typeface="Calibri"/>
                  <a:cs typeface="Calibri"/>
                  <a:sym typeface="Calibri"/>
                </a:rPr>
                <a:t>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24.08.18 - 17.10.18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 ASSIGNED TO: AYUSH, DIPIN, SARTHAK</a:t>
              </a:r>
              <a:endParaRPr/>
            </a:p>
          </p:txBody>
        </p:sp>
        <p:sp>
          <p:nvSpPr>
            <p:cNvPr id="127" name="Google Shape;127;p20"/>
            <p:cNvSpPr/>
            <p:nvPr/>
          </p:nvSpPr>
          <p:spPr>
            <a:xfrm>
              <a:off x="2777944" y="340671"/>
              <a:ext cx="407315" cy="476482"/>
            </a:xfrm>
            <a:prstGeom prst="rightArrow">
              <a:avLst>
                <a:gd name="adj1" fmla="val 60000"/>
                <a:gd name="adj2" fmla="val 50000"/>
              </a:avLst>
            </a:prstGeom>
            <a:gradFill>
              <a:gsLst>
                <a:gs pos="0">
                  <a:srgbClr val="36B7D7"/>
                </a:gs>
                <a:gs pos="100000">
                  <a:srgbClr val="90EF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txBox="1"/>
            <p:nvPr/>
          </p:nvSpPr>
          <p:spPr>
            <a:xfrm>
              <a:off x="2777944" y="435967"/>
              <a:ext cx="285121" cy="2858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129" name="Google Shape;129;p20"/>
            <p:cNvSpPr/>
            <p:nvPr/>
          </p:nvSpPr>
          <p:spPr>
            <a:xfrm>
              <a:off x="3377390" y="2523"/>
              <a:ext cx="1921300" cy="1152780"/>
            </a:xfrm>
            <a:prstGeom prst="roundRect">
              <a:avLst>
                <a:gd name="adj" fmla="val 10000"/>
              </a:avLst>
            </a:prstGeom>
            <a:gradFill>
              <a:gsLst>
                <a:gs pos="0">
                  <a:srgbClr val="34DFC0"/>
                </a:gs>
                <a:gs pos="100000">
                  <a:srgbClr val="8CFFF6"/>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txBox="1"/>
            <p:nvPr/>
          </p:nvSpPr>
          <p:spPr>
            <a:xfrm>
              <a:off x="3411154" y="36287"/>
              <a:ext cx="1853772" cy="1085252"/>
            </a:xfrm>
            <a:prstGeom prst="rect">
              <a:avLst/>
            </a:prstGeom>
            <a:noFill/>
            <a:ln>
              <a:noFill/>
            </a:ln>
          </p:spPr>
          <p:txBody>
            <a:bodyPr spcFirstLastPara="1" wrap="square" lIns="38100" tIns="38100" rIns="38100" bIns="38100" anchor="t" anchorCtr="0">
              <a:noAutofit/>
            </a:bodyPr>
            <a:lstStyle/>
            <a:p>
              <a:pPr marL="0" marR="0" lvl="0" indent="0" algn="ctr" rtl="0">
                <a:lnSpc>
                  <a:spcPct val="90000"/>
                </a:lnSpc>
                <a:spcBef>
                  <a:spcPts val="0"/>
                </a:spcBef>
                <a:spcAft>
                  <a:spcPts val="0"/>
                </a:spcAft>
                <a:buClr>
                  <a:schemeClr val="dk1"/>
                </a:buClr>
                <a:buSzPts val="1000"/>
                <a:buFont typeface="Calibri"/>
                <a:buNone/>
              </a:pPr>
              <a:r>
                <a:rPr lang="en-IN" sz="1000" b="0" i="0" u="none" strike="noStrike" cap="none">
                  <a:solidFill>
                    <a:schemeClr val="dk1"/>
                  </a:solidFill>
                  <a:latin typeface="Calibri"/>
                  <a:ea typeface="Calibri"/>
                  <a:cs typeface="Calibri"/>
                  <a:sym typeface="Calibri"/>
                </a:rPr>
                <a:t>DESIGNING OF ALGORITHM</a:t>
              </a:r>
              <a:endParaRPr/>
            </a:p>
            <a:p>
              <a:pPr marL="57150" marR="0" lvl="1" indent="-63500" algn="l" rtl="0">
                <a:lnSpc>
                  <a:spcPct val="90000"/>
                </a:lnSpc>
                <a:spcBef>
                  <a:spcPts val="3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a:t>
              </a:r>
              <a:r>
                <a:rPr lang="en-IN" sz="1000">
                  <a:solidFill>
                    <a:schemeClr val="dk1"/>
                  </a:solidFill>
                  <a:latin typeface="Calibri"/>
                  <a:ea typeface="Calibri"/>
                  <a:cs typeface="Calibri"/>
                  <a:sym typeface="Calibri"/>
                </a:rPr>
                <a:t>7</a:t>
              </a:r>
              <a:r>
                <a:rPr lang="en-IN" sz="1000" b="0" i="0" u="none" strike="noStrike" cap="none">
                  <a:solidFill>
                    <a:schemeClr val="dk1"/>
                  </a:solidFill>
                  <a:latin typeface="Calibri"/>
                  <a:ea typeface="Calibri"/>
                  <a:cs typeface="Calibri"/>
                  <a:sym typeface="Calibri"/>
                </a:rPr>
                <a:t>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08.09.18 - 30.10.18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ASSIGNED TO: AYUSH, DIPIN, SARTHAK</a:t>
              </a:r>
              <a:endParaRPr/>
            </a:p>
          </p:txBody>
        </p:sp>
        <p:sp>
          <p:nvSpPr>
            <p:cNvPr id="131" name="Google Shape;131;p20"/>
            <p:cNvSpPr/>
            <p:nvPr/>
          </p:nvSpPr>
          <p:spPr>
            <a:xfrm>
              <a:off x="5467765" y="340671"/>
              <a:ext cx="407315" cy="476482"/>
            </a:xfrm>
            <a:prstGeom prst="rightArrow">
              <a:avLst>
                <a:gd name="adj1" fmla="val 60000"/>
                <a:gd name="adj2" fmla="val 50000"/>
              </a:avLst>
            </a:prstGeom>
            <a:gradFill>
              <a:gsLst>
                <a:gs pos="0">
                  <a:srgbClr val="34E0B7"/>
                </a:gs>
                <a:gs pos="100000">
                  <a:srgbClr val="8BFFED"/>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p:nvPr/>
          </p:nvSpPr>
          <p:spPr>
            <a:xfrm>
              <a:off x="5467765" y="435967"/>
              <a:ext cx="285121" cy="2858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133" name="Google Shape;133;p20"/>
            <p:cNvSpPr/>
            <p:nvPr/>
          </p:nvSpPr>
          <p:spPr>
            <a:xfrm>
              <a:off x="6067211" y="2523"/>
              <a:ext cx="1921300" cy="1152780"/>
            </a:xfrm>
            <a:prstGeom prst="roundRect">
              <a:avLst>
                <a:gd name="adj" fmla="val 10000"/>
              </a:avLst>
            </a:prstGeom>
            <a:gradFill>
              <a:gsLst>
                <a:gs pos="0">
                  <a:srgbClr val="31E97F"/>
                </a:gs>
                <a:gs pos="100000">
                  <a:srgbClr val="87FFB8"/>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txBox="1"/>
            <p:nvPr/>
          </p:nvSpPr>
          <p:spPr>
            <a:xfrm>
              <a:off x="6100975" y="36287"/>
              <a:ext cx="1853772" cy="1085252"/>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dk1"/>
                </a:buClr>
                <a:buSzPts val="1100"/>
                <a:buFont typeface="Calibri"/>
                <a:buNone/>
              </a:pPr>
              <a:r>
                <a:rPr lang="en-IN" sz="1100" b="0" i="0" u="none" strike="noStrike" cap="none">
                  <a:solidFill>
                    <a:schemeClr val="dk1"/>
                  </a:solidFill>
                  <a:latin typeface="Calibri"/>
                  <a:ea typeface="Calibri"/>
                  <a:cs typeface="Calibri"/>
                  <a:sym typeface="Calibri"/>
                </a:rPr>
                <a:t>PSUEDO CODE</a:t>
              </a:r>
              <a:endParaRPr/>
            </a:p>
            <a:p>
              <a:pPr marL="57150" marR="0" lvl="1" indent="-63500" algn="l" rtl="0">
                <a:lnSpc>
                  <a:spcPct val="90000"/>
                </a:lnSpc>
                <a:spcBef>
                  <a:spcPts val="385"/>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1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07.10.18 - 14.10.18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ASSIGNED TO: AYUSH, DIPIN, SARTHAK</a:t>
              </a:r>
              <a:endParaRPr/>
            </a:p>
          </p:txBody>
        </p:sp>
        <p:sp>
          <p:nvSpPr>
            <p:cNvPr id="135" name="Google Shape;135;p20"/>
            <p:cNvSpPr/>
            <p:nvPr/>
          </p:nvSpPr>
          <p:spPr>
            <a:xfrm rot="5400000">
              <a:off x="6804431" y="1325982"/>
              <a:ext cx="446861" cy="476482"/>
            </a:xfrm>
            <a:prstGeom prst="rightArrow">
              <a:avLst>
                <a:gd name="adj1" fmla="val 60000"/>
                <a:gd name="adj2" fmla="val 50000"/>
              </a:avLst>
            </a:prstGeom>
            <a:gradFill>
              <a:gsLst>
                <a:gs pos="0">
                  <a:srgbClr val="31EB66"/>
                </a:gs>
                <a:gs pos="100000">
                  <a:srgbClr val="86FFA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txBox="1"/>
            <p:nvPr/>
          </p:nvSpPr>
          <p:spPr>
            <a:xfrm>
              <a:off x="6884916" y="1340793"/>
              <a:ext cx="285890" cy="31280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200"/>
                <a:buFont typeface="Calibri"/>
                <a:buNone/>
              </a:pPr>
              <a:endParaRPr sz="2200" b="0" i="0" u="none" strike="noStrike" cap="none">
                <a:solidFill>
                  <a:schemeClr val="lt1"/>
                </a:solidFill>
                <a:latin typeface="Calibri"/>
                <a:ea typeface="Calibri"/>
                <a:cs typeface="Calibri"/>
                <a:sym typeface="Calibri"/>
              </a:endParaRPr>
            </a:p>
          </p:txBody>
        </p:sp>
        <p:sp>
          <p:nvSpPr>
            <p:cNvPr id="137" name="Google Shape;137;p20"/>
            <p:cNvSpPr/>
            <p:nvPr/>
          </p:nvSpPr>
          <p:spPr>
            <a:xfrm>
              <a:off x="6067211" y="1998437"/>
              <a:ext cx="1921300" cy="1152780"/>
            </a:xfrm>
            <a:prstGeom prst="roundRect">
              <a:avLst>
                <a:gd name="adj" fmla="val 10000"/>
              </a:avLst>
            </a:prstGeom>
            <a:gradFill>
              <a:gsLst>
                <a:gs pos="0">
                  <a:srgbClr val="2EF133"/>
                </a:gs>
                <a:gs pos="100000">
                  <a:srgbClr val="84FF84"/>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p:nvPr/>
          </p:nvSpPr>
          <p:spPr>
            <a:xfrm>
              <a:off x="6100975" y="2032201"/>
              <a:ext cx="1853772" cy="1085252"/>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dk1"/>
                </a:buClr>
                <a:buSzPts val="1100"/>
                <a:buFont typeface="Calibri"/>
                <a:buNone/>
              </a:pPr>
              <a:r>
                <a:rPr lang="en-IN" sz="1100" b="0" i="0" u="none" strike="noStrike" cap="none">
                  <a:solidFill>
                    <a:schemeClr val="dk1"/>
                  </a:solidFill>
                  <a:latin typeface="Calibri"/>
                  <a:ea typeface="Calibri"/>
                  <a:cs typeface="Calibri"/>
                  <a:sym typeface="Calibri"/>
                </a:rPr>
                <a:t>IMPLEMENTATION</a:t>
              </a:r>
              <a:endParaRPr/>
            </a:p>
            <a:p>
              <a:pPr marL="57150" marR="0" lvl="1" indent="-63500" algn="l" rtl="0">
                <a:lnSpc>
                  <a:spcPct val="90000"/>
                </a:lnSpc>
                <a:spcBef>
                  <a:spcPts val="385"/>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3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15.10.18 - 04.11.18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ASSIGNED TO: AYUSH, DIPIN, SARTHAK</a:t>
              </a:r>
              <a:endParaRPr/>
            </a:p>
          </p:txBody>
        </p:sp>
        <p:sp>
          <p:nvSpPr>
            <p:cNvPr id="139" name="Google Shape;139;p20"/>
            <p:cNvSpPr/>
            <p:nvPr/>
          </p:nvSpPr>
          <p:spPr>
            <a:xfrm rot="10800000">
              <a:off x="5490821" y="2336586"/>
              <a:ext cx="407315" cy="476482"/>
            </a:xfrm>
            <a:prstGeom prst="rightArrow">
              <a:avLst>
                <a:gd name="adj1" fmla="val 60000"/>
                <a:gd name="adj2" fmla="val 50000"/>
              </a:avLst>
            </a:prstGeom>
            <a:gradFill>
              <a:gsLst>
                <a:gs pos="0">
                  <a:srgbClr val="4FF62D"/>
                </a:gs>
                <a:gs pos="100000">
                  <a:srgbClr val="8FFF81"/>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p:nvPr/>
          </p:nvSpPr>
          <p:spPr>
            <a:xfrm>
              <a:off x="5613015" y="2431882"/>
              <a:ext cx="285121" cy="2858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141" name="Google Shape;141;p20"/>
            <p:cNvSpPr/>
            <p:nvPr/>
          </p:nvSpPr>
          <p:spPr>
            <a:xfrm>
              <a:off x="3377390" y="1998437"/>
              <a:ext cx="1921300" cy="1152780"/>
            </a:xfrm>
            <a:prstGeom prst="roundRect">
              <a:avLst>
                <a:gd name="adj" fmla="val 10000"/>
              </a:avLst>
            </a:prstGeom>
            <a:gradFill>
              <a:gsLst>
                <a:gs pos="0">
                  <a:srgbClr val="77FA2C"/>
                </a:gs>
                <a:gs pos="100000">
                  <a:srgbClr val="AAFF80"/>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p:nvPr/>
          </p:nvSpPr>
          <p:spPr>
            <a:xfrm>
              <a:off x="3411154" y="2032201"/>
              <a:ext cx="1853772" cy="1085252"/>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dk1"/>
                </a:buClr>
                <a:buSzPts val="1100"/>
                <a:buFont typeface="Calibri"/>
                <a:buNone/>
              </a:pPr>
              <a:r>
                <a:rPr lang="en-IN" sz="1100" b="0" i="0" u="none" strike="noStrike" cap="none">
                  <a:solidFill>
                    <a:schemeClr val="dk1"/>
                  </a:solidFill>
                  <a:latin typeface="Calibri"/>
                  <a:ea typeface="Calibri"/>
                  <a:cs typeface="Calibri"/>
                  <a:sym typeface="Calibri"/>
                </a:rPr>
                <a:t>TESTING &amp; DEBUGGING</a:t>
              </a:r>
              <a:endParaRPr/>
            </a:p>
            <a:p>
              <a:pPr marL="57150" marR="0" lvl="1" indent="-63500" algn="l" rtl="0">
                <a:lnSpc>
                  <a:spcPct val="90000"/>
                </a:lnSpc>
                <a:spcBef>
                  <a:spcPts val="385"/>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1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05.11.18	- 12.11.18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ASSIGNED TO: AYUSH, DIPIN, SARTHAK</a:t>
              </a:r>
              <a:endParaRPr/>
            </a:p>
          </p:txBody>
        </p:sp>
        <p:sp>
          <p:nvSpPr>
            <p:cNvPr id="143" name="Google Shape;143;p20"/>
            <p:cNvSpPr/>
            <p:nvPr/>
          </p:nvSpPr>
          <p:spPr>
            <a:xfrm rot="10800000">
              <a:off x="2801000" y="2336586"/>
              <a:ext cx="407315" cy="476482"/>
            </a:xfrm>
            <a:prstGeom prst="rightArrow">
              <a:avLst>
                <a:gd name="adj1" fmla="val 60000"/>
                <a:gd name="adj2" fmla="val 50000"/>
              </a:avLst>
            </a:prstGeom>
            <a:gradFill>
              <a:gsLst>
                <a:gs pos="0">
                  <a:srgbClr val="B1FF2C"/>
                </a:gs>
                <a:gs pos="100000">
                  <a:srgbClr val="DCFF7E"/>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p:nvPr/>
          </p:nvSpPr>
          <p:spPr>
            <a:xfrm>
              <a:off x="2923194" y="2431882"/>
              <a:ext cx="285121" cy="2858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145" name="Google Shape;145;p20"/>
            <p:cNvSpPr/>
            <p:nvPr/>
          </p:nvSpPr>
          <p:spPr>
            <a:xfrm>
              <a:off x="612196" y="1923823"/>
              <a:ext cx="1996673" cy="1302008"/>
            </a:xfrm>
            <a:prstGeom prst="roundRect">
              <a:avLst>
                <a:gd name="adj" fmla="val 10000"/>
              </a:avLst>
            </a:prstGeom>
            <a:gradFill>
              <a:gsLst>
                <a:gs pos="0">
                  <a:srgbClr val="CEFF2C"/>
                </a:gs>
                <a:gs pos="100000">
                  <a:srgbClr val="FAFF7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p:nvPr/>
          </p:nvSpPr>
          <p:spPr>
            <a:xfrm>
              <a:off x="650331" y="1961958"/>
              <a:ext cx="1920403" cy="1225738"/>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dk1"/>
                </a:buClr>
                <a:buSzPts val="1100"/>
                <a:buFont typeface="Calibri"/>
                <a:buNone/>
              </a:pPr>
              <a:r>
                <a:rPr lang="en-IN" sz="1100" b="0" i="0" u="none" strike="noStrike" cap="none">
                  <a:solidFill>
                    <a:schemeClr val="dk1"/>
                  </a:solidFill>
                  <a:latin typeface="Calibri"/>
                  <a:ea typeface="Calibri"/>
                  <a:cs typeface="Calibri"/>
                  <a:sym typeface="Calibri"/>
                </a:rPr>
                <a:t>OUTSOURCING ON CLOUD</a:t>
              </a:r>
              <a:endParaRPr/>
            </a:p>
            <a:p>
              <a:pPr marL="57150" marR="0" lvl="1" indent="-63500" algn="l" rtl="0">
                <a:lnSpc>
                  <a:spcPct val="90000"/>
                </a:lnSpc>
                <a:spcBef>
                  <a:spcPts val="385"/>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a:t>
              </a:r>
              <a:r>
                <a:rPr lang="en-IN" sz="1000">
                  <a:solidFill>
                    <a:schemeClr val="dk1"/>
                  </a:solidFill>
                  <a:latin typeface="Calibri"/>
                  <a:ea typeface="Calibri"/>
                  <a:cs typeface="Calibri"/>
                  <a:sym typeface="Calibri"/>
                </a:rPr>
                <a:t>2</a:t>
              </a:r>
              <a:r>
                <a:rPr lang="en-IN" sz="1000" b="0" i="0" u="none" strike="noStrike" cap="none">
                  <a:solidFill>
                    <a:schemeClr val="dk1"/>
                  </a:solidFill>
                  <a:latin typeface="Calibri"/>
                  <a:ea typeface="Calibri"/>
                  <a:cs typeface="Calibri"/>
                  <a:sym typeface="Calibri"/>
                </a:rPr>
                <a:t>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08.11.18 - 20.11.18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ASSIGNED TO: AYUSH, DIPIN, SARTHAK</a:t>
              </a:r>
              <a:endParaRPr/>
            </a:p>
          </p:txBody>
        </p:sp>
        <p:sp>
          <p:nvSpPr>
            <p:cNvPr id="147" name="Google Shape;147;p20"/>
            <p:cNvSpPr/>
            <p:nvPr/>
          </p:nvSpPr>
          <p:spPr>
            <a:xfrm rot="5464903">
              <a:off x="1387509" y="3360323"/>
              <a:ext cx="407388" cy="476482"/>
            </a:xfrm>
            <a:prstGeom prst="rightArrow">
              <a:avLst>
                <a:gd name="adj1" fmla="val 60000"/>
                <a:gd name="adj2" fmla="val 50000"/>
              </a:avLst>
            </a:prstGeom>
            <a:gradFill>
              <a:gsLst>
                <a:gs pos="0">
                  <a:srgbClr val="FFF62A"/>
                </a:gs>
                <a:gs pos="100000">
                  <a:srgbClr val="FFFF78"/>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p:nvPr/>
          </p:nvSpPr>
          <p:spPr>
            <a:xfrm rot="64903">
              <a:off x="1449412" y="3394881"/>
              <a:ext cx="285890" cy="28517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149" name="Google Shape;149;p20"/>
            <p:cNvSpPr/>
            <p:nvPr/>
          </p:nvSpPr>
          <p:spPr>
            <a:xfrm>
              <a:off x="612196" y="3994352"/>
              <a:ext cx="1921300" cy="1152780"/>
            </a:xfrm>
            <a:prstGeom prst="roundRect">
              <a:avLst>
                <a:gd name="adj" fmla="val 10000"/>
              </a:avLst>
            </a:prstGeom>
            <a:gradFill>
              <a:gsLst>
                <a:gs pos="0">
                  <a:srgbClr val="FFE82A"/>
                </a:gs>
                <a:gs pos="100000">
                  <a:srgbClr val="FFFF78"/>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645960" y="4028116"/>
              <a:ext cx="1853772" cy="1085252"/>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dk1"/>
                </a:buClr>
                <a:buSzPts val="1100"/>
                <a:buFont typeface="Calibri"/>
                <a:buNone/>
              </a:pPr>
              <a:r>
                <a:rPr lang="en-IN" sz="1100" b="0" i="0" u="none" strike="noStrike" cap="none">
                  <a:solidFill>
                    <a:schemeClr val="dk1"/>
                  </a:solidFill>
                  <a:latin typeface="Calibri"/>
                  <a:ea typeface="Calibri"/>
                  <a:cs typeface="Calibri"/>
                  <a:sym typeface="Calibri"/>
                </a:rPr>
                <a:t>COMPARISON</a:t>
              </a:r>
              <a:endParaRPr/>
            </a:p>
            <a:p>
              <a:pPr marL="57150" marR="0" lvl="1" indent="-63500" algn="l" rtl="0">
                <a:lnSpc>
                  <a:spcPct val="90000"/>
                </a:lnSpc>
                <a:spcBef>
                  <a:spcPts val="385"/>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1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21.11.18 - 25.11.18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ASSIGNED TO: AYUSH, DIPIN, SARTHAK</a:t>
              </a:r>
              <a:endParaRPr/>
            </a:p>
          </p:txBody>
        </p:sp>
        <p:sp>
          <p:nvSpPr>
            <p:cNvPr id="151" name="Google Shape;151;p20"/>
            <p:cNvSpPr/>
            <p:nvPr/>
          </p:nvSpPr>
          <p:spPr>
            <a:xfrm>
              <a:off x="2702571" y="4332501"/>
              <a:ext cx="407315" cy="476482"/>
            </a:xfrm>
            <a:prstGeom prst="rightArrow">
              <a:avLst>
                <a:gd name="adj1" fmla="val 60000"/>
                <a:gd name="adj2" fmla="val 50000"/>
              </a:avLst>
            </a:prstGeom>
            <a:gradFill>
              <a:gsLst>
                <a:gs pos="0">
                  <a:srgbClr val="FF9129"/>
                </a:gs>
                <a:gs pos="100000">
                  <a:srgbClr val="FFB673"/>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txBox="1"/>
            <p:nvPr/>
          </p:nvSpPr>
          <p:spPr>
            <a:xfrm>
              <a:off x="2702571" y="4427797"/>
              <a:ext cx="285121" cy="2858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153" name="Google Shape;153;p20"/>
            <p:cNvSpPr/>
            <p:nvPr/>
          </p:nvSpPr>
          <p:spPr>
            <a:xfrm>
              <a:off x="3302017" y="3994352"/>
              <a:ext cx="1921300" cy="1152780"/>
            </a:xfrm>
            <a:prstGeom prst="roundRect">
              <a:avLst>
                <a:gd name="adj" fmla="val 10000"/>
              </a:avLst>
            </a:prstGeom>
            <a:gradFill>
              <a:gsLst>
                <a:gs pos="0">
                  <a:srgbClr val="FF9129"/>
                </a:gs>
                <a:gs pos="100000">
                  <a:srgbClr val="FFB673"/>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txBox="1"/>
            <p:nvPr/>
          </p:nvSpPr>
          <p:spPr>
            <a:xfrm>
              <a:off x="3335781" y="4028116"/>
              <a:ext cx="1853772" cy="1085252"/>
            </a:xfrm>
            <a:prstGeom prst="rect">
              <a:avLst/>
            </a:prstGeom>
            <a:noFill/>
            <a:ln>
              <a:noFill/>
            </a:ln>
          </p:spPr>
          <p:txBody>
            <a:bodyPr spcFirstLastPara="1" wrap="square" lIns="41900" tIns="41900" rIns="41900" bIns="41900" anchor="t" anchorCtr="0">
              <a:noAutofit/>
            </a:bodyPr>
            <a:lstStyle/>
            <a:p>
              <a:pPr marL="0" marR="0" lvl="0" indent="0" algn="ctr" rtl="0">
                <a:lnSpc>
                  <a:spcPct val="90000"/>
                </a:lnSpc>
                <a:spcBef>
                  <a:spcPts val="0"/>
                </a:spcBef>
                <a:spcAft>
                  <a:spcPts val="0"/>
                </a:spcAft>
                <a:buClr>
                  <a:schemeClr val="dk1"/>
                </a:buClr>
                <a:buSzPts val="1100"/>
                <a:buFont typeface="Calibri"/>
                <a:buNone/>
              </a:pPr>
              <a:r>
                <a:rPr lang="en-IN" sz="1100" b="0" i="0" u="none" strike="noStrike" cap="none">
                  <a:solidFill>
                    <a:schemeClr val="dk1"/>
                  </a:solidFill>
                  <a:latin typeface="Calibri"/>
                  <a:ea typeface="Calibri"/>
                  <a:cs typeface="Calibri"/>
                  <a:sym typeface="Calibri"/>
                </a:rPr>
                <a:t>PUBLISH REPORT</a:t>
              </a:r>
              <a:endParaRPr/>
            </a:p>
            <a:p>
              <a:pPr marL="57150" marR="0" lvl="1" indent="-63500" algn="l" rtl="0">
                <a:lnSpc>
                  <a:spcPct val="90000"/>
                </a:lnSpc>
                <a:spcBef>
                  <a:spcPts val="385"/>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DURATION: 1 WEEK(S)</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DATE:  04.11.18 - 01.12.18</a:t>
              </a:r>
              <a:endParaRPr/>
            </a:p>
            <a:p>
              <a:pPr marL="57150" marR="0" lvl="1" indent="-63500" algn="l" rtl="0">
                <a:lnSpc>
                  <a:spcPct val="90000"/>
                </a:lnSpc>
                <a:spcBef>
                  <a:spcPts val="150"/>
                </a:spcBef>
                <a:spcAft>
                  <a:spcPts val="0"/>
                </a:spcAft>
                <a:buClr>
                  <a:schemeClr val="dk1"/>
                </a:buClr>
                <a:buSzPts val="1000"/>
                <a:buFont typeface="Calibri"/>
                <a:buChar char="•"/>
              </a:pPr>
              <a:r>
                <a:rPr lang="en-IN" sz="1000" b="0" i="0" u="none" strike="noStrike" cap="none">
                  <a:solidFill>
                    <a:schemeClr val="dk1"/>
                  </a:solidFill>
                  <a:latin typeface="Calibri"/>
                  <a:ea typeface="Calibri"/>
                  <a:cs typeface="Calibri"/>
                  <a:sym typeface="Calibri"/>
                </a:rPr>
                <a:t>ASSIGNED TO: AYUSH, DIPIN, SARTHAK</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AA36552-5B30-457A-ACFD-4BB8DE729BF9}"/>
              </a:ext>
            </a:extLst>
          </p:cNvPr>
          <p:cNvPicPr>
            <a:picLocks noChangeAspect="1"/>
          </p:cNvPicPr>
          <p:nvPr/>
        </p:nvPicPr>
        <p:blipFill>
          <a:blip r:embed="rId2"/>
          <a:stretch>
            <a:fillRect/>
          </a:stretch>
        </p:blipFill>
        <p:spPr>
          <a:xfrm>
            <a:off x="1982341" y="855406"/>
            <a:ext cx="8227317" cy="3451122"/>
          </a:xfrm>
          <a:prstGeom prst="rect">
            <a:avLst/>
          </a:prstGeom>
        </p:spPr>
      </p:pic>
      <p:sp>
        <p:nvSpPr>
          <p:cNvPr id="13" name="Google Shape;99;p16">
            <a:extLst>
              <a:ext uri="{FF2B5EF4-FFF2-40B4-BE49-F238E27FC236}">
                <a16:creationId xmlns:a16="http://schemas.microsoft.com/office/drawing/2014/main" id="{1E832E2B-BD1F-4D2B-BB38-608033894AA5}"/>
              </a:ext>
            </a:extLst>
          </p:cNvPr>
          <p:cNvSpPr txBox="1">
            <a:spLocks noGrp="1"/>
          </p:cNvSpPr>
          <p:nvPr>
            <p:ph type="title"/>
          </p:nvPr>
        </p:nvSpPr>
        <p:spPr>
          <a:xfrm>
            <a:off x="0" y="290506"/>
            <a:ext cx="12192000" cy="564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dirty="0"/>
              <a:t>FLOW DIAGRAM</a:t>
            </a:r>
            <a:endParaRPr dirty="0"/>
          </a:p>
        </p:txBody>
      </p:sp>
      <p:sp>
        <p:nvSpPr>
          <p:cNvPr id="14" name="Rectangle 13">
            <a:extLst>
              <a:ext uri="{FF2B5EF4-FFF2-40B4-BE49-F238E27FC236}">
                <a16:creationId xmlns:a16="http://schemas.microsoft.com/office/drawing/2014/main" id="{AF84C016-5FA4-4B3F-813B-D2546C530134}"/>
              </a:ext>
            </a:extLst>
          </p:cNvPr>
          <p:cNvSpPr/>
          <p:nvPr/>
        </p:nvSpPr>
        <p:spPr>
          <a:xfrm>
            <a:off x="2694037" y="4306528"/>
            <a:ext cx="6803924" cy="1938992"/>
          </a:xfrm>
          <a:prstGeom prst="rect">
            <a:avLst/>
          </a:prstGeom>
        </p:spPr>
        <p:txBody>
          <a:bodyPr wrap="square">
            <a:spAutoFit/>
          </a:bodyPr>
          <a:lstStyle/>
          <a:p>
            <a:r>
              <a:rPr lang="en-IN" sz="2000" dirty="0"/>
              <a:t>[1] Encryption of matrix</a:t>
            </a:r>
          </a:p>
          <a:p>
            <a:r>
              <a:rPr lang="en-IN" sz="2000" dirty="0"/>
              <a:t>[2] Key Generation</a:t>
            </a:r>
          </a:p>
          <a:p>
            <a:r>
              <a:rPr lang="en-IN" sz="2000" dirty="0"/>
              <a:t>[3] Transfer of Encrypted matrix for computation	</a:t>
            </a:r>
          </a:p>
          <a:p>
            <a:r>
              <a:rPr lang="en-IN" sz="2000" dirty="0"/>
              <a:t>[4] Computation over encrypted matrix with cloud </a:t>
            </a:r>
          </a:p>
          <a:p>
            <a:r>
              <a:rPr lang="en-IN" sz="2000" dirty="0"/>
              <a:t>[5] Verification of the output generated</a:t>
            </a:r>
          </a:p>
          <a:p>
            <a:r>
              <a:rPr lang="en-IN" sz="2000" dirty="0"/>
              <a:t>[6] Decryption to get the desired eigen vector and Value</a:t>
            </a:r>
          </a:p>
        </p:txBody>
      </p:sp>
    </p:spTree>
    <p:extLst>
      <p:ext uri="{BB962C8B-B14F-4D97-AF65-F5344CB8AC3E}">
        <p14:creationId xmlns:p14="http://schemas.microsoft.com/office/powerpoint/2010/main" val="153653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7050CC-1F99-474D-A625-33434422140F}"/>
              </a:ext>
            </a:extLst>
          </p:cNvPr>
          <p:cNvPicPr/>
          <p:nvPr/>
        </p:nvPicPr>
        <p:blipFill rotWithShape="1">
          <a:blip r:embed="rId2">
            <a:extLst>
              <a:ext uri="{28A0092B-C50C-407E-A947-70E740481C1C}">
                <a14:useLocalDpi xmlns:a14="http://schemas.microsoft.com/office/drawing/2010/main" val="0"/>
              </a:ext>
            </a:extLst>
          </a:blip>
          <a:srcRect b="9339"/>
          <a:stretch/>
        </p:blipFill>
        <p:spPr bwMode="auto">
          <a:xfrm>
            <a:off x="6494099" y="780240"/>
            <a:ext cx="5044164" cy="5297519"/>
          </a:xfrm>
          <a:prstGeom prst="rect">
            <a:avLst/>
          </a:prstGeom>
          <a:noFill/>
          <a:ln>
            <a:noFill/>
          </a:ln>
        </p:spPr>
      </p:pic>
      <p:sp>
        <p:nvSpPr>
          <p:cNvPr id="4" name="Google Shape;123;p20">
            <a:extLst>
              <a:ext uri="{FF2B5EF4-FFF2-40B4-BE49-F238E27FC236}">
                <a16:creationId xmlns:a16="http://schemas.microsoft.com/office/drawing/2014/main" id="{50DF6293-4268-414A-A074-4DC600C28EDA}"/>
              </a:ext>
            </a:extLst>
          </p:cNvPr>
          <p:cNvSpPr txBox="1">
            <a:spLocks noGrp="1"/>
          </p:cNvSpPr>
          <p:nvPr>
            <p:ph type="title"/>
          </p:nvPr>
        </p:nvSpPr>
        <p:spPr>
          <a:xfrm>
            <a:off x="0" y="2444762"/>
            <a:ext cx="6494099" cy="56491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dirty="0"/>
              <a:t>Flow Chart</a:t>
            </a:r>
            <a:endParaRPr dirty="0"/>
          </a:p>
        </p:txBody>
      </p:sp>
    </p:spTree>
    <p:extLst>
      <p:ext uri="{BB962C8B-B14F-4D97-AF65-F5344CB8AC3E}">
        <p14:creationId xmlns:p14="http://schemas.microsoft.com/office/powerpoint/2010/main" val="406134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9;p16">
            <a:extLst>
              <a:ext uri="{FF2B5EF4-FFF2-40B4-BE49-F238E27FC236}">
                <a16:creationId xmlns:a16="http://schemas.microsoft.com/office/drawing/2014/main" id="{C36E60BA-F954-40D3-87BE-E07BFD484A26}"/>
              </a:ext>
            </a:extLst>
          </p:cNvPr>
          <p:cNvSpPr txBox="1">
            <a:spLocks noGrp="1"/>
          </p:cNvSpPr>
          <p:nvPr>
            <p:ph type="title"/>
          </p:nvPr>
        </p:nvSpPr>
        <p:spPr>
          <a:xfrm>
            <a:off x="-1" y="397955"/>
            <a:ext cx="12192000" cy="564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dirty="0"/>
              <a:t>ALGORITHM</a:t>
            </a:r>
            <a:endParaRPr dirty="0"/>
          </a:p>
        </p:txBody>
      </p:sp>
      <p:pic>
        <p:nvPicPr>
          <p:cNvPr id="2" name="Picture 1">
            <a:extLst>
              <a:ext uri="{FF2B5EF4-FFF2-40B4-BE49-F238E27FC236}">
                <a16:creationId xmlns:a16="http://schemas.microsoft.com/office/drawing/2014/main" id="{5363205C-9655-4E5B-AD95-294B0F7FD6C9}"/>
              </a:ext>
            </a:extLst>
          </p:cNvPr>
          <p:cNvPicPr>
            <a:picLocks noChangeAspect="1"/>
          </p:cNvPicPr>
          <p:nvPr/>
        </p:nvPicPr>
        <p:blipFill rotWithShape="1">
          <a:blip r:embed="rId2"/>
          <a:srcRect l="290" t="-1339" r="-290" b="62181"/>
          <a:stretch/>
        </p:blipFill>
        <p:spPr>
          <a:xfrm>
            <a:off x="1096296" y="2450078"/>
            <a:ext cx="4999703" cy="1957842"/>
          </a:xfrm>
          <a:prstGeom prst="rect">
            <a:avLst/>
          </a:prstGeom>
        </p:spPr>
      </p:pic>
      <p:pic>
        <p:nvPicPr>
          <p:cNvPr id="4" name="Picture 3">
            <a:extLst>
              <a:ext uri="{FF2B5EF4-FFF2-40B4-BE49-F238E27FC236}">
                <a16:creationId xmlns:a16="http://schemas.microsoft.com/office/drawing/2014/main" id="{0D61D263-0708-41FD-B3B6-56D62B49B7C4}"/>
              </a:ext>
            </a:extLst>
          </p:cNvPr>
          <p:cNvPicPr>
            <a:picLocks noChangeAspect="1"/>
          </p:cNvPicPr>
          <p:nvPr/>
        </p:nvPicPr>
        <p:blipFill>
          <a:blip r:embed="rId3"/>
          <a:stretch>
            <a:fillRect/>
          </a:stretch>
        </p:blipFill>
        <p:spPr>
          <a:xfrm>
            <a:off x="6218314" y="1119187"/>
            <a:ext cx="4591050" cy="4619625"/>
          </a:xfrm>
          <a:prstGeom prst="rect">
            <a:avLst/>
          </a:prstGeom>
        </p:spPr>
      </p:pic>
      <p:pic>
        <p:nvPicPr>
          <p:cNvPr id="5" name="Picture 4">
            <a:extLst>
              <a:ext uri="{FF2B5EF4-FFF2-40B4-BE49-F238E27FC236}">
                <a16:creationId xmlns:a16="http://schemas.microsoft.com/office/drawing/2014/main" id="{F59C4ABE-2F08-4CA8-ACFA-57D274AAEDD9}"/>
              </a:ext>
            </a:extLst>
          </p:cNvPr>
          <p:cNvPicPr>
            <a:picLocks noChangeAspect="1"/>
          </p:cNvPicPr>
          <p:nvPr/>
        </p:nvPicPr>
        <p:blipFill>
          <a:blip r:embed="rId4"/>
          <a:stretch>
            <a:fillRect/>
          </a:stretch>
        </p:blipFill>
        <p:spPr>
          <a:xfrm>
            <a:off x="7463738" y="4771283"/>
            <a:ext cx="1180730" cy="236146"/>
          </a:xfrm>
          <a:prstGeom prst="rect">
            <a:avLst/>
          </a:prstGeom>
        </p:spPr>
      </p:pic>
    </p:spTree>
    <p:extLst>
      <p:ext uri="{BB962C8B-B14F-4D97-AF65-F5344CB8AC3E}">
        <p14:creationId xmlns:p14="http://schemas.microsoft.com/office/powerpoint/2010/main" val="383378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792A9-8710-434C-AE25-1E1C055F538D}"/>
              </a:ext>
            </a:extLst>
          </p:cNvPr>
          <p:cNvPicPr>
            <a:picLocks noChangeAspect="1"/>
          </p:cNvPicPr>
          <p:nvPr/>
        </p:nvPicPr>
        <p:blipFill>
          <a:blip r:embed="rId2"/>
          <a:stretch>
            <a:fillRect/>
          </a:stretch>
        </p:blipFill>
        <p:spPr>
          <a:xfrm>
            <a:off x="6441166" y="162932"/>
            <a:ext cx="4459063" cy="6532136"/>
          </a:xfrm>
          <a:prstGeom prst="rect">
            <a:avLst/>
          </a:prstGeom>
        </p:spPr>
      </p:pic>
      <p:pic>
        <p:nvPicPr>
          <p:cNvPr id="4" name="Picture 3">
            <a:extLst>
              <a:ext uri="{FF2B5EF4-FFF2-40B4-BE49-F238E27FC236}">
                <a16:creationId xmlns:a16="http://schemas.microsoft.com/office/drawing/2014/main" id="{D155D7A2-0858-4628-AA54-C5BEC5F6C5B3}"/>
              </a:ext>
            </a:extLst>
          </p:cNvPr>
          <p:cNvPicPr>
            <a:picLocks noChangeAspect="1"/>
          </p:cNvPicPr>
          <p:nvPr/>
        </p:nvPicPr>
        <p:blipFill>
          <a:blip r:embed="rId3"/>
          <a:stretch>
            <a:fillRect/>
          </a:stretch>
        </p:blipFill>
        <p:spPr>
          <a:xfrm>
            <a:off x="846446" y="1956253"/>
            <a:ext cx="4904389" cy="2945493"/>
          </a:xfrm>
          <a:prstGeom prst="rect">
            <a:avLst/>
          </a:prstGeom>
        </p:spPr>
      </p:pic>
      <p:pic>
        <p:nvPicPr>
          <p:cNvPr id="5" name="Picture 4">
            <a:extLst>
              <a:ext uri="{FF2B5EF4-FFF2-40B4-BE49-F238E27FC236}">
                <a16:creationId xmlns:a16="http://schemas.microsoft.com/office/drawing/2014/main" id="{35388DB2-F215-43D9-B385-E8A66A730782}"/>
              </a:ext>
            </a:extLst>
          </p:cNvPr>
          <p:cNvPicPr>
            <a:picLocks noChangeAspect="1"/>
          </p:cNvPicPr>
          <p:nvPr/>
        </p:nvPicPr>
        <p:blipFill>
          <a:blip r:embed="rId4"/>
          <a:stretch>
            <a:fillRect/>
          </a:stretch>
        </p:blipFill>
        <p:spPr>
          <a:xfrm>
            <a:off x="8237309" y="2124301"/>
            <a:ext cx="866775" cy="200025"/>
          </a:xfrm>
          <a:prstGeom prst="rect">
            <a:avLst/>
          </a:prstGeom>
        </p:spPr>
      </p:pic>
      <p:pic>
        <p:nvPicPr>
          <p:cNvPr id="6" name="Picture 5">
            <a:extLst>
              <a:ext uri="{FF2B5EF4-FFF2-40B4-BE49-F238E27FC236}">
                <a16:creationId xmlns:a16="http://schemas.microsoft.com/office/drawing/2014/main" id="{AD2CAA88-C6C8-4FEC-A5FB-03E699CD8691}"/>
              </a:ext>
            </a:extLst>
          </p:cNvPr>
          <p:cNvPicPr>
            <a:picLocks noChangeAspect="1"/>
          </p:cNvPicPr>
          <p:nvPr/>
        </p:nvPicPr>
        <p:blipFill>
          <a:blip r:embed="rId5"/>
          <a:stretch>
            <a:fillRect/>
          </a:stretch>
        </p:blipFill>
        <p:spPr>
          <a:xfrm>
            <a:off x="8237309" y="5312909"/>
            <a:ext cx="1038225" cy="238125"/>
          </a:xfrm>
          <a:prstGeom prst="rect">
            <a:avLst/>
          </a:prstGeom>
        </p:spPr>
      </p:pic>
      <p:pic>
        <p:nvPicPr>
          <p:cNvPr id="7" name="Picture 6">
            <a:extLst>
              <a:ext uri="{FF2B5EF4-FFF2-40B4-BE49-F238E27FC236}">
                <a16:creationId xmlns:a16="http://schemas.microsoft.com/office/drawing/2014/main" id="{9A57CF79-7A2C-47C4-9899-D9410D98583C}"/>
              </a:ext>
            </a:extLst>
          </p:cNvPr>
          <p:cNvPicPr>
            <a:picLocks noChangeAspect="1"/>
          </p:cNvPicPr>
          <p:nvPr/>
        </p:nvPicPr>
        <p:blipFill>
          <a:blip r:embed="rId6"/>
          <a:stretch>
            <a:fillRect/>
          </a:stretch>
        </p:blipFill>
        <p:spPr>
          <a:xfrm>
            <a:off x="8365896" y="6217558"/>
            <a:ext cx="781050" cy="228600"/>
          </a:xfrm>
          <a:prstGeom prst="rect">
            <a:avLst/>
          </a:prstGeom>
        </p:spPr>
      </p:pic>
    </p:spTree>
    <p:extLst>
      <p:ext uri="{BB962C8B-B14F-4D97-AF65-F5344CB8AC3E}">
        <p14:creationId xmlns:p14="http://schemas.microsoft.com/office/powerpoint/2010/main" val="228796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AA434D-987E-4AC7-84F0-990603D2F87D}"/>
              </a:ext>
            </a:extLst>
          </p:cNvPr>
          <p:cNvPicPr/>
          <p:nvPr/>
        </p:nvPicPr>
        <p:blipFill rotWithShape="1">
          <a:blip r:embed="rId2">
            <a:extLst>
              <a:ext uri="{28A0092B-C50C-407E-A947-70E740481C1C}">
                <a14:useLocalDpi xmlns:a14="http://schemas.microsoft.com/office/drawing/2010/main" val="0"/>
              </a:ext>
            </a:extLst>
          </a:blip>
          <a:srcRect t="926" r="18210" b="1080"/>
          <a:stretch/>
        </p:blipFill>
        <p:spPr bwMode="auto">
          <a:xfrm>
            <a:off x="6096000" y="-1"/>
            <a:ext cx="5981700" cy="6858001"/>
          </a:xfrm>
          <a:prstGeom prst="rect">
            <a:avLst/>
          </a:prstGeom>
          <a:no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4170B8C9-7291-4ABE-BD4B-1E80686D3D55}"/>
              </a:ext>
            </a:extLst>
          </p:cNvPr>
          <p:cNvSpPr/>
          <p:nvPr/>
        </p:nvSpPr>
        <p:spPr>
          <a:xfrm>
            <a:off x="1418905" y="3028889"/>
            <a:ext cx="3664786" cy="400110"/>
          </a:xfrm>
          <a:prstGeom prst="rect">
            <a:avLst/>
          </a:prstGeom>
        </p:spPr>
        <p:txBody>
          <a:bodyPr wrap="none">
            <a:spAutoFit/>
          </a:bodyPr>
          <a:lstStyle/>
          <a:p>
            <a:r>
              <a:rPr lang="en-IN" sz="2000" b="1" dirty="0"/>
              <a:t>CALCULATION ALGORITHM</a:t>
            </a:r>
            <a:endParaRPr lang="en-IN" sz="2000" dirty="0"/>
          </a:p>
        </p:txBody>
      </p:sp>
    </p:spTree>
    <p:extLst>
      <p:ext uri="{BB962C8B-B14F-4D97-AF65-F5344CB8AC3E}">
        <p14:creationId xmlns:p14="http://schemas.microsoft.com/office/powerpoint/2010/main" val="294960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0C9058-7B2B-45A8-A19F-F90C6F1AFA58}"/>
              </a:ext>
            </a:extLst>
          </p:cNvPr>
          <p:cNvPicPr>
            <a:picLocks noChangeAspect="1"/>
          </p:cNvPicPr>
          <p:nvPr/>
        </p:nvPicPr>
        <p:blipFill>
          <a:blip r:embed="rId2"/>
          <a:stretch>
            <a:fillRect/>
          </a:stretch>
        </p:blipFill>
        <p:spPr>
          <a:xfrm>
            <a:off x="3271837" y="195262"/>
            <a:ext cx="5648325" cy="3724275"/>
          </a:xfrm>
          <a:prstGeom prst="rect">
            <a:avLst/>
          </a:prstGeom>
        </p:spPr>
      </p:pic>
      <p:pic>
        <p:nvPicPr>
          <p:cNvPr id="5" name="Picture 4">
            <a:extLst>
              <a:ext uri="{FF2B5EF4-FFF2-40B4-BE49-F238E27FC236}">
                <a16:creationId xmlns:a16="http://schemas.microsoft.com/office/drawing/2014/main" id="{07995DFB-6720-472E-BF75-FC06026F5BE5}"/>
              </a:ext>
            </a:extLst>
          </p:cNvPr>
          <p:cNvPicPr>
            <a:picLocks noChangeAspect="1"/>
          </p:cNvPicPr>
          <p:nvPr/>
        </p:nvPicPr>
        <p:blipFill>
          <a:blip r:embed="rId3"/>
          <a:stretch>
            <a:fillRect/>
          </a:stretch>
        </p:blipFill>
        <p:spPr>
          <a:xfrm>
            <a:off x="3328987" y="3919537"/>
            <a:ext cx="5591175" cy="2847975"/>
          </a:xfrm>
          <a:prstGeom prst="rect">
            <a:avLst/>
          </a:prstGeom>
        </p:spPr>
      </p:pic>
    </p:spTree>
    <p:extLst>
      <p:ext uri="{BB962C8B-B14F-4D97-AF65-F5344CB8AC3E}">
        <p14:creationId xmlns:p14="http://schemas.microsoft.com/office/powerpoint/2010/main" val="210345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62703C-3FF8-4CAE-A9FC-451EC0C44792}"/>
              </a:ext>
            </a:extLst>
          </p:cNvPr>
          <p:cNvPicPr>
            <a:picLocks noChangeAspect="1"/>
          </p:cNvPicPr>
          <p:nvPr/>
        </p:nvPicPr>
        <p:blipFill rotWithShape="1">
          <a:blip r:embed="rId2"/>
          <a:srcRect b="42160"/>
          <a:stretch/>
        </p:blipFill>
        <p:spPr>
          <a:xfrm>
            <a:off x="1130340" y="1224994"/>
            <a:ext cx="4120921" cy="3720865"/>
          </a:xfrm>
          <a:prstGeom prst="rect">
            <a:avLst/>
          </a:prstGeom>
        </p:spPr>
      </p:pic>
      <p:pic>
        <p:nvPicPr>
          <p:cNvPr id="5" name="Picture 4">
            <a:extLst>
              <a:ext uri="{FF2B5EF4-FFF2-40B4-BE49-F238E27FC236}">
                <a16:creationId xmlns:a16="http://schemas.microsoft.com/office/drawing/2014/main" id="{84277052-6463-4EE4-AA2B-30DFA36F676C}"/>
              </a:ext>
            </a:extLst>
          </p:cNvPr>
          <p:cNvPicPr/>
          <p:nvPr/>
        </p:nvPicPr>
        <p:blipFill rotWithShape="1">
          <a:blip r:embed="rId3">
            <a:extLst>
              <a:ext uri="{28A0092B-C50C-407E-A947-70E740481C1C}">
                <a14:useLocalDpi xmlns:a14="http://schemas.microsoft.com/office/drawing/2010/main" val="0"/>
              </a:ext>
            </a:extLst>
          </a:blip>
          <a:srcRect l="7253" r="3241"/>
          <a:stretch/>
        </p:blipFill>
        <p:spPr bwMode="auto">
          <a:xfrm>
            <a:off x="5634486" y="212506"/>
            <a:ext cx="6046237" cy="57458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318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05513" y="966287"/>
            <a:ext cx="12192000" cy="8901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600"/>
              <a:buFont typeface="Calibri"/>
              <a:buNone/>
            </a:pPr>
            <a:r>
              <a:rPr lang="en-IN" sz="3600" b="1" i="0" u="none" strike="noStrike" cap="none">
                <a:solidFill>
                  <a:srgbClr val="595959"/>
                </a:solidFill>
                <a:latin typeface="Calibri"/>
                <a:ea typeface="Calibri"/>
                <a:cs typeface="Calibri"/>
                <a:sym typeface="Calibri"/>
              </a:rPr>
              <a:t>Project Title</a:t>
            </a:r>
            <a:endParaRPr/>
          </a:p>
        </p:txBody>
      </p:sp>
      <p:sp>
        <p:nvSpPr>
          <p:cNvPr id="49" name="Google Shape;49;p8"/>
          <p:cNvSpPr txBox="1"/>
          <p:nvPr/>
        </p:nvSpPr>
        <p:spPr>
          <a:xfrm>
            <a:off x="8756073" y="4360719"/>
            <a:ext cx="3002540" cy="8901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2000"/>
              <a:buFont typeface="Calibri"/>
              <a:buNone/>
            </a:pPr>
            <a:r>
              <a:rPr lang="en-IN" sz="2000" b="0" i="0" u="none" strike="noStrike" cap="none">
                <a:solidFill>
                  <a:srgbClr val="595959"/>
                </a:solidFill>
                <a:latin typeface="Calibri"/>
                <a:ea typeface="Calibri"/>
                <a:cs typeface="Calibri"/>
                <a:sym typeface="Calibri"/>
              </a:rPr>
              <a:t>Project Guide</a:t>
            </a:r>
            <a:endParaRPr/>
          </a:p>
        </p:txBody>
      </p:sp>
      <p:sp>
        <p:nvSpPr>
          <p:cNvPr id="50" name="Google Shape;50;p8"/>
          <p:cNvSpPr/>
          <p:nvPr/>
        </p:nvSpPr>
        <p:spPr>
          <a:xfrm>
            <a:off x="3048012" y="2397527"/>
            <a:ext cx="6306900" cy="2062800"/>
          </a:xfrm>
          <a:prstGeom prst="rect">
            <a:avLst/>
          </a:prstGeom>
          <a:noFill/>
          <a:ln>
            <a:noFill/>
          </a:ln>
        </p:spPr>
        <p:txBody>
          <a:bodyPr spcFirstLastPara="1" wrap="square" lIns="91425" tIns="45700" rIns="91425" bIns="45700" anchor="t" anchorCtr="0">
            <a:noAutofit/>
          </a:bodyPr>
          <a:lstStyle/>
          <a:p>
            <a:pPr marL="0" marR="12700" lvl="0" indent="0" algn="ctr" rtl="0">
              <a:lnSpc>
                <a:spcPct val="150000"/>
              </a:lnSpc>
              <a:spcBef>
                <a:spcPts val="0"/>
              </a:spcBef>
              <a:spcAft>
                <a:spcPts val="0"/>
              </a:spcAft>
              <a:buNone/>
            </a:pPr>
            <a:r>
              <a:rPr lang="en-IN" sz="2200" b="1" i="0" u="none" strike="noStrike" cap="none">
                <a:solidFill>
                  <a:schemeClr val="dk1"/>
                </a:solidFill>
                <a:latin typeface="Times New Roman"/>
                <a:ea typeface="Times New Roman"/>
                <a:cs typeface="Times New Roman"/>
                <a:sym typeface="Times New Roman"/>
              </a:rPr>
              <a:t>COMPUTATION OF </a:t>
            </a:r>
            <a:r>
              <a:rPr lang="en-IN" sz="2200" b="1">
                <a:solidFill>
                  <a:schemeClr val="dk1"/>
                </a:solidFill>
                <a:latin typeface="Times New Roman"/>
                <a:ea typeface="Times New Roman"/>
                <a:cs typeface="Times New Roman"/>
                <a:sym typeface="Times New Roman"/>
              </a:rPr>
              <a:t>EIGENVALUES</a:t>
            </a:r>
            <a:r>
              <a:rPr lang="en-IN" sz="2200" b="1" i="0" u="none" strike="noStrike" cap="none">
                <a:solidFill>
                  <a:schemeClr val="dk1"/>
                </a:solidFill>
                <a:latin typeface="Times New Roman"/>
                <a:ea typeface="Times New Roman"/>
                <a:cs typeface="Times New Roman"/>
                <a:sym typeface="Times New Roman"/>
              </a:rPr>
              <a:t> AND EIGEN VECTOR FOR LARGE MATRICES USING </a:t>
            </a:r>
            <a:endParaRPr/>
          </a:p>
          <a:p>
            <a:pPr marL="0" marR="12700" lvl="0" indent="0" algn="ctr" rtl="0">
              <a:lnSpc>
                <a:spcPct val="150000"/>
              </a:lnSpc>
              <a:spcBef>
                <a:spcPts val="0"/>
              </a:spcBef>
              <a:spcAft>
                <a:spcPts val="0"/>
              </a:spcAft>
              <a:buNone/>
            </a:pPr>
            <a:r>
              <a:rPr lang="en-IN" sz="2200" b="1" i="0" u="none" strike="noStrike" cap="none">
                <a:solidFill>
                  <a:schemeClr val="dk1"/>
                </a:solidFill>
                <a:latin typeface="Times New Roman"/>
                <a:ea typeface="Times New Roman"/>
                <a:cs typeface="Times New Roman"/>
                <a:sym typeface="Times New Roman"/>
              </a:rPr>
              <a:t>CLOUD OUTSOURCING</a:t>
            </a:r>
            <a:endParaRPr sz="2200" b="0" i="0" u="none" strike="noStrike" cap="none">
              <a:solidFill>
                <a:schemeClr val="dk1"/>
              </a:solidFill>
              <a:latin typeface="Times New Roman"/>
              <a:ea typeface="Times New Roman"/>
              <a:cs typeface="Times New Roman"/>
              <a:sym typeface="Times New Roman"/>
            </a:endParaRPr>
          </a:p>
        </p:txBody>
      </p:sp>
      <p:sp>
        <p:nvSpPr>
          <p:cNvPr id="51" name="Google Shape;51;p8"/>
          <p:cNvSpPr/>
          <p:nvPr/>
        </p:nvSpPr>
        <p:spPr>
          <a:xfrm>
            <a:off x="8950036" y="5001541"/>
            <a:ext cx="2614613" cy="498663"/>
          </a:xfrm>
          <a:prstGeom prst="rect">
            <a:avLst/>
          </a:prstGeom>
          <a:noFill/>
          <a:ln>
            <a:noFill/>
          </a:ln>
        </p:spPr>
        <p:txBody>
          <a:bodyPr spcFirstLastPara="1" wrap="square" lIns="91425" tIns="45700" rIns="91425" bIns="45700" anchor="t" anchorCtr="0">
            <a:noAutofit/>
          </a:bodyPr>
          <a:lstStyle/>
          <a:p>
            <a:pPr marL="0" marR="12700" lvl="0" indent="0" algn="ctr" rtl="0">
              <a:lnSpc>
                <a:spcPct val="150000"/>
              </a:lnSpc>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DR. RAJEEV TIWARI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D3C3A-B538-4BB2-8641-FE6D27F2ABF6}"/>
              </a:ext>
            </a:extLst>
          </p:cNvPr>
          <p:cNvPicPr>
            <a:picLocks noChangeAspect="1"/>
          </p:cNvPicPr>
          <p:nvPr/>
        </p:nvPicPr>
        <p:blipFill>
          <a:blip r:embed="rId2"/>
          <a:stretch>
            <a:fillRect/>
          </a:stretch>
        </p:blipFill>
        <p:spPr>
          <a:xfrm>
            <a:off x="6955971" y="930066"/>
            <a:ext cx="3987799" cy="4997867"/>
          </a:xfrm>
          <a:prstGeom prst="rect">
            <a:avLst/>
          </a:prstGeom>
        </p:spPr>
      </p:pic>
      <p:pic>
        <p:nvPicPr>
          <p:cNvPr id="4" name="Picture 3">
            <a:extLst>
              <a:ext uri="{FF2B5EF4-FFF2-40B4-BE49-F238E27FC236}">
                <a16:creationId xmlns:a16="http://schemas.microsoft.com/office/drawing/2014/main" id="{29FC1B14-14F6-4A53-9172-A24C52E3ABE4}"/>
              </a:ext>
            </a:extLst>
          </p:cNvPr>
          <p:cNvPicPr>
            <a:picLocks noChangeAspect="1"/>
          </p:cNvPicPr>
          <p:nvPr/>
        </p:nvPicPr>
        <p:blipFill>
          <a:blip r:embed="rId3"/>
          <a:stretch>
            <a:fillRect/>
          </a:stretch>
        </p:blipFill>
        <p:spPr>
          <a:xfrm>
            <a:off x="1895742" y="2302100"/>
            <a:ext cx="4200258" cy="2253797"/>
          </a:xfrm>
          <a:prstGeom prst="rect">
            <a:avLst/>
          </a:prstGeom>
        </p:spPr>
      </p:pic>
      <p:pic>
        <p:nvPicPr>
          <p:cNvPr id="5" name="Picture 4">
            <a:extLst>
              <a:ext uri="{FF2B5EF4-FFF2-40B4-BE49-F238E27FC236}">
                <a16:creationId xmlns:a16="http://schemas.microsoft.com/office/drawing/2014/main" id="{9DCAE937-5228-4355-9C44-4CDA5835E5B2}"/>
              </a:ext>
            </a:extLst>
          </p:cNvPr>
          <p:cNvPicPr>
            <a:picLocks noChangeAspect="1"/>
          </p:cNvPicPr>
          <p:nvPr/>
        </p:nvPicPr>
        <p:blipFill>
          <a:blip r:embed="rId4"/>
          <a:stretch>
            <a:fillRect/>
          </a:stretch>
        </p:blipFill>
        <p:spPr>
          <a:xfrm>
            <a:off x="8526007" y="3214685"/>
            <a:ext cx="922793" cy="466581"/>
          </a:xfrm>
          <a:prstGeom prst="rect">
            <a:avLst/>
          </a:prstGeom>
        </p:spPr>
      </p:pic>
      <p:pic>
        <p:nvPicPr>
          <p:cNvPr id="6" name="Picture 5">
            <a:extLst>
              <a:ext uri="{FF2B5EF4-FFF2-40B4-BE49-F238E27FC236}">
                <a16:creationId xmlns:a16="http://schemas.microsoft.com/office/drawing/2014/main" id="{E39070FB-7708-44AA-9181-035AADE5AA85}"/>
              </a:ext>
            </a:extLst>
          </p:cNvPr>
          <p:cNvPicPr>
            <a:picLocks noChangeAspect="1"/>
          </p:cNvPicPr>
          <p:nvPr/>
        </p:nvPicPr>
        <p:blipFill>
          <a:blip r:embed="rId5"/>
          <a:stretch>
            <a:fillRect/>
          </a:stretch>
        </p:blipFill>
        <p:spPr>
          <a:xfrm>
            <a:off x="8630215" y="4451948"/>
            <a:ext cx="714375" cy="276225"/>
          </a:xfrm>
          <a:prstGeom prst="rect">
            <a:avLst/>
          </a:prstGeom>
        </p:spPr>
      </p:pic>
    </p:spTree>
    <p:extLst>
      <p:ext uri="{BB962C8B-B14F-4D97-AF65-F5344CB8AC3E}">
        <p14:creationId xmlns:p14="http://schemas.microsoft.com/office/powerpoint/2010/main" val="4221748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6" name="Picture 5">
            <a:extLst>
              <a:ext uri="{FF2B5EF4-FFF2-40B4-BE49-F238E27FC236}">
                <a16:creationId xmlns:a16="http://schemas.microsoft.com/office/drawing/2014/main" id="{C76449C4-711E-4BC1-A23D-79C33505136A}"/>
              </a:ext>
            </a:extLst>
          </p:cNvPr>
          <p:cNvPicPr>
            <a:picLocks noChangeAspect="1"/>
          </p:cNvPicPr>
          <p:nvPr/>
        </p:nvPicPr>
        <p:blipFill>
          <a:blip r:embed="rId3"/>
          <a:stretch>
            <a:fillRect/>
          </a:stretch>
        </p:blipFill>
        <p:spPr>
          <a:xfrm>
            <a:off x="25381" y="1541513"/>
            <a:ext cx="12141237" cy="4136616"/>
          </a:xfrm>
          <a:prstGeom prst="rect">
            <a:avLst/>
          </a:prstGeom>
        </p:spPr>
      </p:pic>
      <p:sp>
        <p:nvSpPr>
          <p:cNvPr id="10" name="Google Shape;117;p19">
            <a:extLst>
              <a:ext uri="{FF2B5EF4-FFF2-40B4-BE49-F238E27FC236}">
                <a16:creationId xmlns:a16="http://schemas.microsoft.com/office/drawing/2014/main" id="{F787D717-D43B-4DE4-B53D-4A8C2B9BBC44}"/>
              </a:ext>
            </a:extLst>
          </p:cNvPr>
          <p:cNvSpPr txBox="1">
            <a:spLocks noGrp="1"/>
          </p:cNvSpPr>
          <p:nvPr>
            <p:ph type="title"/>
          </p:nvPr>
        </p:nvSpPr>
        <p:spPr>
          <a:xfrm>
            <a:off x="277090" y="469371"/>
            <a:ext cx="11568546" cy="56491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i="0" u="none" strike="noStrike" cap="none" dirty="0">
                <a:solidFill>
                  <a:srgbClr val="595959"/>
                </a:solidFill>
                <a:latin typeface="Calibri"/>
                <a:ea typeface="Calibri"/>
                <a:cs typeface="Calibri"/>
                <a:sym typeface="Calibri"/>
              </a:rPr>
              <a:t>References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IN" sz="4400" b="1" i="0" u="none" strike="noStrike" cap="none">
                <a:solidFill>
                  <a:schemeClr val="dk1"/>
                </a:solidFill>
                <a:latin typeface="Calibri"/>
                <a:ea typeface="Calibri"/>
                <a:cs typeface="Calibri"/>
                <a:sym typeface="Calibri"/>
              </a:rPr>
              <a:t>Team Members &amp; Role</a:t>
            </a:r>
            <a:endParaRPr/>
          </a:p>
        </p:txBody>
      </p:sp>
      <p:graphicFrame>
        <p:nvGraphicFramePr>
          <p:cNvPr id="58" name="Google Shape;58;p9"/>
          <p:cNvGraphicFramePr/>
          <p:nvPr/>
        </p:nvGraphicFramePr>
        <p:xfrm>
          <a:off x="1029286" y="2168768"/>
          <a:ext cx="10133400" cy="2424000"/>
        </p:xfrm>
        <a:graphic>
          <a:graphicData uri="http://schemas.openxmlformats.org/drawingml/2006/table">
            <a:tbl>
              <a:tblPr firstRow="1" bandRow="1">
                <a:noFill/>
                <a:tableStyleId>{CBDE947D-CD57-43A4-BD0C-60057C56587F}</a:tableStyleId>
              </a:tblPr>
              <a:tblGrid>
                <a:gridCol w="2036200">
                  <a:extLst>
                    <a:ext uri="{9D8B030D-6E8A-4147-A177-3AD203B41FA5}">
                      <a16:colId xmlns:a16="http://schemas.microsoft.com/office/drawing/2014/main" val="20000"/>
                    </a:ext>
                  </a:extLst>
                </a:gridCol>
                <a:gridCol w="1635650">
                  <a:extLst>
                    <a:ext uri="{9D8B030D-6E8A-4147-A177-3AD203B41FA5}">
                      <a16:colId xmlns:a16="http://schemas.microsoft.com/office/drawing/2014/main" val="20001"/>
                    </a:ext>
                  </a:extLst>
                </a:gridCol>
                <a:gridCol w="3043700">
                  <a:extLst>
                    <a:ext uri="{9D8B030D-6E8A-4147-A177-3AD203B41FA5}">
                      <a16:colId xmlns:a16="http://schemas.microsoft.com/office/drawing/2014/main" val="20002"/>
                    </a:ext>
                  </a:extLst>
                </a:gridCol>
                <a:gridCol w="3417850">
                  <a:extLst>
                    <a:ext uri="{9D8B030D-6E8A-4147-A177-3AD203B41FA5}">
                      <a16:colId xmlns:a16="http://schemas.microsoft.com/office/drawing/2014/main" val="20003"/>
                    </a:ext>
                  </a:extLst>
                </a:gridCol>
              </a:tblGrid>
              <a:tr h="548550">
                <a:tc>
                  <a:txBody>
                    <a:bodyPr/>
                    <a:lstStyle/>
                    <a:p>
                      <a:pPr marL="0" marR="0" lvl="0" indent="0" algn="l" rtl="0">
                        <a:spcBef>
                          <a:spcPts val="0"/>
                        </a:spcBef>
                        <a:spcAft>
                          <a:spcPts val="0"/>
                        </a:spcAft>
                        <a:buNone/>
                      </a:pPr>
                      <a:r>
                        <a:rPr lang="en-IN" sz="1900" u="none" strike="noStrike" cap="none">
                          <a:latin typeface="Times New Roman"/>
                          <a:ea typeface="Times New Roman"/>
                          <a:cs typeface="Times New Roman"/>
                          <a:sym typeface="Times New Roman"/>
                        </a:rPr>
                        <a:t>ROLL NO.</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BRANCH</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NAME</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ROLE</a:t>
                      </a:r>
                      <a:endParaRPr/>
                    </a:p>
                  </a:txBody>
                  <a:tcPr marL="91450" marR="91450" marT="45725" marB="45725"/>
                </a:tc>
                <a:extLst>
                  <a:ext uri="{0D108BD9-81ED-4DB2-BD59-A6C34878D82A}">
                    <a16:rowId xmlns:a16="http://schemas.microsoft.com/office/drawing/2014/main" val="10000"/>
                  </a:ext>
                </a:extLst>
              </a:tr>
              <a:tr h="532925">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R110216050</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CSE-CCVT</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AYUSH RAJ CHAUHAN</a:t>
                      </a:r>
                      <a:endParaRPr/>
                    </a:p>
                  </a:txBody>
                  <a:tcPr marL="91450" marR="91450" marT="45725" marB="45725"/>
                </a:tc>
                <a:tc rowSpan="3">
                  <a:txBody>
                    <a:bodyPr/>
                    <a:lstStyle/>
                    <a:p>
                      <a:pPr marL="342900" marR="0" lvl="0" indent="-342900" algn="l" rtl="0">
                        <a:spcBef>
                          <a:spcPts val="0"/>
                        </a:spcBef>
                        <a:spcAft>
                          <a:spcPts val="0"/>
                        </a:spcAft>
                        <a:buClr>
                          <a:schemeClr val="dk1"/>
                        </a:buClr>
                        <a:buSzPts val="2000"/>
                        <a:buFont typeface="Arial"/>
                        <a:buChar char="•"/>
                      </a:pPr>
                      <a:r>
                        <a:rPr lang="en-IN" sz="2000">
                          <a:latin typeface="Times New Roman"/>
                          <a:ea typeface="Times New Roman"/>
                          <a:cs typeface="Times New Roman"/>
                          <a:sym typeface="Times New Roman"/>
                        </a:rPr>
                        <a:t>Literature Review </a:t>
                      </a:r>
                      <a:endParaRPr/>
                    </a:p>
                    <a:p>
                      <a:pPr marL="342900" marR="0" lvl="0" indent="-342900" algn="l" rtl="0">
                        <a:spcBef>
                          <a:spcPts val="0"/>
                        </a:spcBef>
                        <a:spcAft>
                          <a:spcPts val="0"/>
                        </a:spcAft>
                        <a:buClr>
                          <a:schemeClr val="dk1"/>
                        </a:buClr>
                        <a:buSzPts val="2000"/>
                        <a:buFont typeface="Arial"/>
                        <a:buChar char="•"/>
                      </a:pPr>
                      <a:r>
                        <a:rPr lang="en-IN" sz="2000">
                          <a:latin typeface="Times New Roman"/>
                          <a:ea typeface="Times New Roman"/>
                          <a:cs typeface="Times New Roman"/>
                          <a:sym typeface="Times New Roman"/>
                        </a:rPr>
                        <a:t>Design of Algorithm</a:t>
                      </a:r>
                      <a:endParaRPr/>
                    </a:p>
                    <a:p>
                      <a:pPr marL="342900" marR="0" lvl="0" indent="-342900" algn="l" rtl="0">
                        <a:spcBef>
                          <a:spcPts val="0"/>
                        </a:spcBef>
                        <a:spcAft>
                          <a:spcPts val="0"/>
                        </a:spcAft>
                        <a:buClr>
                          <a:schemeClr val="dk1"/>
                        </a:buClr>
                        <a:buSzPts val="2000"/>
                        <a:buFont typeface="Arial"/>
                        <a:buChar char="•"/>
                      </a:pPr>
                      <a:r>
                        <a:rPr lang="en-IN" sz="2000">
                          <a:latin typeface="Times New Roman"/>
                          <a:ea typeface="Times New Roman"/>
                          <a:cs typeface="Times New Roman"/>
                          <a:sym typeface="Times New Roman"/>
                        </a:rPr>
                        <a:t>Implementation of Algorithm </a:t>
                      </a:r>
                      <a:endParaRPr/>
                    </a:p>
                    <a:p>
                      <a:pPr marL="342900" marR="0" lvl="0" indent="-342900" algn="l" rtl="0">
                        <a:spcBef>
                          <a:spcPts val="0"/>
                        </a:spcBef>
                        <a:spcAft>
                          <a:spcPts val="0"/>
                        </a:spcAft>
                        <a:buClr>
                          <a:schemeClr val="dk1"/>
                        </a:buClr>
                        <a:buSzPts val="2000"/>
                        <a:buFont typeface="Arial"/>
                        <a:buChar char="•"/>
                      </a:pPr>
                      <a:r>
                        <a:rPr lang="en-IN" sz="2000">
                          <a:latin typeface="Times New Roman"/>
                          <a:ea typeface="Times New Roman"/>
                          <a:cs typeface="Times New Roman"/>
                          <a:sym typeface="Times New Roman"/>
                        </a:rPr>
                        <a:t>Comparison</a:t>
                      </a:r>
                      <a:endParaRPr/>
                    </a:p>
                  </a:txBody>
                  <a:tcPr marL="91450" marR="91450" marT="45725" marB="45725"/>
                </a:tc>
                <a:extLst>
                  <a:ext uri="{0D108BD9-81ED-4DB2-BD59-A6C34878D82A}">
                    <a16:rowId xmlns:a16="http://schemas.microsoft.com/office/drawing/2014/main" val="10001"/>
                  </a:ext>
                </a:extLst>
              </a:tr>
              <a:tr h="564800">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R103216034</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CSE-BAO</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DIPIN MADAAN</a:t>
                      </a:r>
                      <a:endParaRPr/>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777725">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R100216072</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CSE-OSS</a:t>
                      </a:r>
                      <a:endParaRPr/>
                    </a:p>
                  </a:txBody>
                  <a:tcPr marL="91450" marR="91450" marT="45725" marB="45725"/>
                </a:tc>
                <a:tc>
                  <a:txBody>
                    <a:bodyPr/>
                    <a:lstStyle/>
                    <a:p>
                      <a:pPr marL="0" marR="0" lvl="0" indent="0" algn="l" rtl="0">
                        <a:spcBef>
                          <a:spcPts val="0"/>
                        </a:spcBef>
                        <a:spcAft>
                          <a:spcPts val="0"/>
                        </a:spcAft>
                        <a:buNone/>
                      </a:pPr>
                      <a:r>
                        <a:rPr lang="en-IN" sz="1900">
                          <a:latin typeface="Times New Roman"/>
                          <a:ea typeface="Times New Roman"/>
                          <a:cs typeface="Times New Roman"/>
                          <a:sym typeface="Times New Roman"/>
                        </a:rPr>
                        <a:t>SARTHAK SRIVASTAVA</a:t>
                      </a:r>
                      <a:endParaRPr/>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IN" sz="4400" b="1" i="0" u="none" strike="noStrike" cap="none">
                <a:solidFill>
                  <a:schemeClr val="dk1"/>
                </a:solidFill>
                <a:latin typeface="Calibri"/>
                <a:ea typeface="Calibri"/>
                <a:cs typeface="Calibri"/>
                <a:sym typeface="Calibri"/>
              </a:rPr>
              <a:t>Introduction</a:t>
            </a:r>
            <a:endParaRPr/>
          </a:p>
        </p:txBody>
      </p:sp>
      <p:sp>
        <p:nvSpPr>
          <p:cNvPr id="64" name="Google Shape;64;p10"/>
          <p:cNvSpPr/>
          <p:nvPr/>
        </p:nvSpPr>
        <p:spPr>
          <a:xfrm>
            <a:off x="762000" y="1570039"/>
            <a:ext cx="10972800" cy="409342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Cloud computing possess a majority of advantages, such as flexibility, location independent, robust, economical, easy access, faster response time, easy to maintain and is vendor specific.</a:t>
            </a:r>
            <a:endParaRPr/>
          </a:p>
          <a:p>
            <a:pPr marL="342900" marR="0" lvl="0" indent="-215900" algn="l"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Cloud computing enables clients with limited computational resources to economically outsource their large-scale computations. It reduces computational workload and storage limitation problems by its high computational power and on demand network services.</a:t>
            </a:r>
            <a:endParaRPr/>
          </a:p>
          <a:p>
            <a:pPr marL="342900" marR="0" lvl="0" indent="-215900" algn="l"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Eigenvalue</a:t>
            </a:r>
            <a:r>
              <a:rPr lang="en-IN" sz="2000" b="0" i="0" u="none" strike="noStrike" cap="none">
                <a:solidFill>
                  <a:schemeClr val="dk1"/>
                </a:solidFill>
                <a:latin typeface="Times New Roman"/>
                <a:ea typeface="Times New Roman"/>
                <a:cs typeface="Times New Roman"/>
                <a:sym typeface="Times New Roman"/>
              </a:rPr>
              <a:t> problem is one of the basic problems of this domain which has a vast number of applications. It is used in information retrieval and even Google uses the eigenvector </a:t>
            </a:r>
            <a:r>
              <a:rPr lang="en-IN" sz="2000">
                <a:solidFill>
                  <a:schemeClr val="dk1"/>
                </a:solidFill>
                <a:latin typeface="Times New Roman"/>
                <a:ea typeface="Times New Roman"/>
                <a:cs typeface="Times New Roman"/>
                <a:sym typeface="Times New Roman"/>
              </a:rPr>
              <a:t>of</a:t>
            </a:r>
            <a:r>
              <a:rPr lang="en-IN" sz="2000" b="0" i="0" u="none" strike="noStrike" cap="none">
                <a:solidFill>
                  <a:schemeClr val="dk1"/>
                </a:solidFill>
                <a:latin typeface="Times New Roman"/>
                <a:ea typeface="Times New Roman"/>
                <a:cs typeface="Times New Roman"/>
                <a:sym typeface="Times New Roman"/>
              </a:rPr>
              <a:t> the maximal eigenvalue of Google matrix to determine the rank of a page </a:t>
            </a:r>
            <a:r>
              <a:rPr lang="en-IN" sz="2000">
                <a:solidFill>
                  <a:schemeClr val="dk1"/>
                </a:solidFill>
                <a:latin typeface="Times New Roman"/>
                <a:ea typeface="Times New Roman"/>
                <a:cs typeface="Times New Roman"/>
                <a:sym typeface="Times New Roman"/>
              </a:rPr>
              <a:t>during</a:t>
            </a:r>
            <a:r>
              <a:rPr lang="en-IN" sz="2000" b="0" i="0" u="none" strike="noStrike" cap="none">
                <a:solidFill>
                  <a:schemeClr val="dk1"/>
                </a:solidFill>
                <a:latin typeface="Times New Roman"/>
                <a:ea typeface="Times New Roman"/>
                <a:cs typeface="Times New Roman"/>
                <a:sym typeface="Times New Roman"/>
              </a:rPr>
              <a:t> search. </a:t>
            </a:r>
            <a:endParaRPr/>
          </a:p>
          <a:p>
            <a:pPr marL="342900" marR="0" lvl="0" indent="-215900" algn="l" rtl="0">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Eigenvectors are fundamental to principal components for analysis which is commonly used for dimensionality reduction in face recognition and other machine learning applications.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1"/>
          <p:cNvSpPr txBox="1"/>
          <p:nvPr/>
        </p:nvSpPr>
        <p:spPr>
          <a:xfrm>
            <a:off x="506437" y="669290"/>
            <a:ext cx="11155680" cy="243143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900"/>
              <a:buFont typeface="Arial"/>
              <a:buChar char="•"/>
            </a:pPr>
            <a:r>
              <a:rPr lang="en-IN" sz="1900" b="0" i="0" u="none" strike="noStrike" cap="none">
                <a:solidFill>
                  <a:schemeClr val="dk1"/>
                </a:solidFill>
                <a:latin typeface="Calibri"/>
                <a:ea typeface="Calibri"/>
                <a:cs typeface="Calibri"/>
                <a:sym typeface="Calibri"/>
              </a:rPr>
              <a:t>Despite having prodigious benefits of cloud, the direct control of customer over the computation of its data is deprived, which brings in new challenges.</a:t>
            </a:r>
            <a:endParaRPr/>
          </a:p>
          <a:p>
            <a:pPr marL="800089" marR="0" lvl="1" indent="-342900" algn="l" rtl="0">
              <a:spcBef>
                <a:spcPts val="0"/>
              </a:spcBef>
              <a:spcAft>
                <a:spcPts val="0"/>
              </a:spcAft>
              <a:buClr>
                <a:schemeClr val="dk1"/>
              </a:buClr>
              <a:buSzPts val="1900"/>
              <a:buFont typeface="Noto Sans Symbols"/>
              <a:buChar char="✓"/>
            </a:pPr>
            <a:r>
              <a:rPr lang="en-IN" sz="1900" b="1" i="0" u="none" strike="noStrike" cap="none">
                <a:solidFill>
                  <a:schemeClr val="dk1"/>
                </a:solidFill>
                <a:latin typeface="Calibri"/>
                <a:ea typeface="Calibri"/>
                <a:cs typeface="Calibri"/>
                <a:sym typeface="Calibri"/>
              </a:rPr>
              <a:t>Security</a:t>
            </a:r>
            <a:r>
              <a:rPr lang="en-IN" sz="1900" b="0" i="0" u="none" strike="noStrike" cap="none">
                <a:solidFill>
                  <a:schemeClr val="dk1"/>
                </a:solidFill>
                <a:latin typeface="Calibri"/>
                <a:ea typeface="Calibri"/>
                <a:cs typeface="Calibri"/>
                <a:sym typeface="Calibri"/>
              </a:rPr>
              <a:t>: The data first needs to be encrypted before outsourcing it to cloud.  The result after computation also needs to be protected</a:t>
            </a:r>
            <a:endParaRPr/>
          </a:p>
          <a:p>
            <a:pPr marL="800089" marR="0" lvl="1" indent="-342900" algn="l" rtl="0">
              <a:spcBef>
                <a:spcPts val="0"/>
              </a:spcBef>
              <a:spcAft>
                <a:spcPts val="0"/>
              </a:spcAft>
              <a:buClr>
                <a:schemeClr val="dk1"/>
              </a:buClr>
              <a:buSzPts val="1900"/>
              <a:buFont typeface="Noto Sans Symbols"/>
              <a:buChar char="✓"/>
            </a:pPr>
            <a:r>
              <a:rPr lang="en-IN" sz="1900" b="1" i="0" u="none" strike="noStrike" cap="none">
                <a:solidFill>
                  <a:schemeClr val="dk1"/>
                </a:solidFill>
                <a:latin typeface="Calibri"/>
                <a:ea typeface="Calibri"/>
                <a:cs typeface="Calibri"/>
                <a:sym typeface="Calibri"/>
              </a:rPr>
              <a:t>Verifiability</a:t>
            </a:r>
            <a:r>
              <a:rPr lang="en-IN" sz="1900" b="0" i="0" u="none" strike="noStrike" cap="none">
                <a:solidFill>
                  <a:schemeClr val="dk1"/>
                </a:solidFill>
                <a:latin typeface="Calibri"/>
                <a:ea typeface="Calibri"/>
                <a:cs typeface="Calibri"/>
                <a:sym typeface="Calibri"/>
              </a:rPr>
              <a:t>: For highly intensive computational tasks there is a huge encouragement for the cloud to be lazy and give back random incorrect results.</a:t>
            </a:r>
            <a:endParaRPr/>
          </a:p>
          <a:p>
            <a:pPr marL="800089" marR="0" lvl="1" indent="-342900" algn="l" rtl="0">
              <a:spcBef>
                <a:spcPts val="0"/>
              </a:spcBef>
              <a:spcAft>
                <a:spcPts val="0"/>
              </a:spcAft>
              <a:buClr>
                <a:schemeClr val="dk1"/>
              </a:buClr>
              <a:buSzPts val="1900"/>
              <a:buFont typeface="Noto Sans Symbols"/>
              <a:buChar char="✓"/>
            </a:pPr>
            <a:r>
              <a:rPr lang="en-IN" sz="1900" b="1" i="0" u="none" strike="noStrike" cap="none">
                <a:solidFill>
                  <a:schemeClr val="dk1"/>
                </a:solidFill>
                <a:latin typeface="Calibri"/>
                <a:ea typeface="Calibri"/>
                <a:cs typeface="Calibri"/>
                <a:sym typeface="Calibri"/>
              </a:rPr>
              <a:t>Efficiency</a:t>
            </a:r>
            <a:r>
              <a:rPr lang="en-IN" sz="1900" b="0" i="0" u="none" strike="noStrike" cap="none">
                <a:solidFill>
                  <a:schemeClr val="dk1"/>
                </a:solidFill>
                <a:latin typeface="Calibri"/>
                <a:ea typeface="Calibri"/>
                <a:cs typeface="Calibri"/>
                <a:sym typeface="Calibri"/>
              </a:rPr>
              <a:t>: There should be a substantial reduction in the computational performance of the workload on cloud as compared to the problem done on its own. </a:t>
            </a:r>
            <a:endParaRPr/>
          </a:p>
        </p:txBody>
      </p:sp>
      <p:pic>
        <p:nvPicPr>
          <p:cNvPr id="70" name="Google Shape;70;p11"/>
          <p:cNvPicPr preferRelativeResize="0"/>
          <p:nvPr/>
        </p:nvPicPr>
        <p:blipFill rotWithShape="1">
          <a:blip r:embed="rId3">
            <a:alphaModFix/>
          </a:blip>
          <a:srcRect/>
          <a:stretch/>
        </p:blipFill>
        <p:spPr>
          <a:xfrm>
            <a:off x="3548862" y="3233981"/>
            <a:ext cx="5070826" cy="28754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138546" y="571716"/>
            <a:ext cx="12192000" cy="56491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i="0" u="none" strike="noStrike" cap="none">
                <a:solidFill>
                  <a:srgbClr val="595959"/>
                </a:solidFill>
                <a:latin typeface="Calibri"/>
                <a:ea typeface="Calibri"/>
                <a:cs typeface="Calibri"/>
                <a:sym typeface="Calibri"/>
              </a:rPr>
              <a:t>Problem Statement</a:t>
            </a:r>
            <a:endParaRPr/>
          </a:p>
        </p:txBody>
      </p:sp>
      <p:sp>
        <p:nvSpPr>
          <p:cNvPr id="76" name="Google Shape;76;p12"/>
          <p:cNvSpPr/>
          <p:nvPr/>
        </p:nvSpPr>
        <p:spPr>
          <a:xfrm>
            <a:off x="900332" y="1547673"/>
            <a:ext cx="10733650" cy="235128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000" b="0" i="0" u="none" strike="noStrike" cap="none">
                <a:solidFill>
                  <a:schemeClr val="dk1"/>
                </a:solidFill>
                <a:latin typeface="Times New Roman"/>
                <a:ea typeface="Times New Roman"/>
                <a:cs typeface="Times New Roman"/>
                <a:sym typeface="Times New Roman"/>
              </a:rPr>
              <a:t>Eigenvalue computation is one of the basic problems which has a vast number of applications. Eigenvectors are fundamental to principal components for analysis. Its direct computation method is computationally very expensive for large dimensionality. Using cloud outsourcing for this computation is the task which is to be aimed that too securely, effectively and accurately.</a:t>
            </a:r>
            <a:endParaRPr sz="19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11" y="545830"/>
            <a:ext cx="12192000" cy="564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i="0" u="none" strike="noStrike" cap="none">
                <a:solidFill>
                  <a:srgbClr val="595959"/>
                </a:solidFill>
                <a:latin typeface="Calibri"/>
                <a:ea typeface="Calibri"/>
                <a:cs typeface="Calibri"/>
                <a:sym typeface="Calibri"/>
              </a:rPr>
              <a:t>Objectives</a:t>
            </a:r>
            <a:endParaRPr/>
          </a:p>
        </p:txBody>
      </p:sp>
      <p:sp>
        <p:nvSpPr>
          <p:cNvPr id="88" name="Google Shape;88;p14"/>
          <p:cNvSpPr/>
          <p:nvPr/>
        </p:nvSpPr>
        <p:spPr>
          <a:xfrm>
            <a:off x="1606700" y="1712850"/>
            <a:ext cx="9086700" cy="3763800"/>
          </a:xfrm>
          <a:prstGeom prst="rect">
            <a:avLst/>
          </a:prstGeom>
          <a:noFill/>
          <a:ln>
            <a:noFill/>
          </a:ln>
        </p:spPr>
        <p:txBody>
          <a:bodyPr spcFirstLastPara="1" wrap="square" lIns="91425" tIns="45700" rIns="91425" bIns="45700" anchor="t" anchorCtr="0">
            <a:noAutofit/>
          </a:bodyPr>
          <a:lstStyle/>
          <a:p>
            <a:pPr marL="571500" marR="0" lvl="0" indent="-34290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a:ea typeface="Times New Roman"/>
                <a:cs typeface="Times New Roman"/>
                <a:sym typeface="Times New Roman"/>
              </a:rPr>
              <a:t>Designing of an optimized algorithm for encrypti</a:t>
            </a:r>
            <a:r>
              <a:rPr lang="en-IN" sz="2000" dirty="0">
                <a:solidFill>
                  <a:schemeClr val="dk1"/>
                </a:solidFill>
                <a:latin typeface="Times New Roman"/>
                <a:ea typeface="Times New Roman"/>
                <a:cs typeface="Times New Roman"/>
                <a:sym typeface="Times New Roman"/>
              </a:rPr>
              <a:t>ng</a:t>
            </a:r>
            <a:r>
              <a:rPr lang="en-IN" sz="2000" b="0" i="0" u="none" strike="noStrike" cap="none" dirty="0">
                <a:solidFill>
                  <a:schemeClr val="dk1"/>
                </a:solidFill>
                <a:latin typeface="Times New Roman"/>
                <a:ea typeface="Times New Roman"/>
                <a:cs typeface="Times New Roman"/>
                <a:sym typeface="Times New Roman"/>
              </a:rPr>
              <a:t> </a:t>
            </a:r>
            <a:r>
              <a:rPr lang="en-IN" sz="2000" dirty="0">
                <a:solidFill>
                  <a:schemeClr val="dk1"/>
                </a:solidFill>
                <a:latin typeface="Times New Roman"/>
                <a:ea typeface="Times New Roman"/>
                <a:cs typeface="Times New Roman"/>
                <a:sym typeface="Times New Roman"/>
              </a:rPr>
              <a:t>user’s matrix, performing Eigen Decomposition, verifying result received from cloud, and decrypting the verified result</a:t>
            </a:r>
            <a:r>
              <a:rPr lang="en-IN" sz="2000" b="0" i="0" u="none" strike="noStrike" cap="none" dirty="0">
                <a:solidFill>
                  <a:schemeClr val="dk1"/>
                </a:solidFill>
                <a:latin typeface="Times New Roman"/>
                <a:ea typeface="Times New Roman"/>
                <a:cs typeface="Times New Roman"/>
                <a:sym typeface="Times New Roman"/>
              </a:rPr>
              <a:t>.</a:t>
            </a:r>
            <a:endParaRPr sz="2000" b="0" i="0" u="none" strike="noStrike" cap="none" dirty="0">
              <a:solidFill>
                <a:schemeClr val="dk1"/>
              </a:solidFill>
              <a:latin typeface="Times New Roman"/>
              <a:ea typeface="Times New Roman"/>
              <a:cs typeface="Times New Roman"/>
              <a:sym typeface="Times New Roman"/>
            </a:endParaRPr>
          </a:p>
          <a:p>
            <a:pPr marL="571500" marR="0" lvl="0" indent="-34290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a:ea typeface="Times New Roman"/>
                <a:cs typeface="Times New Roman"/>
                <a:sym typeface="Times New Roman"/>
              </a:rPr>
              <a:t>Implementation of proposed algorithm.</a:t>
            </a:r>
            <a:endParaRPr sz="2000" b="0" i="0" u="none" strike="noStrike" cap="none" dirty="0">
              <a:solidFill>
                <a:schemeClr val="dk1"/>
              </a:solidFill>
              <a:latin typeface="Times New Roman"/>
              <a:ea typeface="Times New Roman"/>
              <a:cs typeface="Times New Roman"/>
              <a:sym typeface="Times New Roman"/>
            </a:endParaRPr>
          </a:p>
          <a:p>
            <a:pPr marL="571500" marR="0" lvl="0" indent="-34290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a:ea typeface="Times New Roman"/>
                <a:cs typeface="Times New Roman"/>
                <a:sym typeface="Times New Roman"/>
              </a:rPr>
              <a:t>Comparison of complexities of algorithm with and without cloud.</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50005" y="411612"/>
            <a:ext cx="12192000" cy="564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95959"/>
              </a:buClr>
              <a:buSzPts val="3240"/>
              <a:buFont typeface="Calibri"/>
              <a:buNone/>
            </a:pPr>
            <a:r>
              <a:rPr lang="en-IN" sz="3240" b="1" i="0" u="none" strike="noStrike" cap="none">
                <a:solidFill>
                  <a:srgbClr val="595959"/>
                </a:solidFill>
                <a:latin typeface="Calibri"/>
                <a:ea typeface="Calibri"/>
                <a:cs typeface="Calibri"/>
                <a:sym typeface="Calibri"/>
              </a:rPr>
              <a:t>Literature Review </a:t>
            </a:r>
            <a:endParaRPr/>
          </a:p>
        </p:txBody>
      </p:sp>
      <p:sp>
        <p:nvSpPr>
          <p:cNvPr id="100" name="Google Shape;100;p16"/>
          <p:cNvSpPr/>
          <p:nvPr/>
        </p:nvSpPr>
        <p:spPr>
          <a:xfrm>
            <a:off x="520505" y="1122772"/>
            <a:ext cx="11169747" cy="234532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2000" b="0" i="0" u="none" strike="noStrike" cap="none" dirty="0">
                <a:solidFill>
                  <a:schemeClr val="dk1"/>
                </a:solidFill>
                <a:latin typeface="Times New Roman"/>
                <a:ea typeface="Times New Roman"/>
                <a:cs typeface="Times New Roman"/>
                <a:sym typeface="Times New Roman"/>
              </a:rPr>
              <a:t>Matrices are extremely confounded articles that are hard to utilize, and in practical problems enormous. Eigenvalues/Eigenvectors enable one to catch some fundamental highlights of your framework in only one value and one vector. This is more straightforward than a </a:t>
            </a:r>
            <a:r>
              <a:rPr lang="en-IN" sz="2000" b="0" i="0" u="none" strike="noStrike" cap="none" dirty="0" err="1">
                <a:solidFill>
                  <a:schemeClr val="dk1"/>
                </a:solidFill>
                <a:latin typeface="Times New Roman"/>
                <a:ea typeface="Times New Roman"/>
                <a:cs typeface="Times New Roman"/>
                <a:sym typeface="Times New Roman"/>
              </a:rPr>
              <a:t>NxN</a:t>
            </a:r>
            <a:r>
              <a:rPr lang="en-IN" sz="2000" b="0" i="0" u="none" strike="noStrike" cap="none" dirty="0">
                <a:solidFill>
                  <a:schemeClr val="dk1"/>
                </a:solidFill>
                <a:latin typeface="Times New Roman"/>
                <a:ea typeface="Times New Roman"/>
                <a:cs typeface="Times New Roman"/>
                <a:sym typeface="Times New Roman"/>
              </a:rPr>
              <a:t> grid. Eigenvalues and the relating Eigenvectors are arguably the most imperative property in computer vision as well as image processing. </a:t>
            </a:r>
            <a:endParaRPr sz="2000" b="0" i="0" u="none" strike="noStrike" cap="none" dirty="0">
              <a:solidFill>
                <a:schemeClr val="dk1"/>
              </a:solidFill>
              <a:latin typeface="Times New Roman"/>
              <a:ea typeface="Times New Roman"/>
              <a:cs typeface="Times New Roman"/>
              <a:sym typeface="Times New Roman"/>
            </a:endParaRPr>
          </a:p>
        </p:txBody>
      </p:sp>
      <p:pic>
        <p:nvPicPr>
          <p:cNvPr id="101" name="Google Shape;101;p16"/>
          <p:cNvPicPr preferRelativeResize="0"/>
          <p:nvPr/>
        </p:nvPicPr>
        <p:blipFill rotWithShape="1">
          <a:blip r:embed="rId3">
            <a:alphaModFix/>
          </a:blip>
          <a:srcRect/>
          <a:stretch/>
        </p:blipFill>
        <p:spPr>
          <a:xfrm>
            <a:off x="3009900" y="3468100"/>
            <a:ext cx="6172200" cy="27597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title="2"/>
          <p:cNvSpPr txBox="1"/>
          <p:nvPr/>
        </p:nvSpPr>
        <p:spPr>
          <a:xfrm>
            <a:off x="422525" y="991325"/>
            <a:ext cx="11148300" cy="5476500"/>
          </a:xfrm>
          <a:prstGeom prst="rect">
            <a:avLst/>
          </a:prstGeom>
          <a:noFill/>
          <a:ln>
            <a:noFill/>
          </a:ln>
        </p:spPr>
        <p:txBody>
          <a:bodyPr spcFirstLastPara="1" wrap="square" lIns="91425" tIns="91425" rIns="91425" bIns="91425" anchor="t" anchorCtr="0">
            <a:noAutofit/>
          </a:bodyPr>
          <a:lstStyle/>
          <a:p>
            <a:pPr marL="342900" lvl="0" indent="0" algn="just" rtl="0">
              <a:lnSpc>
                <a:spcPct val="150000"/>
              </a:lnSpc>
              <a:spcBef>
                <a:spcPts val="0"/>
              </a:spcBef>
              <a:spcAft>
                <a:spcPts val="0"/>
              </a:spcAft>
              <a:buClr>
                <a:schemeClr val="dk1"/>
              </a:buClr>
              <a:buSzPts val="1100"/>
              <a:buFont typeface="Arial"/>
              <a:buNone/>
            </a:pPr>
            <a:endParaRPr sz="2000" dirty="0">
              <a:solidFill>
                <a:srgbClr val="222222"/>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CA765DF-3AA3-437C-94C2-B8B9D1B7F682}"/>
              </a:ext>
            </a:extLst>
          </p:cNvPr>
          <p:cNvPicPr>
            <a:picLocks noChangeAspect="1"/>
          </p:cNvPicPr>
          <p:nvPr/>
        </p:nvPicPr>
        <p:blipFill rotWithShape="1">
          <a:blip r:embed="rId3"/>
          <a:srcRect/>
          <a:stretch/>
        </p:blipFill>
        <p:spPr>
          <a:xfrm>
            <a:off x="158095" y="844062"/>
            <a:ext cx="11611380" cy="50547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744</Words>
  <Application>Microsoft Office PowerPoint</Application>
  <PresentationFormat>Widescreen</PresentationFormat>
  <Paragraphs>93</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Noto Sans Symbols</vt:lpstr>
      <vt:lpstr>Times New Roman</vt:lpstr>
      <vt:lpstr>Office Theme</vt:lpstr>
      <vt:lpstr>PowerPoint Presentation</vt:lpstr>
      <vt:lpstr>Project Title</vt:lpstr>
      <vt:lpstr>Team Members &amp; Role</vt:lpstr>
      <vt:lpstr>Introduction</vt:lpstr>
      <vt:lpstr>PowerPoint Presentation</vt:lpstr>
      <vt:lpstr>Problem Statement</vt:lpstr>
      <vt:lpstr>Objectives</vt:lpstr>
      <vt:lpstr>Literature Review </vt:lpstr>
      <vt:lpstr>PowerPoint Presentation</vt:lpstr>
      <vt:lpstr>PowerPoint Presentation</vt:lpstr>
      <vt:lpstr>PowerPoint Presentation</vt:lpstr>
      <vt:lpstr>PERT Chart</vt:lpstr>
      <vt:lpstr>FLOW DIAGRAM</vt:lpstr>
      <vt:lpstr>Flow Chart</vt:lpstr>
      <vt:lpstr>ALGORITHM</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dipin madaan</cp:lastModifiedBy>
  <cp:revision>21</cp:revision>
  <dcterms:modified xsi:type="dcterms:W3CDTF">2018-10-25T12:25:55Z</dcterms:modified>
</cp:coreProperties>
</file>