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7ef9cd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7ef9cd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41847a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41847a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27ef9cd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27ef9cd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424c61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424c61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424c617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6424c617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424c61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424c617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424c617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424c617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24c617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24c617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41847a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41847a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641847a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641847a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27ef9c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27ef9c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41847a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41847a3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27ef9cd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27ef9cd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7ef9cd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7ef9cd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7ef9cd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7ef9cd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27ef9cd4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27ef9cd4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41847a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41847a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7ef9cd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7ef9cd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27ef9cd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27ef9cd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7ef9cd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7ef9cd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Querying over Property Graphs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Sarthak Joshi, Burhanuddin Kamlapur Wala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250450" y="4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Filtering</a:t>
            </a:r>
            <a:endParaRPr>
              <a:solidFill>
                <a:schemeClr val="dk2"/>
              </a:solidFill>
              <a:latin typeface="Arial"/>
              <a:ea typeface="Arial"/>
              <a:cs typeface="Arial"/>
              <a:sym typeface="Arial"/>
            </a:endParaRPr>
          </a:p>
        </p:txBody>
      </p:sp>
      <p:sp>
        <p:nvSpPr>
          <p:cNvPr id="123" name="Google Shape;123;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From the possible set of vertices in edges obtained as a result of individual motif strings, represented as a path table, we next filter out all the edges that do not satisfy the input property.</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As this path table is also a dataframe, standard SparkSQL querying can be used on it.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First, each of the edges in the path are filtered such that they satisfy the conditions defined in the input.</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Filtering</a:t>
            </a:r>
            <a:endParaRPr>
              <a:solidFill>
                <a:schemeClr val="dk2"/>
              </a:solidFill>
              <a:latin typeface="Arial"/>
              <a:ea typeface="Arial"/>
              <a:cs typeface="Arial"/>
              <a:sym typeface="Arial"/>
            </a:endParaRPr>
          </a:p>
        </p:txBody>
      </p:sp>
      <p:pic>
        <p:nvPicPr>
          <p:cNvPr id="129" name="Google Shape;129;p23"/>
          <p:cNvPicPr preferRelativeResize="0"/>
          <p:nvPr/>
        </p:nvPicPr>
        <p:blipFill>
          <a:blip r:embed="rId3">
            <a:alphaModFix/>
          </a:blip>
          <a:stretch>
            <a:fillRect/>
          </a:stretch>
        </p:blipFill>
        <p:spPr>
          <a:xfrm>
            <a:off x="304800" y="1815100"/>
            <a:ext cx="3092226" cy="2091175"/>
          </a:xfrm>
          <a:prstGeom prst="rect">
            <a:avLst/>
          </a:prstGeom>
          <a:noFill/>
          <a:ln>
            <a:noFill/>
          </a:ln>
        </p:spPr>
      </p:pic>
      <p:cxnSp>
        <p:nvCxnSpPr>
          <p:cNvPr id="130" name="Google Shape;130;p23"/>
          <p:cNvCxnSpPr>
            <a:stCxn id="129" idx="3"/>
            <a:endCxn id="131" idx="1"/>
          </p:cNvCxnSpPr>
          <p:nvPr/>
        </p:nvCxnSpPr>
        <p:spPr>
          <a:xfrm>
            <a:off x="3397026" y="2860688"/>
            <a:ext cx="1992900" cy="0"/>
          </a:xfrm>
          <a:prstGeom prst="straightConnector1">
            <a:avLst/>
          </a:prstGeom>
          <a:noFill/>
          <a:ln cap="flat" cmpd="sng" w="9525">
            <a:solidFill>
              <a:schemeClr val="dk2"/>
            </a:solidFill>
            <a:prstDash val="solid"/>
            <a:round/>
            <a:headEnd len="med" w="med" type="none"/>
            <a:tailEnd len="med" w="med" type="triangle"/>
          </a:ln>
        </p:spPr>
      </p:cxnSp>
      <p:pic>
        <p:nvPicPr>
          <p:cNvPr id="131" name="Google Shape;131;p23"/>
          <p:cNvPicPr preferRelativeResize="0"/>
          <p:nvPr/>
        </p:nvPicPr>
        <p:blipFill>
          <a:blip r:embed="rId4">
            <a:alphaModFix/>
          </a:blip>
          <a:stretch>
            <a:fillRect/>
          </a:stretch>
        </p:blipFill>
        <p:spPr>
          <a:xfrm>
            <a:off x="5389800" y="1952400"/>
            <a:ext cx="3449400" cy="181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Result Generation</a:t>
            </a:r>
            <a:endParaRPr>
              <a:solidFill>
                <a:schemeClr val="dk2"/>
              </a:solidFill>
              <a:latin typeface="Arial"/>
              <a:ea typeface="Arial"/>
              <a:cs typeface="Arial"/>
              <a:sym typeface="Arial"/>
            </a:endParaRPr>
          </a:p>
        </p:txBody>
      </p:sp>
      <p:sp>
        <p:nvSpPr>
          <p:cNvPr id="137" name="Google Shape;137;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Arial"/>
              <a:buChar char="●"/>
            </a:pPr>
            <a:r>
              <a:rPr lang="en-GB">
                <a:latin typeface="Arial"/>
                <a:ea typeface="Arial"/>
                <a:cs typeface="Arial"/>
                <a:sym typeface="Arial"/>
              </a:rPr>
              <a:t>With all the paths satisfying all the properties available, the path table can now be extended with more columns that are derived from the filtered entries.</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GB">
                <a:latin typeface="Arial"/>
                <a:ea typeface="Arial"/>
                <a:cs typeface="Arial"/>
                <a:sym typeface="Arial"/>
              </a:rPr>
              <a:t>It can also have its individual vertex and/or edge column entries that are rows of vertex and edge DataFrames respectively get expanded into individual columns representing the columns from the vertex and edge dataframes.</a:t>
            </a:r>
            <a:endParaRPr>
              <a:latin typeface="Arial"/>
              <a:ea typeface="Arial"/>
              <a:cs typeface="Arial"/>
              <a:sym typeface="Arial"/>
            </a:endParaRPr>
          </a:p>
          <a:p>
            <a:pPr indent="-342900" lvl="0" marL="457200" rtl="0" algn="l">
              <a:spcBef>
                <a:spcPts val="1000"/>
              </a:spcBef>
              <a:spcAft>
                <a:spcPts val="1200"/>
              </a:spcAft>
              <a:buSzPts val="1800"/>
              <a:buFont typeface="Arial"/>
              <a:buChar char="●"/>
            </a:pPr>
            <a:r>
              <a:rPr lang="en-GB">
                <a:latin typeface="Arial"/>
                <a:ea typeface="Arial"/>
                <a:cs typeface="Arial"/>
                <a:sym typeface="Arial"/>
              </a:rPr>
              <a:t>From here on, the desired output can be generated using standard SparkSQL operations by new deriving columns using the columns of the path table, further filtering, mapping or adding new entries by checking for conditions on the newly derived columns, repeating the process until the data required in the output is fully generated and selecting the columns required in the output.</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Types of queries</a:t>
            </a:r>
            <a:endParaRPr>
              <a:solidFill>
                <a:schemeClr val="dk2"/>
              </a:solidFill>
              <a:latin typeface="Arial"/>
              <a:ea typeface="Arial"/>
              <a:cs typeface="Arial"/>
              <a:sym typeface="Arial"/>
            </a:endParaRPr>
          </a:p>
        </p:txBody>
      </p:sp>
      <p:sp>
        <p:nvSpPr>
          <p:cNvPr id="143" name="Google Shape;143;p25"/>
          <p:cNvSpPr txBox="1"/>
          <p:nvPr>
            <p:ph idx="1" type="body"/>
          </p:nvPr>
        </p:nvSpPr>
        <p:spPr>
          <a:xfrm>
            <a:off x="311700" y="1152475"/>
            <a:ext cx="8520600" cy="252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latin typeface="Arial"/>
                <a:ea typeface="Arial"/>
                <a:cs typeface="Arial"/>
                <a:sym typeface="Arial"/>
              </a:rPr>
              <a:t>There are two types of queries available to apply on graphs:</a:t>
            </a:r>
            <a:endParaRPr>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Path queries: Vertices, edges along with certain conditions based on vertices on vertices and relations on edges (optional parameters). </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Length queries: Only involves length of path to be satisfied. Return all paths of length “n” (Can be formed using path queries)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Combination of both (to be implemented): Both kind of constraints can be attached with queries </a:t>
            </a:r>
            <a:endParaRPr>
              <a:solidFill>
                <a:schemeClr val="dk1"/>
              </a:solidFill>
              <a:latin typeface="Arial"/>
              <a:ea typeface="Arial"/>
              <a:cs typeface="Arial"/>
              <a:sym typeface="Arial"/>
            </a:endParaRPr>
          </a:p>
        </p:txBody>
      </p:sp>
      <p:sp>
        <p:nvSpPr>
          <p:cNvPr id="144" name="Google Shape;144;p25"/>
          <p:cNvSpPr/>
          <p:nvPr/>
        </p:nvSpPr>
        <p:spPr>
          <a:xfrm>
            <a:off x="1004475" y="3811725"/>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3378625" y="3811725"/>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1826675" y="3811725"/>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5"/>
          <p:cNvCxnSpPr>
            <a:stCxn id="144" idx="6"/>
            <a:endCxn id="146" idx="2"/>
          </p:cNvCxnSpPr>
          <p:nvPr/>
        </p:nvCxnSpPr>
        <p:spPr>
          <a:xfrm>
            <a:off x="1445775" y="4040025"/>
            <a:ext cx="381000" cy="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5"/>
          <p:cNvCxnSpPr>
            <a:stCxn id="146" idx="6"/>
          </p:cNvCxnSpPr>
          <p:nvPr/>
        </p:nvCxnSpPr>
        <p:spPr>
          <a:xfrm>
            <a:off x="2267975" y="4040025"/>
            <a:ext cx="3951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5"/>
          <p:cNvCxnSpPr>
            <a:endCxn id="145" idx="2"/>
          </p:cNvCxnSpPr>
          <p:nvPr/>
        </p:nvCxnSpPr>
        <p:spPr>
          <a:xfrm>
            <a:off x="3074125" y="4024725"/>
            <a:ext cx="304500" cy="153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5"/>
          <p:cNvSpPr txBox="1"/>
          <p:nvPr/>
        </p:nvSpPr>
        <p:spPr>
          <a:xfrm>
            <a:off x="2556650" y="3933450"/>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t>
            </a:r>
            <a:endParaRPr/>
          </a:p>
        </p:txBody>
      </p:sp>
      <p:sp>
        <p:nvSpPr>
          <p:cNvPr id="151" name="Google Shape;151;p25"/>
          <p:cNvSpPr/>
          <p:nvPr/>
        </p:nvSpPr>
        <p:spPr>
          <a:xfrm>
            <a:off x="1004475" y="4405200"/>
            <a:ext cx="2815500" cy="139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nvSpPr>
        <p:spPr>
          <a:xfrm>
            <a:off x="1719925" y="4465725"/>
            <a:ext cx="162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Path of length n</a:t>
            </a:r>
            <a:endParaRPr/>
          </a:p>
        </p:txBody>
      </p:sp>
      <p:sp>
        <p:nvSpPr>
          <p:cNvPr id="153" name="Google Shape;153;p25"/>
          <p:cNvSpPr/>
          <p:nvPr/>
        </p:nvSpPr>
        <p:spPr>
          <a:xfrm>
            <a:off x="5265575" y="3872588"/>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C1</a:t>
            </a:r>
            <a:endParaRPr/>
          </a:p>
        </p:txBody>
      </p:sp>
      <p:sp>
        <p:nvSpPr>
          <p:cNvPr id="154" name="Google Shape;154;p25"/>
          <p:cNvSpPr/>
          <p:nvPr/>
        </p:nvSpPr>
        <p:spPr>
          <a:xfrm>
            <a:off x="7639725" y="3872588"/>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Ck</a:t>
            </a:r>
            <a:endParaRPr/>
          </a:p>
        </p:txBody>
      </p:sp>
      <p:sp>
        <p:nvSpPr>
          <p:cNvPr id="155" name="Google Shape;155;p25"/>
          <p:cNvSpPr/>
          <p:nvPr/>
        </p:nvSpPr>
        <p:spPr>
          <a:xfrm>
            <a:off x="6087775" y="3872588"/>
            <a:ext cx="441300" cy="45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C2</a:t>
            </a:r>
            <a:endParaRPr/>
          </a:p>
        </p:txBody>
      </p:sp>
      <p:cxnSp>
        <p:nvCxnSpPr>
          <p:cNvPr id="156" name="Google Shape;156;p25"/>
          <p:cNvCxnSpPr>
            <a:stCxn id="153" idx="6"/>
            <a:endCxn id="155" idx="2"/>
          </p:cNvCxnSpPr>
          <p:nvPr/>
        </p:nvCxnSpPr>
        <p:spPr>
          <a:xfrm>
            <a:off x="5706875" y="4100888"/>
            <a:ext cx="381000" cy="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5"/>
          <p:cNvCxnSpPr>
            <a:stCxn id="155" idx="6"/>
          </p:cNvCxnSpPr>
          <p:nvPr/>
        </p:nvCxnSpPr>
        <p:spPr>
          <a:xfrm>
            <a:off x="6529075" y="4100888"/>
            <a:ext cx="395100" cy="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5"/>
          <p:cNvCxnSpPr>
            <a:endCxn id="154" idx="2"/>
          </p:cNvCxnSpPr>
          <p:nvPr/>
        </p:nvCxnSpPr>
        <p:spPr>
          <a:xfrm>
            <a:off x="7335225" y="4085588"/>
            <a:ext cx="304500" cy="15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5"/>
          <p:cNvSpPr txBox="1"/>
          <p:nvPr/>
        </p:nvSpPr>
        <p:spPr>
          <a:xfrm>
            <a:off x="6817750" y="3994313"/>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t>
            </a:r>
            <a:endParaRPr/>
          </a:p>
        </p:txBody>
      </p:sp>
      <p:sp>
        <p:nvSpPr>
          <p:cNvPr id="160" name="Google Shape;160;p25"/>
          <p:cNvSpPr txBox="1"/>
          <p:nvPr/>
        </p:nvSpPr>
        <p:spPr>
          <a:xfrm>
            <a:off x="5676575" y="3706250"/>
            <a:ext cx="5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R1</a:t>
            </a:r>
            <a:endParaRPr/>
          </a:p>
        </p:txBody>
      </p:sp>
      <p:sp>
        <p:nvSpPr>
          <p:cNvPr id="161" name="Google Shape;161;p25"/>
          <p:cNvSpPr txBox="1"/>
          <p:nvPr/>
        </p:nvSpPr>
        <p:spPr>
          <a:xfrm>
            <a:off x="6582100" y="3706250"/>
            <a:ext cx="5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Implementation</a:t>
            </a:r>
            <a:endParaRPr>
              <a:solidFill>
                <a:schemeClr val="dk2"/>
              </a:solidFill>
              <a:latin typeface="Arial"/>
              <a:ea typeface="Arial"/>
              <a:cs typeface="Arial"/>
              <a:sym typeface="Arial"/>
            </a:endParaRPr>
          </a:p>
        </p:txBody>
      </p:sp>
      <p:sp>
        <p:nvSpPr>
          <p:cNvPr id="167" name="Google Shape;167;p26"/>
          <p:cNvSpPr txBox="1"/>
          <p:nvPr/>
        </p:nvSpPr>
        <p:spPr>
          <a:xfrm>
            <a:off x="448650" y="1157525"/>
            <a:ext cx="8383800" cy="1647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Each vertex and its edge is called component</a:t>
            </a:r>
            <a:endParaRPr sz="1600"/>
          </a:p>
          <a:p>
            <a:pPr indent="-330200" lvl="0" marL="457200" rtl="0" algn="l">
              <a:spcBef>
                <a:spcPts val="0"/>
              </a:spcBef>
              <a:spcAft>
                <a:spcPts val="0"/>
              </a:spcAft>
              <a:buSzPts val="1600"/>
              <a:buChar char="●"/>
            </a:pPr>
            <a:r>
              <a:rPr lang="en-GB" sz="1600"/>
              <a:t>Component can be created by just creating component object as shown below</a:t>
            </a:r>
            <a:endParaRPr sz="1600"/>
          </a:p>
          <a:p>
            <a:pPr indent="0" lvl="0" marL="457200" rtl="0" algn="l">
              <a:spcBef>
                <a:spcPts val="0"/>
              </a:spcBef>
              <a:spcAft>
                <a:spcPts val="0"/>
              </a:spcAft>
              <a:buNone/>
            </a:pPr>
            <a:r>
              <a:rPr lang="en-GB" sz="1550">
                <a:solidFill>
                  <a:schemeClr val="dk1"/>
                </a:solidFill>
                <a:latin typeface="Courier New"/>
                <a:ea typeface="Courier New"/>
                <a:cs typeface="Courier New"/>
                <a:sym typeface="Courier New"/>
              </a:rPr>
              <a:t>component(conditions=[], v_name=</a:t>
            </a:r>
            <a:r>
              <a:rPr lang="en-GB" sz="1550">
                <a:solidFill>
                  <a:schemeClr val="dk1"/>
                </a:solidFill>
              </a:rPr>
              <a:t>””</a:t>
            </a:r>
            <a:r>
              <a:rPr lang="en-GB" sz="1550">
                <a:solidFill>
                  <a:schemeClr val="dk1"/>
                </a:solidFill>
                <a:latin typeface="Courier New"/>
                <a:ea typeface="Courier New"/>
                <a:cs typeface="Courier New"/>
                <a:sym typeface="Courier New"/>
              </a:rPr>
              <a:t>, e_name=</a:t>
            </a:r>
            <a:r>
              <a:rPr lang="en-GB" sz="1550">
                <a:solidFill>
                  <a:schemeClr val="dk1"/>
                </a:solidFill>
              </a:rPr>
              <a:t>””, </a:t>
            </a:r>
            <a:r>
              <a:rPr lang="en-GB" sz="1550">
                <a:solidFill>
                  <a:schemeClr val="dk1"/>
                </a:solidFill>
                <a:latin typeface="Courier New"/>
                <a:ea typeface="Courier New"/>
                <a:cs typeface="Courier New"/>
                <a:sym typeface="Courier New"/>
              </a:rPr>
              <a:t>relation=</a:t>
            </a:r>
            <a:r>
              <a:rPr lang="en-GB" sz="1550">
                <a:solidFill>
                  <a:schemeClr val="dk1"/>
                </a:solidFill>
              </a:rPr>
              <a:t>””</a:t>
            </a:r>
            <a:r>
              <a:rPr lang="en-GB" sz="1550">
                <a:solidFill>
                  <a:schemeClr val="dk1"/>
                </a:solidFill>
                <a:latin typeface="Courier New"/>
                <a:ea typeface="Courier New"/>
                <a:cs typeface="Courier New"/>
                <a:sym typeface="Courier New"/>
              </a:rPr>
              <a:t>, next=</a:t>
            </a:r>
            <a:r>
              <a:rPr lang="en-GB" sz="1550">
                <a:solidFill>
                  <a:srgbClr val="0000FF"/>
                </a:solidFill>
                <a:latin typeface="Courier New"/>
                <a:ea typeface="Courier New"/>
                <a:cs typeface="Courier New"/>
                <a:sym typeface="Courier New"/>
              </a:rPr>
              <a:t>None</a:t>
            </a:r>
            <a:r>
              <a:rPr lang="en-GB" sz="1550">
                <a:solidFill>
                  <a:schemeClr val="dk1"/>
                </a:solidFill>
                <a:latin typeface="Courier New"/>
                <a:ea typeface="Courier New"/>
                <a:cs typeface="Courier New"/>
                <a:sym typeface="Courier New"/>
              </a:rPr>
              <a:t>)</a:t>
            </a:r>
            <a:endParaRPr sz="155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Char char="●"/>
            </a:pPr>
            <a:r>
              <a:rPr lang="en-GB" sz="1600">
                <a:solidFill>
                  <a:schemeClr val="dk1"/>
                </a:solidFill>
              </a:rPr>
              <a:t>Chain of components can be used to form query with conditions on vertices and relations on edges</a:t>
            </a:r>
            <a:endParaRPr sz="1600">
              <a:solidFill>
                <a:schemeClr val="dk1"/>
              </a:solidFill>
            </a:endParaRPr>
          </a:p>
        </p:txBody>
      </p:sp>
      <p:sp>
        <p:nvSpPr>
          <p:cNvPr id="168" name="Google Shape;168;p26"/>
          <p:cNvSpPr/>
          <p:nvPr/>
        </p:nvSpPr>
        <p:spPr>
          <a:xfrm>
            <a:off x="625650" y="2903825"/>
            <a:ext cx="3093900" cy="1777800"/>
          </a:xfrm>
          <a:prstGeom prst="rect">
            <a:avLst/>
          </a:prstGeom>
          <a:noFill/>
          <a:ln cap="flat" cmpd="sng" w="9525">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859950" y="3124700"/>
            <a:ext cx="1722600" cy="1156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“vertex_name”</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sz="1200"/>
              <a:t>att1=val1</a:t>
            </a:r>
            <a:endParaRPr i="1" sz="1200"/>
          </a:p>
          <a:p>
            <a:pPr indent="0" lvl="0" marL="0" rtl="0" algn="l">
              <a:spcBef>
                <a:spcPts val="0"/>
              </a:spcBef>
              <a:spcAft>
                <a:spcPts val="0"/>
              </a:spcAft>
              <a:buNone/>
            </a:pPr>
            <a:r>
              <a:rPr i="1" lang="en-GB" sz="1200"/>
              <a:t>att2=val2</a:t>
            </a:r>
            <a:endParaRPr i="1" sz="1200"/>
          </a:p>
          <a:p>
            <a:pPr indent="0" lvl="0" marL="0" rtl="0" algn="l">
              <a:spcBef>
                <a:spcPts val="0"/>
              </a:spcBef>
              <a:spcAft>
                <a:spcPts val="0"/>
              </a:spcAft>
              <a:buNone/>
            </a:pPr>
            <a:r>
              <a:rPr i="1" lang="en-GB" sz="1200"/>
              <a:t>.</a:t>
            </a:r>
            <a:endParaRPr i="1" sz="1200"/>
          </a:p>
          <a:p>
            <a:pPr indent="0" lvl="0" marL="0" rtl="0" algn="l">
              <a:spcBef>
                <a:spcPts val="0"/>
              </a:spcBef>
              <a:spcAft>
                <a:spcPts val="0"/>
              </a:spcAft>
              <a:buNone/>
            </a:pPr>
            <a:r>
              <a:rPr i="1" lang="en-GB" sz="1200"/>
              <a:t>.</a:t>
            </a:r>
            <a:endParaRPr i="1" sz="1200"/>
          </a:p>
        </p:txBody>
      </p:sp>
      <p:sp>
        <p:nvSpPr>
          <p:cNvPr id="170" name="Google Shape;170;p26"/>
          <p:cNvSpPr txBox="1"/>
          <p:nvPr/>
        </p:nvSpPr>
        <p:spPr>
          <a:xfrm>
            <a:off x="1081350" y="4281500"/>
            <a:ext cx="12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Component 1</a:t>
            </a:r>
            <a:endParaRPr/>
          </a:p>
        </p:txBody>
      </p:sp>
      <p:sp>
        <p:nvSpPr>
          <p:cNvPr id="171" name="Google Shape;171;p26"/>
          <p:cNvSpPr/>
          <p:nvPr/>
        </p:nvSpPr>
        <p:spPr>
          <a:xfrm>
            <a:off x="3719450" y="3124700"/>
            <a:ext cx="1722600" cy="1156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“vertex_name”</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sz="1200"/>
              <a:t>att1=val1</a:t>
            </a:r>
            <a:endParaRPr i="1" sz="1200"/>
          </a:p>
          <a:p>
            <a:pPr indent="0" lvl="0" marL="0" rtl="0" algn="l">
              <a:spcBef>
                <a:spcPts val="0"/>
              </a:spcBef>
              <a:spcAft>
                <a:spcPts val="0"/>
              </a:spcAft>
              <a:buNone/>
            </a:pPr>
            <a:r>
              <a:rPr i="1" lang="en-GB" sz="1200"/>
              <a:t>att2=val2</a:t>
            </a:r>
            <a:endParaRPr i="1" sz="1200"/>
          </a:p>
          <a:p>
            <a:pPr indent="0" lvl="0" marL="0" rtl="0" algn="l">
              <a:spcBef>
                <a:spcPts val="0"/>
              </a:spcBef>
              <a:spcAft>
                <a:spcPts val="0"/>
              </a:spcAft>
              <a:buNone/>
            </a:pPr>
            <a:r>
              <a:rPr i="1" lang="en-GB" sz="1200"/>
              <a:t>.</a:t>
            </a:r>
            <a:endParaRPr i="1" sz="1200"/>
          </a:p>
          <a:p>
            <a:pPr indent="0" lvl="0" marL="0" rtl="0" algn="l">
              <a:spcBef>
                <a:spcPts val="0"/>
              </a:spcBef>
              <a:spcAft>
                <a:spcPts val="0"/>
              </a:spcAft>
              <a:buNone/>
            </a:pPr>
            <a:r>
              <a:rPr i="1" lang="en-GB" sz="1200"/>
              <a:t>.</a:t>
            </a:r>
            <a:endParaRPr i="1" sz="1200"/>
          </a:p>
        </p:txBody>
      </p:sp>
      <p:sp>
        <p:nvSpPr>
          <p:cNvPr id="172" name="Google Shape;172;p26"/>
          <p:cNvSpPr txBox="1"/>
          <p:nvPr/>
        </p:nvSpPr>
        <p:spPr>
          <a:xfrm>
            <a:off x="3940850" y="4281500"/>
            <a:ext cx="12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Component 2</a:t>
            </a:r>
            <a:endParaRPr/>
          </a:p>
        </p:txBody>
      </p:sp>
      <p:sp>
        <p:nvSpPr>
          <p:cNvPr id="173" name="Google Shape;173;p26"/>
          <p:cNvSpPr/>
          <p:nvPr/>
        </p:nvSpPr>
        <p:spPr>
          <a:xfrm>
            <a:off x="6561450" y="3124700"/>
            <a:ext cx="1722600" cy="1156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“vertex_name”</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sz="1200"/>
              <a:t>att1=val1</a:t>
            </a:r>
            <a:endParaRPr i="1" sz="1200"/>
          </a:p>
          <a:p>
            <a:pPr indent="0" lvl="0" marL="0" rtl="0" algn="l">
              <a:spcBef>
                <a:spcPts val="0"/>
              </a:spcBef>
              <a:spcAft>
                <a:spcPts val="0"/>
              </a:spcAft>
              <a:buNone/>
            </a:pPr>
            <a:r>
              <a:rPr i="1" lang="en-GB" sz="1200"/>
              <a:t>att2=val2</a:t>
            </a:r>
            <a:endParaRPr i="1" sz="1200"/>
          </a:p>
          <a:p>
            <a:pPr indent="0" lvl="0" marL="0" rtl="0" algn="l">
              <a:spcBef>
                <a:spcPts val="0"/>
              </a:spcBef>
              <a:spcAft>
                <a:spcPts val="0"/>
              </a:spcAft>
              <a:buNone/>
            </a:pPr>
            <a:r>
              <a:rPr i="1" lang="en-GB" sz="1200"/>
              <a:t>.</a:t>
            </a:r>
            <a:endParaRPr i="1" sz="1200"/>
          </a:p>
          <a:p>
            <a:pPr indent="0" lvl="0" marL="0" rtl="0" algn="l">
              <a:spcBef>
                <a:spcPts val="0"/>
              </a:spcBef>
              <a:spcAft>
                <a:spcPts val="0"/>
              </a:spcAft>
              <a:buNone/>
            </a:pPr>
            <a:r>
              <a:rPr i="1" lang="en-GB" sz="1200"/>
              <a:t>.</a:t>
            </a:r>
            <a:endParaRPr i="1" sz="1200"/>
          </a:p>
        </p:txBody>
      </p:sp>
      <p:sp>
        <p:nvSpPr>
          <p:cNvPr id="174" name="Google Shape;174;p26"/>
          <p:cNvSpPr txBox="1"/>
          <p:nvPr/>
        </p:nvSpPr>
        <p:spPr>
          <a:xfrm>
            <a:off x="6782850" y="4281500"/>
            <a:ext cx="12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Component 3</a:t>
            </a:r>
            <a:endParaRPr/>
          </a:p>
        </p:txBody>
      </p:sp>
      <p:cxnSp>
        <p:nvCxnSpPr>
          <p:cNvPr id="175" name="Google Shape;175;p26"/>
          <p:cNvCxnSpPr>
            <a:stCxn id="169" idx="3"/>
            <a:endCxn id="171" idx="1"/>
          </p:cNvCxnSpPr>
          <p:nvPr/>
        </p:nvCxnSpPr>
        <p:spPr>
          <a:xfrm>
            <a:off x="2582550" y="3703100"/>
            <a:ext cx="1137000" cy="0"/>
          </a:xfrm>
          <a:prstGeom prst="straightConnector1">
            <a:avLst/>
          </a:prstGeom>
          <a:noFill/>
          <a:ln cap="flat" cmpd="sng" w="9525">
            <a:solidFill>
              <a:srgbClr val="595959"/>
            </a:solidFill>
            <a:prstDash val="solid"/>
            <a:round/>
            <a:headEnd len="med" w="med" type="none"/>
            <a:tailEnd len="med" w="med" type="triangle"/>
          </a:ln>
        </p:spPr>
      </p:cxnSp>
      <p:cxnSp>
        <p:nvCxnSpPr>
          <p:cNvPr id="176" name="Google Shape;176;p26"/>
          <p:cNvCxnSpPr>
            <a:endCxn id="173" idx="1"/>
          </p:cNvCxnSpPr>
          <p:nvPr/>
        </p:nvCxnSpPr>
        <p:spPr>
          <a:xfrm>
            <a:off x="5442150" y="3703100"/>
            <a:ext cx="1119300" cy="0"/>
          </a:xfrm>
          <a:prstGeom prst="straightConnector1">
            <a:avLst/>
          </a:prstGeom>
          <a:noFill/>
          <a:ln cap="flat" cmpd="sng" w="9525">
            <a:solidFill>
              <a:srgbClr val="595959"/>
            </a:solidFill>
            <a:prstDash val="solid"/>
            <a:round/>
            <a:headEnd len="med" w="med" type="none"/>
            <a:tailEnd len="med" w="med" type="triangle"/>
          </a:ln>
        </p:spPr>
      </p:cxnSp>
      <p:sp>
        <p:nvSpPr>
          <p:cNvPr id="177" name="Google Shape;177;p26"/>
          <p:cNvSpPr txBox="1"/>
          <p:nvPr/>
        </p:nvSpPr>
        <p:spPr>
          <a:xfrm>
            <a:off x="2640400" y="3302900"/>
            <a:ext cx="1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Relation 1</a:t>
            </a:r>
            <a:endParaRPr/>
          </a:p>
        </p:txBody>
      </p:sp>
      <p:sp>
        <p:nvSpPr>
          <p:cNvPr id="178" name="Google Shape;178;p26"/>
          <p:cNvSpPr txBox="1"/>
          <p:nvPr/>
        </p:nvSpPr>
        <p:spPr>
          <a:xfrm>
            <a:off x="5491150" y="3302900"/>
            <a:ext cx="10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Relation 2</a:t>
            </a:r>
            <a:endParaRPr/>
          </a:p>
        </p:txBody>
      </p:sp>
      <p:sp>
        <p:nvSpPr>
          <p:cNvPr id="179" name="Google Shape;179;p26"/>
          <p:cNvSpPr txBox="1"/>
          <p:nvPr/>
        </p:nvSpPr>
        <p:spPr>
          <a:xfrm>
            <a:off x="2587300" y="3611275"/>
            <a:ext cx="127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t>(edge_name)</a:t>
            </a:r>
            <a:endParaRPr i="1" sz="1200"/>
          </a:p>
        </p:txBody>
      </p:sp>
      <p:sp>
        <p:nvSpPr>
          <p:cNvPr id="180" name="Google Shape;180;p26"/>
          <p:cNvSpPr txBox="1"/>
          <p:nvPr/>
        </p:nvSpPr>
        <p:spPr>
          <a:xfrm>
            <a:off x="5406700" y="3611275"/>
            <a:ext cx="127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t>(edge_name)</a:t>
            </a:r>
            <a:endParaRPr i="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Make Components and queries</a:t>
            </a:r>
            <a:endParaRPr>
              <a:solidFill>
                <a:schemeClr val="dk2"/>
              </a:solidFill>
              <a:latin typeface="Arial"/>
              <a:ea typeface="Arial"/>
              <a:cs typeface="Arial"/>
              <a:sym typeface="Arial"/>
            </a:endParaRPr>
          </a:p>
        </p:txBody>
      </p:sp>
      <p:sp>
        <p:nvSpPr>
          <p:cNvPr id="186" name="Google Shape;186;p27"/>
          <p:cNvSpPr txBox="1"/>
          <p:nvPr>
            <p:ph idx="1" type="body"/>
          </p:nvPr>
        </p:nvSpPr>
        <p:spPr>
          <a:xfrm>
            <a:off x="311700" y="1152475"/>
            <a:ext cx="8520600" cy="37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latin typeface="Arial"/>
                <a:ea typeface="Arial"/>
                <a:cs typeface="Arial"/>
                <a:sym typeface="Arial"/>
              </a:rPr>
              <a:t>To make simpler queries using components we have to create chain of components. There are two ways to do it:</a:t>
            </a:r>
            <a:endParaRPr sz="1700">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Create component objects for each of the node and its next edge, </a:t>
            </a:r>
            <a:r>
              <a:rPr lang="en-GB" sz="1500">
                <a:solidFill>
                  <a:schemeClr val="dk1"/>
                </a:solidFill>
                <a:latin typeface="Arial"/>
                <a:ea typeface="Arial"/>
                <a:cs typeface="Arial"/>
                <a:sym typeface="Arial"/>
              </a:rPr>
              <a:t>In case of last node next edge will be None </a:t>
            </a:r>
            <a:endParaRPr sz="1500">
              <a:solidFill>
                <a:schemeClr val="dk1"/>
              </a:solidFill>
              <a:latin typeface="Arial"/>
              <a:ea typeface="Arial"/>
              <a:cs typeface="Arial"/>
              <a:sym typeface="Arial"/>
            </a:endParaRPr>
          </a:p>
          <a:p>
            <a:pPr indent="0" lvl="0" marL="457200" rtl="0" algn="l">
              <a:spcBef>
                <a:spcPts val="1200"/>
              </a:spcBef>
              <a:spcAft>
                <a:spcPts val="0"/>
              </a:spcAft>
              <a:buNone/>
            </a:pPr>
            <a:r>
              <a:rPr lang="en-GB" sz="1750">
                <a:solidFill>
                  <a:schemeClr val="dk1"/>
                </a:solidFill>
                <a:latin typeface="Courier New"/>
                <a:ea typeface="Courier New"/>
                <a:cs typeface="Courier New"/>
                <a:sym typeface="Courier New"/>
              </a:rPr>
              <a:t>component(conditions=[], v_name=</a:t>
            </a:r>
            <a:r>
              <a:rPr lang="en-GB" sz="1750">
                <a:solidFill>
                  <a:schemeClr val="dk1"/>
                </a:solidFill>
              </a:rPr>
              <a:t>””</a:t>
            </a:r>
            <a:r>
              <a:rPr lang="en-GB" sz="1750">
                <a:solidFill>
                  <a:schemeClr val="dk1"/>
                </a:solidFill>
                <a:latin typeface="Courier New"/>
                <a:ea typeface="Courier New"/>
                <a:cs typeface="Courier New"/>
                <a:sym typeface="Courier New"/>
              </a:rPr>
              <a:t>, e_name=</a:t>
            </a:r>
            <a:r>
              <a:rPr lang="en-GB" sz="1750">
                <a:solidFill>
                  <a:schemeClr val="dk1"/>
                </a:solidFill>
              </a:rPr>
              <a:t>””, </a:t>
            </a:r>
            <a:r>
              <a:rPr lang="en-GB" sz="1750">
                <a:solidFill>
                  <a:schemeClr val="dk1"/>
                </a:solidFill>
                <a:latin typeface="Courier New"/>
                <a:ea typeface="Courier New"/>
                <a:cs typeface="Courier New"/>
                <a:sym typeface="Courier New"/>
              </a:rPr>
              <a:t>relation=</a:t>
            </a:r>
            <a:r>
              <a:rPr lang="en-GB" sz="1750">
                <a:solidFill>
                  <a:schemeClr val="dk1"/>
                </a:solidFill>
              </a:rPr>
              <a:t>””</a:t>
            </a:r>
            <a:r>
              <a:rPr lang="en-GB" sz="1750">
                <a:solidFill>
                  <a:schemeClr val="dk1"/>
                </a:solidFill>
                <a:latin typeface="Courier New"/>
                <a:ea typeface="Courier New"/>
                <a:cs typeface="Courier New"/>
                <a:sym typeface="Courier New"/>
              </a:rPr>
              <a:t>, next=</a:t>
            </a:r>
            <a:r>
              <a:rPr lang="en-GB" sz="1750">
                <a:solidFill>
                  <a:srgbClr val="0000FF"/>
                </a:solidFill>
                <a:latin typeface="Courier New"/>
                <a:ea typeface="Courier New"/>
                <a:cs typeface="Courier New"/>
                <a:sym typeface="Courier New"/>
              </a:rPr>
              <a:t>None</a:t>
            </a:r>
            <a:r>
              <a:rPr lang="en-GB" sz="1750">
                <a:solidFill>
                  <a:schemeClr val="dk1"/>
                </a:solidFill>
                <a:latin typeface="Courier New"/>
                <a:ea typeface="Courier New"/>
                <a:cs typeface="Courier New"/>
                <a:sym typeface="Courier New"/>
              </a:rPr>
              <a:t>)</a:t>
            </a:r>
            <a:endParaRPr sz="1750">
              <a:solidFill>
                <a:schemeClr val="dk1"/>
              </a:solidFill>
              <a:latin typeface="Courier New"/>
              <a:ea typeface="Courier New"/>
              <a:cs typeface="Courier New"/>
              <a:sym typeface="Courier New"/>
            </a:endParaRPr>
          </a:p>
          <a:p>
            <a:pPr indent="-342900" lvl="0" marL="457200" rtl="0" algn="l">
              <a:spcBef>
                <a:spcPts val="120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Merge these components to form chain of component using function </a:t>
            </a:r>
            <a:endParaRPr sz="1700">
              <a:solidFill>
                <a:schemeClr val="dk1"/>
              </a:solidFill>
              <a:latin typeface="Arial"/>
              <a:ea typeface="Arial"/>
              <a:cs typeface="Arial"/>
              <a:sym typeface="Arial"/>
            </a:endParaRPr>
          </a:p>
          <a:p>
            <a:pPr indent="0" lvl="0" marL="457200" rtl="0" algn="l">
              <a:spcBef>
                <a:spcPts val="0"/>
              </a:spcBef>
              <a:spcAft>
                <a:spcPts val="0"/>
              </a:spcAft>
              <a:buNone/>
            </a:pPr>
            <a:r>
              <a:rPr lang="en-GB" sz="1700">
                <a:solidFill>
                  <a:schemeClr val="dk1"/>
                </a:solidFill>
                <a:latin typeface="Courier New"/>
                <a:ea typeface="Courier New"/>
                <a:cs typeface="Courier New"/>
                <a:sym typeface="Courier New"/>
              </a:rPr>
              <a:t>merge_components(*components, edge_names=[], relations=[])</a:t>
            </a:r>
            <a:endParaRPr sz="17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7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AutoNum type="arabicPeriod"/>
            </a:pPr>
            <a:r>
              <a:rPr lang="en-GB">
                <a:solidFill>
                  <a:schemeClr val="dk1"/>
                </a:solidFill>
                <a:latin typeface="Arial"/>
                <a:ea typeface="Arial"/>
                <a:cs typeface="Arial"/>
                <a:sym typeface="Arial"/>
              </a:rPr>
              <a:t>Call function</a:t>
            </a:r>
            <a:r>
              <a:rPr lang="en-GB">
                <a:solidFill>
                  <a:schemeClr val="dk1"/>
                </a:solidFill>
              </a:rPr>
              <a:t> </a:t>
            </a:r>
            <a:r>
              <a:rPr lang="en-GB">
                <a:solidFill>
                  <a:schemeClr val="dk1"/>
                </a:solidFill>
                <a:latin typeface="Courier New"/>
                <a:ea typeface="Courier New"/>
                <a:cs typeface="Courier New"/>
                <a:sym typeface="Courier New"/>
              </a:rPr>
              <a:t>searchByComponents(component)</a:t>
            </a:r>
            <a:r>
              <a:rPr lang="en-GB">
                <a:solidFill>
                  <a:schemeClr val="dk1"/>
                </a:solidFill>
              </a:rPr>
              <a:t> </a:t>
            </a:r>
            <a:r>
              <a:rPr lang="en-GB">
                <a:solidFill>
                  <a:schemeClr val="dk1"/>
                </a:solidFill>
                <a:latin typeface="Arial"/>
                <a:ea typeface="Arial"/>
                <a:cs typeface="Arial"/>
                <a:sym typeface="Arial"/>
              </a:rPr>
              <a:t>to get results.</a:t>
            </a:r>
            <a:endParaRPr sz="2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Make Components using Arrays</a:t>
            </a:r>
            <a:endParaRPr>
              <a:solidFill>
                <a:schemeClr val="dk2"/>
              </a:solidFill>
              <a:latin typeface="Arial"/>
              <a:ea typeface="Arial"/>
              <a:cs typeface="Arial"/>
              <a:sym typeface="Arial"/>
            </a:endParaRPr>
          </a:p>
        </p:txBody>
      </p:sp>
      <p:sp>
        <p:nvSpPr>
          <p:cNvPr id="192" name="Google Shape;19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Make an array with n elements, each element will represent a vertex and next edge.</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Array: [</a:t>
            </a:r>
            <a:r>
              <a:rPr i="1" lang="en-GB">
                <a:solidFill>
                  <a:schemeClr val="dk1"/>
                </a:solidFill>
                <a:latin typeface="Arial"/>
                <a:ea typeface="Arial"/>
                <a:cs typeface="Arial"/>
                <a:sym typeface="Arial"/>
              </a:rPr>
              <a:t>element_1, element_2,....,element_n</a:t>
            </a:r>
            <a:r>
              <a:rPr lang="en-GB">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GB">
                <a:solidFill>
                  <a:schemeClr val="dk1"/>
                </a:solidFill>
                <a:latin typeface="Arial"/>
                <a:ea typeface="Arial"/>
                <a:cs typeface="Arial"/>
                <a:sym typeface="Arial"/>
              </a:rPr>
              <a:t>element_k: [</a:t>
            </a:r>
            <a:r>
              <a:rPr i="1" lang="en-GB">
                <a:solidFill>
                  <a:schemeClr val="dk1"/>
                </a:solidFill>
                <a:latin typeface="Arial"/>
                <a:ea typeface="Arial"/>
                <a:cs typeface="Arial"/>
                <a:sym typeface="Arial"/>
              </a:rPr>
              <a:t>vertex_name, conditions, edge_name, relation</a:t>
            </a:r>
            <a:r>
              <a:rPr lang="en-GB">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en-GB" sz="1100">
                <a:solidFill>
                  <a:schemeClr val="dk1"/>
                </a:solidFill>
                <a:latin typeface="Arial"/>
                <a:ea typeface="Arial"/>
                <a:cs typeface="Arial"/>
                <a:sym typeface="Arial"/>
              </a:rPr>
              <a:t>vertex_name (string): v_name of component</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en-GB" sz="1100">
                <a:solidFill>
                  <a:schemeClr val="dk1"/>
                </a:solidFill>
                <a:latin typeface="Arial"/>
                <a:ea typeface="Arial"/>
                <a:cs typeface="Arial"/>
                <a:sym typeface="Arial"/>
              </a:rPr>
              <a:t>edge_name (string): e_name of component</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en-GB" sz="1100">
                <a:solidFill>
                  <a:schemeClr val="dk1"/>
                </a:solidFill>
                <a:latin typeface="Arial"/>
                <a:ea typeface="Arial"/>
                <a:cs typeface="Arial"/>
                <a:sym typeface="Arial"/>
              </a:rPr>
              <a:t>relation (string): relation corresponding to edge</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en-GB" sz="1100">
                <a:solidFill>
                  <a:schemeClr val="dk1"/>
                </a:solidFill>
                <a:latin typeface="Arial"/>
                <a:ea typeface="Arial"/>
                <a:cs typeface="Arial"/>
                <a:sym typeface="Arial"/>
              </a:rPr>
              <a:t>conditions (array): conditions on different attributes [[att1, val1], [att2, val2], [att3, val3]</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en-GB">
                <a:solidFill>
                  <a:schemeClr val="dk1"/>
                </a:solidFill>
                <a:latin typeface="Arial"/>
                <a:ea typeface="Arial"/>
                <a:cs typeface="Arial"/>
                <a:sym typeface="Arial"/>
              </a:rPr>
              <a:t>Call the function </a:t>
            </a:r>
            <a:r>
              <a:rPr lang="en-GB">
                <a:solidFill>
                  <a:schemeClr val="dk1"/>
                </a:solidFill>
                <a:latin typeface="Courier New"/>
                <a:ea typeface="Courier New"/>
                <a:cs typeface="Courier New"/>
                <a:sym typeface="Courier New"/>
              </a:rPr>
              <a:t>searchByArray()</a:t>
            </a:r>
            <a:r>
              <a:rPr lang="en-GB">
                <a:solidFill>
                  <a:schemeClr val="dk1"/>
                </a:solidFill>
                <a:latin typeface="Arial"/>
                <a:ea typeface="Arial"/>
                <a:cs typeface="Arial"/>
                <a:sym typeface="Arial"/>
              </a:rPr>
              <a:t> to get results</a:t>
            </a:r>
            <a:endParaRPr>
              <a:solidFill>
                <a:schemeClr val="dk1"/>
              </a:solidFill>
              <a:latin typeface="Arial"/>
              <a:ea typeface="Arial"/>
              <a:cs typeface="Arial"/>
              <a:sym typeface="Arial"/>
            </a:endParaRPr>
          </a:p>
          <a:p>
            <a:pPr indent="0" lvl="0" marL="0" rtl="0" algn="l">
              <a:spcBef>
                <a:spcPts val="1200"/>
              </a:spcBef>
              <a:spcAft>
                <a:spcPts val="1200"/>
              </a:spcAft>
              <a:buNone/>
            </a:pPr>
            <a:r>
              <a:rPr lang="en-GB">
                <a:solidFill>
                  <a:schemeClr val="dk1"/>
                </a:solidFill>
                <a:latin typeface="Arial"/>
                <a:ea typeface="Arial"/>
                <a:cs typeface="Arial"/>
                <a:sym typeface="Arial"/>
              </a:rPr>
              <a:t>Example: </a:t>
            </a:r>
            <a:endParaRPr>
              <a:solidFill>
                <a:schemeClr val="dk1"/>
              </a:solidFill>
              <a:latin typeface="Arial"/>
              <a:ea typeface="Arial"/>
              <a:cs typeface="Arial"/>
              <a:sym typeface="Arial"/>
            </a:endParaRPr>
          </a:p>
        </p:txBody>
      </p:sp>
      <p:pic>
        <p:nvPicPr>
          <p:cNvPr id="193" name="Google Shape;193;p28"/>
          <p:cNvPicPr preferRelativeResize="0"/>
          <p:nvPr/>
        </p:nvPicPr>
        <p:blipFill>
          <a:blip r:embed="rId3">
            <a:alphaModFix/>
          </a:blip>
          <a:stretch>
            <a:fillRect/>
          </a:stretch>
        </p:blipFill>
        <p:spPr>
          <a:xfrm>
            <a:off x="758813" y="4288351"/>
            <a:ext cx="7626376" cy="6545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latin typeface="Arial"/>
                <a:ea typeface="Arial"/>
                <a:cs typeface="Arial"/>
                <a:sym typeface="Arial"/>
              </a:rPr>
              <a:t>Queries as string</a:t>
            </a:r>
            <a:endParaRPr>
              <a:solidFill>
                <a:schemeClr val="dk2"/>
              </a:solidFill>
              <a:latin typeface="Arial"/>
              <a:ea typeface="Arial"/>
              <a:cs typeface="Arial"/>
              <a:sym typeface="Arial"/>
            </a:endParaRPr>
          </a:p>
        </p:txBody>
      </p:sp>
      <p:sp>
        <p:nvSpPr>
          <p:cNvPr id="199" name="Google Shape;199;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Arial"/>
                <a:ea typeface="Arial"/>
                <a:cs typeface="Arial"/>
                <a:sym typeface="Arial"/>
              </a:rPr>
              <a:t>There are additional functions provided which can be used to obtain string of query along with conditions and relations described:</a:t>
            </a:r>
            <a:endParaRPr>
              <a:latin typeface="Arial"/>
              <a:ea typeface="Arial"/>
              <a:cs typeface="Arial"/>
              <a:sym typeface="Arial"/>
            </a:endParaRPr>
          </a:p>
          <a:p>
            <a:pPr indent="-342900" lvl="0" marL="457200" rtl="0" algn="l">
              <a:spcBef>
                <a:spcPts val="1200"/>
              </a:spcBef>
              <a:spcAft>
                <a:spcPts val="0"/>
              </a:spcAft>
              <a:buSzPts val="1800"/>
              <a:buFont typeface="Courier New"/>
              <a:buAutoNum type="arabicPeriod"/>
            </a:pPr>
            <a:r>
              <a:rPr lang="en-GB">
                <a:latin typeface="Courier New"/>
                <a:ea typeface="Courier New"/>
                <a:cs typeface="Courier New"/>
                <a:sym typeface="Courier New"/>
              </a:rPr>
              <a:t>get_query_string_without_conditions(component)</a:t>
            </a:r>
            <a:endParaRPr>
              <a:latin typeface="Courier New"/>
              <a:ea typeface="Courier New"/>
              <a:cs typeface="Courier New"/>
              <a:sym typeface="Courier New"/>
            </a:endParaRPr>
          </a:p>
          <a:p>
            <a:pPr indent="0" lvl="0" marL="457200" rtl="0" algn="l">
              <a:spcBef>
                <a:spcPts val="1200"/>
              </a:spcBef>
              <a:spcAft>
                <a:spcPts val="0"/>
              </a:spcAft>
              <a:buNone/>
            </a:pPr>
            <a:r>
              <a:rPr lang="en-GB">
                <a:latin typeface="Arial"/>
                <a:ea typeface="Arial"/>
                <a:cs typeface="Arial"/>
                <a:sym typeface="Arial"/>
              </a:rPr>
              <a:t>Return: query, conditions(array), relations(array)</a:t>
            </a:r>
            <a:endParaRPr>
              <a:latin typeface="Courier New"/>
              <a:ea typeface="Courier New"/>
              <a:cs typeface="Courier New"/>
              <a:sym typeface="Courier New"/>
            </a:endParaRPr>
          </a:p>
          <a:p>
            <a:pPr indent="-342900" lvl="0" marL="457200" rtl="0" algn="l">
              <a:spcBef>
                <a:spcPts val="1200"/>
              </a:spcBef>
              <a:spcAft>
                <a:spcPts val="0"/>
              </a:spcAft>
              <a:buSzPts val="1800"/>
              <a:buFont typeface="Courier New"/>
              <a:buAutoNum type="arabicPeriod"/>
            </a:pPr>
            <a:r>
              <a:rPr lang="en-GB">
                <a:latin typeface="Courier New"/>
                <a:ea typeface="Courier New"/>
                <a:cs typeface="Courier New"/>
                <a:sym typeface="Courier New"/>
              </a:rPr>
              <a:t>get_query_string_with_conditions(component)</a:t>
            </a:r>
            <a:endParaRPr>
              <a:latin typeface="Courier New"/>
              <a:ea typeface="Courier New"/>
              <a:cs typeface="Courier New"/>
              <a:sym typeface="Courier New"/>
            </a:endParaRPr>
          </a:p>
          <a:p>
            <a:pPr indent="0" lvl="0" marL="457200" rtl="0" algn="l">
              <a:spcBef>
                <a:spcPts val="1200"/>
              </a:spcBef>
              <a:spcAft>
                <a:spcPts val="0"/>
              </a:spcAft>
              <a:buNone/>
            </a:pPr>
            <a:r>
              <a:rPr lang="en-GB">
                <a:latin typeface="Arial"/>
                <a:ea typeface="Arial"/>
                <a:cs typeface="Arial"/>
                <a:sym typeface="Arial"/>
              </a:rPr>
              <a:t>Return: query, conditions(array), relations(array)</a:t>
            </a:r>
            <a:endParaRPr>
              <a:latin typeface="Arial"/>
              <a:ea typeface="Arial"/>
              <a:cs typeface="Arial"/>
              <a:sym typeface="Arial"/>
            </a:endParaRPr>
          </a:p>
          <a:p>
            <a:pPr indent="-342900" lvl="0" marL="914400" rtl="0" algn="l">
              <a:spcBef>
                <a:spcPts val="1200"/>
              </a:spcBef>
              <a:spcAft>
                <a:spcPts val="0"/>
              </a:spcAft>
              <a:buSzPts val="1800"/>
              <a:buFont typeface="Arial"/>
              <a:buChar char="●"/>
            </a:pPr>
            <a:r>
              <a:rPr lang="en-GB">
                <a:latin typeface="Arial"/>
                <a:ea typeface="Arial"/>
                <a:cs typeface="Arial"/>
                <a:sym typeface="Arial"/>
              </a:rPr>
              <a:t>query is string which can be directly used as length queries</a:t>
            </a:r>
            <a:endParaRPr>
              <a:latin typeface="Arial"/>
              <a:ea typeface="Arial"/>
              <a:cs typeface="Arial"/>
              <a:sym typeface="Arial"/>
            </a:endParaRPr>
          </a:p>
          <a:p>
            <a:pPr indent="-342900" lvl="0" marL="914400" rtl="0" algn="l">
              <a:spcBef>
                <a:spcPts val="0"/>
              </a:spcBef>
              <a:spcAft>
                <a:spcPts val="0"/>
              </a:spcAft>
              <a:buSzPts val="1800"/>
              <a:buFont typeface="Arial"/>
              <a:buChar char="●"/>
            </a:pPr>
            <a:r>
              <a:rPr lang="en-GB">
                <a:latin typeface="Arial"/>
                <a:ea typeface="Arial"/>
                <a:cs typeface="Arial"/>
                <a:sym typeface="Arial"/>
              </a:rPr>
              <a:t>Condition at position i represent conditions at vertex i.</a:t>
            </a:r>
            <a:endParaRPr>
              <a:latin typeface="Arial"/>
              <a:ea typeface="Arial"/>
              <a:cs typeface="Arial"/>
              <a:sym typeface="Arial"/>
            </a:endParaRPr>
          </a:p>
          <a:p>
            <a:pPr indent="-342900" lvl="0" marL="914400" rtl="0" algn="l">
              <a:spcBef>
                <a:spcPts val="0"/>
              </a:spcBef>
              <a:spcAft>
                <a:spcPts val="0"/>
              </a:spcAft>
              <a:buSzPts val="1800"/>
              <a:buFont typeface="Arial"/>
              <a:buChar char="●"/>
            </a:pPr>
            <a:r>
              <a:rPr lang="en-GB">
                <a:latin typeface="Arial"/>
                <a:ea typeface="Arial"/>
                <a:cs typeface="Arial"/>
                <a:sym typeface="Arial"/>
              </a:rPr>
              <a:t>Relation at position i represent relation of edge from vertex i to i+1.</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latin typeface="Arial"/>
                <a:ea typeface="Arial"/>
                <a:cs typeface="Arial"/>
                <a:sym typeface="Arial"/>
              </a:rPr>
              <a:t>Experiments</a:t>
            </a:r>
            <a:endParaRPr>
              <a:solidFill>
                <a:schemeClr val="dk2"/>
              </a:solidFill>
              <a:latin typeface="Arial"/>
              <a:ea typeface="Arial"/>
              <a:cs typeface="Arial"/>
              <a:sym typeface="Arial"/>
            </a:endParaRPr>
          </a:p>
        </p:txBody>
      </p:sp>
      <p:sp>
        <p:nvSpPr>
          <p:cNvPr id="205" name="Google Shape;205;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Font typeface="Arial"/>
              <a:buChar char="●"/>
            </a:pPr>
            <a:r>
              <a:rPr lang="en-GB">
                <a:latin typeface="Courier New"/>
                <a:ea typeface="Courier New"/>
                <a:cs typeface="Courier New"/>
                <a:sym typeface="Courier New"/>
              </a:rPr>
              <a:t>Tests conducted on a Google Colab notebook.</a:t>
            </a:r>
            <a:endParaRPr>
              <a:latin typeface="Courier New"/>
              <a:ea typeface="Courier New"/>
              <a:cs typeface="Courier New"/>
              <a:sym typeface="Courier New"/>
            </a:endParaRPr>
          </a:p>
          <a:p>
            <a:pPr indent="-342900" lvl="0" marL="914400" rtl="0" algn="l">
              <a:spcBef>
                <a:spcPts val="0"/>
              </a:spcBef>
              <a:spcAft>
                <a:spcPts val="0"/>
              </a:spcAft>
              <a:buSzPts val="1800"/>
              <a:buFont typeface="Courier New"/>
              <a:buChar char="●"/>
            </a:pPr>
            <a:r>
              <a:rPr lang="en-GB">
                <a:latin typeface="Courier New"/>
                <a:ea typeface="Courier New"/>
                <a:cs typeface="Courier New"/>
                <a:sym typeface="Courier New"/>
              </a:rPr>
              <a:t>Tested on a LBDC SNB (Social Network Benchmark) graph.</a:t>
            </a:r>
            <a:endParaRPr>
              <a:latin typeface="Courier New"/>
              <a:ea typeface="Courier New"/>
              <a:cs typeface="Courier New"/>
              <a:sym typeface="Courier New"/>
            </a:endParaRPr>
          </a:p>
        </p:txBody>
      </p:sp>
      <p:pic>
        <p:nvPicPr>
          <p:cNvPr id="206" name="Google Shape;206;p30"/>
          <p:cNvPicPr preferRelativeResize="0"/>
          <p:nvPr/>
        </p:nvPicPr>
        <p:blipFill>
          <a:blip r:embed="rId3">
            <a:alphaModFix/>
          </a:blip>
          <a:stretch>
            <a:fillRect/>
          </a:stretch>
        </p:blipFill>
        <p:spPr>
          <a:xfrm>
            <a:off x="2678913" y="2195600"/>
            <a:ext cx="3786176" cy="294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latin typeface="Arial"/>
                <a:ea typeface="Arial"/>
                <a:cs typeface="Arial"/>
                <a:sym typeface="Arial"/>
              </a:rPr>
              <a:t>Experiments</a:t>
            </a:r>
            <a:endParaRPr>
              <a:solidFill>
                <a:schemeClr val="dk2"/>
              </a:solidFill>
              <a:latin typeface="Arial"/>
              <a:ea typeface="Arial"/>
              <a:cs typeface="Arial"/>
              <a:sym typeface="Arial"/>
            </a:endParaRPr>
          </a:p>
        </p:txBody>
      </p:sp>
      <p:sp>
        <p:nvSpPr>
          <p:cNvPr id="212" name="Google Shape;212;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Font typeface="Arial"/>
              <a:buChar char="●"/>
            </a:pPr>
            <a:r>
              <a:rPr lang="en-GB">
                <a:latin typeface="Arial"/>
                <a:ea typeface="Arial"/>
                <a:cs typeface="Arial"/>
                <a:sym typeface="Arial"/>
              </a:rPr>
              <a:t>Three benchmark queries tested:</a:t>
            </a:r>
            <a:endParaRPr>
              <a:latin typeface="Arial"/>
              <a:ea typeface="Arial"/>
              <a:cs typeface="Arial"/>
              <a:sym typeface="Arial"/>
            </a:endParaRPr>
          </a:p>
          <a:p>
            <a:pPr indent="-317500" lvl="1" marL="1828800" rtl="0" algn="l">
              <a:spcBef>
                <a:spcPts val="0"/>
              </a:spcBef>
              <a:spcAft>
                <a:spcPts val="0"/>
              </a:spcAft>
              <a:buSzPts val="1400"/>
              <a:buFont typeface="Courier New"/>
              <a:buChar char="○"/>
            </a:pPr>
            <a:r>
              <a:rPr lang="en-GB">
                <a:latin typeface="Courier New"/>
                <a:ea typeface="Courier New"/>
                <a:cs typeface="Courier New"/>
                <a:sym typeface="Courier New"/>
              </a:rPr>
              <a:t>Transitive friends</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Char char="○"/>
            </a:pPr>
            <a:r>
              <a:rPr lang="en-GB">
                <a:latin typeface="Courier New"/>
                <a:ea typeface="Courier New"/>
                <a:cs typeface="Courier New"/>
                <a:sym typeface="Courier New"/>
              </a:rPr>
              <a:t>Recent messages by your friends</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Char char="○"/>
            </a:pPr>
            <a:r>
              <a:rPr lang="en-GB">
                <a:latin typeface="Courier New"/>
                <a:ea typeface="Courier New"/>
                <a:cs typeface="Courier New"/>
                <a:sym typeface="Courier New"/>
              </a:rPr>
              <a:t>Recent likers</a:t>
            </a:r>
            <a:endParaRPr>
              <a:latin typeface="Courier New"/>
              <a:ea typeface="Courier New"/>
              <a:cs typeface="Courier New"/>
              <a:sym typeface="Courier New"/>
            </a:endParaRPr>
          </a:p>
          <a:p>
            <a:pPr indent="-342900" lvl="0" marL="914400" rtl="0" algn="l">
              <a:spcBef>
                <a:spcPts val="0"/>
              </a:spcBef>
              <a:spcAft>
                <a:spcPts val="0"/>
              </a:spcAft>
              <a:buSzPts val="1800"/>
              <a:buFont typeface="Arial"/>
              <a:buChar char="●"/>
            </a:pPr>
            <a:r>
              <a:rPr lang="en-GB">
                <a:latin typeface="Arial"/>
                <a:ea typeface="Arial"/>
                <a:cs typeface="Arial"/>
                <a:sym typeface="Arial"/>
              </a:rPr>
              <a:t>Successfully obtained the desired outputs for the test queries.</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Property Graphs</a:t>
            </a:r>
            <a:endParaRPr>
              <a:solidFill>
                <a:schemeClr val="dk2"/>
              </a:solidFill>
              <a:latin typeface="Arial"/>
              <a:ea typeface="Arial"/>
              <a:cs typeface="Arial"/>
              <a:sym typeface="Arial"/>
            </a:endParaRPr>
          </a:p>
        </p:txBody>
      </p:sp>
      <p:sp>
        <p:nvSpPr>
          <p:cNvPr id="66" name="Google Shape;66;p14"/>
          <p:cNvSpPr txBox="1"/>
          <p:nvPr>
            <p:ph idx="1" type="body"/>
          </p:nvPr>
        </p:nvSpPr>
        <p:spPr>
          <a:xfrm>
            <a:off x="311700" y="1152475"/>
            <a:ext cx="3629700" cy="3416400"/>
          </a:xfrm>
          <a:prstGeom prst="rect">
            <a:avLst/>
          </a:prstGeom>
        </p:spPr>
        <p:txBody>
          <a:bodyPr anchorCtr="0" anchor="t" bIns="91425" lIns="91425" spcFirstLastPara="1" rIns="91425" wrap="square" tIns="91425">
            <a:noAutofit/>
          </a:bodyPr>
          <a:lstStyle/>
          <a:p>
            <a:pPr indent="-317182" lvl="0" marL="457200" rtl="0" algn="l">
              <a:lnSpc>
                <a:spcPct val="105000"/>
              </a:lnSpc>
              <a:spcBef>
                <a:spcPts val="1000"/>
              </a:spcBef>
              <a:spcAft>
                <a:spcPts val="0"/>
              </a:spcAft>
              <a:buSzPts val="1395"/>
              <a:buFont typeface="Arial"/>
              <a:buChar char="●"/>
            </a:pPr>
            <a:r>
              <a:rPr lang="en-GB" sz="1395">
                <a:latin typeface="Arial"/>
                <a:ea typeface="Arial"/>
                <a:cs typeface="Arial"/>
                <a:sym typeface="Arial"/>
              </a:rPr>
              <a:t>A property graph associates a key-value pair properties to a </a:t>
            </a:r>
            <a:r>
              <a:rPr lang="en-GB" sz="1395">
                <a:latin typeface="Arial"/>
                <a:ea typeface="Arial"/>
                <a:cs typeface="Arial"/>
                <a:sym typeface="Arial"/>
              </a:rPr>
              <a:t>graph</a:t>
            </a:r>
            <a:r>
              <a:rPr lang="en-GB" sz="1395">
                <a:latin typeface="Arial"/>
                <a:ea typeface="Arial"/>
                <a:cs typeface="Arial"/>
                <a:sym typeface="Arial"/>
              </a:rPr>
              <a:t> vertices and edges on top of its underlying structure.</a:t>
            </a:r>
            <a:endParaRPr sz="1395">
              <a:latin typeface="Arial"/>
              <a:ea typeface="Arial"/>
              <a:cs typeface="Arial"/>
              <a:sym typeface="Arial"/>
            </a:endParaRPr>
          </a:p>
          <a:p>
            <a:pPr indent="-317182" lvl="0" marL="457200" rtl="0" algn="l">
              <a:lnSpc>
                <a:spcPct val="105000"/>
              </a:lnSpc>
              <a:spcBef>
                <a:spcPts val="1200"/>
              </a:spcBef>
              <a:spcAft>
                <a:spcPts val="0"/>
              </a:spcAft>
              <a:buSzPts val="1395"/>
              <a:buFont typeface="Arial"/>
              <a:buChar char="●"/>
            </a:pPr>
            <a:r>
              <a:rPr lang="en-GB" sz="1395">
                <a:latin typeface="Arial"/>
                <a:ea typeface="Arial"/>
                <a:cs typeface="Arial"/>
                <a:sym typeface="Arial"/>
              </a:rPr>
              <a:t>The vertices of the graphs are used to represent objects while the edges are used to represent the relationship across those objects.</a:t>
            </a:r>
            <a:endParaRPr sz="1395">
              <a:latin typeface="Arial"/>
              <a:ea typeface="Arial"/>
              <a:cs typeface="Arial"/>
              <a:sym typeface="Arial"/>
            </a:endParaRPr>
          </a:p>
          <a:p>
            <a:pPr indent="-317182" lvl="0" marL="457200" rtl="0" algn="l">
              <a:lnSpc>
                <a:spcPct val="105000"/>
              </a:lnSpc>
              <a:spcBef>
                <a:spcPts val="1000"/>
              </a:spcBef>
              <a:spcAft>
                <a:spcPts val="1200"/>
              </a:spcAft>
              <a:buSzPts val="1395"/>
              <a:buFont typeface="Arial"/>
              <a:buChar char="●"/>
            </a:pPr>
            <a:r>
              <a:rPr lang="en-GB" sz="1395">
                <a:latin typeface="Arial"/>
                <a:ea typeface="Arial"/>
                <a:cs typeface="Arial"/>
                <a:sym typeface="Arial"/>
              </a:rPr>
              <a:t>Through this, a large amount of varied information can be stored as a network of related objects while both the objects and the relations have their individual parameters stored as key-value pairs.</a:t>
            </a:r>
            <a:endParaRPr sz="1395">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4014900" y="1087325"/>
            <a:ext cx="5129100" cy="2968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latin typeface="Arial"/>
                <a:ea typeface="Arial"/>
                <a:cs typeface="Arial"/>
                <a:sym typeface="Arial"/>
              </a:rPr>
              <a:t>Future Work</a:t>
            </a:r>
            <a:endParaRPr>
              <a:solidFill>
                <a:schemeClr val="dk2"/>
              </a:solidFill>
              <a:latin typeface="Arial"/>
              <a:ea typeface="Arial"/>
              <a:cs typeface="Arial"/>
              <a:sym typeface="Arial"/>
            </a:endParaRPr>
          </a:p>
        </p:txBody>
      </p:sp>
      <p:sp>
        <p:nvSpPr>
          <p:cNvPr id="218" name="Google Shape;218;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Font typeface="Arial"/>
              <a:buChar char="●"/>
            </a:pPr>
            <a:r>
              <a:rPr lang="en-GB">
                <a:latin typeface="Arial"/>
                <a:ea typeface="Arial"/>
                <a:cs typeface="Arial"/>
                <a:sym typeface="Arial"/>
              </a:rPr>
              <a:t>Optimizing the techniques to detect and filter the condition that would have the most impact on the table first.</a:t>
            </a:r>
            <a:endParaRPr>
              <a:latin typeface="Arial"/>
              <a:ea typeface="Arial"/>
              <a:cs typeface="Arial"/>
              <a:sym typeface="Arial"/>
            </a:endParaRPr>
          </a:p>
          <a:p>
            <a:pPr indent="-342900" lvl="0" marL="914400" rtl="0" algn="l">
              <a:spcBef>
                <a:spcPts val="0"/>
              </a:spcBef>
              <a:spcAft>
                <a:spcPts val="0"/>
              </a:spcAft>
              <a:buSzPts val="1800"/>
              <a:buFont typeface="Arial"/>
              <a:buChar char="●"/>
            </a:pPr>
            <a:r>
              <a:rPr lang="en-GB">
                <a:latin typeface="Arial"/>
                <a:ea typeface="Arial"/>
                <a:cs typeface="Arial"/>
                <a:sym typeface="Arial"/>
              </a:rPr>
              <a:t>Comparing the performance and the scalability with other Graph Querying platforms.</a:t>
            </a:r>
            <a:endParaRPr>
              <a:latin typeface="Arial"/>
              <a:ea typeface="Arial"/>
              <a:cs typeface="Arial"/>
              <a:sym typeface="Arial"/>
            </a:endParaRPr>
          </a:p>
          <a:p>
            <a:pPr indent="-342900" lvl="0" marL="914400" rtl="0" algn="l">
              <a:spcBef>
                <a:spcPts val="0"/>
              </a:spcBef>
              <a:spcAft>
                <a:spcPts val="0"/>
              </a:spcAft>
              <a:buSzPts val="1800"/>
              <a:buFont typeface="Arial"/>
              <a:buChar char="●"/>
            </a:pPr>
            <a:r>
              <a:rPr lang="en-GB">
                <a:latin typeface="Arial"/>
                <a:ea typeface="Arial"/>
                <a:cs typeface="Arial"/>
                <a:sym typeface="Arial"/>
              </a:rPr>
              <a:t>Exploiting the persistent and immutable nature of RDDs (and thus DataFrames) to cache the output for a given query input to be easily returned later and even helping in computing some of the results of a similar query.</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22651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lt2"/>
                </a:solidFill>
                <a:latin typeface="Comic Sans MS"/>
                <a:ea typeface="Comic Sans MS"/>
                <a:cs typeface="Comic Sans MS"/>
                <a:sym typeface="Comic Sans MS"/>
              </a:rPr>
              <a:t>THANK YOU..!</a:t>
            </a:r>
            <a:endParaRPr>
              <a:solidFill>
                <a:schemeClr val="lt2"/>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Motivation</a:t>
            </a:r>
            <a:endParaRPr>
              <a:solidFill>
                <a:schemeClr val="dk2"/>
              </a:solidFill>
              <a:latin typeface="Arial"/>
              <a:ea typeface="Arial"/>
              <a:cs typeface="Arial"/>
              <a:sym typeface="Arial"/>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Property graphs are used to extract information about its nodes (or vertices) from a complex set of relationships (or edges).</a:t>
            </a:r>
            <a:endParaRPr>
              <a:solidFill>
                <a:schemeClr val="dk1"/>
              </a:solidFill>
              <a:latin typeface="Arial"/>
              <a:ea typeface="Arial"/>
              <a:cs typeface="Arial"/>
              <a:sym typeface="Arial"/>
            </a:endParaRPr>
          </a:p>
          <a:p>
            <a:pPr indent="-342900" lvl="0" marL="457200" rtl="0" algn="l">
              <a:lnSpc>
                <a:spcPct val="9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For this purpose, property graphs are queried to obtain a set of nodes that satisfy a set of relationships.</a:t>
            </a:r>
            <a:endParaRPr>
              <a:solidFill>
                <a:schemeClr val="dk1"/>
              </a:solidFill>
              <a:latin typeface="Arial"/>
              <a:ea typeface="Arial"/>
              <a:cs typeface="Arial"/>
              <a:sym typeface="Arial"/>
            </a:endParaRPr>
          </a:p>
          <a:p>
            <a:pPr indent="-342900" lvl="0" marL="457200" rtl="0" algn="l">
              <a:lnSpc>
                <a:spcPct val="9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Our primary objective is to efficiently query these graphs using Apache Spark.</a:t>
            </a:r>
            <a:endParaRPr>
              <a:solidFill>
                <a:schemeClr val="dk1"/>
              </a:solidFill>
              <a:latin typeface="Arial"/>
              <a:ea typeface="Arial"/>
              <a:cs typeface="Arial"/>
              <a:sym typeface="Arial"/>
            </a:endParaRPr>
          </a:p>
          <a:p>
            <a:pPr indent="-342900" lvl="0" marL="457200" rtl="0" algn="l">
              <a:lnSpc>
                <a:spcPct val="9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We use the Graphframes library for the same.</a:t>
            </a:r>
            <a:endParaRPr>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Problem Statement</a:t>
            </a:r>
            <a:endParaRPr>
              <a:solidFill>
                <a:schemeClr val="dk2"/>
              </a:solidFill>
              <a:latin typeface="Arial"/>
              <a:ea typeface="Arial"/>
              <a:cs typeface="Arial"/>
              <a:sym typeface="Arial"/>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We are given an input as an array of conditions that need to be applied to a structural graph pattern which is also part of the input.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We need to obtain certain information from the graph out of all the vertices and edges that satisfy those conditions.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We need to provide the user an interface to easily input their structural pattern and the conditions on each vertex and edge which we would then apply to the graph to obtain the output.</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GraphFrames</a:t>
            </a:r>
            <a:endParaRPr>
              <a:solidFill>
                <a:schemeClr val="dk2"/>
              </a:solidFill>
              <a:latin typeface="Arial"/>
              <a:ea typeface="Arial"/>
              <a:cs typeface="Arial"/>
              <a:sym typeface="Arial"/>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GraphFrames is a package for Apache Spark which provides DataFrame-based Graphs.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It provides high-level APIs in Scala, Java, and Python.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It aims to provide both the functionality of GraphX and extended functionality taking advantage of Spark DataFrames.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GraphFrames are to DataFrames as GraphX is to RDDs.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Given a vertex DataFrame and an edge DataFrame as an input, </a:t>
            </a:r>
            <a:r>
              <a:rPr lang="en-GB">
                <a:latin typeface="Arial"/>
                <a:ea typeface="Arial"/>
                <a:cs typeface="Arial"/>
                <a:sym typeface="Arial"/>
              </a:rPr>
              <a:t>the</a:t>
            </a:r>
            <a:r>
              <a:rPr lang="en-GB">
                <a:latin typeface="Arial"/>
                <a:ea typeface="Arial"/>
                <a:cs typeface="Arial"/>
                <a:sym typeface="Arial"/>
              </a:rPr>
              <a:t> package generates a GraphFrame object.</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latin typeface="Arial"/>
                <a:ea typeface="Arial"/>
                <a:cs typeface="Arial"/>
                <a:sym typeface="Arial"/>
              </a:rPr>
              <a:t>Graphframes</a:t>
            </a:r>
            <a:endParaRPr>
              <a:solidFill>
                <a:schemeClr val="dk2"/>
              </a:solidFill>
              <a:latin typeface="Arial"/>
              <a:ea typeface="Arial"/>
              <a:cs typeface="Arial"/>
              <a:sym typeface="Arial"/>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GraphFrame</a:t>
            </a:r>
            <a:endParaRPr/>
          </a:p>
        </p:txBody>
      </p:sp>
      <p:pic>
        <p:nvPicPr>
          <p:cNvPr id="92" name="Google Shape;92;p18"/>
          <p:cNvPicPr preferRelativeResize="0"/>
          <p:nvPr/>
        </p:nvPicPr>
        <p:blipFill>
          <a:blip r:embed="rId3">
            <a:alphaModFix/>
          </a:blip>
          <a:stretch>
            <a:fillRect/>
          </a:stretch>
        </p:blipFill>
        <p:spPr>
          <a:xfrm>
            <a:off x="396563" y="1017725"/>
            <a:ext cx="3107100" cy="1920950"/>
          </a:xfrm>
          <a:prstGeom prst="rect">
            <a:avLst/>
          </a:prstGeom>
          <a:noFill/>
          <a:ln>
            <a:noFill/>
          </a:ln>
        </p:spPr>
      </p:pic>
      <p:pic>
        <p:nvPicPr>
          <p:cNvPr id="93" name="Google Shape;93;p18"/>
          <p:cNvPicPr preferRelativeResize="0"/>
          <p:nvPr/>
        </p:nvPicPr>
        <p:blipFill>
          <a:blip r:embed="rId4">
            <a:alphaModFix/>
          </a:blip>
          <a:stretch>
            <a:fillRect/>
          </a:stretch>
        </p:blipFill>
        <p:spPr>
          <a:xfrm>
            <a:off x="5029800" y="1017725"/>
            <a:ext cx="3135569" cy="1920950"/>
          </a:xfrm>
          <a:prstGeom prst="rect">
            <a:avLst/>
          </a:prstGeom>
          <a:noFill/>
          <a:ln>
            <a:noFill/>
          </a:ln>
        </p:spPr>
      </p:pic>
      <p:cxnSp>
        <p:nvCxnSpPr>
          <p:cNvPr id="94" name="Google Shape;94;p18"/>
          <p:cNvCxnSpPr/>
          <p:nvPr/>
        </p:nvCxnSpPr>
        <p:spPr>
          <a:xfrm>
            <a:off x="3031000" y="3041200"/>
            <a:ext cx="714300" cy="8982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8"/>
          <p:cNvCxnSpPr/>
          <p:nvPr/>
        </p:nvCxnSpPr>
        <p:spPr>
          <a:xfrm flipH="1">
            <a:off x="4388175" y="3020775"/>
            <a:ext cx="918600" cy="95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Query Decomposition</a:t>
            </a:r>
            <a:endParaRPr>
              <a:solidFill>
                <a:schemeClr val="dk2"/>
              </a:solidFill>
              <a:latin typeface="Arial"/>
              <a:ea typeface="Arial"/>
              <a:cs typeface="Arial"/>
              <a:sym typeface="Arial"/>
            </a:endParaRPr>
          </a:p>
        </p:txBody>
      </p:sp>
      <p:sp>
        <p:nvSpPr>
          <p:cNvPr id="101" name="Google Shape;101;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4960" lvl="0" marL="457200" rtl="0" algn="l">
              <a:lnSpc>
                <a:spcPct val="105000"/>
              </a:lnSpc>
              <a:spcBef>
                <a:spcPts val="1000"/>
              </a:spcBef>
              <a:spcAft>
                <a:spcPts val="0"/>
              </a:spcAft>
              <a:buSzPts val="1360"/>
              <a:buFont typeface="Arial"/>
              <a:buChar char="●"/>
            </a:pPr>
            <a:r>
              <a:rPr lang="en-GB" sz="1360">
                <a:latin typeface="Arial"/>
                <a:ea typeface="Arial"/>
                <a:cs typeface="Arial"/>
                <a:sym typeface="Arial"/>
              </a:rPr>
              <a:t>Path queries, as their name suggests, output paths from the property graph that satisfy the input properties.</a:t>
            </a:r>
            <a:endParaRPr sz="1360">
              <a:latin typeface="Arial"/>
              <a:ea typeface="Arial"/>
              <a:cs typeface="Arial"/>
              <a:sym typeface="Arial"/>
            </a:endParaRPr>
          </a:p>
          <a:p>
            <a:pPr indent="-314960" lvl="0" marL="457200" rtl="0" algn="l">
              <a:lnSpc>
                <a:spcPct val="105000"/>
              </a:lnSpc>
              <a:spcBef>
                <a:spcPts val="1200"/>
              </a:spcBef>
              <a:spcAft>
                <a:spcPts val="0"/>
              </a:spcAft>
              <a:buSzPts val="1360"/>
              <a:buFont typeface="Arial"/>
              <a:buChar char="●"/>
            </a:pPr>
            <a:r>
              <a:rPr lang="en-GB" sz="1360">
                <a:latin typeface="Arial"/>
                <a:ea typeface="Arial"/>
                <a:cs typeface="Arial"/>
                <a:sym typeface="Arial"/>
              </a:rPr>
              <a:t>These input properties are essentially an operation on the key-value pairs stored in the vertices and edges of the property graph that give a boolean (True/False) output.</a:t>
            </a:r>
            <a:endParaRPr sz="1360">
              <a:latin typeface="Arial"/>
              <a:ea typeface="Arial"/>
              <a:cs typeface="Arial"/>
              <a:sym typeface="Arial"/>
            </a:endParaRPr>
          </a:p>
          <a:p>
            <a:pPr indent="-314960" lvl="0" marL="457200" rtl="0" algn="l">
              <a:lnSpc>
                <a:spcPct val="105000"/>
              </a:lnSpc>
              <a:spcBef>
                <a:spcPts val="1000"/>
              </a:spcBef>
              <a:spcAft>
                <a:spcPts val="0"/>
              </a:spcAft>
              <a:buSzPts val="1360"/>
              <a:buFont typeface="Arial"/>
              <a:buChar char="●"/>
            </a:pPr>
            <a:r>
              <a:rPr lang="en-GB" sz="1360">
                <a:latin typeface="Arial"/>
                <a:ea typeface="Arial"/>
                <a:cs typeface="Arial"/>
                <a:sym typeface="Arial"/>
              </a:rPr>
              <a:t>If the output is True, then the property is considered satisfied.</a:t>
            </a:r>
            <a:endParaRPr sz="1360">
              <a:latin typeface="Arial"/>
              <a:ea typeface="Arial"/>
              <a:cs typeface="Arial"/>
              <a:sym typeface="Arial"/>
            </a:endParaRPr>
          </a:p>
          <a:p>
            <a:pPr indent="-314960" lvl="0" marL="457200" rtl="0" algn="l">
              <a:lnSpc>
                <a:spcPct val="105000"/>
              </a:lnSpc>
              <a:spcBef>
                <a:spcPts val="1000"/>
              </a:spcBef>
              <a:spcAft>
                <a:spcPts val="1200"/>
              </a:spcAft>
              <a:buSzPts val="1360"/>
              <a:buFont typeface="Arial"/>
              <a:buChar char="●"/>
            </a:pPr>
            <a:r>
              <a:rPr lang="en-GB" sz="1360">
                <a:latin typeface="Arial"/>
                <a:ea typeface="Arial"/>
                <a:cs typeface="Arial"/>
                <a:sym typeface="Arial"/>
              </a:rPr>
              <a:t>We can further break down any such path query into a set of edges connecting a pair of vertices</a:t>
            </a:r>
            <a:r>
              <a:rPr lang="en-GB" sz="1360">
                <a:latin typeface="Arial"/>
                <a:ea typeface="Arial"/>
                <a:cs typeface="Arial"/>
                <a:sym typeface="Arial"/>
              </a:rPr>
              <a:t> in </a:t>
            </a:r>
            <a:r>
              <a:rPr lang="en-GB" sz="1360">
                <a:latin typeface="Arial"/>
                <a:ea typeface="Arial"/>
                <a:cs typeface="Arial"/>
                <a:sym typeface="Arial"/>
              </a:rPr>
              <a:t>which all 3 satisfy some input properties. This is equivalent to dividing the path into individual one-to-one links.</a:t>
            </a:r>
            <a:endParaRPr sz="1360">
              <a:latin typeface="Arial"/>
              <a:ea typeface="Arial"/>
              <a:cs typeface="Arial"/>
              <a:sym typeface="Arial"/>
            </a:endParaRPr>
          </a:p>
        </p:txBody>
      </p:sp>
      <p:pic>
        <p:nvPicPr>
          <p:cNvPr id="102" name="Google Shape;102;p19"/>
          <p:cNvPicPr preferRelativeResize="0"/>
          <p:nvPr/>
        </p:nvPicPr>
        <p:blipFill>
          <a:blip r:embed="rId3">
            <a:alphaModFix/>
          </a:blip>
          <a:stretch>
            <a:fillRect/>
          </a:stretch>
        </p:blipFill>
        <p:spPr>
          <a:xfrm>
            <a:off x="4572000" y="1381125"/>
            <a:ext cx="4572001" cy="1060675"/>
          </a:xfrm>
          <a:prstGeom prst="rect">
            <a:avLst/>
          </a:prstGeom>
          <a:noFill/>
          <a:ln>
            <a:noFill/>
          </a:ln>
        </p:spPr>
      </p:pic>
      <p:pic>
        <p:nvPicPr>
          <p:cNvPr id="103" name="Google Shape;103;p19"/>
          <p:cNvPicPr preferRelativeResize="0"/>
          <p:nvPr/>
        </p:nvPicPr>
        <p:blipFill>
          <a:blip r:embed="rId4">
            <a:alphaModFix/>
          </a:blip>
          <a:stretch>
            <a:fillRect/>
          </a:stretch>
        </p:blipFill>
        <p:spPr>
          <a:xfrm>
            <a:off x="4741425" y="2594200"/>
            <a:ext cx="4167076" cy="651775"/>
          </a:xfrm>
          <a:prstGeom prst="rect">
            <a:avLst/>
          </a:prstGeom>
          <a:noFill/>
          <a:ln>
            <a:noFill/>
          </a:ln>
        </p:spPr>
      </p:pic>
      <p:pic>
        <p:nvPicPr>
          <p:cNvPr id="104" name="Google Shape;104;p19"/>
          <p:cNvPicPr preferRelativeResize="0"/>
          <p:nvPr/>
        </p:nvPicPr>
        <p:blipFill>
          <a:blip r:embed="rId5">
            <a:alphaModFix/>
          </a:blip>
          <a:stretch>
            <a:fillRect/>
          </a:stretch>
        </p:blipFill>
        <p:spPr>
          <a:xfrm>
            <a:off x="4745494" y="3352144"/>
            <a:ext cx="4086800" cy="73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Motif Finding</a:t>
            </a:r>
            <a:endParaRPr>
              <a:solidFill>
                <a:schemeClr val="dk2"/>
              </a:solidFill>
              <a:latin typeface="Arial"/>
              <a:ea typeface="Arial"/>
              <a:cs typeface="Arial"/>
              <a:sym typeface="Arial"/>
            </a:endParaRPr>
          </a:p>
        </p:txBody>
      </p:sp>
      <p:sp>
        <p:nvSpPr>
          <p:cNvPr id="110" name="Google Shape;110;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The find method in the Graphframes library takes a motif finding string as an input.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 motif finding string is essentially a representation of path as a combination of single edges. Its basic format is ”(x)-[e]-&gt;(y)”.</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Here x represents the source vertex</a:t>
            </a:r>
            <a:r>
              <a:rPr lang="en-GB">
                <a:latin typeface="Arial"/>
                <a:ea typeface="Arial"/>
                <a:cs typeface="Arial"/>
                <a:sym typeface="Arial"/>
              </a:rPr>
              <a:t>, </a:t>
            </a:r>
            <a:r>
              <a:rPr lang="en-GB">
                <a:latin typeface="Arial"/>
                <a:ea typeface="Arial"/>
                <a:cs typeface="Arial"/>
                <a:sym typeface="Arial"/>
              </a:rPr>
              <a:t>y represent</a:t>
            </a:r>
            <a:r>
              <a:rPr lang="en-GB">
                <a:latin typeface="Arial"/>
                <a:ea typeface="Arial"/>
                <a:cs typeface="Arial"/>
                <a:sym typeface="Arial"/>
              </a:rPr>
              <a:t>s </a:t>
            </a:r>
            <a:r>
              <a:rPr lang="en-GB">
                <a:latin typeface="Arial"/>
                <a:ea typeface="Arial"/>
                <a:cs typeface="Arial"/>
                <a:sym typeface="Arial"/>
              </a:rPr>
              <a:t>destination vertex and e represents th</a:t>
            </a:r>
            <a:r>
              <a:rPr lang="en-GB">
                <a:latin typeface="Arial"/>
                <a:ea typeface="Arial"/>
                <a:cs typeface="Arial"/>
                <a:sym typeface="Arial"/>
              </a:rPr>
              <a:t>e </a:t>
            </a:r>
            <a:r>
              <a:rPr lang="en-GB">
                <a:latin typeface="Arial"/>
                <a:ea typeface="Arial"/>
                <a:cs typeface="Arial"/>
                <a:sym typeface="Arial"/>
              </a:rPr>
              <a:t>edge connecting them.</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All the vertices are enclosed by round brackets and all the edges are enclosed by square brackets</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latin typeface="Arial"/>
                <a:ea typeface="Arial"/>
                <a:cs typeface="Arial"/>
                <a:sym typeface="Arial"/>
              </a:rPr>
              <a:t>Motif Finding</a:t>
            </a:r>
            <a:endParaRPr>
              <a:solidFill>
                <a:schemeClr val="dk2"/>
              </a:solidFill>
              <a:latin typeface="Arial"/>
              <a:ea typeface="Arial"/>
              <a:cs typeface="Arial"/>
              <a:sym typeface="Arial"/>
            </a:endParaRPr>
          </a:p>
        </p:txBody>
      </p:sp>
      <p:pic>
        <p:nvPicPr>
          <p:cNvPr id="116" name="Google Shape;116;p21"/>
          <p:cNvPicPr preferRelativeResize="0"/>
          <p:nvPr/>
        </p:nvPicPr>
        <p:blipFill>
          <a:blip r:embed="rId3">
            <a:alphaModFix/>
          </a:blip>
          <a:stretch>
            <a:fillRect/>
          </a:stretch>
        </p:blipFill>
        <p:spPr>
          <a:xfrm>
            <a:off x="0" y="1612449"/>
            <a:ext cx="4032399" cy="2743325"/>
          </a:xfrm>
          <a:prstGeom prst="rect">
            <a:avLst/>
          </a:prstGeom>
          <a:noFill/>
          <a:ln>
            <a:noFill/>
          </a:ln>
        </p:spPr>
      </p:pic>
      <p:pic>
        <p:nvPicPr>
          <p:cNvPr id="117" name="Google Shape;117;p21"/>
          <p:cNvPicPr preferRelativeResize="0"/>
          <p:nvPr/>
        </p:nvPicPr>
        <p:blipFill>
          <a:blip r:embed="rId4">
            <a:alphaModFix/>
          </a:blip>
          <a:stretch>
            <a:fillRect/>
          </a:stretch>
        </p:blipFill>
        <p:spPr>
          <a:xfrm>
            <a:off x="4204599" y="1964876"/>
            <a:ext cx="4939400" cy="209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