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59" r:id="rId4"/>
    <p:sldId id="262"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55D95-01D5-4E81-8D89-870A77BF10C3}"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280839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55D95-01D5-4E81-8D89-870A77BF10C3}"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390740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55D95-01D5-4E81-8D89-870A77BF10C3}"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F14A50-3F75-40E9-9054-BF88DC173C9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9904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E55D95-01D5-4E81-8D89-870A77BF10C3}"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164687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E55D95-01D5-4E81-8D89-870A77BF10C3}"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F14A50-3F75-40E9-9054-BF88DC173C9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13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E55D95-01D5-4E81-8D89-870A77BF10C3}"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4207631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55D95-01D5-4E81-8D89-870A77BF10C3}"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2837303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55D95-01D5-4E81-8D89-870A77BF10C3}"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245784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55D95-01D5-4E81-8D89-870A77BF10C3}"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192924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55D95-01D5-4E81-8D89-870A77BF10C3}"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255559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55D95-01D5-4E81-8D89-870A77BF10C3}"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404474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55D95-01D5-4E81-8D89-870A77BF10C3}"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235895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55D95-01D5-4E81-8D89-870A77BF10C3}"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9296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55D95-01D5-4E81-8D89-870A77BF10C3}"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114037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55D95-01D5-4E81-8D89-870A77BF10C3}"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329780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55D95-01D5-4E81-8D89-870A77BF10C3}"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F14A50-3F75-40E9-9054-BF88DC173C93}" type="slidenum">
              <a:rPr lang="en-US" smtClean="0"/>
              <a:t>‹#›</a:t>
            </a:fld>
            <a:endParaRPr lang="en-US"/>
          </a:p>
        </p:txBody>
      </p:sp>
    </p:spTree>
    <p:extLst>
      <p:ext uri="{BB962C8B-B14F-4D97-AF65-F5344CB8AC3E}">
        <p14:creationId xmlns:p14="http://schemas.microsoft.com/office/powerpoint/2010/main" val="351046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E55D95-01D5-4E81-8D89-870A77BF10C3}" type="datetimeFigureOut">
              <a:rPr lang="en-US" smtClean="0"/>
              <a:t>5/22/2023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F14A50-3F75-40E9-9054-BF88DC173C93}" type="slidenum">
              <a:rPr lang="en-US" smtClean="0"/>
              <a:t>‹#›</a:t>
            </a:fld>
            <a:endParaRPr lang="en-US"/>
          </a:p>
        </p:txBody>
      </p:sp>
    </p:spTree>
    <p:extLst>
      <p:ext uri="{BB962C8B-B14F-4D97-AF65-F5344CB8AC3E}">
        <p14:creationId xmlns:p14="http://schemas.microsoft.com/office/powerpoint/2010/main" val="73470108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42B2-E16D-4C63-9CC1-C24695629507}"/>
              </a:ext>
            </a:extLst>
          </p:cNvPr>
          <p:cNvSpPr>
            <a:spLocks noGrp="1"/>
          </p:cNvSpPr>
          <p:nvPr>
            <p:ph type="ctrTitle"/>
          </p:nvPr>
        </p:nvSpPr>
        <p:spPr>
          <a:xfrm>
            <a:off x="539016" y="500514"/>
            <a:ext cx="7719460" cy="2021305"/>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Lead score case study</a:t>
            </a:r>
            <a:br>
              <a:rPr lang="en-US" dirty="0"/>
            </a:br>
            <a:endParaRPr lang="en-US" dirty="0"/>
          </a:p>
        </p:txBody>
      </p:sp>
      <p:sp>
        <p:nvSpPr>
          <p:cNvPr id="3" name="Subtitle 2">
            <a:extLst>
              <a:ext uri="{FF2B5EF4-FFF2-40B4-BE49-F238E27FC236}">
                <a16:creationId xmlns:a16="http://schemas.microsoft.com/office/drawing/2014/main" id="{6969AB8B-B0B5-45E6-ABED-E56642E235A6}"/>
              </a:ext>
            </a:extLst>
          </p:cNvPr>
          <p:cNvSpPr>
            <a:spLocks noGrp="1"/>
          </p:cNvSpPr>
          <p:nvPr>
            <p:ph type="subTitle" idx="1"/>
          </p:nvPr>
        </p:nvSpPr>
        <p:spPr>
          <a:xfrm>
            <a:off x="1774257" y="3688666"/>
            <a:ext cx="3067251" cy="1655762"/>
          </a:xfrm>
        </p:spPr>
        <p:txBody>
          <a:bodyPr>
            <a:normAutofit fontScale="92500" lnSpcReduction="10000"/>
          </a:bodyPr>
          <a:lstStyle/>
          <a:p>
            <a:r>
              <a:rPr lang="en-US" b="1" dirty="0"/>
              <a:t>Group members:</a:t>
            </a:r>
          </a:p>
          <a:p>
            <a:pPr marL="457200" indent="-457200">
              <a:buAutoNum type="arabicPeriod"/>
            </a:pPr>
            <a:r>
              <a:rPr lang="en-US" dirty="0" err="1">
                <a:latin typeface="Algerian" panose="04020705040A02060702" pitchFamily="82" charset="0"/>
              </a:rPr>
              <a:t>Joga</a:t>
            </a:r>
            <a:r>
              <a:rPr lang="en-US" dirty="0">
                <a:latin typeface="Algerian" panose="04020705040A02060702" pitchFamily="82" charset="0"/>
              </a:rPr>
              <a:t> </a:t>
            </a:r>
            <a:r>
              <a:rPr lang="en-US" dirty="0" err="1">
                <a:latin typeface="Algerian" panose="04020705040A02060702" pitchFamily="82" charset="0"/>
              </a:rPr>
              <a:t>vyshnavi</a:t>
            </a:r>
            <a:r>
              <a:rPr lang="en-US" dirty="0">
                <a:latin typeface="Algerian" panose="04020705040A02060702" pitchFamily="82" charset="0"/>
              </a:rPr>
              <a:t> </a:t>
            </a:r>
            <a:r>
              <a:rPr lang="en-US" dirty="0" err="1">
                <a:latin typeface="Algerian" panose="04020705040A02060702" pitchFamily="82" charset="0"/>
              </a:rPr>
              <a:t>latha</a:t>
            </a:r>
            <a:endParaRPr lang="en-US" dirty="0">
              <a:latin typeface="Algerian" panose="04020705040A02060702" pitchFamily="82" charset="0"/>
            </a:endParaRPr>
          </a:p>
          <a:p>
            <a:pPr marL="457200" indent="-457200">
              <a:buAutoNum type="arabicPeriod"/>
            </a:pPr>
            <a:r>
              <a:rPr lang="en-US" dirty="0" err="1">
                <a:latin typeface="Algerian" panose="04020705040A02060702" pitchFamily="82" charset="0"/>
              </a:rPr>
              <a:t>Sushreema</a:t>
            </a:r>
            <a:r>
              <a:rPr lang="en-US" dirty="0">
                <a:latin typeface="Algerian" panose="04020705040A02060702" pitchFamily="82" charset="0"/>
              </a:rPr>
              <a:t> </a:t>
            </a:r>
            <a:r>
              <a:rPr lang="en-US" dirty="0" err="1">
                <a:latin typeface="Algerian" panose="04020705040A02060702" pitchFamily="82" charset="0"/>
              </a:rPr>
              <a:t>sahoo</a:t>
            </a:r>
            <a:endParaRPr lang="en-US" dirty="0">
              <a:latin typeface="Algerian" panose="04020705040A02060702" pitchFamily="82" charset="0"/>
            </a:endParaRPr>
          </a:p>
          <a:p>
            <a:pPr marL="457200" indent="-457200">
              <a:buFont typeface="Wingdings 3" charset="2"/>
              <a:buAutoNum type="arabicPeriod"/>
            </a:pPr>
            <a:r>
              <a:rPr lang="en-US" dirty="0">
                <a:latin typeface="Algerian" panose="04020705040A02060702" pitchFamily="82" charset="0"/>
              </a:rPr>
              <a:t>Sarthak Mishra</a:t>
            </a:r>
            <a:br>
              <a:rPr lang="en-US" dirty="0"/>
            </a:br>
            <a:endParaRPr lang="en-US" dirty="0"/>
          </a:p>
          <a:p>
            <a:pPr marL="457200" indent="-457200">
              <a:buAutoNum type="arabicPeriod"/>
            </a:pPr>
            <a:endParaRPr lang="en-US" dirty="0"/>
          </a:p>
        </p:txBody>
      </p:sp>
    </p:spTree>
    <p:extLst>
      <p:ext uri="{BB962C8B-B14F-4D97-AF65-F5344CB8AC3E}">
        <p14:creationId xmlns:p14="http://schemas.microsoft.com/office/powerpoint/2010/main" val="847803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343D-12CA-47A1-B92B-69693EEA739C}"/>
              </a:ext>
            </a:extLst>
          </p:cNvPr>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9E238D78-67F2-4741-B4B6-6D57B8593847}"/>
              </a:ext>
            </a:extLst>
          </p:cNvPr>
          <p:cNvSpPr>
            <a:spLocks noGrp="1"/>
          </p:cNvSpPr>
          <p:nvPr>
            <p:ph idx="1"/>
          </p:nvPr>
        </p:nvSpPr>
        <p:spPr/>
        <p:txBody>
          <a:bodyPr>
            <a:normAutofit/>
          </a:bodyPr>
          <a:lstStyle/>
          <a:p>
            <a:pPr algn="l"/>
            <a:endParaRPr lang="en-US" sz="1800" b="0" i="0" u="none" strike="noStrike" baseline="0" dirty="0">
              <a:solidFill>
                <a:srgbClr val="000000"/>
              </a:solidFill>
              <a:latin typeface="Trebuchet MS" panose="020B0603020202020204" pitchFamily="34" charset="0"/>
            </a:endParaRPr>
          </a:p>
          <a:p>
            <a:pPr algn="l"/>
            <a:endParaRPr lang="en-US" sz="1800" b="0" i="0" u="none" strike="noStrike" baseline="0" dirty="0">
              <a:solidFill>
                <a:srgbClr val="000000"/>
              </a:solidFill>
              <a:latin typeface="Calibri" panose="020F0502020204030204" pitchFamily="34" charset="0"/>
            </a:endParaRPr>
          </a:p>
          <a:p>
            <a:endParaRPr lang="en-US" sz="1800" b="0" i="0" u="none" strike="noStrike" baseline="0" dirty="0">
              <a:latin typeface="Calibri" panose="020F0502020204030204" pitchFamily="34" charset="0"/>
            </a:endParaRPr>
          </a:p>
          <a:p>
            <a:r>
              <a:rPr lang="en-US" sz="1800" b="0" i="0" u="none" strike="noStrike" baseline="0" dirty="0">
                <a:solidFill>
                  <a:srgbClr val="404040"/>
                </a:solidFill>
                <a:latin typeface="Calibri" panose="020F0502020204030204" pitchFamily="34" charset="0"/>
              </a:rPr>
              <a:t>When their current occupation is as a working professionals. </a:t>
            </a:r>
            <a:r>
              <a:rPr lang="en-US" sz="1800" b="0" i="0" u="none" strike="noStrike" baseline="0">
                <a:solidFill>
                  <a:srgbClr val="404040"/>
                </a:solidFill>
                <a:latin typeface="Calibri" panose="020F0502020204030204" pitchFamily="34" charset="0"/>
              </a:rPr>
              <a:t>having  </a:t>
            </a:r>
            <a:r>
              <a:rPr lang="en-US" sz="1800" b="0" i="0" u="none" strike="noStrike" baseline="0" dirty="0">
                <a:solidFill>
                  <a:srgbClr val="404040"/>
                </a:solidFill>
                <a:latin typeface="Calibri" panose="020F0502020204030204" pitchFamily="34" charset="0"/>
              </a:rPr>
              <a:t>these in mind the X Education can flourish as they have a very high chance to get almost all the potential buyers to change their mind and buy their courses.</a:t>
            </a:r>
          </a:p>
          <a:p>
            <a:endParaRPr lang="en-US" dirty="0"/>
          </a:p>
        </p:txBody>
      </p:sp>
    </p:spTree>
    <p:extLst>
      <p:ext uri="{BB962C8B-B14F-4D97-AF65-F5344CB8AC3E}">
        <p14:creationId xmlns:p14="http://schemas.microsoft.com/office/powerpoint/2010/main" val="221744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E41E-ADAB-46F6-B63A-4AFF678BD28F}"/>
              </a:ext>
            </a:extLst>
          </p:cNvPr>
          <p:cNvSpPr>
            <a:spLocks noGrp="1"/>
          </p:cNvSpPr>
          <p:nvPr>
            <p:ph type="title"/>
          </p:nvPr>
        </p:nvSpPr>
        <p:spPr/>
        <p:txBody>
          <a:bodyPr/>
          <a:lstStyle/>
          <a:p>
            <a:r>
              <a:rPr lang="en-US" dirty="0">
                <a:latin typeface="Algerian" panose="04020705040A02060702" pitchFamily="82" charset="0"/>
              </a:rPr>
              <a:t>Problem statement:</a:t>
            </a:r>
            <a:endParaRPr lang="en-US" dirty="0"/>
          </a:p>
        </p:txBody>
      </p:sp>
      <p:sp>
        <p:nvSpPr>
          <p:cNvPr id="3" name="Content Placeholder 2">
            <a:extLst>
              <a:ext uri="{FF2B5EF4-FFF2-40B4-BE49-F238E27FC236}">
                <a16:creationId xmlns:a16="http://schemas.microsoft.com/office/drawing/2014/main" id="{4C8D8D0A-5070-4719-B7CC-315384DB0960}"/>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 X education wants model building in order to sell their online courses to industry professionals.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X education get to find out that their lead conversion rate is very low. </a:t>
            </a:r>
            <a:r>
              <a:rPr lang="en-US" sz="1800" b="0" i="0" u="none" strike="noStrike" baseline="0" dirty="0">
                <a:solidFill>
                  <a:srgbClr val="404040"/>
                </a:solidFill>
                <a:latin typeface="Calibri" panose="020F0502020204030204" pitchFamily="34" charset="0"/>
              </a:rPr>
              <a:t>To make this process more efficient, the               company wishes to identify the most potential leads, also known as ‘Hot Leads’ by building model and evaluate them.</a:t>
            </a:r>
            <a:endParaRPr lang="en-US" dirty="0">
              <a:solidFill>
                <a:srgbClr val="404040"/>
              </a:solidFill>
              <a:latin typeface="Calibri" panose="020F0502020204030204" pitchFamily="34" charset="0"/>
            </a:endParaRPr>
          </a:p>
          <a:p>
            <a:r>
              <a:rPr lang="en-US" sz="1800" b="0" i="0" u="none" strike="noStrike" baseline="0" dirty="0">
                <a:solidFill>
                  <a:srgbClr val="404040"/>
                </a:solidFill>
                <a:latin typeface="Calibri" panose="020F0502020204030204" pitchFamily="34" charset="0"/>
              </a:rPr>
              <a:t> If this model got succeeded this will in turn helps them to gain high conversion rate by effectively contacting the potential leads by avoiding unnecessary calls to everyone from whom there is no effect for their business.</a:t>
            </a:r>
            <a:endParaRPr lang="en-US" dirty="0">
              <a:solidFill>
                <a:srgbClr val="404040"/>
              </a:solidFill>
              <a:latin typeface="Calibri" panose="020F0502020204030204" pitchFamily="34" charset="0"/>
            </a:endParaRPr>
          </a:p>
          <a:p>
            <a:r>
              <a:rPr lang="en-US" sz="1800" b="0" i="0" u="none" strike="noStrike" baseline="0" dirty="0">
                <a:solidFill>
                  <a:srgbClr val="404040"/>
                </a:solidFill>
                <a:latin typeface="Calibri" panose="020F0502020204030204" pitchFamily="34" charset="0"/>
              </a:rPr>
              <a:t>This will enables them for the deployment of model for their future best results.</a:t>
            </a:r>
            <a:br>
              <a:rPr lang="en-US" sz="1800" b="0" i="0" u="none" strike="noStrike" baseline="0" dirty="0">
                <a:solidFill>
                  <a:srgbClr val="404040"/>
                </a:solidFill>
                <a:latin typeface="Calibri" panose="020F0502020204030204" pitchFamily="34" charset="0"/>
              </a:rPr>
            </a:br>
            <a:endParaRPr lang="en-US" dirty="0"/>
          </a:p>
        </p:txBody>
      </p:sp>
    </p:spTree>
    <p:extLst>
      <p:ext uri="{BB962C8B-B14F-4D97-AF65-F5344CB8AC3E}">
        <p14:creationId xmlns:p14="http://schemas.microsoft.com/office/powerpoint/2010/main" val="186340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7811-38E9-4117-B3AA-BD9AFE06EDFA}"/>
              </a:ext>
            </a:extLst>
          </p:cNvPr>
          <p:cNvSpPr>
            <a:spLocks noGrp="1"/>
          </p:cNvSpPr>
          <p:nvPr>
            <p:ph type="title"/>
          </p:nvPr>
        </p:nvSpPr>
        <p:spPr>
          <a:xfrm>
            <a:off x="1742173" y="624110"/>
            <a:ext cx="9762439" cy="1031435"/>
          </a:xfrm>
        </p:spPr>
        <p:txBody>
          <a:bodyPr>
            <a:normAutofit fontScale="90000"/>
          </a:bodyPr>
          <a:lstStyle/>
          <a:p>
            <a:r>
              <a:rPr lang="en-US" dirty="0">
                <a:latin typeface="Algerian" panose="04020705040A02060702" pitchFamily="82" charset="0"/>
              </a:rPr>
              <a:t>Data manipulation</a:t>
            </a:r>
            <a:br>
              <a:rPr lang="en-US" dirty="0"/>
            </a:br>
            <a:endParaRPr lang="en-US" dirty="0"/>
          </a:p>
        </p:txBody>
      </p:sp>
      <p:sp>
        <p:nvSpPr>
          <p:cNvPr id="3" name="Content Placeholder 2">
            <a:extLst>
              <a:ext uri="{FF2B5EF4-FFF2-40B4-BE49-F238E27FC236}">
                <a16:creationId xmlns:a16="http://schemas.microsoft.com/office/drawing/2014/main" id="{C8BF0D02-0721-43D5-93D4-986ECF535F16}"/>
              </a:ext>
            </a:extLst>
          </p:cNvPr>
          <p:cNvSpPr>
            <a:spLocks noGrp="1"/>
          </p:cNvSpPr>
          <p:nvPr>
            <p:ph idx="1"/>
          </p:nvPr>
        </p:nvSpPr>
        <p:spPr>
          <a:xfrm>
            <a:off x="1655545" y="2133600"/>
            <a:ext cx="9849067" cy="3777622"/>
          </a:xfrm>
        </p:spPr>
        <p:txBody>
          <a:bodyPr/>
          <a:lstStyle/>
          <a:p>
            <a:r>
              <a:rPr lang="en-US" dirty="0"/>
              <a:t>There are totally 37 rows and 9240 columns in the data set.</a:t>
            </a:r>
          </a:p>
          <a:p>
            <a:r>
              <a:rPr lang="en-US" dirty="0"/>
              <a:t>By checking info of data set. Prospect id and lead number are of same purpose so, decided to drop them. Along with this columns names are long hence renamed them.</a:t>
            </a:r>
          </a:p>
          <a:p>
            <a:r>
              <a:rPr lang="en-US" dirty="0"/>
              <a:t>There are 5 columns with high null values such as “country” , “specialization”, “occupation”, “</a:t>
            </a:r>
            <a:r>
              <a:rPr lang="en-US" dirty="0" err="1"/>
              <a:t>course_selection_reason</a:t>
            </a:r>
            <a:r>
              <a:rPr lang="en-US" dirty="0"/>
              <a:t>”, “city” dropped them.</a:t>
            </a:r>
          </a:p>
          <a:p>
            <a:r>
              <a:rPr lang="en-US" sz="1800" b="0" i="0" u="none" strike="noStrike" baseline="0" dirty="0">
                <a:solidFill>
                  <a:srgbClr val="404040"/>
                </a:solidFill>
                <a:latin typeface="Calibri" panose="020F0502020204030204" pitchFamily="34" charset="0"/>
              </a:rPr>
              <a:t>Dropping the columns having more than 35% as missing value such as ‘How did you hear about X Education’ and ‘Lead Profile’.</a:t>
            </a:r>
          </a:p>
          <a:p>
            <a:endParaRPr lang="en-US" sz="1800" b="0" i="0" u="none" strike="noStrike" baseline="0" dirty="0">
              <a:solidFill>
                <a:srgbClr val="404040"/>
              </a:solidFill>
              <a:latin typeface="Calibri" panose="020F050202020403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3693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F656-4A44-4A96-9075-0D1F8AD7E97B}"/>
              </a:ext>
            </a:extLst>
          </p:cNvPr>
          <p:cNvSpPr>
            <a:spLocks noGrp="1"/>
          </p:cNvSpPr>
          <p:nvPr>
            <p:ph type="title"/>
          </p:nvPr>
        </p:nvSpPr>
        <p:spPr/>
        <p:txBody>
          <a:bodyPr/>
          <a:lstStyle/>
          <a:p>
            <a:r>
              <a:rPr lang="en-US" dirty="0">
                <a:latin typeface="Algerian" panose="04020705040A02060702" pitchFamily="82" charset="0"/>
              </a:rPr>
              <a:t>Numerical value:</a:t>
            </a:r>
          </a:p>
        </p:txBody>
      </p:sp>
      <p:pic>
        <p:nvPicPr>
          <p:cNvPr id="5" name="Content Placeholder 4">
            <a:extLst>
              <a:ext uri="{FF2B5EF4-FFF2-40B4-BE49-F238E27FC236}">
                <a16:creationId xmlns:a16="http://schemas.microsoft.com/office/drawing/2014/main" id="{F3F0F997-E128-446C-8EEB-DDC0C3D16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062" y="2133600"/>
            <a:ext cx="9288379" cy="3778250"/>
          </a:xfrm>
        </p:spPr>
      </p:pic>
    </p:spTree>
    <p:extLst>
      <p:ext uri="{BB962C8B-B14F-4D97-AF65-F5344CB8AC3E}">
        <p14:creationId xmlns:p14="http://schemas.microsoft.com/office/powerpoint/2010/main" val="131992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851-FFCC-41C0-A931-9A980581589E}"/>
              </a:ext>
            </a:extLst>
          </p:cNvPr>
          <p:cNvSpPr>
            <a:spLocks noGrp="1"/>
          </p:cNvSpPr>
          <p:nvPr>
            <p:ph type="title"/>
          </p:nvPr>
        </p:nvSpPr>
        <p:spPr/>
        <p:txBody>
          <a:bodyPr/>
          <a:lstStyle/>
          <a:p>
            <a:r>
              <a:rPr lang="en-US" dirty="0">
                <a:latin typeface="Algerian" panose="04020705040A02060702" pitchFamily="82" charset="0"/>
              </a:rPr>
              <a:t>Lead score:</a:t>
            </a:r>
          </a:p>
        </p:txBody>
      </p:sp>
      <p:pic>
        <p:nvPicPr>
          <p:cNvPr id="5" name="Content Placeholder 4">
            <a:extLst>
              <a:ext uri="{FF2B5EF4-FFF2-40B4-BE49-F238E27FC236}">
                <a16:creationId xmlns:a16="http://schemas.microsoft.com/office/drawing/2014/main" id="{A049488E-F361-4840-86D0-F6F6AB00D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803" y="2133600"/>
            <a:ext cx="9346130" cy="3778250"/>
          </a:xfrm>
        </p:spPr>
      </p:pic>
    </p:spTree>
    <p:extLst>
      <p:ext uri="{BB962C8B-B14F-4D97-AF65-F5344CB8AC3E}">
        <p14:creationId xmlns:p14="http://schemas.microsoft.com/office/powerpoint/2010/main" val="160456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9117-7D8E-4A3D-B6F0-8AED2C3C6D3F}"/>
              </a:ext>
            </a:extLst>
          </p:cNvPr>
          <p:cNvSpPr>
            <a:spLocks noGrp="1"/>
          </p:cNvSpPr>
          <p:nvPr>
            <p:ph type="title"/>
          </p:nvPr>
        </p:nvSpPr>
        <p:spPr/>
        <p:txBody>
          <a:bodyPr/>
          <a:lstStyle/>
          <a:p>
            <a:r>
              <a:rPr lang="en-US" dirty="0">
                <a:latin typeface="Algerian" panose="04020705040A02060702" pitchFamily="82" charset="0"/>
              </a:rPr>
              <a:t>Specialization:</a:t>
            </a:r>
            <a:br>
              <a:rPr lang="en-US" dirty="0"/>
            </a:br>
            <a:endParaRPr lang="en-US" dirty="0"/>
          </a:p>
        </p:txBody>
      </p:sp>
      <p:pic>
        <p:nvPicPr>
          <p:cNvPr id="5" name="Content Placeholder 4">
            <a:extLst>
              <a:ext uri="{FF2B5EF4-FFF2-40B4-BE49-F238E27FC236}">
                <a16:creationId xmlns:a16="http://schemas.microsoft.com/office/drawing/2014/main" id="{D5B1E151-DA0F-4243-831C-B322DA715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551" y="2133600"/>
            <a:ext cx="9461633" cy="3778250"/>
          </a:xfrm>
        </p:spPr>
      </p:pic>
    </p:spTree>
    <p:extLst>
      <p:ext uri="{BB962C8B-B14F-4D97-AF65-F5344CB8AC3E}">
        <p14:creationId xmlns:p14="http://schemas.microsoft.com/office/powerpoint/2010/main" val="114721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0640-353C-4157-86FD-DDBDD035F629}"/>
              </a:ext>
            </a:extLst>
          </p:cNvPr>
          <p:cNvSpPr>
            <a:spLocks noGrp="1"/>
          </p:cNvSpPr>
          <p:nvPr>
            <p:ph type="title"/>
          </p:nvPr>
        </p:nvSpPr>
        <p:spPr/>
        <p:txBody>
          <a:bodyPr/>
          <a:lstStyle/>
          <a:p>
            <a:r>
              <a:rPr lang="en-US" dirty="0">
                <a:latin typeface="Algerian" panose="04020705040A02060702" pitchFamily="82" charset="0"/>
              </a:rPr>
              <a:t>Occupation:</a:t>
            </a:r>
          </a:p>
        </p:txBody>
      </p:sp>
      <p:pic>
        <p:nvPicPr>
          <p:cNvPr id="5" name="Content Placeholder 4">
            <a:extLst>
              <a:ext uri="{FF2B5EF4-FFF2-40B4-BE49-F238E27FC236}">
                <a16:creationId xmlns:a16="http://schemas.microsoft.com/office/drawing/2014/main" id="{2FFAA8A4-EED8-4D71-85F0-954B01ED7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815" y="2133600"/>
            <a:ext cx="9249877" cy="3778250"/>
          </a:xfrm>
        </p:spPr>
      </p:pic>
    </p:spTree>
    <p:extLst>
      <p:ext uri="{BB962C8B-B14F-4D97-AF65-F5344CB8AC3E}">
        <p14:creationId xmlns:p14="http://schemas.microsoft.com/office/powerpoint/2010/main" val="50031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4972-A2FD-4CDE-AC13-A38B9292390D}"/>
              </a:ext>
            </a:extLst>
          </p:cNvPr>
          <p:cNvSpPr>
            <a:spLocks noGrp="1"/>
          </p:cNvSpPr>
          <p:nvPr>
            <p:ph type="title"/>
          </p:nvPr>
        </p:nvSpPr>
        <p:spPr/>
        <p:txBody>
          <a:bodyPr/>
          <a:lstStyle/>
          <a:p>
            <a:r>
              <a:rPr lang="en-US" dirty="0">
                <a:latin typeface="Algerian" panose="04020705040A02060702" pitchFamily="82" charset="0"/>
              </a:rPr>
              <a:t>Do not email:</a:t>
            </a:r>
          </a:p>
        </p:txBody>
      </p:sp>
      <p:pic>
        <p:nvPicPr>
          <p:cNvPr id="5" name="Content Placeholder 4">
            <a:extLst>
              <a:ext uri="{FF2B5EF4-FFF2-40B4-BE49-F238E27FC236}">
                <a16:creationId xmlns:a16="http://schemas.microsoft.com/office/drawing/2014/main" id="{069EAA04-8B37-4FD5-9347-AB0CAEB38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802" y="2133600"/>
            <a:ext cx="9346131" cy="3778250"/>
          </a:xfrm>
        </p:spPr>
      </p:pic>
    </p:spTree>
    <p:extLst>
      <p:ext uri="{BB962C8B-B14F-4D97-AF65-F5344CB8AC3E}">
        <p14:creationId xmlns:p14="http://schemas.microsoft.com/office/powerpoint/2010/main" val="378817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A678-62E4-456B-8671-90858FE5BF57}"/>
              </a:ext>
            </a:extLst>
          </p:cNvPr>
          <p:cNvSpPr>
            <a:spLocks noGrp="1"/>
          </p:cNvSpPr>
          <p:nvPr>
            <p:ph type="title"/>
          </p:nvPr>
        </p:nvSpPr>
        <p:spPr>
          <a:xfrm>
            <a:off x="1617045" y="624109"/>
            <a:ext cx="9887568" cy="5767065"/>
          </a:xfrm>
        </p:spPr>
        <p:txBody>
          <a:bodyPr/>
          <a:lstStyle/>
          <a:p>
            <a:br>
              <a:rPr lang="en-US" dirty="0"/>
            </a:br>
            <a:br>
              <a:rPr lang="en-US" dirty="0"/>
            </a:br>
            <a:br>
              <a:rPr lang="en-US" dirty="0"/>
            </a:br>
            <a:br>
              <a:rPr lang="en-US" dirty="0"/>
            </a:br>
            <a:r>
              <a:rPr lang="en-US" dirty="0"/>
              <a:t>                           </a:t>
            </a:r>
            <a:r>
              <a:rPr lang="en-US" dirty="0">
                <a:latin typeface="Algerian" panose="04020705040A02060702" pitchFamily="82" charset="0"/>
              </a:rPr>
              <a:t>Thank you</a:t>
            </a:r>
          </a:p>
        </p:txBody>
      </p:sp>
    </p:spTree>
    <p:extLst>
      <p:ext uri="{BB962C8B-B14F-4D97-AF65-F5344CB8AC3E}">
        <p14:creationId xmlns:p14="http://schemas.microsoft.com/office/powerpoint/2010/main" val="19705439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415</TotalTime>
  <Words>313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Amazon Ember</vt:lpstr>
      <vt:lpstr>Arial</vt:lpstr>
      <vt:lpstr>Calibri</vt:lpstr>
      <vt:lpstr>Century Gothic</vt:lpstr>
      <vt:lpstr>Trebuchet MS</vt:lpstr>
      <vt:lpstr>Wingdings 3</vt:lpstr>
      <vt:lpstr>Wisp</vt:lpstr>
      <vt:lpstr>Lead score case study </vt:lpstr>
      <vt:lpstr>Problem statement:</vt:lpstr>
      <vt:lpstr>Data manipulation </vt:lpstr>
      <vt:lpstr>Numerical value:</vt:lpstr>
      <vt:lpstr>Lead score:</vt:lpstr>
      <vt:lpstr>Specialization: </vt:lpstr>
      <vt:lpstr>Occupation:</vt:lpstr>
      <vt:lpstr>Do not email:</vt:lpstr>
      <vt:lpstr>                               Thank you</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dc:title>
  <dc:creator>LATHA, JOGA</dc:creator>
  <cp:lastModifiedBy>LATHA, JOGA</cp:lastModifiedBy>
  <cp:revision>16</cp:revision>
  <dcterms:created xsi:type="dcterms:W3CDTF">2023-05-21T09:41:51Z</dcterms:created>
  <dcterms:modified xsi:type="dcterms:W3CDTF">2023-05-22T02:43:58Z</dcterms:modified>
</cp:coreProperties>
</file>