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5CFE-9E1A-42A3-B289-E421F464B2D0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E0D6-AD68-4AA8-9FFE-2A4F1E0A4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453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5CFE-9E1A-42A3-B289-E421F464B2D0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E0D6-AD68-4AA8-9FFE-2A4F1E0A4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45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5CFE-9E1A-42A3-B289-E421F464B2D0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E0D6-AD68-4AA8-9FFE-2A4F1E0A4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553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5CFE-9E1A-42A3-B289-E421F464B2D0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E0D6-AD68-4AA8-9FFE-2A4F1E0A46D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4072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5CFE-9E1A-42A3-B289-E421F464B2D0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E0D6-AD68-4AA8-9FFE-2A4F1E0A4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079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5CFE-9E1A-42A3-B289-E421F464B2D0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E0D6-AD68-4AA8-9FFE-2A4F1E0A4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31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5CFE-9E1A-42A3-B289-E421F464B2D0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E0D6-AD68-4AA8-9FFE-2A4F1E0A4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278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5CFE-9E1A-42A3-B289-E421F464B2D0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E0D6-AD68-4AA8-9FFE-2A4F1E0A4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464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5CFE-9E1A-42A3-B289-E421F464B2D0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E0D6-AD68-4AA8-9FFE-2A4F1E0A4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5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5CFE-9E1A-42A3-B289-E421F464B2D0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E0D6-AD68-4AA8-9FFE-2A4F1E0A4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09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5CFE-9E1A-42A3-B289-E421F464B2D0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E0D6-AD68-4AA8-9FFE-2A4F1E0A4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40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5CFE-9E1A-42A3-B289-E421F464B2D0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E0D6-AD68-4AA8-9FFE-2A4F1E0A4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72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5CFE-9E1A-42A3-B289-E421F464B2D0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E0D6-AD68-4AA8-9FFE-2A4F1E0A4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0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5CFE-9E1A-42A3-B289-E421F464B2D0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E0D6-AD68-4AA8-9FFE-2A4F1E0A4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89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5CFE-9E1A-42A3-B289-E421F464B2D0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E0D6-AD68-4AA8-9FFE-2A4F1E0A4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163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5CFE-9E1A-42A3-B289-E421F464B2D0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E0D6-AD68-4AA8-9FFE-2A4F1E0A4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34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35CFE-9E1A-42A3-B289-E421F464B2D0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E0D6-AD68-4AA8-9FFE-2A4F1E0A4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4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BF35CFE-9E1A-42A3-B289-E421F464B2D0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8E0D6-AD68-4AA8-9FFE-2A4F1E0A4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179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32833-A52D-0B5B-3833-43C6DC76D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23" y="620785"/>
            <a:ext cx="12063369" cy="2890885"/>
          </a:xfrm>
        </p:spPr>
        <p:txBody>
          <a:bodyPr/>
          <a:lstStyle/>
          <a:p>
            <a:pPr algn="ctr"/>
            <a:r>
              <a:rPr lang="en-US" sz="6000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Capstone Project</a:t>
            </a:r>
            <a:br>
              <a:rPr lang="en-US" sz="6000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</a:br>
            <a:r>
              <a:rPr lang="en-US" sz="6000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Marketing and Retail Analytics</a:t>
            </a:r>
            <a:endParaRPr lang="en-IN" sz="6400" u="sng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6A0CE1-AC87-EAD8-289D-CFD838CF8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9792" y="4587653"/>
            <a:ext cx="6812300" cy="1947372"/>
          </a:xfrm>
        </p:spPr>
        <p:txBody>
          <a:bodyPr>
            <a:normAutofit/>
          </a:bodyPr>
          <a:lstStyle/>
          <a:p>
            <a:r>
              <a:rPr lang="en-US" sz="2800" b="1" u="sng" dirty="0">
                <a:latin typeface="Algerian" panose="04020705040A02060702" pitchFamily="82" charset="0"/>
              </a:rPr>
              <a:t>PRESENTED BY</a:t>
            </a:r>
            <a:r>
              <a:rPr lang="en-US" sz="2800" dirty="0">
                <a:latin typeface="Algerian" panose="04020705040A02060702" pitchFamily="82" charset="0"/>
              </a:rPr>
              <a:t>: Sarthak Mishra</a:t>
            </a:r>
            <a:endParaRPr lang="en-IN" sz="2800" dirty="0"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45780C-32D1-F207-5546-DDD3DA92B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72" y="4117622"/>
            <a:ext cx="3121364" cy="205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21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C82D2-BEBE-BC8D-9BDD-D28F5BA0E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725" y="296438"/>
            <a:ext cx="9989569" cy="1314248"/>
          </a:xfrm>
        </p:spPr>
        <p:txBody>
          <a:bodyPr/>
          <a:lstStyle/>
          <a:p>
            <a:pPr algn="ctr"/>
            <a:r>
              <a:rPr lang="en-US" sz="400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Product Category Ordered more than 5 Times</a:t>
            </a:r>
            <a:endParaRPr lang="en-IN" sz="4000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B54C0E2-A2EB-4535-8002-7DFB2D5B27B1}"/>
              </a:ext>
            </a:extLst>
          </p:cNvPr>
          <p:cNvSpPr>
            <a:spLocks noGrp="1"/>
          </p:cNvSpPr>
          <p:nvPr/>
        </p:nvSpPr>
        <p:spPr>
          <a:xfrm>
            <a:off x="454725" y="2172748"/>
            <a:ext cx="2758259" cy="405188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Toys category is the most ordered category with a total of 74,929 orders. </a:t>
            </a:r>
          </a:p>
          <a:p>
            <a:pPr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Health_beauty, bed_bath_table and sports_leisure are the next most ordered category. 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F1FCA6-2CDA-2C2D-1165-04F1B0F50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046" y="1812022"/>
            <a:ext cx="8154100" cy="466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43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122B3-F47E-ABCB-213D-1BE3EE3A3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37" y="185122"/>
            <a:ext cx="10133901" cy="829946"/>
          </a:xfrm>
        </p:spPr>
        <p:txBody>
          <a:bodyPr/>
          <a:lstStyle/>
          <a:p>
            <a:pPr algn="ctr"/>
            <a:r>
              <a:rPr lang="en-US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Market Basket Analysis</a:t>
            </a:r>
            <a:endParaRPr lang="en-IN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5ACABB-FC69-4F6F-A48C-61618BACCC31}"/>
              </a:ext>
            </a:extLst>
          </p:cNvPr>
          <p:cNvSpPr>
            <a:spLocks noGrp="1"/>
          </p:cNvSpPr>
          <p:nvPr/>
        </p:nvSpPr>
        <p:spPr>
          <a:xfrm>
            <a:off x="276837" y="3428999"/>
            <a:ext cx="5724089" cy="298018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Market Basket Analysis is performed to identify the frequently ordered category association. </a:t>
            </a:r>
          </a:p>
          <a:p>
            <a:pPr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Toys are the most ordered category along  with the categories of bed_bath_table, furniture_decor, computers_accessories and health_beauty.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9D927C-5DFF-49AA-6CC0-4C0CAD96B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8" y="1105680"/>
            <a:ext cx="4773334" cy="2176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281609-2509-F2C5-0040-63D8F5742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05680"/>
            <a:ext cx="5927931" cy="55671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1D77C6-CC28-93E4-01B6-852694343D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" b="74999"/>
          <a:stretch/>
        </p:blipFill>
        <p:spPr>
          <a:xfrm>
            <a:off x="3221372" y="1476462"/>
            <a:ext cx="1828800" cy="54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979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BCAD0-3417-CEB2-EF4B-4AABBB7E1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58" y="402384"/>
            <a:ext cx="9820569" cy="844454"/>
          </a:xfrm>
        </p:spPr>
        <p:txBody>
          <a:bodyPr/>
          <a:lstStyle/>
          <a:p>
            <a:pPr algn="ctr"/>
            <a:r>
              <a:rPr lang="en-US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Insights</a:t>
            </a:r>
            <a:endParaRPr lang="en-IN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8C6734-9921-43B5-B665-5268FD748D03}"/>
              </a:ext>
            </a:extLst>
          </p:cNvPr>
          <p:cNvSpPr>
            <a:spLocks noGrp="1"/>
          </p:cNvSpPr>
          <p:nvPr/>
        </p:nvSpPr>
        <p:spPr>
          <a:xfrm>
            <a:off x="598558" y="1703017"/>
            <a:ext cx="9820569" cy="452766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The category Toys constitute 20% of the products which generates 80% of the revenue. </a:t>
            </a:r>
          </a:p>
          <a:p>
            <a:pPr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It can be seen that even if the price of the certain products is high, it is still bought by the customer more often.</a:t>
            </a:r>
          </a:p>
          <a:p>
            <a:pPr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Apart from Toys, the products from the categories of bed_bath_table, furniture_decor, computers_accessories and health_beauty are the most frequently ordered. The above categories with Toys or/and with each other are most frequent in customer’s basket.</a:t>
            </a:r>
          </a:p>
          <a:p>
            <a:pPr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It is observed that despite of the high price, some products are frequently purchased by the customers.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251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348E5-9DB1-8DA8-0EA7-16683DF6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4454"/>
          </a:xfrm>
        </p:spPr>
        <p:txBody>
          <a:bodyPr/>
          <a:lstStyle/>
          <a:p>
            <a:pPr algn="ctr"/>
            <a:r>
              <a:rPr lang="en-US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Recommendations</a:t>
            </a:r>
            <a:endParaRPr lang="en-IN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7525DF6-A524-4BDD-9E0D-0A1F2647F01E}"/>
              </a:ext>
            </a:extLst>
          </p:cNvPr>
          <p:cNvSpPr>
            <a:spLocks noGrp="1"/>
          </p:cNvSpPr>
          <p:nvPr/>
        </p:nvSpPr>
        <p:spPr>
          <a:xfrm>
            <a:off x="646111" y="1759421"/>
            <a:ext cx="9404723" cy="45239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The company should focus on the categories which generate more than 80% of the revenue by always keeping them in stock.</a:t>
            </a:r>
          </a:p>
          <a:p>
            <a:pPr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The company should target customers who are more likely to buy toys to boost sales as the category toys is the most ordered category.</a:t>
            </a:r>
          </a:p>
          <a:p>
            <a:pPr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Offer promo-codes or discounts on the frequently ordered category associations to encourage cross selling among the products.</a:t>
            </a:r>
          </a:p>
          <a:p>
            <a:pPr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The company can reduce some of the sub categories which have very low sales.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885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1C1F4-1C8A-3C67-72C7-963D3CFE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89794" cy="956392"/>
          </a:xfrm>
        </p:spPr>
        <p:txBody>
          <a:bodyPr/>
          <a:lstStyle/>
          <a:p>
            <a:pPr algn="ctr"/>
            <a:r>
              <a:rPr lang="en-US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Appendix - Data Sources</a:t>
            </a:r>
            <a:endParaRPr lang="en-IN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F10C8A-E0AD-45F6-9044-BF737E98FEB5}"/>
              </a:ext>
            </a:extLst>
          </p:cNvPr>
          <p:cNvSpPr>
            <a:spLocks noGrp="1"/>
          </p:cNvSpPr>
          <p:nvPr/>
        </p:nvSpPr>
        <p:spPr>
          <a:xfrm>
            <a:off x="646111" y="1409110"/>
            <a:ext cx="9789794" cy="509801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bg2">
                  <a:lumMod val="40000"/>
                  <a:lumOff val="60000"/>
                </a:schemeClr>
              </a:buClr>
              <a:buSzPct val="80000"/>
              <a:buNone/>
            </a:pPr>
            <a:r>
              <a:rPr lang="en-US" sz="2100" dirty="0">
                <a:solidFill>
                  <a:schemeClr val="tx1"/>
                </a:solidFill>
              </a:rPr>
              <a:t>Here is a snapshot of our data dictionary:</a:t>
            </a:r>
          </a:p>
          <a:p>
            <a:pPr lvl="1">
              <a:lnSpc>
                <a:spcPct val="100000"/>
              </a:lnSpc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/>
                </a:solidFill>
              </a:rPr>
              <a:t>Order details such as order id, order status, order purchased timestamp, etc.</a:t>
            </a:r>
          </a:p>
          <a:p>
            <a:pPr lvl="1">
              <a:lnSpc>
                <a:spcPct val="100000"/>
              </a:lnSpc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/>
                </a:solidFill>
              </a:rPr>
              <a:t>Order Items detail such as order item id, seller id, price, shipping charges, etc.</a:t>
            </a:r>
          </a:p>
          <a:p>
            <a:pPr lvl="1">
              <a:lnSpc>
                <a:spcPct val="100000"/>
              </a:lnSpc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/>
                </a:solidFill>
              </a:rPr>
              <a:t>Customer details such as customer is, customer city, customer state, etc.</a:t>
            </a:r>
          </a:p>
          <a:p>
            <a:pPr lvl="1">
              <a:lnSpc>
                <a:spcPct val="100000"/>
              </a:lnSpc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/>
                </a:solidFill>
              </a:rPr>
              <a:t>Payment details such as payment type, payment value, etc.</a:t>
            </a:r>
          </a:p>
          <a:p>
            <a:pPr lvl="1">
              <a:lnSpc>
                <a:spcPct val="100000"/>
              </a:lnSpc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/>
                </a:solidFill>
              </a:rPr>
              <a:t>Product details such as product id, product category name, product dimensions, etc.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Century Gothic" panose="020B0502020202020204" pitchFamily="34" charset="0"/>
              <a:buChar char="►"/>
            </a:pPr>
            <a:endParaRPr lang="en-US" sz="21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bg2">
                  <a:lumMod val="40000"/>
                  <a:lumOff val="60000"/>
                </a:schemeClr>
              </a:buClr>
              <a:buSzPct val="80000"/>
              <a:buNone/>
            </a:pPr>
            <a:r>
              <a:rPr lang="en-US" sz="2100" dirty="0">
                <a:solidFill>
                  <a:schemeClr val="tx1"/>
                </a:solidFill>
              </a:rPr>
              <a:t>The following data sources were used:</a:t>
            </a:r>
          </a:p>
          <a:p>
            <a:pPr lvl="1">
              <a:lnSpc>
                <a:spcPct val="100000"/>
              </a:lnSpc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/>
                </a:solidFill>
              </a:rPr>
              <a:t>OList retail dataset containing order-related information.</a:t>
            </a:r>
          </a:p>
          <a:p>
            <a:pPr lvl="1">
              <a:lnSpc>
                <a:spcPct val="100000"/>
              </a:lnSpc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/>
                </a:solidFill>
              </a:rPr>
              <a:t>The data consisted for the year 2016 to 2018.</a:t>
            </a:r>
          </a:p>
        </p:txBody>
      </p:sp>
    </p:spTree>
    <p:extLst>
      <p:ext uri="{BB962C8B-B14F-4D97-AF65-F5344CB8AC3E}">
        <p14:creationId xmlns:p14="http://schemas.microsoft.com/office/powerpoint/2010/main" val="1552062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E3D4C-282F-F00C-DDEB-FFAA758C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73016" cy="889521"/>
          </a:xfrm>
        </p:spPr>
        <p:txBody>
          <a:bodyPr/>
          <a:lstStyle/>
          <a:p>
            <a:pPr algn="ctr"/>
            <a:r>
              <a:rPr lang="en-US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Appendix - Data Methodology</a:t>
            </a:r>
            <a:endParaRPr lang="en-IN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9AEFC5-0AC8-4188-AD2A-5A11BAA469D9}"/>
              </a:ext>
            </a:extLst>
          </p:cNvPr>
          <p:cNvSpPr>
            <a:spLocks noGrp="1"/>
          </p:cNvSpPr>
          <p:nvPr/>
        </p:nvSpPr>
        <p:spPr>
          <a:xfrm>
            <a:off x="646111" y="1403498"/>
            <a:ext cx="10184076" cy="526575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bg2">
                  <a:lumMod val="40000"/>
                  <a:lumOff val="60000"/>
                </a:schemeClr>
              </a:buClr>
              <a:buSzPct val="80000"/>
              <a:buNone/>
            </a:pPr>
            <a:r>
              <a:rPr lang="en-US" sz="2200" dirty="0">
                <a:solidFill>
                  <a:schemeClr val="tx1"/>
                </a:solidFill>
              </a:rPr>
              <a:t>A thorough analysis of the OList Retail Dataset was conducted. The process included:</a:t>
            </a:r>
          </a:p>
          <a:p>
            <a:pPr marL="0" indent="0">
              <a:buClr>
                <a:schemeClr val="bg2">
                  <a:lumMod val="40000"/>
                  <a:lumOff val="60000"/>
                </a:schemeClr>
              </a:buClr>
              <a:buSzPct val="80000"/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lvl="1"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The dataset was cleaned and transformed using the python libraries of Pandas and Numpy in the Jupyter Notebook.</a:t>
            </a:r>
          </a:p>
          <a:p>
            <a:pPr lvl="1"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The missing values for the various columns were replaced with the best values.</a:t>
            </a:r>
          </a:p>
          <a:p>
            <a:pPr lvl="1"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The redundant and duplicate records were discarded and only first occurrence is kept.</a:t>
            </a:r>
          </a:p>
          <a:p>
            <a:pPr lvl="1"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Exploratory data analysis was done using the python libraries of Matplotlib and Seaborn in the Jupyter Notebook.</a:t>
            </a:r>
          </a:p>
          <a:p>
            <a:pPr lvl="1"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A new dataset consisting of order id , product category name and order item id was created for Market Basket Analysis.</a:t>
            </a:r>
          </a:p>
          <a:p>
            <a:pPr lvl="1"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Various visualizations and Market Basket Analysis was conducted in Tableau.</a:t>
            </a:r>
            <a:endParaRPr lang="en-IN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580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3A5F-D10D-FBA8-3C67-FA503E59A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98183" cy="940147"/>
          </a:xfrm>
        </p:spPr>
        <p:txBody>
          <a:bodyPr/>
          <a:lstStyle/>
          <a:p>
            <a:pPr algn="ctr"/>
            <a:r>
              <a:rPr lang="en-US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Appendix - Data Assumptions</a:t>
            </a:r>
            <a:endParaRPr lang="en-IN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AFF9C6-40B8-4012-82BC-B5CCF27EEAF7}"/>
              </a:ext>
            </a:extLst>
          </p:cNvPr>
          <p:cNvSpPr>
            <a:spLocks noGrp="1"/>
          </p:cNvSpPr>
          <p:nvPr/>
        </p:nvSpPr>
        <p:spPr>
          <a:xfrm>
            <a:off x="646111" y="1974813"/>
            <a:ext cx="9798183" cy="341589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Only the cases having order status as ‘delivered’ are considered.</a:t>
            </a:r>
          </a:p>
          <a:p>
            <a:pPr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We assumed that the data provided was achieving the desired revenue.</a:t>
            </a:r>
          </a:p>
          <a:p>
            <a:pPr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We assumed that the company does not want to expand to new warehouses.</a:t>
            </a:r>
          </a:p>
          <a:p>
            <a:pPr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The company’s strategies are decided considering there is constant growth in sales.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968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4E3C4-0CB4-D7FE-8445-216F352D3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720" y="2608051"/>
            <a:ext cx="9404723" cy="1636777"/>
          </a:xfrm>
        </p:spPr>
        <p:txBody>
          <a:bodyPr/>
          <a:lstStyle/>
          <a:p>
            <a:pPr algn="ctr"/>
            <a:r>
              <a:rPr lang="en-US" sz="9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THANK YOU</a:t>
            </a:r>
            <a:endParaRPr lang="en-IN" sz="9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342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B3281-CCFA-26AC-D888-56F8DDE91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93327"/>
            <a:ext cx="9404723" cy="1082467"/>
          </a:xfrm>
        </p:spPr>
        <p:txBody>
          <a:bodyPr/>
          <a:lstStyle/>
          <a:p>
            <a:pPr algn="ctr"/>
            <a:r>
              <a:rPr lang="en-US" sz="4800" u="sng" dirty="0">
                <a:latin typeface="Algerian" panose="04020705040A02060702" pitchFamily="82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03A2C-26BC-1D83-58FB-7342EF119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93240"/>
            <a:ext cx="9404722" cy="473977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Objectives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Background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Visualizations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Insights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Recommendations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Appendix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         1. Data Sources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         2. Data Methodology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         3. Data Assumptions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19181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9062-BE83-8F24-21F2-374EFAB2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895" y="452719"/>
            <a:ext cx="9899010" cy="1057300"/>
          </a:xfrm>
        </p:spPr>
        <p:txBody>
          <a:bodyPr/>
          <a:lstStyle/>
          <a:p>
            <a:pPr algn="ctr"/>
            <a:r>
              <a:rPr lang="en-US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Objective</a:t>
            </a:r>
            <a:endParaRPr lang="en-IN" sz="5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A7A2-9885-1501-5367-C9C3DF159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895" y="1937232"/>
            <a:ext cx="10008226" cy="43461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Main objectives for this project are as follows: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To identify top products that contribute to the revenue and top product category using Pareto Analysis.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Improve our understanding with the use of market basket analysis to analyze the purchase behavior of customers.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Understand what items are most likely to be purchased individually or in combination with some other products.</a:t>
            </a:r>
          </a:p>
          <a:p>
            <a:pPr>
              <a:buFont typeface="Century Gothic" panose="020B0502020202020204" pitchFamily="34" charset="0"/>
              <a:buChar char="►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0728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28D57-FE2D-8938-7CEF-F2E1DCC36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6984"/>
          </a:xfrm>
        </p:spPr>
        <p:txBody>
          <a:bodyPr/>
          <a:lstStyle/>
          <a:p>
            <a:pPr algn="ctr"/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Background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3E71F-0D63-AA78-48D2-3496CC746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99440"/>
            <a:ext cx="9404723" cy="41309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tx1"/>
                </a:solidFill>
              </a:rPr>
              <a:t>OList</a:t>
            </a:r>
            <a:r>
              <a:rPr lang="en-US" sz="2400" dirty="0">
                <a:solidFill>
                  <a:schemeClr val="tx1"/>
                </a:solidFill>
              </a:rPr>
              <a:t> is an e-commerce company that has faced some losses recently and they want to manage their inventory so as to reduce any unnecessary costs.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Now to be able to meet the demands of the customers, the company would need to store tons and tons of products in warehouses.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Since storing these products adds to the costs that the company incurs, it is necessary for the organization to plan their inventory well.</a:t>
            </a:r>
          </a:p>
        </p:txBody>
      </p:sp>
    </p:spTree>
    <p:extLst>
      <p:ext uri="{BB962C8B-B14F-4D97-AF65-F5344CB8AC3E}">
        <p14:creationId xmlns:p14="http://schemas.microsoft.com/office/powerpoint/2010/main" val="1514860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F87B-705A-C2F3-301E-E13024300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40" y="175881"/>
            <a:ext cx="9848676" cy="1392860"/>
          </a:xfrm>
        </p:spPr>
        <p:txBody>
          <a:bodyPr/>
          <a:lstStyle/>
          <a:p>
            <a:pPr algn="ctr"/>
            <a:r>
              <a:rPr lang="en-US" sz="3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Visualizations:</a:t>
            </a:r>
            <a:br>
              <a:rPr lang="en-US" sz="3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</a:br>
            <a:r>
              <a:rPr lang="en-US" sz="3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Top 20 Ordered Products by quantity</a:t>
            </a:r>
            <a:endParaRPr lang="en-IN" sz="38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42627-89A3-5356-6532-FE3D476B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40" y="1669410"/>
            <a:ext cx="3657600" cy="432032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The highest ordered product is from the Toys category and has been ordered 467 times.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Most of the products in the Top 20 that are frequently ordered belong to the Toys category.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240DED-5F40-9F1D-210F-E35FC193B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998" y="1568740"/>
            <a:ext cx="7113865" cy="474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10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EFB3B-974A-60C5-2D8A-94B6DABF3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22" y="431453"/>
            <a:ext cx="9915728" cy="801729"/>
          </a:xfrm>
        </p:spPr>
        <p:txBody>
          <a:bodyPr/>
          <a:lstStyle/>
          <a:p>
            <a:pPr algn="ctr"/>
            <a:r>
              <a:rPr 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Top 20 Ordered Products by Revenue</a:t>
            </a:r>
            <a:endParaRPr lang="en-IN" sz="4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65DE5B-C992-62BB-03B4-9F2CF74706B8}"/>
              </a:ext>
            </a:extLst>
          </p:cNvPr>
          <p:cNvSpPr txBox="1"/>
          <p:nvPr/>
        </p:nvSpPr>
        <p:spPr>
          <a:xfrm>
            <a:off x="486623" y="1648622"/>
            <a:ext cx="363237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The highest revenue generation is 63, 885 which belongs to the Toys Category.</a:t>
            </a:r>
          </a:p>
          <a:p>
            <a:pPr marL="342900" indent="-342900"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Most of the products in the Top 20 list generating high revenue belong to the Toys category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1841C2-246C-1995-376E-F7A3F9EC8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551" y="1342238"/>
            <a:ext cx="6971253" cy="502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434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90B6B-99CC-D23F-284D-188B3B61D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21591"/>
            <a:ext cx="9789794" cy="940147"/>
          </a:xfrm>
        </p:spPr>
        <p:txBody>
          <a:bodyPr/>
          <a:lstStyle/>
          <a:p>
            <a:pPr algn="ctr"/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Percentage Running Total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61D280-B260-715B-FDCA-0354AE9EA302}"/>
              </a:ext>
            </a:extLst>
          </p:cNvPr>
          <p:cNvSpPr txBox="1"/>
          <p:nvPr/>
        </p:nvSpPr>
        <p:spPr>
          <a:xfrm>
            <a:off x="646111" y="1542020"/>
            <a:ext cx="357355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The Percentage of Total Running Revenue and Quantity Ordered has been broken down by Product Id.</a:t>
            </a:r>
          </a:p>
          <a:p>
            <a:pPr marL="342900" indent="-342900"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The contribution of each product towards the total revenue can be identified.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D6485D-76CE-37F3-1285-8EBB19143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441" y="1474908"/>
            <a:ext cx="6912530" cy="493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8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91CC4-5408-78D2-D0A7-BD8DDE94D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34" y="226216"/>
            <a:ext cx="9714293" cy="822407"/>
          </a:xfrm>
        </p:spPr>
        <p:txBody>
          <a:bodyPr/>
          <a:lstStyle/>
          <a:p>
            <a:pPr algn="ctr"/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Revenue Pareto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C459701-FB84-47D4-BD77-67C9725E3FEC}"/>
              </a:ext>
            </a:extLst>
          </p:cNvPr>
          <p:cNvSpPr>
            <a:spLocks noGrp="1"/>
          </p:cNvSpPr>
          <p:nvPr/>
        </p:nvSpPr>
        <p:spPr>
          <a:xfrm>
            <a:off x="704834" y="1417319"/>
            <a:ext cx="3330271" cy="472342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Toys, health_beauty and watches_gift combine generate 80.56% of the revenue.</a:t>
            </a:r>
          </a:p>
          <a:p>
            <a:pPr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Toys alone generates 76.23% of the revenue.</a:t>
            </a:r>
          </a:p>
          <a:p>
            <a:pPr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The rest of the product categories generates 19.44% of the revenue.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06D86-5603-1594-9AB2-79A4882FD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607" y="1308683"/>
            <a:ext cx="7399090" cy="513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989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92712D-746D-B1B2-C2B7-FF4FBAA6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43661"/>
            <a:ext cx="9773016" cy="788853"/>
          </a:xfrm>
        </p:spPr>
        <p:txBody>
          <a:bodyPr/>
          <a:lstStyle/>
          <a:p>
            <a:pPr algn="ctr"/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Quantity Pareto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4BA807-CCD6-4A18-95B6-B80ABE7A8770}"/>
              </a:ext>
            </a:extLst>
          </p:cNvPr>
          <p:cNvSpPr>
            <a:spLocks noGrp="1"/>
          </p:cNvSpPr>
          <p:nvPr/>
        </p:nvSpPr>
        <p:spPr>
          <a:xfrm>
            <a:off x="646111" y="1768196"/>
            <a:ext cx="3489661" cy="404537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Toys, health_beauty and bed_bath_table make up 81.22% of the total orders. </a:t>
            </a:r>
          </a:p>
          <a:p>
            <a:pPr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Toys alone has 75.94% of the total orders. </a:t>
            </a:r>
          </a:p>
          <a:p>
            <a:pPr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The rest of the product categories generate 18.78% of the total orders.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5133CD-BC60-68CB-BD16-C95AF3185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719" y="1434517"/>
            <a:ext cx="7217169" cy="496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2267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</TotalTime>
  <Words>948</Words>
  <Application>Microsoft Office PowerPoint</Application>
  <PresentationFormat>Widescreen</PresentationFormat>
  <Paragraphs>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Algerian</vt:lpstr>
      <vt:lpstr>Arial</vt:lpstr>
      <vt:lpstr>Calibri</vt:lpstr>
      <vt:lpstr>Century Gothic</vt:lpstr>
      <vt:lpstr>Wingdings</vt:lpstr>
      <vt:lpstr>Wingdings 3</vt:lpstr>
      <vt:lpstr>Ion</vt:lpstr>
      <vt:lpstr>Capstone Project Marketing and Retail Analytics</vt:lpstr>
      <vt:lpstr>Agenda</vt:lpstr>
      <vt:lpstr>Objective</vt:lpstr>
      <vt:lpstr>Background</vt:lpstr>
      <vt:lpstr>Visualizations: Top 20 Ordered Products by quantity</vt:lpstr>
      <vt:lpstr>Top 20 Ordered Products by Revenue</vt:lpstr>
      <vt:lpstr>Percentage Running Total</vt:lpstr>
      <vt:lpstr>Revenue Pareto</vt:lpstr>
      <vt:lpstr>Quantity Pareto</vt:lpstr>
      <vt:lpstr>Product Category Ordered more than 5 Times</vt:lpstr>
      <vt:lpstr>Market Basket Analysis</vt:lpstr>
      <vt:lpstr>Insights</vt:lpstr>
      <vt:lpstr>Recommendations</vt:lpstr>
      <vt:lpstr>Appendix - Data Sources</vt:lpstr>
      <vt:lpstr>Appendix - Data Methodology</vt:lpstr>
      <vt:lpstr>Appendix - Data Assumptions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LAB VIDEO SUBMISSION</dc:title>
  <dc:creator>vedantpatil01997@gmail.com</dc:creator>
  <cp:lastModifiedBy>Sarthak Mishra</cp:lastModifiedBy>
  <cp:revision>84</cp:revision>
  <dcterms:created xsi:type="dcterms:W3CDTF">2023-09-04T11:49:47Z</dcterms:created>
  <dcterms:modified xsi:type="dcterms:W3CDTF">2023-12-07T14:24:14Z</dcterms:modified>
</cp:coreProperties>
</file>