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sldIdLst>
    <p:sldId id="278" r:id="rId5"/>
    <p:sldId id="279" r:id="rId6"/>
    <p:sldId id="280" r:id="rId7"/>
    <p:sldId id="281" r:id="rId8"/>
    <p:sldId id="282" r:id="rId9"/>
    <p:sldId id="283" r:id="rId10"/>
    <p:sldId id="284" r:id="rId11"/>
    <p:sldId id="285" r:id="rId12"/>
    <p:sldId id="286" r:id="rId13"/>
    <p:sldId id="28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7/11/2023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7/11/2023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7/11/2023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0" y="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Email/SMS</a:t>
            </a:r>
            <a:br>
              <a:rPr lang="en-US" sz="4000" dirty="0"/>
            </a:br>
            <a:r>
              <a:rPr lang="en-US" sz="4000" dirty="0"/>
              <a:t>Spam </a:t>
            </a:r>
            <a:br>
              <a:rPr lang="en-US" sz="4000" dirty="0"/>
            </a:br>
            <a:r>
              <a:rPr lang="en-US" sz="4000" dirty="0"/>
              <a:t>Detector</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9538447" y="4347068"/>
            <a:ext cx="1946190" cy="1015888"/>
          </a:xfrm>
        </p:spPr>
        <p:txBody>
          <a:bodyPr>
            <a:normAutofit fontScale="70000" lnSpcReduction="20000"/>
          </a:bodyPr>
          <a:lstStyle/>
          <a:p>
            <a:pPr algn="l"/>
            <a:r>
              <a:rPr lang="en-US" sz="2300" dirty="0"/>
              <a:t>Presented by </a:t>
            </a:r>
          </a:p>
          <a:p>
            <a:pPr algn="l"/>
            <a:r>
              <a:rPr lang="en-US" dirty="0"/>
              <a:t>Sarthak Jaiswal</a:t>
            </a:r>
          </a:p>
          <a:p>
            <a:pPr algn="l"/>
            <a:r>
              <a:rPr lang="en-US" sz="2300" dirty="0"/>
              <a:t>MCA</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6FBC3-631B-D476-698D-880861781AE1}"/>
              </a:ext>
            </a:extLst>
          </p:cNvPr>
          <p:cNvSpPr>
            <a:spLocks noGrp="1"/>
          </p:cNvSpPr>
          <p:nvPr>
            <p:ph type="title"/>
          </p:nvPr>
        </p:nvSpPr>
        <p:spPr>
          <a:xfrm>
            <a:off x="2939818" y="2411506"/>
            <a:ext cx="5621476" cy="923365"/>
          </a:xfrm>
        </p:spPr>
        <p:txBody>
          <a:bodyPr>
            <a:normAutofit/>
          </a:bodyPr>
          <a:lstStyle/>
          <a:p>
            <a:r>
              <a:rPr lang="en-US" sz="5400" dirty="0"/>
              <a:t>THANK YOU</a:t>
            </a:r>
            <a:endParaRPr lang="en-IN" sz="5400" dirty="0"/>
          </a:p>
        </p:txBody>
      </p:sp>
    </p:spTree>
    <p:extLst>
      <p:ext uri="{BB962C8B-B14F-4D97-AF65-F5344CB8AC3E}">
        <p14:creationId xmlns:p14="http://schemas.microsoft.com/office/powerpoint/2010/main" val="3356083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Table of content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fontScale="92500" lnSpcReduction="10000"/>
          </a:bodyPr>
          <a:lstStyle/>
          <a:p>
            <a:pPr marL="342900" indent="-342900">
              <a:lnSpc>
                <a:spcPct val="200000"/>
              </a:lnSpc>
              <a:buFont typeface="Wingdings" panose="05000000000000000000" pitchFamily="2" charset="2"/>
              <a:buChar char="q"/>
            </a:pPr>
            <a:r>
              <a:rPr lang="en-US" sz="2400" dirty="0"/>
              <a:t>Introduction</a:t>
            </a:r>
          </a:p>
          <a:p>
            <a:pPr marL="342900" indent="-342900">
              <a:lnSpc>
                <a:spcPct val="200000"/>
              </a:lnSpc>
              <a:buFont typeface="Wingdings" panose="05000000000000000000" pitchFamily="2" charset="2"/>
              <a:buChar char="q"/>
            </a:pPr>
            <a:r>
              <a:rPr lang="en-US" sz="2400" dirty="0"/>
              <a:t>Problem statement</a:t>
            </a:r>
          </a:p>
          <a:p>
            <a:pPr marL="342900" indent="-342900">
              <a:lnSpc>
                <a:spcPct val="200000"/>
              </a:lnSpc>
              <a:buFont typeface="Wingdings" panose="05000000000000000000" pitchFamily="2" charset="2"/>
              <a:buChar char="q"/>
            </a:pPr>
            <a:r>
              <a:rPr lang="en-US" sz="2400" dirty="0"/>
              <a:t>Methodology</a:t>
            </a:r>
          </a:p>
          <a:p>
            <a:pPr marL="342900" indent="-342900">
              <a:lnSpc>
                <a:spcPct val="200000"/>
              </a:lnSpc>
              <a:buFont typeface="Wingdings" panose="05000000000000000000" pitchFamily="2" charset="2"/>
              <a:buChar char="q"/>
            </a:pPr>
            <a:r>
              <a:rPr lang="en-US" sz="2400" dirty="0"/>
              <a:t>Snapshot of the projects</a:t>
            </a:r>
          </a:p>
          <a:p>
            <a:pPr marL="342900" indent="-342900">
              <a:lnSpc>
                <a:spcPct val="200000"/>
              </a:lnSpc>
              <a:buFont typeface="Wingdings" panose="05000000000000000000" pitchFamily="2" charset="2"/>
              <a:buChar char="q"/>
            </a:pPr>
            <a:r>
              <a:rPr lang="en-US" sz="2400" dirty="0"/>
              <a:t>conclusion</a:t>
            </a:r>
            <a:endParaRPr lang="en-IN" sz="2400" dirty="0"/>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856C0-31BB-DCCA-C5F0-3BC87108CC98}"/>
              </a:ext>
            </a:extLst>
          </p:cNvPr>
          <p:cNvSpPr>
            <a:spLocks noGrp="1"/>
          </p:cNvSpPr>
          <p:nvPr>
            <p:ph type="ctrTitle"/>
          </p:nvPr>
        </p:nvSpPr>
        <p:spPr>
          <a:xfrm>
            <a:off x="877634" y="537883"/>
            <a:ext cx="5774178" cy="962717"/>
          </a:xfrm>
        </p:spPr>
        <p:txBody>
          <a:bodyPr/>
          <a:lstStyle/>
          <a:p>
            <a:r>
              <a:rPr lang="en-US" dirty="0"/>
              <a:t>INTRODUCTION</a:t>
            </a:r>
            <a:endParaRPr lang="en-IN" dirty="0"/>
          </a:p>
        </p:txBody>
      </p:sp>
      <p:sp>
        <p:nvSpPr>
          <p:cNvPr id="3" name="Subtitle 2">
            <a:extLst>
              <a:ext uri="{FF2B5EF4-FFF2-40B4-BE49-F238E27FC236}">
                <a16:creationId xmlns:a16="http://schemas.microsoft.com/office/drawing/2014/main" id="{5D8DF436-CB79-A400-F1E6-33F8EE8EE8E3}"/>
              </a:ext>
            </a:extLst>
          </p:cNvPr>
          <p:cNvSpPr>
            <a:spLocks noGrp="1"/>
          </p:cNvSpPr>
          <p:nvPr>
            <p:ph type="subTitle" idx="1"/>
          </p:nvPr>
        </p:nvSpPr>
        <p:spPr>
          <a:xfrm>
            <a:off x="1128646" y="2132948"/>
            <a:ext cx="9440034" cy="3864440"/>
          </a:xfrm>
        </p:spPr>
        <p:txBody>
          <a:bodyPr/>
          <a:lstStyle/>
          <a:p>
            <a:pPr algn="l">
              <a:lnSpc>
                <a:spcPct val="150000"/>
              </a:lnSpc>
            </a:pPr>
            <a:r>
              <a:rPr lang="en-US" sz="2400" b="0" i="0" kern="1200" dirty="0">
                <a:solidFill>
                  <a:srgbClr val="EBEBEB"/>
                </a:solidFill>
                <a:effectLst/>
                <a:latin typeface="Century Gothic" panose="020F0502020204030204" pitchFamily="34" charset="0"/>
                <a:ea typeface="+mj-ea"/>
                <a:cs typeface="+mj-cs"/>
              </a:rPr>
              <a:t>Prediction of SMS spam has been an important area of research for a long time. The goal is to apply different machine learning algorithms to SMS spam classification problem, compare their performance to gain insight and further explore the problem, and design an application based on one of these algorithms that can filter SMS spams with high accuracy. </a:t>
            </a:r>
            <a:endParaRPr lang="en-IN" dirty="0"/>
          </a:p>
        </p:txBody>
      </p:sp>
    </p:spTree>
    <p:extLst>
      <p:ext uri="{BB962C8B-B14F-4D97-AF65-F5344CB8AC3E}">
        <p14:creationId xmlns:p14="http://schemas.microsoft.com/office/powerpoint/2010/main" val="578082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72B9E-C1B3-6BE7-FA56-1FDA7A9DA9AC}"/>
              </a:ext>
            </a:extLst>
          </p:cNvPr>
          <p:cNvSpPr>
            <a:spLocks noGrp="1"/>
          </p:cNvSpPr>
          <p:nvPr>
            <p:ph type="ctrTitle"/>
          </p:nvPr>
        </p:nvSpPr>
        <p:spPr>
          <a:xfrm>
            <a:off x="582706" y="448236"/>
            <a:ext cx="6705600" cy="980647"/>
          </a:xfrm>
        </p:spPr>
        <p:txBody>
          <a:bodyPr>
            <a:normAutofit fontScale="90000"/>
          </a:bodyPr>
          <a:lstStyle/>
          <a:p>
            <a:r>
              <a:rPr lang="en-US" dirty="0"/>
              <a:t>PROBLEM STATEMENT</a:t>
            </a:r>
            <a:endParaRPr lang="en-IN" dirty="0"/>
          </a:p>
        </p:txBody>
      </p:sp>
      <p:sp>
        <p:nvSpPr>
          <p:cNvPr id="3" name="Subtitle 2">
            <a:extLst>
              <a:ext uri="{FF2B5EF4-FFF2-40B4-BE49-F238E27FC236}">
                <a16:creationId xmlns:a16="http://schemas.microsoft.com/office/drawing/2014/main" id="{1433C330-28DD-254B-EDFB-B2A50D60C49E}"/>
              </a:ext>
            </a:extLst>
          </p:cNvPr>
          <p:cNvSpPr>
            <a:spLocks noGrp="1"/>
          </p:cNvSpPr>
          <p:nvPr>
            <p:ph type="subTitle" idx="1"/>
          </p:nvPr>
        </p:nvSpPr>
        <p:spPr>
          <a:xfrm>
            <a:off x="743164" y="1801254"/>
            <a:ext cx="9440034" cy="4357499"/>
          </a:xfrm>
        </p:spPr>
        <p:txBody>
          <a:bodyPr>
            <a:normAutofit fontScale="92500"/>
          </a:bodyPr>
          <a:lstStyle/>
          <a:p>
            <a:pPr algn="l">
              <a:lnSpc>
                <a:spcPct val="150000"/>
              </a:lnSpc>
            </a:pPr>
            <a:r>
              <a:rPr lang="en-US" dirty="0"/>
              <a:t>A number of major differences exist between spam-filtering in text messages and emails. Unlike emails, which have a variety of large datasets available, real databases for SMS spams are very limited. Additionally, due to the small length of text messages, the number of features that can be used for their classification is far smaller than the corresponding number in emails. Here, no header exists as well. Additionally, text messages are full of abbreviations and have much less formal language that what one would expect from emails. All of these factors may result in serious degradation in performance of major email spam filtering algorithms applied to short text messages. </a:t>
            </a:r>
            <a:endParaRPr lang="en-IN" dirty="0"/>
          </a:p>
        </p:txBody>
      </p:sp>
    </p:spTree>
    <p:extLst>
      <p:ext uri="{BB962C8B-B14F-4D97-AF65-F5344CB8AC3E}">
        <p14:creationId xmlns:p14="http://schemas.microsoft.com/office/powerpoint/2010/main" val="2516136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09EF4-2BF5-32DB-DA9D-BEBB24EE98F4}"/>
              </a:ext>
            </a:extLst>
          </p:cNvPr>
          <p:cNvSpPr>
            <a:spLocks noGrp="1"/>
          </p:cNvSpPr>
          <p:nvPr>
            <p:ph type="ctrTitle"/>
          </p:nvPr>
        </p:nvSpPr>
        <p:spPr>
          <a:xfrm>
            <a:off x="717176" y="367553"/>
            <a:ext cx="5790492" cy="1115117"/>
          </a:xfrm>
        </p:spPr>
        <p:txBody>
          <a:bodyPr/>
          <a:lstStyle/>
          <a:p>
            <a:r>
              <a:rPr lang="en-US" dirty="0"/>
              <a:t>METHODOLOGY</a:t>
            </a:r>
            <a:endParaRPr lang="en-IN" dirty="0"/>
          </a:p>
        </p:txBody>
      </p:sp>
      <p:sp>
        <p:nvSpPr>
          <p:cNvPr id="3" name="Subtitle 2">
            <a:extLst>
              <a:ext uri="{FF2B5EF4-FFF2-40B4-BE49-F238E27FC236}">
                <a16:creationId xmlns:a16="http://schemas.microsoft.com/office/drawing/2014/main" id="{0BBB8CAA-BE0E-8DCC-3001-A0B289F08687}"/>
              </a:ext>
            </a:extLst>
          </p:cNvPr>
          <p:cNvSpPr>
            <a:spLocks noGrp="1"/>
          </p:cNvSpPr>
          <p:nvPr>
            <p:ph type="subTitle" idx="1"/>
          </p:nvPr>
        </p:nvSpPr>
        <p:spPr>
          <a:xfrm>
            <a:off x="931423" y="1828148"/>
            <a:ext cx="9440034" cy="4366464"/>
          </a:xfrm>
        </p:spPr>
        <p:txBody>
          <a:bodyPr>
            <a:normAutofit fontScale="92500"/>
          </a:bodyPr>
          <a:lstStyle/>
          <a:p>
            <a:pPr algn="l"/>
            <a:r>
              <a:rPr lang="en-US" dirty="0"/>
              <a:t>We use SMS/Email classification data set from the UCI machine learning repository. Then we load that dataset into our program. After that we remove the unwanted almost null column. Since we have only two columns i.e., target and text therefore we create three more column which determine the number of words, sentences and characters in the given message for better understanding of the data. Next, we perform pre-processing to clean, remove unwanted text, characters out of the message. After the preprocessing we split our data into training and testing and we train our classifier by fitting the train data to the classifier, there after prediction of results over unseen test data set is made which there after provides us with the accuracy with which the classifier had predicted the outcomes. There after we present our results in a pictorial manner which is the best way to showcase results because of its easiness to understand information out of it. </a:t>
            </a:r>
            <a:endParaRPr lang="en-IN" dirty="0"/>
          </a:p>
        </p:txBody>
      </p:sp>
    </p:spTree>
    <p:extLst>
      <p:ext uri="{BB962C8B-B14F-4D97-AF65-F5344CB8AC3E}">
        <p14:creationId xmlns:p14="http://schemas.microsoft.com/office/powerpoint/2010/main" val="3016261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84CD7-64CD-F7FE-159B-FDC306506A04}"/>
              </a:ext>
            </a:extLst>
          </p:cNvPr>
          <p:cNvSpPr>
            <a:spLocks noGrp="1"/>
          </p:cNvSpPr>
          <p:nvPr>
            <p:ph type="title"/>
          </p:nvPr>
        </p:nvSpPr>
        <p:spPr>
          <a:xfrm flipV="1">
            <a:off x="13267764" y="2802592"/>
            <a:ext cx="89647" cy="45719"/>
          </a:xfrm>
        </p:spPr>
        <p:txBody>
          <a:bodyPr>
            <a:normAutofit fontScale="90000"/>
          </a:bodyPr>
          <a:lstStyle/>
          <a:p>
            <a:r>
              <a:rPr lang="en-US" sz="800" dirty="0"/>
              <a:t>.</a:t>
            </a:r>
            <a:endParaRPr lang="en-IN" sz="800" dirty="0"/>
          </a:p>
        </p:txBody>
      </p:sp>
      <p:sp>
        <p:nvSpPr>
          <p:cNvPr id="3" name="Content Placeholder 2">
            <a:extLst>
              <a:ext uri="{FF2B5EF4-FFF2-40B4-BE49-F238E27FC236}">
                <a16:creationId xmlns:a16="http://schemas.microsoft.com/office/drawing/2014/main" id="{DE419495-ADC0-A0E0-43AB-E536155B01CC}"/>
              </a:ext>
            </a:extLst>
          </p:cNvPr>
          <p:cNvSpPr>
            <a:spLocks noGrp="1"/>
          </p:cNvSpPr>
          <p:nvPr>
            <p:ph idx="1"/>
          </p:nvPr>
        </p:nvSpPr>
        <p:spPr>
          <a:xfrm>
            <a:off x="474523" y="489698"/>
            <a:ext cx="11098911" cy="5660090"/>
          </a:xfrm>
        </p:spPr>
        <p:txBody>
          <a:bodyPr/>
          <a:lstStyle/>
          <a:p>
            <a:pPr marL="36900" indent="0">
              <a:buNone/>
            </a:pPr>
            <a:r>
              <a:rPr lang="en-US" dirty="0"/>
              <a:t>The following are the pre-processing techniques we perform on our messages</a:t>
            </a:r>
          </a:p>
          <a:p>
            <a:pPr marL="36900" indent="0">
              <a:buNone/>
            </a:pPr>
            <a:endParaRPr lang="en-US" dirty="0"/>
          </a:p>
          <a:p>
            <a:pPr>
              <a:buFont typeface="Goudy Old Style" panose="02020502050305020303" pitchFamily="18" charset="0"/>
              <a:buChar char="&gt;"/>
            </a:pPr>
            <a:r>
              <a:rPr lang="en-US" dirty="0"/>
              <a:t>Converting text to lower case</a:t>
            </a:r>
          </a:p>
          <a:p>
            <a:pPr>
              <a:buFont typeface="Goudy Old Style" panose="02020502050305020303" pitchFamily="18" charset="0"/>
              <a:buChar char="&gt;"/>
            </a:pPr>
            <a:r>
              <a:rPr lang="en-US" dirty="0"/>
              <a:t>Tokenization of text (breaking sentences into words)</a:t>
            </a:r>
          </a:p>
          <a:p>
            <a:pPr>
              <a:buFont typeface="Goudy Old Style" panose="02020502050305020303" pitchFamily="18" charset="0"/>
              <a:buChar char="&gt;"/>
            </a:pPr>
            <a:r>
              <a:rPr lang="en-US" dirty="0"/>
              <a:t>Removing of special words or symbols</a:t>
            </a:r>
          </a:p>
          <a:p>
            <a:pPr>
              <a:buFont typeface="Goudy Old Style" panose="02020502050305020303" pitchFamily="18" charset="0"/>
              <a:buChar char="&gt;"/>
            </a:pPr>
            <a:r>
              <a:rPr lang="en-US" dirty="0"/>
              <a:t>Removing stop words</a:t>
            </a:r>
          </a:p>
          <a:p>
            <a:pPr>
              <a:buFont typeface="Goudy Old Style" panose="02020502050305020303" pitchFamily="18" charset="0"/>
              <a:buChar char="&gt;"/>
            </a:pPr>
            <a:r>
              <a:rPr lang="en-IN" dirty="0"/>
              <a:t>Stemming and Lemmatization</a:t>
            </a:r>
            <a:endParaRPr lang="en-US" dirty="0"/>
          </a:p>
          <a:p>
            <a:pPr>
              <a:buFont typeface="Goudy Old Style" panose="02020502050305020303" pitchFamily="18" charset="0"/>
              <a:buChar char="&gt;"/>
            </a:pPr>
            <a:endParaRPr lang="en-IN" dirty="0"/>
          </a:p>
        </p:txBody>
      </p:sp>
    </p:spTree>
    <p:extLst>
      <p:ext uri="{BB962C8B-B14F-4D97-AF65-F5344CB8AC3E}">
        <p14:creationId xmlns:p14="http://schemas.microsoft.com/office/powerpoint/2010/main" val="2565809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D2429-A6C4-657E-C2F7-4F45703415D6}"/>
              </a:ext>
            </a:extLst>
          </p:cNvPr>
          <p:cNvSpPr>
            <a:spLocks noGrp="1"/>
          </p:cNvSpPr>
          <p:nvPr>
            <p:ph type="title"/>
          </p:nvPr>
        </p:nvSpPr>
        <p:spPr>
          <a:xfrm>
            <a:off x="680712" y="233083"/>
            <a:ext cx="5854558" cy="1257300"/>
          </a:xfrm>
        </p:spPr>
        <p:txBody>
          <a:bodyPr>
            <a:normAutofit/>
          </a:bodyPr>
          <a:lstStyle/>
          <a:p>
            <a:r>
              <a:rPr lang="en-US" sz="5400" dirty="0"/>
              <a:t>SNAP SHOTS</a:t>
            </a:r>
            <a:endParaRPr lang="en-IN" sz="5400" dirty="0"/>
          </a:p>
        </p:txBody>
      </p:sp>
      <p:pic>
        <p:nvPicPr>
          <p:cNvPr id="5" name="Content Placeholder 4">
            <a:extLst>
              <a:ext uri="{FF2B5EF4-FFF2-40B4-BE49-F238E27FC236}">
                <a16:creationId xmlns:a16="http://schemas.microsoft.com/office/drawing/2014/main" id="{B7623AE5-B43A-1BF9-BEFF-03B90AE99411}"/>
              </a:ext>
            </a:extLst>
          </p:cNvPr>
          <p:cNvPicPr>
            <a:picLocks noGrp="1" noChangeAspect="1"/>
          </p:cNvPicPr>
          <p:nvPr>
            <p:ph idx="1"/>
          </p:nvPr>
        </p:nvPicPr>
        <p:blipFill>
          <a:blip r:embed="rId2"/>
          <a:stretch>
            <a:fillRect/>
          </a:stretch>
        </p:blipFill>
        <p:spPr>
          <a:xfrm>
            <a:off x="1434352" y="1323853"/>
            <a:ext cx="9807389" cy="4996265"/>
          </a:xfrm>
        </p:spPr>
      </p:pic>
    </p:spTree>
    <p:extLst>
      <p:ext uri="{BB962C8B-B14F-4D97-AF65-F5344CB8AC3E}">
        <p14:creationId xmlns:p14="http://schemas.microsoft.com/office/powerpoint/2010/main" val="3827196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F6F1A-8D85-92A0-7421-7601FB02A832}"/>
              </a:ext>
            </a:extLst>
          </p:cNvPr>
          <p:cNvSpPr>
            <a:spLocks noGrp="1"/>
          </p:cNvSpPr>
          <p:nvPr>
            <p:ph type="title"/>
          </p:nvPr>
        </p:nvSpPr>
        <p:spPr>
          <a:xfrm flipH="1">
            <a:off x="13006891" y="1497106"/>
            <a:ext cx="45719" cy="56028"/>
          </a:xfrm>
        </p:spPr>
        <p:txBody>
          <a:bodyPr>
            <a:normAutofit fontScale="90000"/>
          </a:bodyPr>
          <a:lstStyle/>
          <a:p>
            <a:r>
              <a:rPr lang="en-US" sz="800" dirty="0"/>
              <a:t>.</a:t>
            </a:r>
            <a:endParaRPr lang="en-IN" sz="800" dirty="0"/>
          </a:p>
        </p:txBody>
      </p:sp>
      <p:pic>
        <p:nvPicPr>
          <p:cNvPr id="4" name="Picture 3">
            <a:extLst>
              <a:ext uri="{FF2B5EF4-FFF2-40B4-BE49-F238E27FC236}">
                <a16:creationId xmlns:a16="http://schemas.microsoft.com/office/drawing/2014/main" id="{8249CE7A-08B1-9EBB-758A-8CCF7D2BA669}"/>
              </a:ext>
            </a:extLst>
          </p:cNvPr>
          <p:cNvPicPr>
            <a:picLocks noChangeAspect="1"/>
          </p:cNvPicPr>
          <p:nvPr/>
        </p:nvPicPr>
        <p:blipFill>
          <a:blip r:embed="rId2"/>
          <a:stretch>
            <a:fillRect/>
          </a:stretch>
        </p:blipFill>
        <p:spPr>
          <a:xfrm>
            <a:off x="797856" y="456638"/>
            <a:ext cx="10378446" cy="5837876"/>
          </a:xfrm>
          <a:prstGeom prst="rect">
            <a:avLst/>
          </a:prstGeom>
        </p:spPr>
      </p:pic>
    </p:spTree>
    <p:extLst>
      <p:ext uri="{BB962C8B-B14F-4D97-AF65-F5344CB8AC3E}">
        <p14:creationId xmlns:p14="http://schemas.microsoft.com/office/powerpoint/2010/main" val="2492564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3BF22-8615-5933-3A60-4D35CAEBA68B}"/>
              </a:ext>
            </a:extLst>
          </p:cNvPr>
          <p:cNvSpPr>
            <a:spLocks noGrp="1"/>
          </p:cNvSpPr>
          <p:nvPr>
            <p:ph type="title"/>
          </p:nvPr>
        </p:nvSpPr>
        <p:spPr>
          <a:xfrm>
            <a:off x="913795" y="609600"/>
            <a:ext cx="4733970" cy="851647"/>
          </a:xfrm>
        </p:spPr>
        <p:txBody>
          <a:bodyPr>
            <a:normAutofit/>
          </a:bodyPr>
          <a:lstStyle/>
          <a:p>
            <a:r>
              <a:rPr lang="en-US" sz="5400" dirty="0"/>
              <a:t>CONSLUSION</a:t>
            </a:r>
            <a:endParaRPr lang="en-IN" sz="5400" dirty="0"/>
          </a:p>
        </p:txBody>
      </p:sp>
      <p:sp>
        <p:nvSpPr>
          <p:cNvPr id="3" name="Content Placeholder 2">
            <a:extLst>
              <a:ext uri="{FF2B5EF4-FFF2-40B4-BE49-F238E27FC236}">
                <a16:creationId xmlns:a16="http://schemas.microsoft.com/office/drawing/2014/main" id="{9EF5E4F9-070C-81CF-37F4-0F39D3FF9252}"/>
              </a:ext>
            </a:extLst>
          </p:cNvPr>
          <p:cNvSpPr>
            <a:spLocks noGrp="1"/>
          </p:cNvSpPr>
          <p:nvPr>
            <p:ph idx="1"/>
          </p:nvPr>
        </p:nvSpPr>
        <p:spPr/>
        <p:txBody>
          <a:bodyPr>
            <a:normAutofit lnSpcReduction="10000"/>
          </a:bodyPr>
          <a:lstStyle/>
          <a:p>
            <a:pPr marL="36900" indent="0">
              <a:buNone/>
            </a:pPr>
            <a:r>
              <a:rPr lang="en-US" dirty="0"/>
              <a:t>Email classification is a technique used to classify emails into different categories such as spam or ham. Naive Bayes classifier technique has become a very popular method in mail filtering Email. Every word has certain probability of occurring in spam or ham email in its database. However, it is not enough to evaluate the performance based on the accuracy alone since the dataset is imbalanced. After some examinations, NB algorithm still manages to provide good precision and f measure with 0.98 of precision while 0.97 for f-measure. Different algorithms will provide different performances and results based on the features used. For future works, adding more features such as message lengths might help the classifiers to train data better and give better performance.</a:t>
            </a:r>
            <a:endParaRPr lang="en-IN" dirty="0"/>
          </a:p>
        </p:txBody>
      </p:sp>
    </p:spTree>
    <p:extLst>
      <p:ext uri="{BB962C8B-B14F-4D97-AF65-F5344CB8AC3E}">
        <p14:creationId xmlns:p14="http://schemas.microsoft.com/office/powerpoint/2010/main" val="9106491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{C1B5FEC1-6708-4008-8089-3C548729407D}tf55705232_win32</Template>
  <TotalTime>26</TotalTime>
  <Words>563</Words>
  <Application>Microsoft Office PowerPoint</Application>
  <PresentationFormat>Widescreen</PresentationFormat>
  <Paragraphs>30</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Century Gothic</vt:lpstr>
      <vt:lpstr>Goudy Old Style</vt:lpstr>
      <vt:lpstr>Wingdings</vt:lpstr>
      <vt:lpstr>Wingdings 2</vt:lpstr>
      <vt:lpstr>SlateVTI</vt:lpstr>
      <vt:lpstr>Email/SMS Spam  Detector</vt:lpstr>
      <vt:lpstr>Table of content  </vt:lpstr>
      <vt:lpstr>INTRODUCTION</vt:lpstr>
      <vt:lpstr>PROBLEM STATEMENT</vt:lpstr>
      <vt:lpstr>METHODOLOGY</vt:lpstr>
      <vt:lpstr>.</vt:lpstr>
      <vt:lpstr>SNAP SHOTS</vt:lpstr>
      <vt:lpstr>.</vt:lpstr>
      <vt:lpstr>CONSLUSION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Email/SMS Spam  Detector</dc:title>
  <dc:creator>Sarthak Jaiswal</dc:creator>
  <cp:lastModifiedBy>Sarthak Jaiswal</cp:lastModifiedBy>
  <cp:revision>1</cp:revision>
  <dcterms:created xsi:type="dcterms:W3CDTF">2023-07-11T01:08:41Z</dcterms:created>
  <dcterms:modified xsi:type="dcterms:W3CDTF">2023-07-11T01:35:08Z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