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86"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2222500" cy="1257300"/>
  <p:notesSz cx="2222500" cy="1257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83" d="100"/>
          <a:sy n="383" d="100"/>
        </p:scale>
        <p:origin x="1387" y="22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0B0E93-F7B1-4425-AC70-DDCC8BEA93AB}"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IN"/>
        </a:p>
      </dgm:t>
    </dgm:pt>
    <dgm:pt modelId="{C761B143-7143-460D-BCB9-A37CBC4A2403}">
      <dgm:prSet phldrT="[Text]"/>
      <dgm:spPr/>
      <dgm:t>
        <a:bodyPr/>
        <a:lstStyle/>
        <a:p>
          <a:r>
            <a:rPr lang="en-IN" b="1" spc="-15" dirty="0">
              <a:latin typeface="Roboto Bk"/>
              <a:cs typeface="Roboto Bk"/>
            </a:rPr>
            <a:t>Scalability</a:t>
          </a:r>
          <a:endParaRPr lang="en-IN" b="1" dirty="0"/>
        </a:p>
      </dgm:t>
    </dgm:pt>
    <dgm:pt modelId="{019E9072-B265-4A29-9B4C-8B13CE951204}" type="parTrans" cxnId="{74A9B4DA-9F27-4A26-AEBC-700326705FD3}">
      <dgm:prSet/>
      <dgm:spPr/>
      <dgm:t>
        <a:bodyPr/>
        <a:lstStyle/>
        <a:p>
          <a:endParaRPr lang="en-IN"/>
        </a:p>
      </dgm:t>
    </dgm:pt>
    <dgm:pt modelId="{F09EDD57-97FD-4033-A04E-C65AC4F2D717}" type="sibTrans" cxnId="{74A9B4DA-9F27-4A26-AEBC-700326705FD3}">
      <dgm:prSet/>
      <dgm:spPr/>
      <dgm:t>
        <a:bodyPr/>
        <a:lstStyle/>
        <a:p>
          <a:endParaRPr lang="en-IN"/>
        </a:p>
      </dgm:t>
    </dgm:pt>
    <dgm:pt modelId="{9AEEA7C9-7133-460B-9D61-1B7A68469950}">
      <dgm:prSet phldrT="[Text]"/>
      <dgm:spPr/>
      <dgm:t>
        <a:bodyPr/>
        <a:lstStyle/>
        <a:p>
          <a:r>
            <a:rPr lang="en-IN" b="1" spc="-15" dirty="0">
              <a:latin typeface="Roboto Bk"/>
              <a:cs typeface="Roboto Bk"/>
            </a:rPr>
            <a:t>Security</a:t>
          </a:r>
          <a:endParaRPr lang="en-IN" b="1" dirty="0"/>
        </a:p>
      </dgm:t>
    </dgm:pt>
    <dgm:pt modelId="{8ECF680A-744B-403E-BCA7-AC6F70017FF5}" type="parTrans" cxnId="{B4798CEC-FD7E-46C4-9046-10CDC6FE29E2}">
      <dgm:prSet/>
      <dgm:spPr/>
      <dgm:t>
        <a:bodyPr/>
        <a:lstStyle/>
        <a:p>
          <a:endParaRPr lang="en-IN"/>
        </a:p>
      </dgm:t>
    </dgm:pt>
    <dgm:pt modelId="{5B632B0B-98AF-4FD5-B7E6-8956871C953A}" type="sibTrans" cxnId="{B4798CEC-FD7E-46C4-9046-10CDC6FE29E2}">
      <dgm:prSet/>
      <dgm:spPr/>
      <dgm:t>
        <a:bodyPr/>
        <a:lstStyle/>
        <a:p>
          <a:endParaRPr lang="en-IN"/>
        </a:p>
      </dgm:t>
    </dgm:pt>
    <dgm:pt modelId="{0AAAC3E3-3962-48E9-9501-AF9CF86C307D}">
      <dgm:prSet phldrT="[Text]"/>
      <dgm:spPr/>
      <dgm:t>
        <a:bodyPr/>
        <a:lstStyle/>
        <a:p>
          <a:r>
            <a:rPr lang="en-IN" b="1" spc="-15" dirty="0">
              <a:latin typeface="Roboto Bk"/>
              <a:cs typeface="Roboto Bk"/>
            </a:rPr>
            <a:t>Cost-effectiveness</a:t>
          </a:r>
          <a:endParaRPr lang="en-IN" b="1" dirty="0"/>
        </a:p>
      </dgm:t>
    </dgm:pt>
    <dgm:pt modelId="{C544D1D3-54F6-42A3-A6F2-27E0EC67CF49}" type="parTrans" cxnId="{EB2E18E1-D063-444E-BD07-43BE9C37DEF6}">
      <dgm:prSet/>
      <dgm:spPr/>
      <dgm:t>
        <a:bodyPr/>
        <a:lstStyle/>
        <a:p>
          <a:endParaRPr lang="en-IN"/>
        </a:p>
      </dgm:t>
    </dgm:pt>
    <dgm:pt modelId="{592C222C-F828-44A2-9F8C-C8F946B6F609}" type="sibTrans" cxnId="{EB2E18E1-D063-444E-BD07-43BE9C37DEF6}">
      <dgm:prSet/>
      <dgm:spPr/>
      <dgm:t>
        <a:bodyPr/>
        <a:lstStyle/>
        <a:p>
          <a:endParaRPr lang="en-IN"/>
        </a:p>
      </dgm:t>
    </dgm:pt>
    <dgm:pt modelId="{A1C24946-2C38-4DF0-A672-8EF47E39F49B}">
      <dgm:prSet phldrT="[Text]"/>
      <dgm:spPr/>
      <dgm:t>
        <a:bodyPr/>
        <a:lstStyle/>
        <a:p>
          <a:r>
            <a:rPr lang="en-IN" b="1" spc="-15" dirty="0">
              <a:latin typeface="Roboto Bk"/>
              <a:cs typeface="Roboto Bk"/>
            </a:rPr>
            <a:t>Flexibility</a:t>
          </a:r>
          <a:endParaRPr lang="en-IN" b="1" dirty="0"/>
        </a:p>
      </dgm:t>
    </dgm:pt>
    <dgm:pt modelId="{45BF40A6-0B69-4180-A271-78F3F5917376}" type="parTrans" cxnId="{340E8E27-E522-465B-AA4B-B879B556A100}">
      <dgm:prSet/>
      <dgm:spPr/>
      <dgm:t>
        <a:bodyPr/>
        <a:lstStyle/>
        <a:p>
          <a:endParaRPr lang="en-IN"/>
        </a:p>
      </dgm:t>
    </dgm:pt>
    <dgm:pt modelId="{B26F1E00-907E-47B0-B678-AD90DD0443EA}" type="sibTrans" cxnId="{340E8E27-E522-465B-AA4B-B879B556A100}">
      <dgm:prSet/>
      <dgm:spPr/>
      <dgm:t>
        <a:bodyPr/>
        <a:lstStyle/>
        <a:p>
          <a:endParaRPr lang="en-IN"/>
        </a:p>
      </dgm:t>
    </dgm:pt>
    <dgm:pt modelId="{DBBA9047-28AA-42C0-9DBE-48BC8D995D8B}">
      <dgm:prSet phldrT="[Text]"/>
      <dgm:spPr/>
      <dgm:t>
        <a:bodyPr/>
        <a:lstStyle/>
        <a:p>
          <a:r>
            <a:rPr lang="en-IN" b="1" spc="-15" dirty="0">
              <a:latin typeface="Roboto Bk"/>
              <a:cs typeface="Roboto Bk"/>
            </a:rPr>
            <a:t>Reliability</a:t>
          </a:r>
          <a:endParaRPr lang="en-IN" b="1" dirty="0"/>
        </a:p>
      </dgm:t>
    </dgm:pt>
    <dgm:pt modelId="{9819D04A-F995-41FD-B701-188947D7F180}" type="sibTrans" cxnId="{AC5C147D-779C-4195-A451-2C1F741361BB}">
      <dgm:prSet/>
      <dgm:spPr/>
      <dgm:t>
        <a:bodyPr/>
        <a:lstStyle/>
        <a:p>
          <a:endParaRPr lang="en-IN"/>
        </a:p>
      </dgm:t>
    </dgm:pt>
    <dgm:pt modelId="{6B231A72-E154-4C0A-AFAF-D328BA5690D2}" type="parTrans" cxnId="{AC5C147D-779C-4195-A451-2C1F741361BB}">
      <dgm:prSet/>
      <dgm:spPr/>
      <dgm:t>
        <a:bodyPr/>
        <a:lstStyle/>
        <a:p>
          <a:endParaRPr lang="en-IN"/>
        </a:p>
      </dgm:t>
    </dgm:pt>
    <dgm:pt modelId="{FCEE9FAB-F1CA-4FBA-AB2A-0AC760B0BEFF}" type="pres">
      <dgm:prSet presAssocID="{8D0B0E93-F7B1-4425-AC70-DDCC8BEA93AB}" presName="diagram" presStyleCnt="0">
        <dgm:presLayoutVars>
          <dgm:dir/>
          <dgm:resizeHandles val="exact"/>
        </dgm:presLayoutVars>
      </dgm:prSet>
      <dgm:spPr/>
    </dgm:pt>
    <dgm:pt modelId="{C97F2A2A-7E8C-43BC-B1CC-46BE71388124}" type="pres">
      <dgm:prSet presAssocID="{C761B143-7143-460D-BCB9-A37CBC4A2403}" presName="node" presStyleLbl="node1" presStyleIdx="0" presStyleCnt="5">
        <dgm:presLayoutVars>
          <dgm:bulletEnabled val="1"/>
        </dgm:presLayoutVars>
      </dgm:prSet>
      <dgm:spPr/>
    </dgm:pt>
    <dgm:pt modelId="{7C886F85-A941-4E5B-A421-E64CC1434DA7}" type="pres">
      <dgm:prSet presAssocID="{F09EDD57-97FD-4033-A04E-C65AC4F2D717}" presName="sibTrans" presStyleCnt="0"/>
      <dgm:spPr/>
    </dgm:pt>
    <dgm:pt modelId="{C431FAF8-27F3-405A-8AC1-5CD77407E3A2}" type="pres">
      <dgm:prSet presAssocID="{9AEEA7C9-7133-460B-9D61-1B7A68469950}" presName="node" presStyleLbl="node1" presStyleIdx="1" presStyleCnt="5">
        <dgm:presLayoutVars>
          <dgm:bulletEnabled val="1"/>
        </dgm:presLayoutVars>
      </dgm:prSet>
      <dgm:spPr/>
    </dgm:pt>
    <dgm:pt modelId="{C950085B-73AD-4325-BC9F-6CAF52868986}" type="pres">
      <dgm:prSet presAssocID="{5B632B0B-98AF-4FD5-B7E6-8956871C953A}" presName="sibTrans" presStyleCnt="0"/>
      <dgm:spPr/>
    </dgm:pt>
    <dgm:pt modelId="{64C93E17-7428-4010-95E7-25DE71986738}" type="pres">
      <dgm:prSet presAssocID="{DBBA9047-28AA-42C0-9DBE-48BC8D995D8B}" presName="node" presStyleLbl="node1" presStyleIdx="2" presStyleCnt="5">
        <dgm:presLayoutVars>
          <dgm:bulletEnabled val="1"/>
        </dgm:presLayoutVars>
      </dgm:prSet>
      <dgm:spPr/>
    </dgm:pt>
    <dgm:pt modelId="{8138E8A5-BCF3-4647-B3A7-9A2BDED9249F}" type="pres">
      <dgm:prSet presAssocID="{9819D04A-F995-41FD-B701-188947D7F180}" presName="sibTrans" presStyleCnt="0"/>
      <dgm:spPr/>
    </dgm:pt>
    <dgm:pt modelId="{3E051B28-728A-4C99-A98F-53EF36E23279}" type="pres">
      <dgm:prSet presAssocID="{0AAAC3E3-3962-48E9-9501-AF9CF86C307D}" presName="node" presStyleLbl="node1" presStyleIdx="3" presStyleCnt="5">
        <dgm:presLayoutVars>
          <dgm:bulletEnabled val="1"/>
        </dgm:presLayoutVars>
      </dgm:prSet>
      <dgm:spPr/>
    </dgm:pt>
    <dgm:pt modelId="{56C5580B-D3E4-4C62-9B67-E9DD4FC7AFDD}" type="pres">
      <dgm:prSet presAssocID="{592C222C-F828-44A2-9F8C-C8F946B6F609}" presName="sibTrans" presStyleCnt="0"/>
      <dgm:spPr/>
    </dgm:pt>
    <dgm:pt modelId="{AA194047-CAEB-4A1A-908B-82C95BEB5976}" type="pres">
      <dgm:prSet presAssocID="{A1C24946-2C38-4DF0-A672-8EF47E39F49B}" presName="node" presStyleLbl="node1" presStyleIdx="4" presStyleCnt="5">
        <dgm:presLayoutVars>
          <dgm:bulletEnabled val="1"/>
        </dgm:presLayoutVars>
      </dgm:prSet>
      <dgm:spPr/>
    </dgm:pt>
  </dgm:ptLst>
  <dgm:cxnLst>
    <dgm:cxn modelId="{340E8E27-E522-465B-AA4B-B879B556A100}" srcId="{8D0B0E93-F7B1-4425-AC70-DDCC8BEA93AB}" destId="{A1C24946-2C38-4DF0-A672-8EF47E39F49B}" srcOrd="4" destOrd="0" parTransId="{45BF40A6-0B69-4180-A271-78F3F5917376}" sibTransId="{B26F1E00-907E-47B0-B678-AD90DD0443EA}"/>
    <dgm:cxn modelId="{2F23F278-E4F3-47F2-8725-DE017FF317F2}" type="presOf" srcId="{8D0B0E93-F7B1-4425-AC70-DDCC8BEA93AB}" destId="{FCEE9FAB-F1CA-4FBA-AB2A-0AC760B0BEFF}" srcOrd="0" destOrd="0" presId="urn:microsoft.com/office/officeart/2005/8/layout/default"/>
    <dgm:cxn modelId="{AC5C147D-779C-4195-A451-2C1F741361BB}" srcId="{8D0B0E93-F7B1-4425-AC70-DDCC8BEA93AB}" destId="{DBBA9047-28AA-42C0-9DBE-48BC8D995D8B}" srcOrd="2" destOrd="0" parTransId="{6B231A72-E154-4C0A-AFAF-D328BA5690D2}" sibTransId="{9819D04A-F995-41FD-B701-188947D7F180}"/>
    <dgm:cxn modelId="{FB5CC683-C5A6-47DD-BCA4-031448805338}" type="presOf" srcId="{A1C24946-2C38-4DF0-A672-8EF47E39F49B}" destId="{AA194047-CAEB-4A1A-908B-82C95BEB5976}" srcOrd="0" destOrd="0" presId="urn:microsoft.com/office/officeart/2005/8/layout/default"/>
    <dgm:cxn modelId="{74A9B4DA-9F27-4A26-AEBC-700326705FD3}" srcId="{8D0B0E93-F7B1-4425-AC70-DDCC8BEA93AB}" destId="{C761B143-7143-460D-BCB9-A37CBC4A2403}" srcOrd="0" destOrd="0" parTransId="{019E9072-B265-4A29-9B4C-8B13CE951204}" sibTransId="{F09EDD57-97FD-4033-A04E-C65AC4F2D717}"/>
    <dgm:cxn modelId="{EB2E18E1-D063-444E-BD07-43BE9C37DEF6}" srcId="{8D0B0E93-F7B1-4425-AC70-DDCC8BEA93AB}" destId="{0AAAC3E3-3962-48E9-9501-AF9CF86C307D}" srcOrd="3" destOrd="0" parTransId="{C544D1D3-54F6-42A3-A6F2-27E0EC67CF49}" sibTransId="{592C222C-F828-44A2-9F8C-C8F946B6F609}"/>
    <dgm:cxn modelId="{CB88EBE4-570B-4836-B917-F9C80EE57C4D}" type="presOf" srcId="{9AEEA7C9-7133-460B-9D61-1B7A68469950}" destId="{C431FAF8-27F3-405A-8AC1-5CD77407E3A2}" srcOrd="0" destOrd="0" presId="urn:microsoft.com/office/officeart/2005/8/layout/default"/>
    <dgm:cxn modelId="{FFF6ACE5-F699-4B3D-A45C-EACE21FC647B}" type="presOf" srcId="{DBBA9047-28AA-42C0-9DBE-48BC8D995D8B}" destId="{64C93E17-7428-4010-95E7-25DE71986738}" srcOrd="0" destOrd="0" presId="urn:microsoft.com/office/officeart/2005/8/layout/default"/>
    <dgm:cxn modelId="{B4798CEC-FD7E-46C4-9046-10CDC6FE29E2}" srcId="{8D0B0E93-F7B1-4425-AC70-DDCC8BEA93AB}" destId="{9AEEA7C9-7133-460B-9D61-1B7A68469950}" srcOrd="1" destOrd="0" parTransId="{8ECF680A-744B-403E-BCA7-AC6F70017FF5}" sibTransId="{5B632B0B-98AF-4FD5-B7E6-8956871C953A}"/>
    <dgm:cxn modelId="{158124F3-EA98-40F4-9595-98D6F8D99C3B}" type="presOf" srcId="{C761B143-7143-460D-BCB9-A37CBC4A2403}" destId="{C97F2A2A-7E8C-43BC-B1CC-46BE71388124}" srcOrd="0" destOrd="0" presId="urn:microsoft.com/office/officeart/2005/8/layout/default"/>
    <dgm:cxn modelId="{EFD19BFF-8314-4B85-8086-8769729C10A1}" type="presOf" srcId="{0AAAC3E3-3962-48E9-9501-AF9CF86C307D}" destId="{3E051B28-728A-4C99-A98F-53EF36E23279}" srcOrd="0" destOrd="0" presId="urn:microsoft.com/office/officeart/2005/8/layout/default"/>
    <dgm:cxn modelId="{F13A581F-6B4B-44CF-B28E-1878FE9CF8B8}" type="presParOf" srcId="{FCEE9FAB-F1CA-4FBA-AB2A-0AC760B0BEFF}" destId="{C97F2A2A-7E8C-43BC-B1CC-46BE71388124}" srcOrd="0" destOrd="0" presId="urn:microsoft.com/office/officeart/2005/8/layout/default"/>
    <dgm:cxn modelId="{5545B99E-5B76-4891-878A-C1737B3E07E1}" type="presParOf" srcId="{FCEE9FAB-F1CA-4FBA-AB2A-0AC760B0BEFF}" destId="{7C886F85-A941-4E5B-A421-E64CC1434DA7}" srcOrd="1" destOrd="0" presId="urn:microsoft.com/office/officeart/2005/8/layout/default"/>
    <dgm:cxn modelId="{E13DEC06-C4A8-47B2-9643-D00B41F866E8}" type="presParOf" srcId="{FCEE9FAB-F1CA-4FBA-AB2A-0AC760B0BEFF}" destId="{C431FAF8-27F3-405A-8AC1-5CD77407E3A2}" srcOrd="2" destOrd="0" presId="urn:microsoft.com/office/officeart/2005/8/layout/default"/>
    <dgm:cxn modelId="{45C952C7-6A9A-4939-8556-0E3D997C74BE}" type="presParOf" srcId="{FCEE9FAB-F1CA-4FBA-AB2A-0AC760B0BEFF}" destId="{C950085B-73AD-4325-BC9F-6CAF52868986}" srcOrd="3" destOrd="0" presId="urn:microsoft.com/office/officeart/2005/8/layout/default"/>
    <dgm:cxn modelId="{91D6A10E-7C25-4E4B-BC8B-2C41174BC5AB}" type="presParOf" srcId="{FCEE9FAB-F1CA-4FBA-AB2A-0AC760B0BEFF}" destId="{64C93E17-7428-4010-95E7-25DE71986738}" srcOrd="4" destOrd="0" presId="urn:microsoft.com/office/officeart/2005/8/layout/default"/>
    <dgm:cxn modelId="{CEFC74EB-23CA-4CDB-93D8-1C2ECEA0D3DD}" type="presParOf" srcId="{FCEE9FAB-F1CA-4FBA-AB2A-0AC760B0BEFF}" destId="{8138E8A5-BCF3-4647-B3A7-9A2BDED9249F}" srcOrd="5" destOrd="0" presId="urn:microsoft.com/office/officeart/2005/8/layout/default"/>
    <dgm:cxn modelId="{EF896B10-4F1C-4807-96DE-77FADAA611B6}" type="presParOf" srcId="{FCEE9FAB-F1CA-4FBA-AB2A-0AC760B0BEFF}" destId="{3E051B28-728A-4C99-A98F-53EF36E23279}" srcOrd="6" destOrd="0" presId="urn:microsoft.com/office/officeart/2005/8/layout/default"/>
    <dgm:cxn modelId="{F534B020-EF62-46D8-8CC1-81A0698B2DA5}" type="presParOf" srcId="{FCEE9FAB-F1CA-4FBA-AB2A-0AC760B0BEFF}" destId="{56C5580B-D3E4-4C62-9B67-E9DD4FC7AFDD}" srcOrd="7" destOrd="0" presId="urn:microsoft.com/office/officeart/2005/8/layout/default"/>
    <dgm:cxn modelId="{1C46BD2B-D3C1-414D-BE65-BCFF74985301}" type="presParOf" srcId="{FCEE9FAB-F1CA-4FBA-AB2A-0AC760B0BEFF}" destId="{AA194047-CAEB-4A1A-908B-82C95BEB5976}"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7F2A2A-7E8C-43BC-B1CC-46BE71388124}">
      <dsp:nvSpPr>
        <dsp:cNvPr id="0" name=""/>
        <dsp:cNvSpPr/>
      </dsp:nvSpPr>
      <dsp:spPr>
        <a:xfrm>
          <a:off x="0" y="123652"/>
          <a:ext cx="469635" cy="28178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IN" sz="500" b="1" kern="1200" spc="-15" dirty="0">
              <a:latin typeface="Roboto Bk"/>
              <a:cs typeface="Roboto Bk"/>
            </a:rPr>
            <a:t>Scalability</a:t>
          </a:r>
          <a:endParaRPr lang="en-IN" sz="500" b="1" kern="1200" dirty="0"/>
        </a:p>
      </dsp:txBody>
      <dsp:txXfrm>
        <a:off x="0" y="123652"/>
        <a:ext cx="469635" cy="281781"/>
      </dsp:txXfrm>
    </dsp:sp>
    <dsp:sp modelId="{C431FAF8-27F3-405A-8AC1-5CD77407E3A2}">
      <dsp:nvSpPr>
        <dsp:cNvPr id="0" name=""/>
        <dsp:cNvSpPr/>
      </dsp:nvSpPr>
      <dsp:spPr>
        <a:xfrm>
          <a:off x="516598" y="123652"/>
          <a:ext cx="469635" cy="281781"/>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IN" sz="500" b="1" kern="1200" spc="-15" dirty="0">
              <a:latin typeface="Roboto Bk"/>
              <a:cs typeface="Roboto Bk"/>
            </a:rPr>
            <a:t>Security</a:t>
          </a:r>
          <a:endParaRPr lang="en-IN" sz="500" b="1" kern="1200" dirty="0"/>
        </a:p>
      </dsp:txBody>
      <dsp:txXfrm>
        <a:off x="516598" y="123652"/>
        <a:ext cx="469635" cy="281781"/>
      </dsp:txXfrm>
    </dsp:sp>
    <dsp:sp modelId="{64C93E17-7428-4010-95E7-25DE71986738}">
      <dsp:nvSpPr>
        <dsp:cNvPr id="0" name=""/>
        <dsp:cNvSpPr/>
      </dsp:nvSpPr>
      <dsp:spPr>
        <a:xfrm>
          <a:off x="1033197" y="123652"/>
          <a:ext cx="469635" cy="281781"/>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IN" sz="500" b="1" kern="1200" spc="-15" dirty="0">
              <a:latin typeface="Roboto Bk"/>
              <a:cs typeface="Roboto Bk"/>
            </a:rPr>
            <a:t>Reliability</a:t>
          </a:r>
          <a:endParaRPr lang="en-IN" sz="500" b="1" kern="1200" dirty="0"/>
        </a:p>
      </dsp:txBody>
      <dsp:txXfrm>
        <a:off x="1033197" y="123652"/>
        <a:ext cx="469635" cy="281781"/>
      </dsp:txXfrm>
    </dsp:sp>
    <dsp:sp modelId="{3E051B28-728A-4C99-A98F-53EF36E23279}">
      <dsp:nvSpPr>
        <dsp:cNvPr id="0" name=""/>
        <dsp:cNvSpPr/>
      </dsp:nvSpPr>
      <dsp:spPr>
        <a:xfrm>
          <a:off x="258299" y="452396"/>
          <a:ext cx="469635" cy="28178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IN" sz="500" b="1" kern="1200" spc="-15" dirty="0">
              <a:latin typeface="Roboto Bk"/>
              <a:cs typeface="Roboto Bk"/>
            </a:rPr>
            <a:t>Cost-effectiveness</a:t>
          </a:r>
          <a:endParaRPr lang="en-IN" sz="500" b="1" kern="1200" dirty="0"/>
        </a:p>
      </dsp:txBody>
      <dsp:txXfrm>
        <a:off x="258299" y="452396"/>
        <a:ext cx="469635" cy="281781"/>
      </dsp:txXfrm>
    </dsp:sp>
    <dsp:sp modelId="{AA194047-CAEB-4A1A-908B-82C95BEB5976}">
      <dsp:nvSpPr>
        <dsp:cNvPr id="0" name=""/>
        <dsp:cNvSpPr/>
      </dsp:nvSpPr>
      <dsp:spPr>
        <a:xfrm>
          <a:off x="774898" y="452396"/>
          <a:ext cx="469635" cy="281781"/>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IN" sz="500" b="1" kern="1200" spc="-15" dirty="0">
              <a:latin typeface="Roboto Bk"/>
              <a:cs typeface="Roboto Bk"/>
            </a:rPr>
            <a:t>Flexibility</a:t>
          </a:r>
          <a:endParaRPr lang="en-IN" sz="500" b="1" kern="1200" dirty="0"/>
        </a:p>
      </dsp:txBody>
      <dsp:txXfrm>
        <a:off x="774898" y="452396"/>
        <a:ext cx="469635" cy="28178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66687" y="389763"/>
            <a:ext cx="1889125" cy="26403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33375" y="704088"/>
            <a:ext cx="1555750" cy="3143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5/16/2023</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350" b="1" i="0">
                <a:solidFill>
                  <a:schemeClr val="tx1"/>
                </a:solidFill>
                <a:latin typeface="Roboto Bk"/>
                <a:cs typeface="Roboto Bk"/>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5/16/2023</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 b="1" i="0">
                <a:solidFill>
                  <a:schemeClr val="tx1"/>
                </a:solidFill>
                <a:latin typeface="Arial"/>
                <a:cs typeface="Arial"/>
              </a:defRPr>
            </a:lvl1pPr>
          </a:lstStyle>
          <a:p>
            <a:endParaRPr/>
          </a:p>
        </p:txBody>
      </p:sp>
      <p:sp>
        <p:nvSpPr>
          <p:cNvPr id="3" name="Holder 3"/>
          <p:cNvSpPr>
            <a:spLocks noGrp="1"/>
          </p:cNvSpPr>
          <p:nvPr>
            <p:ph sz="half" idx="2"/>
          </p:nvPr>
        </p:nvSpPr>
        <p:spPr>
          <a:xfrm>
            <a:off x="111125" y="289179"/>
            <a:ext cx="966787" cy="82981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144587" y="289179"/>
            <a:ext cx="966787" cy="82981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5/16/2023</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5/16/2023</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5/16/2023</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666823" y="0"/>
            <a:ext cx="551180" cy="47625"/>
          </a:xfrm>
          <a:custGeom>
            <a:avLst/>
            <a:gdLst/>
            <a:ahLst/>
            <a:cxnLst/>
            <a:rect l="l" t="t" r="r" b="b"/>
            <a:pathLst>
              <a:path w="551180" h="47625">
                <a:moveTo>
                  <a:pt x="550876" y="47489"/>
                </a:moveTo>
                <a:lnTo>
                  <a:pt x="0" y="47489"/>
                </a:lnTo>
                <a:lnTo>
                  <a:pt x="0" y="0"/>
                </a:lnTo>
                <a:lnTo>
                  <a:pt x="550876" y="0"/>
                </a:lnTo>
                <a:lnTo>
                  <a:pt x="550876" y="47489"/>
                </a:lnTo>
                <a:close/>
              </a:path>
            </a:pathLst>
          </a:custGeom>
          <a:solidFill>
            <a:srgbClr val="DA7462"/>
          </a:solidFill>
        </p:spPr>
        <p:txBody>
          <a:bodyPr wrap="square" lIns="0" tIns="0" rIns="0" bIns="0" rtlCol="0"/>
          <a:lstStyle/>
          <a:p>
            <a:endParaRPr dirty="0"/>
          </a:p>
        </p:txBody>
      </p:sp>
      <p:sp>
        <p:nvSpPr>
          <p:cNvPr id="2" name="Holder 2"/>
          <p:cNvSpPr>
            <a:spLocks noGrp="1"/>
          </p:cNvSpPr>
          <p:nvPr>
            <p:ph type="title"/>
          </p:nvPr>
        </p:nvSpPr>
        <p:spPr>
          <a:xfrm>
            <a:off x="753875" y="69142"/>
            <a:ext cx="629285" cy="102235"/>
          </a:xfrm>
          <a:prstGeom prst="rect">
            <a:avLst/>
          </a:prstGeom>
        </p:spPr>
        <p:txBody>
          <a:bodyPr wrap="square" lIns="0" tIns="0" rIns="0" bIns="0">
            <a:spAutoFit/>
          </a:bodyPr>
          <a:lstStyle>
            <a:lvl1pPr>
              <a:defRPr sz="500" b="1" i="0">
                <a:solidFill>
                  <a:schemeClr val="tx1"/>
                </a:solidFill>
                <a:latin typeface="Arial"/>
                <a:cs typeface="Arial"/>
              </a:defRPr>
            </a:lvl1pPr>
          </a:lstStyle>
          <a:p>
            <a:endParaRPr/>
          </a:p>
        </p:txBody>
      </p:sp>
      <p:sp>
        <p:nvSpPr>
          <p:cNvPr id="3" name="Holder 3"/>
          <p:cNvSpPr>
            <a:spLocks noGrp="1"/>
          </p:cNvSpPr>
          <p:nvPr>
            <p:ph type="body" idx="1"/>
          </p:nvPr>
        </p:nvSpPr>
        <p:spPr>
          <a:xfrm>
            <a:off x="54177" y="209891"/>
            <a:ext cx="2114144" cy="823594"/>
          </a:xfrm>
          <a:prstGeom prst="rect">
            <a:avLst/>
          </a:prstGeom>
        </p:spPr>
        <p:txBody>
          <a:bodyPr wrap="square" lIns="0" tIns="0" rIns="0" bIns="0">
            <a:spAutoFit/>
          </a:bodyPr>
          <a:lstStyle>
            <a:lvl1pPr>
              <a:defRPr sz="350" b="1" i="0">
                <a:solidFill>
                  <a:schemeClr val="tx1"/>
                </a:solidFill>
                <a:latin typeface="Roboto Bk"/>
                <a:cs typeface="Roboto Bk"/>
              </a:defRPr>
            </a:lvl1pPr>
          </a:lstStyle>
          <a:p>
            <a:endParaRPr/>
          </a:p>
        </p:txBody>
      </p:sp>
      <p:sp>
        <p:nvSpPr>
          <p:cNvPr id="4" name="Holder 4"/>
          <p:cNvSpPr>
            <a:spLocks noGrp="1"/>
          </p:cNvSpPr>
          <p:nvPr>
            <p:ph type="ftr" sz="quarter" idx="5"/>
          </p:nvPr>
        </p:nvSpPr>
        <p:spPr>
          <a:xfrm>
            <a:off x="755650" y="1169289"/>
            <a:ext cx="711200" cy="62865"/>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111125" y="1169289"/>
            <a:ext cx="511175" cy="6286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5/16/2023</a:t>
            </a:fld>
            <a:endParaRPr lang="en-US" dirty="0"/>
          </a:p>
        </p:txBody>
      </p:sp>
      <p:sp>
        <p:nvSpPr>
          <p:cNvPr id="6" name="Holder 6"/>
          <p:cNvSpPr>
            <a:spLocks noGrp="1"/>
          </p:cNvSpPr>
          <p:nvPr>
            <p:ph type="sldNum" sz="quarter" idx="7"/>
          </p:nvPr>
        </p:nvSpPr>
        <p:spPr>
          <a:xfrm>
            <a:off x="1600200" y="1169289"/>
            <a:ext cx="511175" cy="6286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5.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5.xml"/><Relationship Id="rId4" Type="http://schemas.openxmlformats.org/officeDocument/2006/relationships/image" Target="../media/image10.jp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ordpress.org/about/requirements/" TargetMode="External"/><Relationship Id="rId7" Type="http://schemas.openxmlformats.org/officeDocument/2006/relationships/hyperlink" Target="https://help.github.com/en/github/managing-files-in-a-repository/adding-a-file-to-a-repository" TargetMode="External"/><Relationship Id="rId2" Type="http://schemas.openxmlformats.org/officeDocument/2006/relationships/hyperlink" Target="https://aws.amazon.com/ec2/" TargetMode="External"/><Relationship Id="rId1" Type="http://schemas.openxmlformats.org/officeDocument/2006/relationships/slideLayout" Target="../slideLayouts/slideLayout2.xml"/><Relationship Id="rId6" Type="http://schemas.openxmlformats.org/officeDocument/2006/relationships/hyperlink" Target="https://mobaxterm.mobatek.net/documentation.html#3_1" TargetMode="External"/><Relationship Id="rId5" Type="http://schemas.openxmlformats.org/officeDocument/2006/relationships/hyperlink" Target="https://httpd.apache.org/docs/" TargetMode="External"/><Relationship Id="rId4" Type="http://schemas.openxmlformats.org/officeDocument/2006/relationships/hyperlink" Target="https://wordpress.org/support/article/how-to-install-wordpres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78898" y="842220"/>
            <a:ext cx="43180" cy="407670"/>
          </a:xfrm>
          <a:custGeom>
            <a:avLst/>
            <a:gdLst/>
            <a:ahLst/>
            <a:cxnLst/>
            <a:rect l="l" t="t" r="r" b="b"/>
            <a:pathLst>
              <a:path w="43180" h="407669">
                <a:moveTo>
                  <a:pt x="43093" y="407194"/>
                </a:moveTo>
                <a:lnTo>
                  <a:pt x="0" y="407194"/>
                </a:lnTo>
                <a:lnTo>
                  <a:pt x="0" y="0"/>
                </a:lnTo>
                <a:lnTo>
                  <a:pt x="43093" y="0"/>
                </a:lnTo>
                <a:lnTo>
                  <a:pt x="43093" y="407194"/>
                </a:lnTo>
                <a:close/>
              </a:path>
            </a:pathLst>
          </a:custGeom>
          <a:solidFill>
            <a:srgbClr val="DA7462"/>
          </a:solidFill>
        </p:spPr>
        <p:txBody>
          <a:bodyPr wrap="square" lIns="0" tIns="0" rIns="0" bIns="0" rtlCol="0"/>
          <a:lstStyle/>
          <a:p>
            <a:endParaRPr dirty="0"/>
          </a:p>
        </p:txBody>
      </p:sp>
      <p:sp>
        <p:nvSpPr>
          <p:cNvPr id="3" name="object 3"/>
          <p:cNvSpPr/>
          <p:nvPr/>
        </p:nvSpPr>
        <p:spPr>
          <a:xfrm>
            <a:off x="0" y="1187"/>
            <a:ext cx="1608455" cy="46355"/>
          </a:xfrm>
          <a:custGeom>
            <a:avLst/>
            <a:gdLst/>
            <a:ahLst/>
            <a:cxnLst/>
            <a:rect l="l" t="t" r="r" b="b"/>
            <a:pathLst>
              <a:path w="1608455" h="46355">
                <a:moveTo>
                  <a:pt x="0" y="46302"/>
                </a:moveTo>
                <a:lnTo>
                  <a:pt x="1608065" y="46302"/>
                </a:lnTo>
                <a:lnTo>
                  <a:pt x="1608065" y="0"/>
                </a:lnTo>
                <a:lnTo>
                  <a:pt x="0" y="0"/>
                </a:lnTo>
                <a:lnTo>
                  <a:pt x="0" y="46302"/>
                </a:lnTo>
                <a:close/>
              </a:path>
            </a:pathLst>
          </a:custGeom>
          <a:solidFill>
            <a:srgbClr val="DA7462"/>
          </a:solidFill>
        </p:spPr>
        <p:txBody>
          <a:bodyPr wrap="square" lIns="0" tIns="0" rIns="0" bIns="0" rtlCol="0"/>
          <a:lstStyle/>
          <a:p>
            <a:endParaRPr dirty="0"/>
          </a:p>
        </p:txBody>
      </p:sp>
      <p:sp>
        <p:nvSpPr>
          <p:cNvPr id="4" name="object 4"/>
          <p:cNvSpPr txBox="1"/>
          <p:nvPr/>
        </p:nvSpPr>
        <p:spPr>
          <a:xfrm>
            <a:off x="139446" y="228078"/>
            <a:ext cx="1943608" cy="552972"/>
          </a:xfrm>
          <a:prstGeom prst="rect">
            <a:avLst/>
          </a:prstGeom>
        </p:spPr>
        <p:txBody>
          <a:bodyPr vert="horz" wrap="square" lIns="0" tIns="12700" rIns="0" bIns="0" rtlCol="0">
            <a:spAutoFit/>
          </a:bodyPr>
          <a:lstStyle/>
          <a:p>
            <a:pPr algn="ctr">
              <a:lnSpc>
                <a:spcPct val="100000"/>
              </a:lnSpc>
              <a:spcBef>
                <a:spcPts val="100"/>
              </a:spcBef>
            </a:pPr>
            <a:r>
              <a:rPr sz="500" b="1" dirty="0">
                <a:latin typeface="Times New Roman" panose="02020603050405020304" pitchFamily="18" charset="0"/>
                <a:cs typeface="Times New Roman" panose="02020603050405020304" pitchFamily="18" charset="0"/>
              </a:rPr>
              <a:t>CLOUDWP : THE FAST AND EASY WAY TO DEPLOY YOUR</a:t>
            </a:r>
            <a:endParaRPr sz="500" dirty="0">
              <a:latin typeface="Times New Roman" panose="02020603050405020304" pitchFamily="18" charset="0"/>
              <a:cs typeface="Times New Roman" panose="02020603050405020304" pitchFamily="18" charset="0"/>
            </a:endParaRPr>
          </a:p>
          <a:p>
            <a:pPr>
              <a:lnSpc>
                <a:spcPct val="100000"/>
              </a:lnSpc>
              <a:spcBef>
                <a:spcPts val="40"/>
              </a:spcBef>
            </a:pPr>
            <a:endParaRPr sz="400" dirty="0">
              <a:latin typeface="Times New Roman" panose="02020603050405020304" pitchFamily="18" charset="0"/>
              <a:cs typeface="Times New Roman" panose="02020603050405020304" pitchFamily="18" charset="0"/>
            </a:endParaRPr>
          </a:p>
          <a:p>
            <a:pPr algn="ctr">
              <a:lnSpc>
                <a:spcPct val="100000"/>
              </a:lnSpc>
            </a:pPr>
            <a:r>
              <a:rPr sz="500" b="1" dirty="0">
                <a:latin typeface="Times New Roman" panose="02020603050405020304" pitchFamily="18" charset="0"/>
                <a:cs typeface="Times New Roman" panose="02020603050405020304" pitchFamily="18" charset="0"/>
              </a:rPr>
              <a:t>WORDPRESS SITE ON THE CLOUD</a:t>
            </a:r>
            <a:endParaRPr sz="500" dirty="0">
              <a:latin typeface="Times New Roman" panose="02020603050405020304" pitchFamily="18" charset="0"/>
              <a:cs typeface="Times New Roman" panose="02020603050405020304" pitchFamily="18" charset="0"/>
            </a:endParaRPr>
          </a:p>
          <a:p>
            <a:pPr>
              <a:lnSpc>
                <a:spcPct val="100000"/>
              </a:lnSpc>
            </a:pPr>
            <a:endParaRPr sz="500" dirty="0">
              <a:latin typeface="Times New Roman" panose="02020603050405020304" pitchFamily="18" charset="0"/>
              <a:cs typeface="Times New Roman" panose="02020603050405020304" pitchFamily="18" charset="0"/>
            </a:endParaRPr>
          </a:p>
          <a:p>
            <a:pPr>
              <a:lnSpc>
                <a:spcPct val="100000"/>
              </a:lnSpc>
              <a:spcBef>
                <a:spcPts val="20"/>
              </a:spcBef>
            </a:pPr>
            <a:endParaRPr sz="400" dirty="0">
              <a:latin typeface="Times New Roman" panose="02020603050405020304" pitchFamily="18" charset="0"/>
              <a:cs typeface="Times New Roman" panose="02020603050405020304" pitchFamily="18" charset="0"/>
            </a:endParaRPr>
          </a:p>
          <a:p>
            <a:pPr marL="711835" marR="701675" indent="43180">
              <a:lnSpc>
                <a:spcPct val="103899"/>
              </a:lnSpc>
            </a:pPr>
            <a:r>
              <a:rPr sz="600" b="1" dirty="0">
                <a:latin typeface="Times New Roman" panose="02020603050405020304" pitchFamily="18" charset="0"/>
                <a:cs typeface="Times New Roman" panose="02020603050405020304" pitchFamily="18" charset="0"/>
              </a:rPr>
              <a:t>BCA - CTIS  SEMESTER VI</a:t>
            </a:r>
            <a:endParaRPr sz="600" dirty="0">
              <a:latin typeface="Times New Roman" panose="02020603050405020304" pitchFamily="18" charset="0"/>
              <a:cs typeface="Times New Roman" panose="02020603050405020304" pitchFamily="18" charset="0"/>
            </a:endParaRPr>
          </a:p>
        </p:txBody>
      </p:sp>
      <p:pic>
        <p:nvPicPr>
          <p:cNvPr id="5" name="object 5"/>
          <p:cNvPicPr/>
          <p:nvPr/>
        </p:nvPicPr>
        <p:blipFill>
          <a:blip r:embed="rId2" cstate="print"/>
          <a:stretch>
            <a:fillRect/>
          </a:stretch>
        </p:blipFill>
        <p:spPr>
          <a:xfrm>
            <a:off x="50619" y="843164"/>
            <a:ext cx="689337" cy="359731"/>
          </a:xfrm>
          <a:prstGeom prst="rect">
            <a:avLst/>
          </a:prstGeom>
        </p:spPr>
      </p:pic>
      <p:pic>
        <p:nvPicPr>
          <p:cNvPr id="6" name="object 6"/>
          <p:cNvPicPr/>
          <p:nvPr/>
        </p:nvPicPr>
        <p:blipFill>
          <a:blip r:embed="rId3" cstate="print"/>
          <a:stretch>
            <a:fillRect/>
          </a:stretch>
        </p:blipFill>
        <p:spPr>
          <a:xfrm>
            <a:off x="1453453" y="828859"/>
            <a:ext cx="664850" cy="3760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66823" y="1205774"/>
            <a:ext cx="551180" cy="43815"/>
          </a:xfrm>
          <a:custGeom>
            <a:avLst/>
            <a:gdLst/>
            <a:ahLst/>
            <a:cxnLst/>
            <a:rect l="l" t="t" r="r" b="b"/>
            <a:pathLst>
              <a:path w="551180" h="43815">
                <a:moveTo>
                  <a:pt x="0" y="43639"/>
                </a:moveTo>
                <a:lnTo>
                  <a:pt x="0" y="0"/>
                </a:lnTo>
                <a:lnTo>
                  <a:pt x="550875" y="0"/>
                </a:lnTo>
                <a:lnTo>
                  <a:pt x="550875" y="43639"/>
                </a:lnTo>
                <a:lnTo>
                  <a:pt x="0" y="43639"/>
                </a:lnTo>
                <a:close/>
              </a:path>
            </a:pathLst>
          </a:custGeom>
          <a:solidFill>
            <a:srgbClr val="DA7462"/>
          </a:solidFill>
        </p:spPr>
        <p:txBody>
          <a:bodyPr wrap="square" lIns="0" tIns="0" rIns="0" bIns="0" rtlCol="0"/>
          <a:lstStyle/>
          <a:p>
            <a:endParaRPr dirty="0"/>
          </a:p>
        </p:txBody>
      </p:sp>
      <p:sp>
        <p:nvSpPr>
          <p:cNvPr id="3" name="object 3"/>
          <p:cNvSpPr/>
          <p:nvPr/>
        </p:nvSpPr>
        <p:spPr>
          <a:xfrm>
            <a:off x="1666823" y="0"/>
            <a:ext cx="551180" cy="47625"/>
          </a:xfrm>
          <a:custGeom>
            <a:avLst/>
            <a:gdLst/>
            <a:ahLst/>
            <a:cxnLst/>
            <a:rect l="l" t="t" r="r" b="b"/>
            <a:pathLst>
              <a:path w="551180" h="47625">
                <a:moveTo>
                  <a:pt x="550876" y="47489"/>
                </a:moveTo>
                <a:lnTo>
                  <a:pt x="0" y="47489"/>
                </a:lnTo>
                <a:lnTo>
                  <a:pt x="0" y="0"/>
                </a:lnTo>
                <a:lnTo>
                  <a:pt x="550876" y="0"/>
                </a:lnTo>
                <a:lnTo>
                  <a:pt x="550876" y="47489"/>
                </a:lnTo>
                <a:close/>
              </a:path>
            </a:pathLst>
          </a:custGeom>
          <a:solidFill>
            <a:srgbClr val="DA7462"/>
          </a:solidFill>
        </p:spPr>
        <p:txBody>
          <a:bodyPr wrap="square" lIns="0" tIns="0" rIns="0" bIns="0" rtlCol="0"/>
          <a:lstStyle/>
          <a:p>
            <a:endParaRPr dirty="0"/>
          </a:p>
        </p:txBody>
      </p:sp>
      <p:sp>
        <p:nvSpPr>
          <p:cNvPr id="4" name="object 4"/>
          <p:cNvSpPr txBox="1">
            <a:spLocks noGrp="1"/>
          </p:cNvSpPr>
          <p:nvPr>
            <p:ph type="title"/>
          </p:nvPr>
        </p:nvSpPr>
        <p:spPr>
          <a:xfrm>
            <a:off x="784837" y="69165"/>
            <a:ext cx="652826" cy="105157"/>
          </a:xfrm>
          <a:prstGeom prst="rect">
            <a:avLst/>
          </a:prstGeom>
        </p:spPr>
        <p:txBody>
          <a:bodyPr vert="horz" wrap="square" lIns="0" tIns="12700" rIns="0" bIns="0" rtlCol="0">
            <a:spAutoFit/>
          </a:bodyPr>
          <a:lstStyle/>
          <a:p>
            <a:pPr marL="12700">
              <a:lnSpc>
                <a:spcPct val="100000"/>
              </a:lnSpc>
              <a:spcBef>
                <a:spcPts val="100"/>
              </a:spcBef>
            </a:pPr>
            <a:r>
              <a:rPr sz="600" dirty="0">
                <a:latin typeface="Trebuchet MS" panose="020B0603020202020204" pitchFamily="34" charset="0"/>
                <a:cs typeface="Tahoma"/>
              </a:rPr>
              <a:t>PROPOSED</a:t>
            </a:r>
            <a:r>
              <a:rPr sz="600" spc="-30" dirty="0">
                <a:latin typeface="Trebuchet MS" panose="020B0603020202020204" pitchFamily="34" charset="0"/>
                <a:cs typeface="Tahoma"/>
              </a:rPr>
              <a:t> </a:t>
            </a:r>
            <a:r>
              <a:rPr sz="600" spc="-5" dirty="0">
                <a:latin typeface="Trebuchet MS" panose="020B0603020202020204" pitchFamily="34" charset="0"/>
                <a:cs typeface="Tahoma"/>
              </a:rPr>
              <a:t>WORK</a:t>
            </a:r>
          </a:p>
        </p:txBody>
      </p:sp>
      <p:sp>
        <p:nvSpPr>
          <p:cNvPr id="5" name="object 5"/>
          <p:cNvSpPr txBox="1"/>
          <p:nvPr/>
        </p:nvSpPr>
        <p:spPr>
          <a:xfrm>
            <a:off x="38475" y="207627"/>
            <a:ext cx="2142490" cy="964688"/>
          </a:xfrm>
          <a:prstGeom prst="rect">
            <a:avLst/>
          </a:prstGeom>
        </p:spPr>
        <p:txBody>
          <a:bodyPr vert="horz" wrap="square" lIns="0" tIns="15240" rIns="0" bIns="0" rtlCol="0">
            <a:spAutoFit/>
          </a:bodyPr>
          <a:lstStyle/>
          <a:p>
            <a:pPr marL="40640" indent="-28575" algn="just">
              <a:lnSpc>
                <a:spcPct val="100000"/>
              </a:lnSpc>
              <a:spcBef>
                <a:spcPts val="120"/>
              </a:spcBef>
              <a:buSzPct val="71428"/>
              <a:buFont typeface="Roboto Cn"/>
              <a:buChar char="-"/>
              <a:tabLst>
                <a:tab pos="41275" algn="l"/>
              </a:tabLst>
            </a:pPr>
            <a:r>
              <a:rPr sz="350" b="1" dirty="0">
                <a:latin typeface="Roboto Bk"/>
                <a:cs typeface="Roboto Bk"/>
              </a:rPr>
              <a:t>Select a cloud hosting provider:</a:t>
            </a:r>
            <a:r>
              <a:rPr sz="350" dirty="0">
                <a:latin typeface="Roboto Bk"/>
                <a:cs typeface="Roboto Bk"/>
              </a:rPr>
              <a:t> Choose a cloud hosting company depending on your budget and requirements.</a:t>
            </a:r>
          </a:p>
          <a:p>
            <a:pPr algn="just">
              <a:lnSpc>
                <a:spcPct val="100000"/>
              </a:lnSpc>
              <a:spcBef>
                <a:spcPts val="30"/>
              </a:spcBef>
              <a:buFont typeface="Roboto Cn"/>
              <a:buChar char="-"/>
            </a:pPr>
            <a:endParaRPr sz="350" dirty="0">
              <a:latin typeface="Roboto Bk"/>
              <a:cs typeface="Roboto Bk"/>
            </a:endParaRPr>
          </a:p>
          <a:p>
            <a:pPr marL="12700" marR="5080" algn="just">
              <a:lnSpc>
                <a:spcPct val="106800"/>
              </a:lnSpc>
              <a:buSzPct val="71428"/>
              <a:buFont typeface="Roboto Cn"/>
              <a:buChar char="-"/>
              <a:tabLst>
                <a:tab pos="44450" algn="l"/>
              </a:tabLst>
            </a:pPr>
            <a:r>
              <a:rPr lang="en-US" sz="350" dirty="0">
                <a:latin typeface="Roboto Bk"/>
                <a:cs typeface="Roboto Bk"/>
              </a:rPr>
              <a:t> </a:t>
            </a:r>
            <a:r>
              <a:rPr sz="350" b="1" dirty="0">
                <a:latin typeface="Roboto Bk"/>
                <a:cs typeface="Roboto Bk"/>
              </a:rPr>
              <a:t>Create a virtual machine or instance:</a:t>
            </a:r>
            <a:r>
              <a:rPr sz="350" dirty="0">
                <a:latin typeface="Roboto Bk"/>
                <a:cs typeface="Roboto Bk"/>
              </a:rPr>
              <a:t> Create a virtual machine or instance using the cloud hosting provider of  your choice.</a:t>
            </a:r>
          </a:p>
          <a:p>
            <a:pPr algn="just">
              <a:lnSpc>
                <a:spcPct val="100000"/>
              </a:lnSpc>
              <a:spcBef>
                <a:spcPts val="30"/>
              </a:spcBef>
              <a:buFont typeface="Roboto Cn"/>
              <a:buChar char="-"/>
            </a:pPr>
            <a:endParaRPr sz="350" dirty="0">
              <a:latin typeface="Roboto Bk"/>
              <a:cs typeface="Roboto Bk"/>
            </a:endParaRPr>
          </a:p>
          <a:p>
            <a:pPr marL="12700" marR="5080" algn="just">
              <a:lnSpc>
                <a:spcPct val="106800"/>
              </a:lnSpc>
              <a:buSzPct val="71428"/>
              <a:buFont typeface="Roboto Cn"/>
              <a:buChar char="-"/>
              <a:tabLst>
                <a:tab pos="42545" algn="l"/>
              </a:tabLst>
            </a:pPr>
            <a:r>
              <a:rPr lang="en-US" sz="350" dirty="0">
                <a:latin typeface="Roboto Bk"/>
                <a:cs typeface="Roboto Bk"/>
              </a:rPr>
              <a:t> </a:t>
            </a:r>
            <a:r>
              <a:rPr sz="350" b="1" dirty="0">
                <a:latin typeface="Roboto Bk"/>
                <a:cs typeface="Roboto Bk"/>
              </a:rPr>
              <a:t>Install and conﬁgure web server software:</a:t>
            </a:r>
            <a:r>
              <a:rPr sz="350" dirty="0">
                <a:latin typeface="Roboto Bk"/>
                <a:cs typeface="Roboto Bk"/>
              </a:rPr>
              <a:t> On the virtual machine or instance, install and conﬁgure Apache web server software.</a:t>
            </a:r>
          </a:p>
          <a:p>
            <a:pPr algn="just">
              <a:lnSpc>
                <a:spcPct val="100000"/>
              </a:lnSpc>
              <a:spcBef>
                <a:spcPts val="30"/>
              </a:spcBef>
              <a:buFont typeface="Roboto Cn"/>
              <a:buChar char="-"/>
            </a:pPr>
            <a:endParaRPr sz="350" dirty="0">
              <a:latin typeface="Roboto Bk"/>
              <a:cs typeface="Roboto Bk"/>
            </a:endParaRPr>
          </a:p>
          <a:p>
            <a:pPr marL="12700" marR="5080" algn="just">
              <a:lnSpc>
                <a:spcPct val="106800"/>
              </a:lnSpc>
              <a:buSzPct val="71428"/>
              <a:buFont typeface="Roboto Cn"/>
              <a:buChar char="-"/>
              <a:tabLst>
                <a:tab pos="41910" algn="l"/>
              </a:tabLst>
            </a:pPr>
            <a:r>
              <a:rPr lang="en-US" sz="350" dirty="0">
                <a:latin typeface="Roboto Bk"/>
                <a:cs typeface="Roboto Bk"/>
              </a:rPr>
              <a:t> </a:t>
            </a:r>
            <a:r>
              <a:rPr sz="350" b="1" dirty="0">
                <a:latin typeface="Roboto Bk"/>
                <a:cs typeface="Roboto Bk"/>
              </a:rPr>
              <a:t>Install and conﬁgure the PHP runtime environment:</a:t>
            </a:r>
            <a:r>
              <a:rPr sz="350" dirty="0">
                <a:latin typeface="Roboto Bk"/>
                <a:cs typeface="Roboto Bk"/>
              </a:rPr>
              <a:t> On the virtual machine or instance, install and conﬁgure the PHP runtime environment version 7.0 or above.</a:t>
            </a:r>
          </a:p>
          <a:p>
            <a:pPr algn="just">
              <a:lnSpc>
                <a:spcPct val="100000"/>
              </a:lnSpc>
              <a:spcBef>
                <a:spcPts val="25"/>
              </a:spcBef>
              <a:buFont typeface="Roboto Cn"/>
              <a:buChar char="-"/>
            </a:pPr>
            <a:endParaRPr sz="350" dirty="0">
              <a:latin typeface="Roboto Bk"/>
              <a:cs typeface="Roboto Bk"/>
            </a:endParaRPr>
          </a:p>
          <a:p>
            <a:pPr marL="12700" marR="5080" algn="just">
              <a:lnSpc>
                <a:spcPct val="106800"/>
              </a:lnSpc>
              <a:spcBef>
                <a:spcPts val="5"/>
              </a:spcBef>
              <a:buSzPct val="71428"/>
              <a:buFont typeface="Roboto Cn"/>
              <a:buChar char="-"/>
              <a:tabLst>
                <a:tab pos="44450" algn="l"/>
              </a:tabLst>
            </a:pPr>
            <a:r>
              <a:rPr lang="en-US" sz="350" dirty="0">
                <a:latin typeface="Roboto Bk"/>
                <a:cs typeface="Roboto Bk"/>
              </a:rPr>
              <a:t> </a:t>
            </a:r>
            <a:r>
              <a:rPr sz="350" b="1" dirty="0">
                <a:latin typeface="Roboto Bk"/>
                <a:cs typeface="Roboto Bk"/>
              </a:rPr>
              <a:t>Install and setup MySQL database:</a:t>
            </a:r>
            <a:r>
              <a:rPr sz="350" dirty="0">
                <a:latin typeface="Roboto Bk"/>
                <a:cs typeface="Roboto Bk"/>
              </a:rPr>
              <a:t> On the virtual machine or instance, install and conﬁgure the MySQL 5.6 or above database.</a:t>
            </a:r>
          </a:p>
          <a:p>
            <a:pPr algn="just">
              <a:lnSpc>
                <a:spcPct val="100000"/>
              </a:lnSpc>
              <a:spcBef>
                <a:spcPts val="25"/>
              </a:spcBef>
              <a:buFont typeface="Roboto Cn"/>
              <a:buChar char="-"/>
            </a:pPr>
            <a:endParaRPr sz="350" dirty="0">
              <a:latin typeface="Roboto Bk"/>
              <a:cs typeface="Roboto Bk"/>
            </a:endParaRPr>
          </a:p>
          <a:p>
            <a:pPr marL="12700" marR="5080" algn="just">
              <a:lnSpc>
                <a:spcPct val="106800"/>
              </a:lnSpc>
              <a:buSzPct val="71428"/>
              <a:buFont typeface="Roboto Cn"/>
              <a:buChar char="-"/>
              <a:tabLst>
                <a:tab pos="47625" algn="l"/>
              </a:tabLst>
            </a:pPr>
            <a:r>
              <a:rPr lang="en-US" sz="350" dirty="0">
                <a:latin typeface="Roboto Bk"/>
                <a:cs typeface="Roboto Bk"/>
              </a:rPr>
              <a:t> </a:t>
            </a:r>
            <a:r>
              <a:rPr sz="350" b="1" dirty="0">
                <a:latin typeface="Roboto Bk"/>
                <a:cs typeface="Roboto Bk"/>
              </a:rPr>
              <a:t>Download and install WordPress:</a:t>
            </a:r>
            <a:r>
              <a:rPr sz="350" dirty="0">
                <a:latin typeface="Roboto Bk"/>
                <a:cs typeface="Roboto Bk"/>
              </a:rPr>
              <a:t> Download and install the most recent version of WordPress on the virtual machine or instance.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66823" y="1205774"/>
            <a:ext cx="551180" cy="43815"/>
          </a:xfrm>
          <a:custGeom>
            <a:avLst/>
            <a:gdLst/>
            <a:ahLst/>
            <a:cxnLst/>
            <a:rect l="l" t="t" r="r" b="b"/>
            <a:pathLst>
              <a:path w="551180" h="43815">
                <a:moveTo>
                  <a:pt x="0" y="43639"/>
                </a:moveTo>
                <a:lnTo>
                  <a:pt x="0" y="0"/>
                </a:lnTo>
                <a:lnTo>
                  <a:pt x="550875" y="0"/>
                </a:lnTo>
                <a:lnTo>
                  <a:pt x="550875" y="43639"/>
                </a:lnTo>
                <a:lnTo>
                  <a:pt x="0" y="43639"/>
                </a:lnTo>
                <a:close/>
              </a:path>
            </a:pathLst>
          </a:custGeom>
          <a:solidFill>
            <a:srgbClr val="DA7462"/>
          </a:solidFill>
        </p:spPr>
        <p:txBody>
          <a:bodyPr wrap="square" lIns="0" tIns="0" rIns="0" bIns="0" rtlCol="0"/>
          <a:lstStyle/>
          <a:p>
            <a:endParaRPr dirty="0"/>
          </a:p>
        </p:txBody>
      </p:sp>
      <p:sp>
        <p:nvSpPr>
          <p:cNvPr id="3" name="object 3"/>
          <p:cNvSpPr/>
          <p:nvPr/>
        </p:nvSpPr>
        <p:spPr>
          <a:xfrm>
            <a:off x="1666823" y="0"/>
            <a:ext cx="551180" cy="47625"/>
          </a:xfrm>
          <a:custGeom>
            <a:avLst/>
            <a:gdLst/>
            <a:ahLst/>
            <a:cxnLst/>
            <a:rect l="l" t="t" r="r" b="b"/>
            <a:pathLst>
              <a:path w="551180" h="47625">
                <a:moveTo>
                  <a:pt x="550876" y="47489"/>
                </a:moveTo>
                <a:lnTo>
                  <a:pt x="0" y="47489"/>
                </a:lnTo>
                <a:lnTo>
                  <a:pt x="0" y="0"/>
                </a:lnTo>
                <a:lnTo>
                  <a:pt x="550876" y="0"/>
                </a:lnTo>
                <a:lnTo>
                  <a:pt x="550876" y="47489"/>
                </a:lnTo>
                <a:close/>
              </a:path>
            </a:pathLst>
          </a:custGeom>
          <a:solidFill>
            <a:srgbClr val="DA7462"/>
          </a:solidFill>
        </p:spPr>
        <p:txBody>
          <a:bodyPr wrap="square" lIns="0" tIns="0" rIns="0" bIns="0" rtlCol="0"/>
          <a:lstStyle/>
          <a:p>
            <a:endParaRPr dirty="0"/>
          </a:p>
        </p:txBody>
      </p:sp>
      <p:sp>
        <p:nvSpPr>
          <p:cNvPr id="4" name="object 4"/>
          <p:cNvSpPr txBox="1">
            <a:spLocks noGrp="1"/>
          </p:cNvSpPr>
          <p:nvPr>
            <p:ph type="title"/>
          </p:nvPr>
        </p:nvSpPr>
        <p:spPr>
          <a:xfrm>
            <a:off x="783307" y="75142"/>
            <a:ext cx="652826" cy="105157"/>
          </a:xfrm>
          <a:prstGeom prst="rect">
            <a:avLst/>
          </a:prstGeom>
        </p:spPr>
        <p:txBody>
          <a:bodyPr vert="horz" wrap="square" lIns="0" tIns="12700" rIns="0" bIns="0" rtlCol="0">
            <a:spAutoFit/>
          </a:bodyPr>
          <a:lstStyle/>
          <a:p>
            <a:pPr marL="12700">
              <a:lnSpc>
                <a:spcPct val="100000"/>
              </a:lnSpc>
              <a:spcBef>
                <a:spcPts val="100"/>
              </a:spcBef>
            </a:pPr>
            <a:r>
              <a:rPr sz="600" dirty="0">
                <a:latin typeface="Trebuchet MS" panose="020B0603020202020204" pitchFamily="34" charset="0"/>
                <a:cs typeface="Tahoma"/>
              </a:rPr>
              <a:t>PROPOSED</a:t>
            </a:r>
            <a:r>
              <a:rPr sz="600" spc="-30" dirty="0">
                <a:latin typeface="Trebuchet MS" panose="020B0603020202020204" pitchFamily="34" charset="0"/>
                <a:cs typeface="Tahoma"/>
              </a:rPr>
              <a:t> </a:t>
            </a:r>
            <a:r>
              <a:rPr sz="600" spc="-5" dirty="0">
                <a:latin typeface="Trebuchet MS" panose="020B0603020202020204" pitchFamily="34" charset="0"/>
                <a:cs typeface="Tahoma"/>
              </a:rPr>
              <a:t>WORK</a:t>
            </a:r>
          </a:p>
        </p:txBody>
      </p:sp>
      <p:sp>
        <p:nvSpPr>
          <p:cNvPr id="5" name="object 5"/>
          <p:cNvSpPr txBox="1"/>
          <p:nvPr/>
        </p:nvSpPr>
        <p:spPr>
          <a:xfrm>
            <a:off x="38475" y="275296"/>
            <a:ext cx="2142490" cy="581954"/>
          </a:xfrm>
          <a:prstGeom prst="rect">
            <a:avLst/>
          </a:prstGeom>
        </p:spPr>
        <p:txBody>
          <a:bodyPr vert="horz" wrap="square" lIns="0" tIns="15240" rIns="0" bIns="0" rtlCol="0">
            <a:spAutoFit/>
          </a:bodyPr>
          <a:lstStyle/>
          <a:p>
            <a:pPr marL="40640" indent="-28575" algn="just">
              <a:lnSpc>
                <a:spcPct val="100000"/>
              </a:lnSpc>
              <a:spcBef>
                <a:spcPts val="120"/>
              </a:spcBef>
              <a:buSzPct val="71428"/>
              <a:buFont typeface="Roboto Cn"/>
              <a:buChar char="-"/>
              <a:tabLst>
                <a:tab pos="41275" algn="l"/>
              </a:tabLst>
            </a:pPr>
            <a:r>
              <a:rPr sz="350" b="1" dirty="0">
                <a:latin typeface="Roboto Bk"/>
                <a:cs typeface="Roboto Bk"/>
              </a:rPr>
              <a:t>Conﬁgure WordPress settings</a:t>
            </a:r>
            <a:r>
              <a:rPr sz="350" dirty="0">
                <a:latin typeface="Roboto Bk"/>
                <a:cs typeface="Roboto Bk"/>
              </a:rPr>
              <a:t>, such as the site title, admin login, and password.</a:t>
            </a:r>
          </a:p>
          <a:p>
            <a:pPr algn="just">
              <a:lnSpc>
                <a:spcPct val="100000"/>
              </a:lnSpc>
              <a:spcBef>
                <a:spcPts val="30"/>
              </a:spcBef>
              <a:buFont typeface="Roboto Cn"/>
              <a:buChar char="-"/>
            </a:pPr>
            <a:endParaRPr sz="350" dirty="0">
              <a:latin typeface="Roboto Bk"/>
              <a:cs typeface="Roboto Bk"/>
            </a:endParaRPr>
          </a:p>
          <a:p>
            <a:pPr marL="12700" marR="5080" algn="just">
              <a:lnSpc>
                <a:spcPct val="106800"/>
              </a:lnSpc>
              <a:buSzPct val="71428"/>
              <a:buFont typeface="Roboto Cn"/>
              <a:buChar char="-"/>
              <a:tabLst>
                <a:tab pos="41910" algn="l"/>
              </a:tabLst>
            </a:pPr>
            <a:r>
              <a:rPr lang="en-US" sz="350" dirty="0">
                <a:latin typeface="Roboto Bk"/>
                <a:cs typeface="Roboto Bk"/>
              </a:rPr>
              <a:t> </a:t>
            </a:r>
            <a:r>
              <a:rPr sz="350" b="1" dirty="0">
                <a:latin typeface="Roboto Bk"/>
                <a:cs typeface="Roboto Bk"/>
              </a:rPr>
              <a:t>Install and conﬁgure plugins and themes: </a:t>
            </a:r>
            <a:r>
              <a:rPr sz="350" dirty="0">
                <a:latin typeface="Roboto Bk"/>
                <a:cs typeface="Roboto Bk"/>
              </a:rPr>
              <a:t>To customize the appearance and functionality of the WordPress site,  install and conﬁgure plugins and themes.</a:t>
            </a:r>
          </a:p>
          <a:p>
            <a:pPr algn="just">
              <a:lnSpc>
                <a:spcPct val="100000"/>
              </a:lnSpc>
              <a:spcBef>
                <a:spcPts val="30"/>
              </a:spcBef>
              <a:buFont typeface="Roboto Cn"/>
              <a:buChar char="-"/>
            </a:pPr>
            <a:endParaRPr sz="350" dirty="0">
              <a:latin typeface="Roboto Bk"/>
              <a:cs typeface="Roboto Bk"/>
            </a:endParaRPr>
          </a:p>
          <a:p>
            <a:pPr marL="12700" marR="5080" algn="just">
              <a:lnSpc>
                <a:spcPct val="106800"/>
              </a:lnSpc>
              <a:buSzPct val="71428"/>
              <a:buFont typeface="Roboto Cn"/>
              <a:buChar char="-"/>
              <a:tabLst>
                <a:tab pos="48895" algn="l"/>
              </a:tabLst>
            </a:pPr>
            <a:r>
              <a:rPr lang="en-US" sz="350" dirty="0">
                <a:latin typeface="Roboto Bk"/>
                <a:cs typeface="Roboto Bk"/>
              </a:rPr>
              <a:t> </a:t>
            </a:r>
            <a:r>
              <a:rPr sz="350" b="1" dirty="0">
                <a:latin typeface="Roboto Bk"/>
                <a:cs typeface="Roboto Bk"/>
              </a:rPr>
              <a:t>Implement security measures </a:t>
            </a:r>
            <a:r>
              <a:rPr sz="350" dirty="0">
                <a:latin typeface="Roboto Bk"/>
                <a:cs typeface="Roboto Bk"/>
              </a:rPr>
              <a:t>such as HTTPS, strong passwords, and limiting login attempts to secure the WordPress site.</a:t>
            </a:r>
          </a:p>
          <a:p>
            <a:pPr algn="just">
              <a:lnSpc>
                <a:spcPct val="100000"/>
              </a:lnSpc>
              <a:spcBef>
                <a:spcPts val="55"/>
              </a:spcBef>
              <a:buFont typeface="Roboto Cn"/>
              <a:buChar char="-"/>
            </a:pPr>
            <a:endParaRPr sz="350" dirty="0">
              <a:latin typeface="Roboto Bk"/>
              <a:cs typeface="Roboto Bk"/>
            </a:endParaRPr>
          </a:p>
          <a:p>
            <a:pPr marL="40005" indent="-27305" algn="just">
              <a:lnSpc>
                <a:spcPct val="100000"/>
              </a:lnSpc>
              <a:buSzPct val="71428"/>
              <a:buFont typeface="Roboto Cn"/>
              <a:buChar char="-"/>
              <a:tabLst>
                <a:tab pos="40005" algn="l"/>
              </a:tabLst>
            </a:pPr>
            <a:r>
              <a:rPr sz="350" b="1" dirty="0">
                <a:latin typeface="Roboto Bk"/>
                <a:cs typeface="Roboto Bk"/>
              </a:rPr>
              <a:t>Test and launch the WordPress site: </a:t>
            </a:r>
            <a:r>
              <a:rPr sz="350" dirty="0">
                <a:latin typeface="Roboto Bk"/>
                <a:cs typeface="Roboto Bk"/>
              </a:rPr>
              <a:t>Check that the WordPress site is working properly before making it public.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66823" y="1205774"/>
            <a:ext cx="551180" cy="43815"/>
          </a:xfrm>
          <a:custGeom>
            <a:avLst/>
            <a:gdLst/>
            <a:ahLst/>
            <a:cxnLst/>
            <a:rect l="l" t="t" r="r" b="b"/>
            <a:pathLst>
              <a:path w="551180" h="43815">
                <a:moveTo>
                  <a:pt x="0" y="43639"/>
                </a:moveTo>
                <a:lnTo>
                  <a:pt x="0" y="0"/>
                </a:lnTo>
                <a:lnTo>
                  <a:pt x="550875" y="0"/>
                </a:lnTo>
                <a:lnTo>
                  <a:pt x="550875" y="43639"/>
                </a:lnTo>
                <a:lnTo>
                  <a:pt x="0" y="43639"/>
                </a:lnTo>
                <a:close/>
              </a:path>
            </a:pathLst>
          </a:custGeom>
          <a:solidFill>
            <a:srgbClr val="DA7462"/>
          </a:solidFill>
        </p:spPr>
        <p:txBody>
          <a:bodyPr wrap="square" lIns="0" tIns="0" rIns="0" bIns="0" rtlCol="0"/>
          <a:lstStyle/>
          <a:p>
            <a:endParaRPr dirty="0"/>
          </a:p>
        </p:txBody>
      </p:sp>
      <p:sp>
        <p:nvSpPr>
          <p:cNvPr id="3" name="object 3"/>
          <p:cNvSpPr/>
          <p:nvPr/>
        </p:nvSpPr>
        <p:spPr>
          <a:xfrm>
            <a:off x="1666823" y="0"/>
            <a:ext cx="551180" cy="47625"/>
          </a:xfrm>
          <a:custGeom>
            <a:avLst/>
            <a:gdLst/>
            <a:ahLst/>
            <a:cxnLst/>
            <a:rect l="l" t="t" r="r" b="b"/>
            <a:pathLst>
              <a:path w="551180" h="47625">
                <a:moveTo>
                  <a:pt x="550876" y="47489"/>
                </a:moveTo>
                <a:lnTo>
                  <a:pt x="0" y="47489"/>
                </a:lnTo>
                <a:lnTo>
                  <a:pt x="0" y="0"/>
                </a:lnTo>
                <a:lnTo>
                  <a:pt x="550876" y="0"/>
                </a:lnTo>
                <a:lnTo>
                  <a:pt x="550876" y="47489"/>
                </a:lnTo>
                <a:close/>
              </a:path>
            </a:pathLst>
          </a:custGeom>
          <a:solidFill>
            <a:srgbClr val="DA7462"/>
          </a:solidFill>
        </p:spPr>
        <p:txBody>
          <a:bodyPr wrap="square" lIns="0" tIns="0" rIns="0" bIns="0" rtlCol="0"/>
          <a:lstStyle/>
          <a:p>
            <a:endParaRPr dirty="0"/>
          </a:p>
        </p:txBody>
      </p:sp>
      <p:sp>
        <p:nvSpPr>
          <p:cNvPr id="4" name="object 4"/>
          <p:cNvSpPr txBox="1">
            <a:spLocks noGrp="1"/>
          </p:cNvSpPr>
          <p:nvPr>
            <p:ph type="title"/>
          </p:nvPr>
        </p:nvSpPr>
        <p:spPr>
          <a:xfrm>
            <a:off x="795077" y="71157"/>
            <a:ext cx="629285" cy="105157"/>
          </a:xfrm>
          <a:prstGeom prst="rect">
            <a:avLst/>
          </a:prstGeom>
        </p:spPr>
        <p:txBody>
          <a:bodyPr vert="horz" wrap="square" lIns="0" tIns="12700" rIns="0" bIns="0" rtlCol="0">
            <a:spAutoFit/>
          </a:bodyPr>
          <a:lstStyle/>
          <a:p>
            <a:pPr marL="12700">
              <a:lnSpc>
                <a:spcPct val="100000"/>
              </a:lnSpc>
              <a:spcBef>
                <a:spcPts val="100"/>
              </a:spcBef>
            </a:pPr>
            <a:r>
              <a:rPr sz="600" spc="-5" dirty="0">
                <a:latin typeface="Trebuchet MS" panose="020B0603020202020204" pitchFamily="34" charset="0"/>
                <a:cs typeface="Tahoma"/>
              </a:rPr>
              <a:t>IMPLEMENTATION</a:t>
            </a:r>
          </a:p>
        </p:txBody>
      </p:sp>
      <p:sp>
        <p:nvSpPr>
          <p:cNvPr id="5" name="object 5"/>
          <p:cNvSpPr txBox="1"/>
          <p:nvPr/>
        </p:nvSpPr>
        <p:spPr>
          <a:xfrm>
            <a:off x="38474" y="251500"/>
            <a:ext cx="2142490" cy="750398"/>
          </a:xfrm>
          <a:prstGeom prst="rect">
            <a:avLst/>
          </a:prstGeom>
        </p:spPr>
        <p:txBody>
          <a:bodyPr vert="horz" wrap="square" lIns="0" tIns="12065" rIns="0" bIns="0" rtlCol="0">
            <a:spAutoFit/>
          </a:bodyPr>
          <a:lstStyle/>
          <a:p>
            <a:pPr marL="12700" marR="5080">
              <a:lnSpc>
                <a:spcPct val="106800"/>
              </a:lnSpc>
              <a:spcBef>
                <a:spcPts val="95"/>
              </a:spcBef>
              <a:buSzPct val="71428"/>
              <a:tabLst>
                <a:tab pos="62230" algn="l"/>
              </a:tabLst>
            </a:pPr>
            <a:r>
              <a:rPr lang="en-US" sz="380" b="1" dirty="0">
                <a:latin typeface="Roboto Bk"/>
                <a:cs typeface="Roboto Cn"/>
              </a:rPr>
              <a:t>1. Choose a cloud hosting provider: </a:t>
            </a:r>
            <a:r>
              <a:rPr lang="en-US" sz="380" dirty="0">
                <a:latin typeface="Roboto Bk"/>
                <a:cs typeface="Roboto Bk"/>
              </a:rPr>
              <a:t>We will select a cloud service provider and in this project, we chose Amazon Web Services (AWS) based on cost, features, and support.</a:t>
            </a:r>
          </a:p>
          <a:p>
            <a:pPr>
              <a:lnSpc>
                <a:spcPct val="100000"/>
              </a:lnSpc>
              <a:spcBef>
                <a:spcPts val="25"/>
              </a:spcBef>
              <a:buFont typeface="Roboto Cn"/>
              <a:buAutoNum type="arabicPeriod"/>
            </a:pPr>
            <a:endParaRPr lang="en-US" sz="380" dirty="0">
              <a:latin typeface="Roboto Bk"/>
              <a:cs typeface="Roboto Bk"/>
            </a:endParaRPr>
          </a:p>
          <a:p>
            <a:pPr marL="12700" marR="5080">
              <a:lnSpc>
                <a:spcPct val="106800"/>
              </a:lnSpc>
              <a:spcBef>
                <a:spcPts val="5"/>
              </a:spcBef>
              <a:buSzPct val="71428"/>
              <a:tabLst>
                <a:tab pos="66040" algn="l"/>
              </a:tabLst>
            </a:pPr>
            <a:r>
              <a:rPr lang="en-US" sz="380" b="1" dirty="0">
                <a:latin typeface="Roboto Bk"/>
                <a:cs typeface="Roboto Cn"/>
              </a:rPr>
              <a:t>2. Create a virtual machine or instance: </a:t>
            </a:r>
            <a:r>
              <a:rPr lang="en-US" sz="380" dirty="0">
                <a:latin typeface="Roboto Bk"/>
                <a:cs typeface="Roboto Bk"/>
              </a:rPr>
              <a:t>Once we've decided on a cloud hosting provider, we'll set up a virtual machine or instance on AWS using EC2.</a:t>
            </a:r>
          </a:p>
          <a:p>
            <a:pPr>
              <a:lnSpc>
                <a:spcPct val="100000"/>
              </a:lnSpc>
              <a:spcBef>
                <a:spcPts val="25"/>
              </a:spcBef>
            </a:pPr>
            <a:endParaRPr lang="en-US" sz="380" dirty="0">
              <a:latin typeface="Roboto Bk"/>
              <a:cs typeface="Roboto Bk"/>
            </a:endParaRPr>
          </a:p>
          <a:p>
            <a:pPr marL="12700" marR="5080" algn="just">
              <a:lnSpc>
                <a:spcPct val="106800"/>
              </a:lnSpc>
            </a:pPr>
            <a:r>
              <a:rPr sz="380" b="1" dirty="0">
                <a:latin typeface="Roboto Bk"/>
                <a:cs typeface="Roboto Cn"/>
              </a:rPr>
              <a:t>EC2 Instances: </a:t>
            </a:r>
            <a:r>
              <a:rPr sz="380" dirty="0">
                <a:latin typeface="Roboto Bk"/>
                <a:cs typeface="Roboto Bk"/>
              </a:rPr>
              <a:t>EC2 (Elastic Computing Cloud) is a web service provided by Amazon Web Services (AWS) that provides resizable computing capability in the cloud. EC2 instances are virtual machines (VMs) that may be deployed</a:t>
            </a:r>
            <a:r>
              <a:rPr lang="en-US" sz="380" dirty="0">
                <a:latin typeface="Roboto Bk"/>
                <a:cs typeface="Roboto Bk"/>
              </a:rPr>
              <a:t> </a:t>
            </a:r>
            <a:r>
              <a:rPr sz="380" dirty="0">
                <a:latin typeface="Roboto Bk"/>
                <a:cs typeface="Roboto Bk"/>
              </a:rPr>
              <a:t>in the</a:t>
            </a:r>
            <a:r>
              <a:rPr lang="en-US" sz="380" dirty="0">
                <a:latin typeface="Roboto Bk"/>
                <a:cs typeface="Roboto Bk"/>
              </a:rPr>
              <a:t> </a:t>
            </a:r>
            <a:r>
              <a:rPr sz="380" dirty="0">
                <a:latin typeface="Roboto Bk"/>
                <a:cs typeface="Roboto Bk"/>
              </a:rPr>
              <a:t>cloud to offer computational resources for a variety of applications. EC2 instances are offered in a variety of conﬁgurations, or instance types, that are optimized for certain workloads. CPU, memory,</a:t>
            </a:r>
            <a:r>
              <a:rPr lang="en-US" sz="380" dirty="0">
                <a:latin typeface="Roboto Bk"/>
                <a:cs typeface="Roboto Bk"/>
              </a:rPr>
              <a:t> </a:t>
            </a:r>
            <a:r>
              <a:rPr sz="380" dirty="0">
                <a:latin typeface="Roboto Bk"/>
                <a:cs typeface="Roboto Bk"/>
              </a:rPr>
              <a:t>storage, and networking specs vary per instance type.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66823" y="1205774"/>
            <a:ext cx="551180" cy="43815"/>
          </a:xfrm>
          <a:custGeom>
            <a:avLst/>
            <a:gdLst/>
            <a:ahLst/>
            <a:cxnLst/>
            <a:rect l="l" t="t" r="r" b="b"/>
            <a:pathLst>
              <a:path w="551180" h="43815">
                <a:moveTo>
                  <a:pt x="0" y="43639"/>
                </a:moveTo>
                <a:lnTo>
                  <a:pt x="0" y="0"/>
                </a:lnTo>
                <a:lnTo>
                  <a:pt x="550875" y="0"/>
                </a:lnTo>
                <a:lnTo>
                  <a:pt x="550875" y="43639"/>
                </a:lnTo>
                <a:lnTo>
                  <a:pt x="0" y="43639"/>
                </a:lnTo>
                <a:close/>
              </a:path>
            </a:pathLst>
          </a:custGeom>
          <a:solidFill>
            <a:srgbClr val="DA7462"/>
          </a:solidFill>
        </p:spPr>
        <p:txBody>
          <a:bodyPr wrap="square" lIns="0" tIns="0" rIns="0" bIns="0" rtlCol="0"/>
          <a:lstStyle/>
          <a:p>
            <a:endParaRPr dirty="0"/>
          </a:p>
        </p:txBody>
      </p:sp>
      <p:sp>
        <p:nvSpPr>
          <p:cNvPr id="3" name="object 3"/>
          <p:cNvSpPr/>
          <p:nvPr/>
        </p:nvSpPr>
        <p:spPr>
          <a:xfrm>
            <a:off x="1666823" y="0"/>
            <a:ext cx="551180" cy="47625"/>
          </a:xfrm>
          <a:custGeom>
            <a:avLst/>
            <a:gdLst/>
            <a:ahLst/>
            <a:cxnLst/>
            <a:rect l="l" t="t" r="r" b="b"/>
            <a:pathLst>
              <a:path w="551180" h="47625">
                <a:moveTo>
                  <a:pt x="550876" y="47489"/>
                </a:moveTo>
                <a:lnTo>
                  <a:pt x="0" y="47489"/>
                </a:lnTo>
                <a:lnTo>
                  <a:pt x="0" y="0"/>
                </a:lnTo>
                <a:lnTo>
                  <a:pt x="550876" y="0"/>
                </a:lnTo>
                <a:lnTo>
                  <a:pt x="550876" y="47489"/>
                </a:lnTo>
                <a:close/>
              </a:path>
            </a:pathLst>
          </a:custGeom>
          <a:solidFill>
            <a:srgbClr val="DA7462"/>
          </a:solidFill>
        </p:spPr>
        <p:txBody>
          <a:bodyPr wrap="square" lIns="0" tIns="0" rIns="0" bIns="0" rtlCol="0"/>
          <a:lstStyle/>
          <a:p>
            <a:endParaRPr dirty="0"/>
          </a:p>
        </p:txBody>
      </p:sp>
      <p:sp>
        <p:nvSpPr>
          <p:cNvPr id="4" name="object 4"/>
          <p:cNvSpPr txBox="1"/>
          <p:nvPr/>
        </p:nvSpPr>
        <p:spPr>
          <a:xfrm>
            <a:off x="42281" y="59603"/>
            <a:ext cx="1628348" cy="205184"/>
          </a:xfrm>
          <a:prstGeom prst="rect">
            <a:avLst/>
          </a:prstGeom>
        </p:spPr>
        <p:txBody>
          <a:bodyPr vert="horz" wrap="square" lIns="0" tIns="12700" rIns="0" bIns="0" rtlCol="0">
            <a:spAutoFit/>
          </a:bodyPr>
          <a:lstStyle/>
          <a:p>
            <a:pPr marL="727710">
              <a:lnSpc>
                <a:spcPct val="100000"/>
              </a:lnSpc>
              <a:spcBef>
                <a:spcPts val="100"/>
              </a:spcBef>
            </a:pPr>
            <a:r>
              <a:rPr sz="500" b="1" spc="10" dirty="0">
                <a:latin typeface="Trebuchet MS" panose="020B0603020202020204" pitchFamily="34" charset="0"/>
                <a:cs typeface="Arial"/>
              </a:rPr>
              <a:t>IMPLEMENTATION</a:t>
            </a:r>
            <a:endParaRPr sz="500" dirty="0">
              <a:latin typeface="Trebuchet MS" panose="020B0603020202020204" pitchFamily="34" charset="0"/>
              <a:cs typeface="Arial"/>
            </a:endParaRPr>
          </a:p>
          <a:p>
            <a:pPr>
              <a:lnSpc>
                <a:spcPct val="100000"/>
              </a:lnSpc>
              <a:spcBef>
                <a:spcPts val="10"/>
              </a:spcBef>
            </a:pPr>
            <a:endParaRPr sz="400" b="1" dirty="0">
              <a:latin typeface="Arial"/>
              <a:cs typeface="Arial"/>
            </a:endParaRPr>
          </a:p>
          <a:p>
            <a:pPr marL="12700">
              <a:lnSpc>
                <a:spcPct val="100000"/>
              </a:lnSpc>
              <a:spcBef>
                <a:spcPts val="5"/>
              </a:spcBef>
            </a:pPr>
            <a:r>
              <a:rPr sz="350" b="1" dirty="0">
                <a:latin typeface="Roboto Bk"/>
                <a:cs typeface="Roboto Cn"/>
              </a:rPr>
              <a:t>To</a:t>
            </a:r>
            <a:r>
              <a:rPr sz="350" b="1" spc="-10" dirty="0">
                <a:latin typeface="Roboto Bk"/>
                <a:cs typeface="Roboto Cn"/>
              </a:rPr>
              <a:t> </a:t>
            </a:r>
            <a:r>
              <a:rPr sz="350" b="1" spc="10" dirty="0">
                <a:latin typeface="Roboto Bk"/>
                <a:cs typeface="Roboto Cn"/>
              </a:rPr>
              <a:t>Launch</a:t>
            </a:r>
            <a:r>
              <a:rPr sz="350" b="1" spc="-5" dirty="0">
                <a:latin typeface="Roboto Bk"/>
                <a:cs typeface="Roboto Cn"/>
              </a:rPr>
              <a:t> </a:t>
            </a:r>
            <a:r>
              <a:rPr sz="350" b="1" spc="10" dirty="0">
                <a:latin typeface="Roboto Bk"/>
                <a:cs typeface="Roboto Cn"/>
              </a:rPr>
              <a:t>an</a:t>
            </a:r>
            <a:r>
              <a:rPr sz="350" b="1" spc="-5" dirty="0">
                <a:latin typeface="Roboto Bk"/>
                <a:cs typeface="Roboto Cn"/>
              </a:rPr>
              <a:t> </a:t>
            </a:r>
            <a:r>
              <a:rPr sz="350" b="1" spc="10" dirty="0">
                <a:latin typeface="Roboto Bk"/>
                <a:cs typeface="Roboto Cn"/>
              </a:rPr>
              <a:t>Instance</a:t>
            </a:r>
            <a:r>
              <a:rPr sz="350" b="1" spc="-5" dirty="0">
                <a:latin typeface="Roboto Bk"/>
                <a:cs typeface="Roboto Cn"/>
              </a:rPr>
              <a:t> </a:t>
            </a:r>
            <a:r>
              <a:rPr sz="350" b="1" dirty="0">
                <a:latin typeface="Roboto Bk"/>
                <a:cs typeface="Roboto Cn"/>
              </a:rPr>
              <a:t>-</a:t>
            </a:r>
          </a:p>
        </p:txBody>
      </p:sp>
      <p:grpSp>
        <p:nvGrpSpPr>
          <p:cNvPr id="5" name="object 5"/>
          <p:cNvGrpSpPr/>
          <p:nvPr/>
        </p:nvGrpSpPr>
        <p:grpSpPr>
          <a:xfrm>
            <a:off x="60911" y="214185"/>
            <a:ext cx="2140155" cy="983512"/>
            <a:chOff x="60911" y="214185"/>
            <a:chExt cx="2140155" cy="983512"/>
          </a:xfrm>
        </p:grpSpPr>
        <p:pic>
          <p:nvPicPr>
            <p:cNvPr id="6" name="object 6"/>
            <p:cNvPicPr/>
            <p:nvPr/>
          </p:nvPicPr>
          <p:blipFill>
            <a:blip r:embed="rId2" cstate="print"/>
            <a:stretch>
              <a:fillRect/>
            </a:stretch>
          </p:blipFill>
          <p:spPr>
            <a:xfrm>
              <a:off x="60911" y="312696"/>
              <a:ext cx="750331" cy="814886"/>
            </a:xfrm>
            <a:prstGeom prst="rect">
              <a:avLst/>
            </a:prstGeom>
          </p:spPr>
        </p:pic>
        <p:pic>
          <p:nvPicPr>
            <p:cNvPr id="7" name="object 7"/>
            <p:cNvPicPr/>
            <p:nvPr/>
          </p:nvPicPr>
          <p:blipFill>
            <a:blip r:embed="rId3" cstate="print"/>
            <a:stretch>
              <a:fillRect/>
            </a:stretch>
          </p:blipFill>
          <p:spPr>
            <a:xfrm>
              <a:off x="841742" y="214185"/>
              <a:ext cx="683846" cy="378475"/>
            </a:xfrm>
            <a:prstGeom prst="rect">
              <a:avLst/>
            </a:prstGeom>
          </p:spPr>
        </p:pic>
        <p:pic>
          <p:nvPicPr>
            <p:cNvPr id="8" name="object 8"/>
            <p:cNvPicPr/>
            <p:nvPr/>
          </p:nvPicPr>
          <p:blipFill>
            <a:blip r:embed="rId4" cstate="print"/>
            <a:stretch>
              <a:fillRect/>
            </a:stretch>
          </p:blipFill>
          <p:spPr>
            <a:xfrm>
              <a:off x="856455" y="625723"/>
              <a:ext cx="671083" cy="571974"/>
            </a:xfrm>
            <a:prstGeom prst="rect">
              <a:avLst/>
            </a:prstGeom>
          </p:spPr>
        </p:pic>
        <p:pic>
          <p:nvPicPr>
            <p:cNvPr id="9" name="object 9"/>
            <p:cNvPicPr/>
            <p:nvPr/>
          </p:nvPicPr>
          <p:blipFill>
            <a:blip r:embed="rId5" cstate="print"/>
            <a:stretch>
              <a:fillRect/>
            </a:stretch>
          </p:blipFill>
          <p:spPr>
            <a:xfrm>
              <a:off x="1555212" y="216750"/>
              <a:ext cx="645854" cy="232055"/>
            </a:xfrm>
            <a:prstGeom prst="rect">
              <a:avLst/>
            </a:prstGeom>
          </p:spPr>
        </p:pic>
        <p:pic>
          <p:nvPicPr>
            <p:cNvPr id="10" name="object 10"/>
            <p:cNvPicPr/>
            <p:nvPr/>
          </p:nvPicPr>
          <p:blipFill>
            <a:blip r:embed="rId6" cstate="print"/>
            <a:stretch>
              <a:fillRect/>
            </a:stretch>
          </p:blipFill>
          <p:spPr>
            <a:xfrm>
              <a:off x="1554699" y="511311"/>
              <a:ext cx="645854" cy="613090"/>
            </a:xfrm>
            <a:prstGeom prst="rect">
              <a:avLst/>
            </a:prstGeom>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936" y="68090"/>
            <a:ext cx="1606175" cy="218008"/>
          </a:xfrm>
          <a:prstGeom prst="rect">
            <a:avLst/>
          </a:prstGeom>
        </p:spPr>
        <p:txBody>
          <a:bodyPr vert="horz" wrap="square" lIns="0" tIns="12700" rIns="0" bIns="0" rtlCol="0">
            <a:spAutoFit/>
          </a:bodyPr>
          <a:lstStyle/>
          <a:p>
            <a:pPr marL="727710">
              <a:lnSpc>
                <a:spcPct val="100000"/>
              </a:lnSpc>
              <a:spcBef>
                <a:spcPts val="100"/>
              </a:spcBef>
            </a:pPr>
            <a:r>
              <a:rPr lang="en-US" sz="500" b="1" spc="65" dirty="0">
                <a:latin typeface="Trebuchet MS" panose="020B0603020202020204" pitchFamily="34" charset="0"/>
                <a:cs typeface="Trebuchet MS"/>
              </a:rPr>
              <a:t>       CONTD....</a:t>
            </a:r>
          </a:p>
          <a:p>
            <a:pPr marL="727710" algn="just">
              <a:lnSpc>
                <a:spcPct val="100000"/>
              </a:lnSpc>
              <a:spcBef>
                <a:spcPts val="100"/>
              </a:spcBef>
            </a:pPr>
            <a:endParaRPr sz="400" dirty="0">
              <a:latin typeface="Trebuchet MS" panose="020B0603020202020204" pitchFamily="34" charset="0"/>
              <a:cs typeface="Arial"/>
            </a:endParaRPr>
          </a:p>
          <a:p>
            <a:pPr marL="12700" algn="just">
              <a:lnSpc>
                <a:spcPct val="100000"/>
              </a:lnSpc>
              <a:spcBef>
                <a:spcPts val="5"/>
              </a:spcBef>
            </a:pPr>
            <a:r>
              <a:rPr lang="en-US" sz="350" b="1" spc="10" dirty="0">
                <a:latin typeface="Roboto Cn"/>
                <a:cs typeface="Roboto Cn"/>
              </a:rPr>
              <a:t>3</a:t>
            </a:r>
            <a:r>
              <a:rPr sz="350" b="1" spc="10" dirty="0">
                <a:latin typeface="Roboto Cn"/>
                <a:cs typeface="Roboto Cn"/>
              </a:rPr>
              <a:t>.</a:t>
            </a:r>
            <a:r>
              <a:rPr sz="350" b="1" dirty="0">
                <a:latin typeface="Roboto Cn"/>
                <a:cs typeface="Roboto Cn"/>
              </a:rPr>
              <a:t> </a:t>
            </a:r>
            <a:r>
              <a:rPr sz="350" b="1" spc="10" dirty="0">
                <a:latin typeface="Roboto Cn"/>
                <a:cs typeface="Roboto Cn"/>
              </a:rPr>
              <a:t>Assigning</a:t>
            </a:r>
            <a:r>
              <a:rPr sz="350" b="1" spc="5" dirty="0">
                <a:latin typeface="Roboto Cn"/>
                <a:cs typeface="Roboto Cn"/>
              </a:rPr>
              <a:t> </a:t>
            </a:r>
            <a:r>
              <a:rPr sz="350" b="1" spc="10" dirty="0">
                <a:latin typeface="Roboto Cn"/>
                <a:cs typeface="Roboto Cn"/>
              </a:rPr>
              <a:t>Elastic</a:t>
            </a:r>
            <a:r>
              <a:rPr sz="350" b="1" spc="5" dirty="0">
                <a:latin typeface="Roboto Cn"/>
                <a:cs typeface="Roboto Cn"/>
              </a:rPr>
              <a:t> </a:t>
            </a:r>
            <a:r>
              <a:rPr sz="350" b="1" spc="10" dirty="0">
                <a:latin typeface="Roboto Cn"/>
                <a:cs typeface="Roboto Cn"/>
              </a:rPr>
              <a:t>IP</a:t>
            </a:r>
            <a:r>
              <a:rPr sz="350" b="1" spc="5" dirty="0">
                <a:latin typeface="Roboto Cn"/>
                <a:cs typeface="Roboto Cn"/>
              </a:rPr>
              <a:t> to </a:t>
            </a:r>
            <a:r>
              <a:rPr sz="350" b="1" spc="10" dirty="0">
                <a:latin typeface="Roboto Cn"/>
                <a:cs typeface="Roboto Cn"/>
              </a:rPr>
              <a:t>our</a:t>
            </a:r>
            <a:r>
              <a:rPr sz="350" b="1" spc="5" dirty="0">
                <a:latin typeface="Roboto Cn"/>
                <a:cs typeface="Roboto Cn"/>
              </a:rPr>
              <a:t> </a:t>
            </a:r>
            <a:r>
              <a:rPr sz="350" b="1" spc="10" dirty="0">
                <a:latin typeface="Roboto Cn"/>
                <a:cs typeface="Roboto Cn"/>
              </a:rPr>
              <a:t>instance:</a:t>
            </a:r>
            <a:endParaRPr sz="350" dirty="0">
              <a:latin typeface="Roboto Cn"/>
              <a:cs typeface="Roboto Cn"/>
            </a:endParaRPr>
          </a:p>
        </p:txBody>
      </p:sp>
      <p:grpSp>
        <p:nvGrpSpPr>
          <p:cNvPr id="3" name="object 3"/>
          <p:cNvGrpSpPr/>
          <p:nvPr/>
        </p:nvGrpSpPr>
        <p:grpSpPr>
          <a:xfrm>
            <a:off x="52604" y="544125"/>
            <a:ext cx="2117090" cy="676910"/>
            <a:chOff x="52604" y="544125"/>
            <a:chExt cx="2117090" cy="676910"/>
          </a:xfrm>
        </p:grpSpPr>
        <p:pic>
          <p:nvPicPr>
            <p:cNvPr id="4" name="object 4"/>
            <p:cNvPicPr/>
            <p:nvPr/>
          </p:nvPicPr>
          <p:blipFill>
            <a:blip r:embed="rId2" cstate="print"/>
            <a:stretch>
              <a:fillRect/>
            </a:stretch>
          </p:blipFill>
          <p:spPr>
            <a:xfrm>
              <a:off x="215642" y="832275"/>
              <a:ext cx="1791831" cy="388225"/>
            </a:xfrm>
            <a:prstGeom prst="rect">
              <a:avLst/>
            </a:prstGeom>
          </p:spPr>
        </p:pic>
        <p:pic>
          <p:nvPicPr>
            <p:cNvPr id="5" name="object 5"/>
            <p:cNvPicPr/>
            <p:nvPr/>
          </p:nvPicPr>
          <p:blipFill>
            <a:blip r:embed="rId3" cstate="print"/>
            <a:stretch>
              <a:fillRect/>
            </a:stretch>
          </p:blipFill>
          <p:spPr>
            <a:xfrm>
              <a:off x="52604" y="544125"/>
              <a:ext cx="2116836" cy="264752"/>
            </a:xfrm>
            <a:prstGeom prst="rect">
              <a:avLst/>
            </a:prstGeom>
          </p:spPr>
        </p:pic>
      </p:grpSp>
      <p:pic>
        <p:nvPicPr>
          <p:cNvPr id="6" name="object 6"/>
          <p:cNvPicPr/>
          <p:nvPr/>
        </p:nvPicPr>
        <p:blipFill>
          <a:blip r:embed="rId4" cstate="print"/>
          <a:stretch>
            <a:fillRect/>
          </a:stretch>
        </p:blipFill>
        <p:spPr>
          <a:xfrm>
            <a:off x="51936" y="322828"/>
            <a:ext cx="2107783" cy="16977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6607" y="42474"/>
            <a:ext cx="629285" cy="89768"/>
          </a:xfrm>
          <a:prstGeom prst="rect">
            <a:avLst/>
          </a:prstGeom>
        </p:spPr>
        <p:txBody>
          <a:bodyPr vert="horz" wrap="square" lIns="0" tIns="12700" rIns="0" bIns="0" rtlCol="0">
            <a:spAutoFit/>
          </a:bodyPr>
          <a:lstStyle/>
          <a:p>
            <a:pPr marL="12700" algn="ctr">
              <a:lnSpc>
                <a:spcPct val="100000"/>
              </a:lnSpc>
              <a:spcBef>
                <a:spcPts val="100"/>
              </a:spcBef>
            </a:pPr>
            <a:r>
              <a:rPr lang="en-US" sz="500" b="1" spc="10" dirty="0">
                <a:latin typeface="Trebuchet MS" panose="020B0603020202020204" pitchFamily="34" charset="0"/>
                <a:cs typeface="Arial"/>
              </a:rPr>
              <a:t>CONTD….</a:t>
            </a:r>
            <a:endParaRPr sz="500" dirty="0">
              <a:latin typeface="Trebuchet MS" panose="020B0603020202020204" pitchFamily="34" charset="0"/>
              <a:cs typeface="Arial"/>
            </a:endParaRPr>
          </a:p>
        </p:txBody>
      </p:sp>
      <p:sp>
        <p:nvSpPr>
          <p:cNvPr id="3" name="object 3"/>
          <p:cNvSpPr txBox="1">
            <a:spLocks noGrp="1"/>
          </p:cNvSpPr>
          <p:nvPr>
            <p:ph type="title"/>
          </p:nvPr>
        </p:nvSpPr>
        <p:spPr>
          <a:xfrm>
            <a:off x="38474" y="178400"/>
            <a:ext cx="1453775" cy="69250"/>
          </a:xfrm>
          <a:prstGeom prst="rect">
            <a:avLst/>
          </a:prstGeom>
        </p:spPr>
        <p:txBody>
          <a:bodyPr vert="horz" wrap="square" lIns="0" tIns="15240" rIns="0" bIns="0" rtlCol="0">
            <a:spAutoFit/>
          </a:bodyPr>
          <a:lstStyle/>
          <a:p>
            <a:pPr marL="12700">
              <a:lnSpc>
                <a:spcPct val="100000"/>
              </a:lnSpc>
              <a:spcBef>
                <a:spcPts val="120"/>
              </a:spcBef>
            </a:pPr>
            <a:r>
              <a:rPr sz="350" spc="10" dirty="0">
                <a:latin typeface="Roboto Bk"/>
                <a:cs typeface="Roboto Cn"/>
              </a:rPr>
              <a:t>4.</a:t>
            </a:r>
            <a:r>
              <a:rPr sz="350" spc="5" dirty="0">
                <a:latin typeface="Roboto Bk"/>
                <a:cs typeface="Roboto Cn"/>
              </a:rPr>
              <a:t> </a:t>
            </a:r>
            <a:r>
              <a:rPr sz="350" spc="10" dirty="0">
                <a:latin typeface="Roboto Bk"/>
                <a:cs typeface="Roboto Cn"/>
              </a:rPr>
              <a:t>Connect</a:t>
            </a:r>
            <a:r>
              <a:rPr sz="350" spc="5" dirty="0">
                <a:latin typeface="Roboto Bk"/>
                <a:cs typeface="Roboto Cn"/>
              </a:rPr>
              <a:t> </a:t>
            </a:r>
            <a:r>
              <a:rPr sz="350" spc="10" dirty="0">
                <a:latin typeface="Roboto Bk"/>
                <a:cs typeface="Roboto Cn"/>
              </a:rPr>
              <a:t>the</a:t>
            </a:r>
            <a:r>
              <a:rPr sz="350" spc="5" dirty="0">
                <a:latin typeface="Roboto Bk"/>
                <a:cs typeface="Roboto Cn"/>
              </a:rPr>
              <a:t> </a:t>
            </a:r>
            <a:r>
              <a:rPr sz="350" spc="10" dirty="0">
                <a:latin typeface="Roboto Bk"/>
                <a:cs typeface="Roboto Cn"/>
              </a:rPr>
              <a:t>Instance</a:t>
            </a:r>
            <a:r>
              <a:rPr sz="350" spc="5" dirty="0">
                <a:latin typeface="Roboto Bk"/>
                <a:cs typeface="Roboto Cn"/>
              </a:rPr>
              <a:t> to</a:t>
            </a:r>
            <a:r>
              <a:rPr sz="350" spc="10" dirty="0">
                <a:latin typeface="Roboto Bk"/>
                <a:cs typeface="Roboto Cn"/>
              </a:rPr>
              <a:t> SSH</a:t>
            </a:r>
            <a:r>
              <a:rPr sz="350" spc="5" dirty="0">
                <a:latin typeface="Roboto Bk"/>
                <a:cs typeface="Roboto Cn"/>
              </a:rPr>
              <a:t> </a:t>
            </a:r>
            <a:r>
              <a:rPr sz="350" spc="10" dirty="0">
                <a:latin typeface="Roboto Bk"/>
                <a:cs typeface="Roboto Cn"/>
              </a:rPr>
              <a:t>using</a:t>
            </a:r>
            <a:r>
              <a:rPr sz="350" spc="5" dirty="0">
                <a:latin typeface="Roboto Bk"/>
                <a:cs typeface="Roboto Cn"/>
              </a:rPr>
              <a:t> </a:t>
            </a:r>
            <a:r>
              <a:rPr sz="350" spc="15" dirty="0">
                <a:latin typeface="Roboto Bk"/>
                <a:cs typeface="Roboto Cn"/>
              </a:rPr>
              <a:t>MobaXterm</a:t>
            </a:r>
            <a:r>
              <a:rPr sz="350" spc="5" dirty="0">
                <a:latin typeface="Roboto Bk"/>
                <a:cs typeface="Roboto Cn"/>
              </a:rPr>
              <a:t> </a:t>
            </a:r>
            <a:r>
              <a:rPr sz="350" spc="10" dirty="0">
                <a:latin typeface="Roboto Bk"/>
                <a:cs typeface="Roboto Cn"/>
              </a:rPr>
              <a:t>(</a:t>
            </a:r>
            <a:r>
              <a:rPr sz="350" spc="5" dirty="0">
                <a:latin typeface="Roboto Bk"/>
                <a:cs typeface="Roboto Cn"/>
              </a:rPr>
              <a:t> </a:t>
            </a:r>
            <a:r>
              <a:rPr sz="350" spc="10" dirty="0">
                <a:latin typeface="Roboto Bk"/>
                <a:cs typeface="Roboto Cn"/>
              </a:rPr>
              <a:t>SSH Client</a:t>
            </a:r>
            <a:r>
              <a:rPr sz="350" spc="5" dirty="0">
                <a:latin typeface="Roboto Bk"/>
                <a:cs typeface="Roboto Cn"/>
              </a:rPr>
              <a:t> </a:t>
            </a:r>
            <a:r>
              <a:rPr sz="350" spc="10" dirty="0">
                <a:latin typeface="Roboto Bk"/>
                <a:cs typeface="Roboto Cn"/>
              </a:rPr>
              <a:t>):</a:t>
            </a:r>
            <a:endParaRPr sz="350" dirty="0">
              <a:latin typeface="Roboto Bk"/>
              <a:cs typeface="Roboto Cn"/>
            </a:endParaRPr>
          </a:p>
        </p:txBody>
      </p:sp>
      <p:pic>
        <p:nvPicPr>
          <p:cNvPr id="4" name="object 4"/>
          <p:cNvPicPr/>
          <p:nvPr/>
        </p:nvPicPr>
        <p:blipFill>
          <a:blip r:embed="rId2" cstate="print"/>
          <a:stretch>
            <a:fillRect/>
          </a:stretch>
        </p:blipFill>
        <p:spPr>
          <a:xfrm>
            <a:off x="115155" y="332417"/>
            <a:ext cx="1158739" cy="805092"/>
          </a:xfrm>
          <a:prstGeom prst="rect">
            <a:avLst/>
          </a:prstGeom>
        </p:spPr>
      </p:pic>
      <p:pic>
        <p:nvPicPr>
          <p:cNvPr id="5" name="object 5"/>
          <p:cNvPicPr/>
          <p:nvPr/>
        </p:nvPicPr>
        <p:blipFill>
          <a:blip r:embed="rId3" cstate="print"/>
          <a:stretch>
            <a:fillRect/>
          </a:stretch>
        </p:blipFill>
        <p:spPr>
          <a:xfrm>
            <a:off x="1385508" y="332417"/>
            <a:ext cx="721837" cy="8056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 y="59572"/>
            <a:ext cx="1344930" cy="330200"/>
          </a:xfrm>
          <a:prstGeom prst="rect">
            <a:avLst/>
          </a:prstGeom>
        </p:spPr>
        <p:txBody>
          <a:bodyPr vert="horz" wrap="square" lIns="0" tIns="12700" rIns="0" bIns="0" rtlCol="0">
            <a:spAutoFit/>
          </a:bodyPr>
          <a:lstStyle/>
          <a:p>
            <a:pPr marL="727710">
              <a:lnSpc>
                <a:spcPct val="100000"/>
              </a:lnSpc>
              <a:spcBef>
                <a:spcPts val="100"/>
              </a:spcBef>
            </a:pPr>
            <a:r>
              <a:rPr lang="en-US" sz="500" b="1" spc="10" dirty="0">
                <a:latin typeface="Trebuchet MS" panose="020B0603020202020204" pitchFamily="34" charset="0"/>
                <a:cs typeface="Arial"/>
              </a:rPr>
              <a:t>         CONTD….</a:t>
            </a:r>
            <a:endParaRPr sz="500" dirty="0">
              <a:latin typeface="Trebuchet MS" panose="020B0603020202020204" pitchFamily="34" charset="0"/>
              <a:cs typeface="Arial"/>
            </a:endParaRPr>
          </a:p>
          <a:p>
            <a:pPr>
              <a:lnSpc>
                <a:spcPct val="100000"/>
              </a:lnSpc>
              <a:spcBef>
                <a:spcPts val="10"/>
              </a:spcBef>
            </a:pPr>
            <a:endParaRPr sz="400" dirty="0">
              <a:latin typeface="Arial"/>
              <a:cs typeface="Arial"/>
            </a:endParaRPr>
          </a:p>
          <a:p>
            <a:pPr marL="12700">
              <a:lnSpc>
                <a:spcPct val="100000"/>
              </a:lnSpc>
              <a:spcBef>
                <a:spcPts val="5"/>
              </a:spcBef>
            </a:pPr>
            <a:r>
              <a:rPr sz="350" b="1" dirty="0">
                <a:latin typeface="Roboto Cn"/>
                <a:cs typeface="Roboto Cn"/>
              </a:rPr>
              <a:t>5. Install and conﬁgure web server software</a:t>
            </a:r>
          </a:p>
          <a:p>
            <a:pPr>
              <a:lnSpc>
                <a:spcPct val="100000"/>
              </a:lnSpc>
              <a:spcBef>
                <a:spcPts val="55"/>
              </a:spcBef>
            </a:pPr>
            <a:endParaRPr sz="350" b="1" dirty="0">
              <a:latin typeface="Roboto Cn"/>
              <a:cs typeface="Roboto Cn"/>
            </a:endParaRPr>
          </a:p>
          <a:p>
            <a:pPr marL="12700">
              <a:lnSpc>
                <a:spcPct val="100000"/>
              </a:lnSpc>
            </a:pPr>
            <a:r>
              <a:rPr sz="350" dirty="0">
                <a:latin typeface="Roboto Bk"/>
                <a:cs typeface="Roboto Bk"/>
              </a:rPr>
              <a:t>sudo apt install apache2</a:t>
            </a:r>
          </a:p>
        </p:txBody>
      </p:sp>
      <p:pic>
        <p:nvPicPr>
          <p:cNvPr id="3" name="object 3"/>
          <p:cNvPicPr/>
          <p:nvPr/>
        </p:nvPicPr>
        <p:blipFill>
          <a:blip r:embed="rId2" cstate="print"/>
          <a:stretch>
            <a:fillRect/>
          </a:stretch>
        </p:blipFill>
        <p:spPr>
          <a:xfrm>
            <a:off x="349250" y="421771"/>
            <a:ext cx="1524555" cy="80390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66823" y="0"/>
            <a:ext cx="551180" cy="47625"/>
          </a:xfrm>
          <a:custGeom>
            <a:avLst/>
            <a:gdLst/>
            <a:ahLst/>
            <a:cxnLst/>
            <a:rect l="l" t="t" r="r" b="b"/>
            <a:pathLst>
              <a:path w="551180" h="47625">
                <a:moveTo>
                  <a:pt x="550876" y="47489"/>
                </a:moveTo>
                <a:lnTo>
                  <a:pt x="0" y="47489"/>
                </a:lnTo>
                <a:lnTo>
                  <a:pt x="0" y="0"/>
                </a:lnTo>
                <a:lnTo>
                  <a:pt x="550876" y="0"/>
                </a:lnTo>
                <a:lnTo>
                  <a:pt x="550876" y="47489"/>
                </a:lnTo>
                <a:close/>
              </a:path>
            </a:pathLst>
          </a:custGeom>
          <a:solidFill>
            <a:srgbClr val="DA7462"/>
          </a:solidFill>
        </p:spPr>
        <p:txBody>
          <a:bodyPr wrap="square" lIns="0" tIns="0" rIns="0" bIns="0" rtlCol="0"/>
          <a:lstStyle/>
          <a:p>
            <a:endParaRPr dirty="0"/>
          </a:p>
        </p:txBody>
      </p:sp>
      <p:sp>
        <p:nvSpPr>
          <p:cNvPr id="3" name="object 3"/>
          <p:cNvSpPr txBox="1">
            <a:spLocks noGrp="1"/>
          </p:cNvSpPr>
          <p:nvPr>
            <p:ph type="title"/>
          </p:nvPr>
        </p:nvSpPr>
        <p:spPr>
          <a:xfrm>
            <a:off x="953927" y="47625"/>
            <a:ext cx="314643" cy="89768"/>
          </a:xfrm>
          <a:prstGeom prst="rect">
            <a:avLst/>
          </a:prstGeom>
        </p:spPr>
        <p:txBody>
          <a:bodyPr vert="horz" wrap="square" lIns="0" tIns="12700" rIns="0" bIns="0" rtlCol="0">
            <a:spAutoFit/>
          </a:bodyPr>
          <a:lstStyle/>
          <a:p>
            <a:pPr marL="12700">
              <a:lnSpc>
                <a:spcPct val="100000"/>
              </a:lnSpc>
              <a:spcBef>
                <a:spcPts val="100"/>
              </a:spcBef>
            </a:pPr>
            <a:r>
              <a:rPr lang="en-US" spc="10" dirty="0">
                <a:latin typeface="Trebuchet MS" panose="020B0603020202020204" pitchFamily="34" charset="0"/>
              </a:rPr>
              <a:t>CONTD….</a:t>
            </a:r>
            <a:endParaRPr spc="10" dirty="0">
              <a:latin typeface="Trebuchet MS" panose="020B0603020202020204" pitchFamily="34" charset="0"/>
            </a:endParaRPr>
          </a:p>
        </p:txBody>
      </p:sp>
      <p:sp>
        <p:nvSpPr>
          <p:cNvPr id="4" name="object 4"/>
          <p:cNvSpPr txBox="1"/>
          <p:nvPr/>
        </p:nvSpPr>
        <p:spPr>
          <a:xfrm>
            <a:off x="40004" y="176491"/>
            <a:ext cx="2142490" cy="1080809"/>
          </a:xfrm>
          <a:prstGeom prst="rect">
            <a:avLst/>
          </a:prstGeom>
        </p:spPr>
        <p:txBody>
          <a:bodyPr vert="horz" wrap="square" lIns="0" tIns="15240" rIns="0" bIns="0" rtlCol="0">
            <a:spAutoFit/>
          </a:bodyPr>
          <a:lstStyle/>
          <a:p>
            <a:pPr marL="12065" algn="just">
              <a:lnSpc>
                <a:spcPct val="100000"/>
              </a:lnSpc>
              <a:spcBef>
                <a:spcPts val="120"/>
              </a:spcBef>
              <a:buSzPct val="71428"/>
              <a:tabLst>
                <a:tab pos="59690" algn="l"/>
              </a:tabLst>
            </a:pPr>
            <a:r>
              <a:rPr lang="en-US" sz="340" b="1" dirty="0">
                <a:latin typeface="Roboto Bk"/>
                <a:cs typeface="Roboto Bk"/>
              </a:rPr>
              <a:t>6. </a:t>
            </a:r>
            <a:r>
              <a:rPr sz="340" b="1" dirty="0">
                <a:latin typeface="Roboto Bk"/>
                <a:cs typeface="Roboto Bk"/>
              </a:rPr>
              <a:t>Install and conﬁgure PHP runtime environment:</a:t>
            </a:r>
            <a:endParaRPr sz="340" dirty="0">
              <a:latin typeface="Roboto Bk"/>
              <a:cs typeface="Roboto Bk"/>
            </a:endParaRPr>
          </a:p>
          <a:p>
            <a:pPr algn="just">
              <a:lnSpc>
                <a:spcPct val="100000"/>
              </a:lnSpc>
              <a:buFont typeface="Roboto Bk"/>
              <a:buAutoNum type="arabicPeriod" startAt="6"/>
            </a:pPr>
            <a:endParaRPr sz="340" dirty="0">
              <a:latin typeface="Roboto Bk"/>
              <a:cs typeface="Roboto Bk"/>
            </a:endParaRPr>
          </a:p>
          <a:p>
            <a:pPr marL="12700" algn="just">
              <a:lnSpc>
                <a:spcPct val="100000"/>
              </a:lnSpc>
            </a:pPr>
            <a:r>
              <a:rPr sz="340" dirty="0">
                <a:latin typeface="Roboto Bk"/>
                <a:cs typeface="Roboto Bk"/>
              </a:rPr>
              <a:t>sudo apt install php libapache2-mod-php php-mysql</a:t>
            </a:r>
          </a:p>
          <a:p>
            <a:pPr algn="just">
              <a:lnSpc>
                <a:spcPct val="100000"/>
              </a:lnSpc>
              <a:spcBef>
                <a:spcPts val="55"/>
              </a:spcBef>
            </a:pPr>
            <a:endParaRPr sz="340" dirty="0">
              <a:latin typeface="Roboto Bk"/>
              <a:cs typeface="Roboto Bk"/>
            </a:endParaRPr>
          </a:p>
          <a:p>
            <a:pPr marL="12065" algn="just">
              <a:lnSpc>
                <a:spcPct val="100000"/>
              </a:lnSpc>
              <a:buSzPct val="71428"/>
              <a:tabLst>
                <a:tab pos="59690" algn="l"/>
              </a:tabLst>
            </a:pPr>
            <a:r>
              <a:rPr lang="en-US" sz="340" b="1" dirty="0">
                <a:latin typeface="Roboto Bk"/>
                <a:cs typeface="Roboto Bk"/>
              </a:rPr>
              <a:t>7. </a:t>
            </a:r>
            <a:r>
              <a:rPr sz="340" b="1" dirty="0">
                <a:latin typeface="Roboto Bk"/>
                <a:cs typeface="Roboto Bk"/>
              </a:rPr>
              <a:t>Install and conﬁgure MySQL database:</a:t>
            </a:r>
            <a:endParaRPr sz="340" dirty="0">
              <a:latin typeface="Roboto Bk"/>
              <a:cs typeface="Roboto Bk"/>
            </a:endParaRPr>
          </a:p>
          <a:p>
            <a:pPr algn="just">
              <a:lnSpc>
                <a:spcPct val="100000"/>
              </a:lnSpc>
              <a:buFont typeface="Roboto Bk"/>
              <a:buAutoNum type="arabicPeriod" startAt="7"/>
            </a:pPr>
            <a:endParaRPr sz="340" dirty="0">
              <a:latin typeface="Roboto Bk"/>
              <a:cs typeface="Roboto Bk"/>
            </a:endParaRPr>
          </a:p>
          <a:p>
            <a:pPr marL="12700" algn="just">
              <a:lnSpc>
                <a:spcPct val="100000"/>
              </a:lnSpc>
            </a:pPr>
            <a:r>
              <a:rPr sz="340" dirty="0">
                <a:latin typeface="Roboto Bk"/>
                <a:cs typeface="Roboto Bk"/>
              </a:rPr>
              <a:t>sudo apt install mysql-server</a:t>
            </a:r>
          </a:p>
          <a:p>
            <a:pPr algn="just">
              <a:lnSpc>
                <a:spcPct val="100000"/>
              </a:lnSpc>
              <a:spcBef>
                <a:spcPts val="55"/>
              </a:spcBef>
            </a:pPr>
            <a:endParaRPr sz="340" dirty="0">
              <a:latin typeface="Roboto Bk"/>
              <a:cs typeface="Roboto Bk"/>
            </a:endParaRPr>
          </a:p>
          <a:p>
            <a:pPr marL="12065" algn="just">
              <a:lnSpc>
                <a:spcPct val="100000"/>
              </a:lnSpc>
              <a:buSzPct val="71428"/>
              <a:tabLst>
                <a:tab pos="59690" algn="l"/>
              </a:tabLst>
            </a:pPr>
            <a:r>
              <a:rPr lang="en-US" sz="340" b="1" dirty="0">
                <a:latin typeface="Roboto Bk"/>
                <a:cs typeface="Roboto Bk"/>
              </a:rPr>
              <a:t>8. </a:t>
            </a:r>
            <a:r>
              <a:rPr sz="340" b="1" dirty="0">
                <a:latin typeface="Roboto Bk"/>
                <a:cs typeface="Roboto Bk"/>
              </a:rPr>
              <a:t>log in to the MySQL server:</a:t>
            </a:r>
            <a:endParaRPr sz="340" dirty="0">
              <a:latin typeface="Roboto Bk"/>
              <a:cs typeface="Roboto Bk"/>
            </a:endParaRPr>
          </a:p>
          <a:p>
            <a:pPr algn="just">
              <a:lnSpc>
                <a:spcPct val="100000"/>
              </a:lnSpc>
              <a:buFont typeface="Roboto Bk"/>
              <a:buAutoNum type="arabicPeriod" startAt="8"/>
            </a:pPr>
            <a:endParaRPr sz="340" dirty="0">
              <a:latin typeface="Roboto Bk"/>
              <a:cs typeface="Roboto Bk"/>
            </a:endParaRPr>
          </a:p>
          <a:p>
            <a:pPr marL="12700" algn="just">
              <a:lnSpc>
                <a:spcPct val="100000"/>
              </a:lnSpc>
            </a:pPr>
            <a:r>
              <a:rPr sz="340" dirty="0">
                <a:latin typeface="Roboto Bk"/>
                <a:cs typeface="Roboto Bk"/>
              </a:rPr>
              <a:t>sudo mysql -u root</a:t>
            </a:r>
          </a:p>
          <a:p>
            <a:pPr algn="just">
              <a:lnSpc>
                <a:spcPct val="100000"/>
              </a:lnSpc>
              <a:spcBef>
                <a:spcPts val="55"/>
              </a:spcBef>
            </a:pPr>
            <a:endParaRPr sz="340" dirty="0">
              <a:latin typeface="Roboto Bk"/>
              <a:cs typeface="Roboto Bk"/>
            </a:endParaRPr>
          </a:p>
          <a:p>
            <a:pPr marL="12065" algn="just">
              <a:lnSpc>
                <a:spcPct val="100000"/>
              </a:lnSpc>
              <a:buSzPct val="71428"/>
              <a:tabLst>
                <a:tab pos="59690" algn="l"/>
              </a:tabLst>
            </a:pPr>
            <a:r>
              <a:rPr lang="en-US" sz="340" b="1" dirty="0">
                <a:latin typeface="Roboto Bk"/>
                <a:cs typeface="Roboto Bk"/>
              </a:rPr>
              <a:t>9. </a:t>
            </a:r>
            <a:r>
              <a:rPr sz="340" b="1" dirty="0">
                <a:latin typeface="Roboto Bk"/>
                <a:cs typeface="Roboto Bk"/>
              </a:rPr>
              <a:t>Change authentication plugin to mysql_native_password:</a:t>
            </a:r>
            <a:endParaRPr sz="340" dirty="0">
              <a:latin typeface="Roboto Bk"/>
              <a:cs typeface="Roboto Bk"/>
            </a:endParaRPr>
          </a:p>
          <a:p>
            <a:pPr algn="just">
              <a:lnSpc>
                <a:spcPct val="100000"/>
              </a:lnSpc>
            </a:pPr>
            <a:endParaRPr sz="340" dirty="0">
              <a:latin typeface="Roboto Bk"/>
              <a:cs typeface="Roboto Bk"/>
            </a:endParaRPr>
          </a:p>
          <a:p>
            <a:pPr marL="12700" algn="just">
              <a:lnSpc>
                <a:spcPct val="100000"/>
              </a:lnSpc>
            </a:pPr>
            <a:r>
              <a:rPr sz="340" dirty="0">
                <a:latin typeface="Roboto Bk"/>
                <a:cs typeface="Roboto Bk"/>
              </a:rPr>
              <a:t>ALTER USER 'root'@'localhost' IDENTIFIED WITH mysql_native_password by 'Test@123'</a:t>
            </a:r>
            <a:r>
              <a:rPr lang="en-US" sz="340" dirty="0">
                <a:latin typeface="Roboto Bk"/>
                <a:cs typeface="Roboto Bk"/>
              </a:rPr>
              <a:t> </a:t>
            </a:r>
            <a:r>
              <a:rPr sz="340" dirty="0">
                <a:latin typeface="Roboto Bk"/>
                <a:cs typeface="Roboto Bk"/>
              </a:rPr>
              <a:t>;</a:t>
            </a:r>
          </a:p>
          <a:p>
            <a:pPr algn="just">
              <a:lnSpc>
                <a:spcPct val="100000"/>
              </a:lnSpc>
              <a:spcBef>
                <a:spcPts val="10"/>
              </a:spcBef>
            </a:pPr>
            <a:endParaRPr sz="340" dirty="0">
              <a:latin typeface="Roboto Bk"/>
              <a:cs typeface="Roboto Bk"/>
            </a:endParaRPr>
          </a:p>
          <a:p>
            <a:pPr marL="12700" marR="5080" algn="just">
              <a:lnSpc>
                <a:spcPct val="124600"/>
              </a:lnSpc>
              <a:spcBef>
                <a:spcPts val="5"/>
              </a:spcBef>
            </a:pPr>
            <a:r>
              <a:rPr sz="330" b="1" dirty="0">
                <a:latin typeface="Roboto Bk"/>
                <a:cs typeface="Roboto Cn"/>
              </a:rPr>
              <a:t>* </a:t>
            </a:r>
            <a:r>
              <a:rPr sz="330" b="1" dirty="0" err="1">
                <a:latin typeface="Roboto Bk"/>
                <a:cs typeface="Roboto Cn"/>
              </a:rPr>
              <a:t>sudo</a:t>
            </a:r>
            <a:r>
              <a:rPr sz="330" b="1" dirty="0">
                <a:latin typeface="Roboto Bk"/>
                <a:cs typeface="Roboto Cn"/>
              </a:rPr>
              <a:t> </a:t>
            </a:r>
            <a:r>
              <a:rPr sz="330" b="1" dirty="0">
                <a:latin typeface="Roboto Bk"/>
                <a:cs typeface="Roboto Bk"/>
              </a:rPr>
              <a:t>- superuser do or substitute user do (eﬃcient method for temporarily granting users or user groups privileged  access to system resources so that they may perform commands that their normal accounts cannot run)</a:t>
            </a:r>
            <a:endParaRPr sz="330" dirty="0">
              <a:latin typeface="Roboto Bk"/>
              <a:cs typeface="Roboto Bk"/>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66823" y="0"/>
            <a:ext cx="551180" cy="47625"/>
          </a:xfrm>
          <a:custGeom>
            <a:avLst/>
            <a:gdLst/>
            <a:ahLst/>
            <a:cxnLst/>
            <a:rect l="l" t="t" r="r" b="b"/>
            <a:pathLst>
              <a:path w="551180" h="47625">
                <a:moveTo>
                  <a:pt x="550876" y="47489"/>
                </a:moveTo>
                <a:lnTo>
                  <a:pt x="0" y="47489"/>
                </a:lnTo>
                <a:lnTo>
                  <a:pt x="0" y="0"/>
                </a:lnTo>
                <a:lnTo>
                  <a:pt x="550876" y="0"/>
                </a:lnTo>
                <a:lnTo>
                  <a:pt x="550876" y="47489"/>
                </a:lnTo>
                <a:close/>
              </a:path>
            </a:pathLst>
          </a:custGeom>
          <a:solidFill>
            <a:srgbClr val="DA7462"/>
          </a:solidFill>
        </p:spPr>
        <p:txBody>
          <a:bodyPr wrap="square" lIns="0" tIns="0" rIns="0" bIns="0" rtlCol="0"/>
          <a:lstStyle/>
          <a:p>
            <a:endParaRPr dirty="0"/>
          </a:p>
        </p:txBody>
      </p:sp>
      <p:sp>
        <p:nvSpPr>
          <p:cNvPr id="3" name="object 3"/>
          <p:cNvSpPr txBox="1">
            <a:spLocks noGrp="1"/>
          </p:cNvSpPr>
          <p:nvPr>
            <p:ph type="title"/>
          </p:nvPr>
        </p:nvSpPr>
        <p:spPr>
          <a:xfrm>
            <a:off x="926656" y="53321"/>
            <a:ext cx="369188" cy="89768"/>
          </a:xfrm>
          <a:prstGeom prst="rect">
            <a:avLst/>
          </a:prstGeom>
        </p:spPr>
        <p:txBody>
          <a:bodyPr vert="horz" wrap="square" lIns="0" tIns="12700" rIns="0" bIns="0" rtlCol="0">
            <a:spAutoFit/>
          </a:bodyPr>
          <a:lstStyle/>
          <a:p>
            <a:pPr marL="12700">
              <a:lnSpc>
                <a:spcPct val="100000"/>
              </a:lnSpc>
              <a:spcBef>
                <a:spcPts val="100"/>
              </a:spcBef>
            </a:pPr>
            <a:r>
              <a:rPr lang="en-US" spc="10" dirty="0">
                <a:latin typeface="Trebuchet MS" panose="020B0603020202020204" pitchFamily="34" charset="0"/>
              </a:rPr>
              <a:t>CONTD….</a:t>
            </a:r>
            <a:endParaRPr spc="10" dirty="0">
              <a:latin typeface="Trebuchet MS" panose="020B0603020202020204" pitchFamily="34" charset="0"/>
            </a:endParaRPr>
          </a:p>
        </p:txBody>
      </p:sp>
      <p:sp>
        <p:nvSpPr>
          <p:cNvPr id="4" name="object 4"/>
          <p:cNvSpPr txBox="1"/>
          <p:nvPr/>
        </p:nvSpPr>
        <p:spPr>
          <a:xfrm>
            <a:off x="38475" y="170564"/>
            <a:ext cx="1377575" cy="1059264"/>
          </a:xfrm>
          <a:prstGeom prst="rect">
            <a:avLst/>
          </a:prstGeom>
        </p:spPr>
        <p:txBody>
          <a:bodyPr vert="horz" wrap="square" lIns="0" tIns="12700" rIns="0" bIns="0" rtlCol="0">
            <a:spAutoFit/>
          </a:bodyPr>
          <a:lstStyle/>
          <a:p>
            <a:pPr marL="12066" algn="just">
              <a:lnSpc>
                <a:spcPct val="100000"/>
              </a:lnSpc>
              <a:spcBef>
                <a:spcPts val="100"/>
              </a:spcBef>
              <a:buSzPct val="66666"/>
              <a:tabLst>
                <a:tab pos="71120" algn="l"/>
              </a:tabLst>
            </a:pPr>
            <a:r>
              <a:rPr lang="en-US" sz="340" b="1" dirty="0">
                <a:latin typeface="Roboto Bk"/>
                <a:cs typeface="Roboto Cn"/>
              </a:rPr>
              <a:t>10. </a:t>
            </a:r>
            <a:r>
              <a:rPr sz="340" b="1" dirty="0">
                <a:latin typeface="Roboto Bk"/>
                <a:cs typeface="Roboto Cn"/>
              </a:rPr>
              <a:t>Create a new database user for WordPress:</a:t>
            </a:r>
            <a:endParaRPr lang="en-IN" sz="340" b="1" dirty="0">
              <a:latin typeface="Roboto Bk"/>
              <a:cs typeface="Roboto Cn"/>
            </a:endParaRPr>
          </a:p>
          <a:p>
            <a:pPr algn="just">
              <a:lnSpc>
                <a:spcPct val="100000"/>
              </a:lnSpc>
              <a:spcBef>
                <a:spcPts val="25"/>
              </a:spcBef>
              <a:buFont typeface="Roboto Cn"/>
              <a:buAutoNum type="arabicPeriod" startAt="10"/>
            </a:pPr>
            <a:endParaRPr lang="en-IN" sz="340" dirty="0">
              <a:latin typeface="Roboto Bk"/>
              <a:cs typeface="Roboto Cn"/>
            </a:endParaRPr>
          </a:p>
          <a:p>
            <a:pPr marL="12700" algn="just">
              <a:lnSpc>
                <a:spcPct val="100000"/>
              </a:lnSpc>
            </a:pPr>
            <a:r>
              <a:rPr sz="340" dirty="0">
                <a:latin typeface="Roboto Bk"/>
                <a:cs typeface="Roboto Bk"/>
              </a:rPr>
              <a:t>CREATE USER ''wp_user'@localhost IDENTIFIED BY 'Test@123'</a:t>
            </a:r>
            <a:r>
              <a:rPr lang="en-US" sz="340" dirty="0">
                <a:latin typeface="Roboto Bk"/>
                <a:cs typeface="Roboto Bk"/>
              </a:rPr>
              <a:t> </a:t>
            </a:r>
            <a:r>
              <a:rPr sz="340" dirty="0">
                <a:latin typeface="Roboto Bk"/>
                <a:cs typeface="Roboto Bk"/>
              </a:rPr>
              <a:t>;</a:t>
            </a:r>
          </a:p>
          <a:p>
            <a:pPr algn="just">
              <a:lnSpc>
                <a:spcPct val="100000"/>
              </a:lnSpc>
              <a:spcBef>
                <a:spcPts val="15"/>
              </a:spcBef>
            </a:pPr>
            <a:endParaRPr sz="340" dirty="0">
              <a:latin typeface="Roboto Bk"/>
              <a:cs typeface="Roboto Bk"/>
            </a:endParaRPr>
          </a:p>
          <a:p>
            <a:pPr marL="12066" algn="just">
              <a:lnSpc>
                <a:spcPct val="100000"/>
              </a:lnSpc>
              <a:buSzPct val="66666"/>
              <a:tabLst>
                <a:tab pos="71120" algn="l"/>
              </a:tabLst>
            </a:pPr>
            <a:r>
              <a:rPr lang="en-US" sz="340" b="1" dirty="0">
                <a:latin typeface="Roboto Bk"/>
                <a:cs typeface="Roboto Cn"/>
              </a:rPr>
              <a:t>11. </a:t>
            </a:r>
            <a:r>
              <a:rPr sz="340" b="1" dirty="0">
                <a:latin typeface="Roboto Bk"/>
                <a:cs typeface="Roboto Cn"/>
              </a:rPr>
              <a:t>Create a database for WordPress:</a:t>
            </a:r>
          </a:p>
          <a:p>
            <a:pPr algn="just">
              <a:lnSpc>
                <a:spcPct val="100000"/>
              </a:lnSpc>
              <a:spcBef>
                <a:spcPts val="25"/>
              </a:spcBef>
              <a:buFont typeface="Roboto Cn"/>
              <a:buAutoNum type="arabicPeriod" startAt="11"/>
            </a:pPr>
            <a:endParaRPr sz="340" dirty="0">
              <a:latin typeface="Roboto Bk"/>
              <a:cs typeface="Roboto Cn"/>
            </a:endParaRPr>
          </a:p>
          <a:p>
            <a:pPr marL="12700" algn="just">
              <a:lnSpc>
                <a:spcPct val="100000"/>
              </a:lnSpc>
            </a:pPr>
            <a:r>
              <a:rPr sz="340" dirty="0">
                <a:latin typeface="Roboto Bk"/>
                <a:cs typeface="Roboto Bk"/>
              </a:rPr>
              <a:t>CREATE DATABASE wp</a:t>
            </a:r>
            <a:r>
              <a:rPr lang="en-US" sz="340" dirty="0">
                <a:latin typeface="Roboto Bk"/>
                <a:cs typeface="Roboto Bk"/>
              </a:rPr>
              <a:t> </a:t>
            </a:r>
            <a:r>
              <a:rPr sz="340" dirty="0">
                <a:latin typeface="Roboto Bk"/>
                <a:cs typeface="Roboto Bk"/>
              </a:rPr>
              <a:t>;</a:t>
            </a:r>
            <a:endParaRPr lang="en-IN" sz="340" dirty="0">
              <a:latin typeface="Roboto Bk"/>
              <a:cs typeface="Roboto Bk"/>
            </a:endParaRPr>
          </a:p>
          <a:p>
            <a:pPr algn="just">
              <a:lnSpc>
                <a:spcPct val="100000"/>
              </a:lnSpc>
              <a:spcBef>
                <a:spcPts val="30"/>
              </a:spcBef>
            </a:pPr>
            <a:endParaRPr lang="en-IN" sz="340" dirty="0">
              <a:latin typeface="Roboto Bk"/>
              <a:cs typeface="Roboto Bk"/>
            </a:endParaRPr>
          </a:p>
          <a:p>
            <a:pPr marL="12066" algn="just">
              <a:lnSpc>
                <a:spcPct val="100000"/>
              </a:lnSpc>
              <a:buSzPct val="66666"/>
              <a:tabLst>
                <a:tab pos="71120" algn="l"/>
              </a:tabLst>
            </a:pPr>
            <a:r>
              <a:rPr lang="en-US" sz="340" b="1" dirty="0">
                <a:latin typeface="Roboto Bk"/>
                <a:cs typeface="Roboto Cn"/>
              </a:rPr>
              <a:t>12. </a:t>
            </a:r>
            <a:r>
              <a:rPr sz="340" b="1" dirty="0">
                <a:latin typeface="Roboto Bk"/>
                <a:cs typeface="Roboto Cn"/>
              </a:rPr>
              <a:t>Grant all privileges on the database ''wp'' tot  the newly created user</a:t>
            </a:r>
          </a:p>
          <a:p>
            <a:pPr algn="just">
              <a:lnSpc>
                <a:spcPct val="100000"/>
              </a:lnSpc>
              <a:spcBef>
                <a:spcPts val="10"/>
              </a:spcBef>
              <a:buFont typeface="Roboto Cn"/>
              <a:buAutoNum type="arabicPeriod" startAt="12"/>
            </a:pPr>
            <a:endParaRPr sz="340" dirty="0">
              <a:latin typeface="Roboto Bk"/>
              <a:cs typeface="Roboto Cn"/>
            </a:endParaRPr>
          </a:p>
          <a:p>
            <a:pPr marL="12700" algn="just">
              <a:lnSpc>
                <a:spcPct val="100000"/>
              </a:lnSpc>
            </a:pPr>
            <a:r>
              <a:rPr sz="340" dirty="0">
                <a:latin typeface="Roboto Bk"/>
                <a:cs typeface="Roboto Bk"/>
              </a:rPr>
              <a:t>GRANT ALL PRIVILEGES ON wp.* TO '</a:t>
            </a:r>
            <a:r>
              <a:rPr sz="340" dirty="0" err="1">
                <a:latin typeface="Roboto Bk"/>
                <a:cs typeface="Roboto Bk"/>
              </a:rPr>
              <a:t>wp_user'@localhost</a:t>
            </a:r>
            <a:r>
              <a:rPr lang="en-US" sz="340" dirty="0">
                <a:latin typeface="Roboto Bk"/>
                <a:cs typeface="Roboto Bk"/>
              </a:rPr>
              <a:t> </a:t>
            </a:r>
            <a:r>
              <a:rPr sz="340" dirty="0">
                <a:latin typeface="Roboto Bk"/>
                <a:cs typeface="Roboto Bk"/>
              </a:rPr>
              <a:t>;</a:t>
            </a:r>
          </a:p>
          <a:p>
            <a:pPr algn="just">
              <a:lnSpc>
                <a:spcPct val="100000"/>
              </a:lnSpc>
              <a:spcBef>
                <a:spcPts val="30"/>
              </a:spcBef>
            </a:pPr>
            <a:endParaRPr sz="340" dirty="0">
              <a:latin typeface="Roboto Bk"/>
              <a:cs typeface="Roboto Bk"/>
            </a:endParaRPr>
          </a:p>
          <a:p>
            <a:pPr marL="12066" algn="just">
              <a:lnSpc>
                <a:spcPct val="100000"/>
              </a:lnSpc>
              <a:buSzPct val="66666"/>
              <a:tabLst>
                <a:tab pos="71120" algn="l"/>
              </a:tabLst>
            </a:pPr>
            <a:r>
              <a:rPr lang="en-US" sz="340" b="1" dirty="0">
                <a:latin typeface="Roboto Bk"/>
                <a:cs typeface="Roboto Cn"/>
              </a:rPr>
              <a:t>13. </a:t>
            </a:r>
            <a:r>
              <a:rPr sz="340" b="1" dirty="0">
                <a:latin typeface="Roboto Bk"/>
                <a:cs typeface="Roboto Cn"/>
              </a:rPr>
              <a:t>Download and install WordPress:</a:t>
            </a:r>
          </a:p>
          <a:p>
            <a:pPr algn="just">
              <a:lnSpc>
                <a:spcPct val="100000"/>
              </a:lnSpc>
              <a:spcBef>
                <a:spcPts val="10"/>
              </a:spcBef>
            </a:pPr>
            <a:endParaRPr sz="340" dirty="0">
              <a:latin typeface="Roboto Bk"/>
              <a:cs typeface="Roboto Cn"/>
            </a:endParaRPr>
          </a:p>
          <a:p>
            <a:pPr marL="12700" algn="just">
              <a:lnSpc>
                <a:spcPct val="100000"/>
              </a:lnSpc>
              <a:spcBef>
                <a:spcPts val="5"/>
              </a:spcBef>
            </a:pPr>
            <a:r>
              <a:rPr sz="340" dirty="0">
                <a:latin typeface="Roboto Bk"/>
                <a:cs typeface="Roboto Bk"/>
              </a:rPr>
              <a:t>- cd /tmp</a:t>
            </a:r>
          </a:p>
          <a:p>
            <a:pPr marL="12700" algn="just">
              <a:lnSpc>
                <a:spcPct val="100000"/>
              </a:lnSpc>
              <a:spcBef>
                <a:spcPts val="10"/>
              </a:spcBef>
            </a:pPr>
            <a:r>
              <a:rPr sz="340" dirty="0">
                <a:latin typeface="Roboto Bk"/>
                <a:cs typeface="Roboto Bk"/>
              </a:rPr>
              <a:t>- wget https://</a:t>
            </a:r>
            <a:r>
              <a:rPr lang="en-IN" sz="340" dirty="0">
                <a:latin typeface="Roboto Bk"/>
                <a:cs typeface="Roboto Bk"/>
              </a:rPr>
              <a:t>WordPress</a:t>
            </a:r>
            <a:r>
              <a:rPr sz="340" dirty="0">
                <a:latin typeface="Roboto Bk"/>
                <a:cs typeface="Roboto Bk"/>
              </a:rPr>
              <a:t>.org/latest.tar.gz</a:t>
            </a:r>
          </a:p>
          <a:p>
            <a:pPr marL="12700" algn="just">
              <a:lnSpc>
                <a:spcPct val="100000"/>
              </a:lnSpc>
              <a:spcBef>
                <a:spcPts val="15"/>
              </a:spcBef>
            </a:pPr>
            <a:r>
              <a:rPr sz="340" dirty="0">
                <a:latin typeface="Roboto Bk"/>
                <a:cs typeface="Roboto Bk"/>
              </a:rPr>
              <a:t>-</a:t>
            </a:r>
            <a:r>
              <a:rPr lang="en-IN" sz="340" dirty="0">
                <a:latin typeface="Roboto Bk"/>
                <a:cs typeface="Roboto Bk"/>
              </a:rPr>
              <a:t> </a:t>
            </a:r>
            <a:r>
              <a:rPr sz="340" dirty="0">
                <a:latin typeface="Roboto Bk"/>
                <a:cs typeface="Roboto Bk"/>
              </a:rPr>
              <a:t>ls</a:t>
            </a:r>
          </a:p>
          <a:p>
            <a:pPr algn="just">
              <a:lnSpc>
                <a:spcPct val="100000"/>
              </a:lnSpc>
              <a:spcBef>
                <a:spcPts val="15"/>
              </a:spcBef>
            </a:pPr>
            <a:endParaRPr sz="340" dirty="0">
              <a:latin typeface="Roboto Bk"/>
              <a:cs typeface="Roboto Bk"/>
            </a:endParaRPr>
          </a:p>
          <a:p>
            <a:pPr marL="12700" algn="just">
              <a:lnSpc>
                <a:spcPct val="100000"/>
              </a:lnSpc>
            </a:pPr>
            <a:r>
              <a:rPr sz="340" dirty="0">
                <a:latin typeface="Roboto Bk"/>
                <a:cs typeface="Roboto Bk"/>
              </a:rPr>
              <a:t>You will ﬁnd " latest.tar.gz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66823" y="0"/>
            <a:ext cx="551180" cy="47625"/>
          </a:xfrm>
          <a:custGeom>
            <a:avLst/>
            <a:gdLst/>
            <a:ahLst/>
            <a:cxnLst/>
            <a:rect l="l" t="t" r="r" b="b"/>
            <a:pathLst>
              <a:path w="551180" h="47625">
                <a:moveTo>
                  <a:pt x="550876" y="47489"/>
                </a:moveTo>
                <a:lnTo>
                  <a:pt x="0" y="47489"/>
                </a:lnTo>
                <a:lnTo>
                  <a:pt x="0" y="0"/>
                </a:lnTo>
                <a:lnTo>
                  <a:pt x="550876" y="0"/>
                </a:lnTo>
                <a:lnTo>
                  <a:pt x="550876" y="47489"/>
                </a:lnTo>
                <a:close/>
              </a:path>
            </a:pathLst>
          </a:custGeom>
          <a:solidFill>
            <a:srgbClr val="DA7462"/>
          </a:solidFill>
        </p:spPr>
        <p:txBody>
          <a:bodyPr wrap="square" lIns="0" tIns="0" rIns="0" bIns="0" rtlCol="0"/>
          <a:lstStyle/>
          <a:p>
            <a:endParaRPr dirty="0"/>
          </a:p>
        </p:txBody>
      </p:sp>
      <p:sp>
        <p:nvSpPr>
          <p:cNvPr id="3" name="object 3"/>
          <p:cNvSpPr txBox="1">
            <a:spLocks noGrp="1"/>
          </p:cNvSpPr>
          <p:nvPr>
            <p:ph type="title"/>
          </p:nvPr>
        </p:nvSpPr>
        <p:spPr>
          <a:xfrm>
            <a:off x="932562" y="71157"/>
            <a:ext cx="357375" cy="89768"/>
          </a:xfrm>
          <a:prstGeom prst="rect">
            <a:avLst/>
          </a:prstGeom>
        </p:spPr>
        <p:txBody>
          <a:bodyPr vert="horz" wrap="square" lIns="0" tIns="12700" rIns="0" bIns="0" rtlCol="0">
            <a:spAutoFit/>
          </a:bodyPr>
          <a:lstStyle/>
          <a:p>
            <a:pPr marL="12700">
              <a:lnSpc>
                <a:spcPct val="100000"/>
              </a:lnSpc>
              <a:spcBef>
                <a:spcPts val="100"/>
              </a:spcBef>
            </a:pPr>
            <a:r>
              <a:rPr lang="en-US" spc="10" dirty="0">
                <a:latin typeface="Trebuchet MS" panose="020B0603020202020204" pitchFamily="34" charset="0"/>
              </a:rPr>
              <a:t>CONTD….</a:t>
            </a:r>
            <a:endParaRPr spc="10" dirty="0">
              <a:latin typeface="Trebuchet MS" panose="020B0603020202020204" pitchFamily="34" charset="0"/>
            </a:endParaRPr>
          </a:p>
        </p:txBody>
      </p:sp>
      <p:sp>
        <p:nvSpPr>
          <p:cNvPr id="4" name="object 4"/>
          <p:cNvSpPr txBox="1"/>
          <p:nvPr/>
        </p:nvSpPr>
        <p:spPr>
          <a:xfrm>
            <a:off x="36979" y="218281"/>
            <a:ext cx="1226671" cy="745332"/>
          </a:xfrm>
          <a:prstGeom prst="rect">
            <a:avLst/>
          </a:prstGeom>
        </p:spPr>
        <p:txBody>
          <a:bodyPr vert="horz" wrap="square" lIns="0" tIns="12700" rIns="0" bIns="0" rtlCol="0">
            <a:spAutoFit/>
          </a:bodyPr>
          <a:lstStyle/>
          <a:p>
            <a:pPr marL="12066" algn="just">
              <a:lnSpc>
                <a:spcPct val="100000"/>
              </a:lnSpc>
              <a:spcBef>
                <a:spcPts val="100"/>
              </a:spcBef>
              <a:buSzPct val="66666"/>
              <a:tabLst>
                <a:tab pos="71120" algn="l"/>
              </a:tabLst>
            </a:pPr>
            <a:r>
              <a:rPr lang="en-US" sz="340" b="1" dirty="0">
                <a:latin typeface="Roboto Bk"/>
                <a:cs typeface="Roboto Cn"/>
              </a:rPr>
              <a:t>14. </a:t>
            </a:r>
            <a:r>
              <a:rPr sz="340" b="1" dirty="0">
                <a:latin typeface="Roboto Bk"/>
                <a:cs typeface="Roboto Cn"/>
              </a:rPr>
              <a:t>Unzip " latest.tar.gz " :</a:t>
            </a:r>
            <a:endParaRPr sz="340" dirty="0">
              <a:latin typeface="Roboto Bk"/>
              <a:cs typeface="Roboto Cn"/>
            </a:endParaRPr>
          </a:p>
          <a:p>
            <a:pPr algn="just">
              <a:lnSpc>
                <a:spcPct val="100000"/>
              </a:lnSpc>
              <a:spcBef>
                <a:spcPts val="25"/>
              </a:spcBef>
              <a:buFont typeface="Roboto Cn"/>
              <a:buAutoNum type="arabicPeriod" startAt="14"/>
            </a:pPr>
            <a:endParaRPr sz="340" dirty="0">
              <a:latin typeface="Roboto Bk"/>
              <a:cs typeface="Roboto Cn"/>
            </a:endParaRPr>
          </a:p>
          <a:p>
            <a:pPr marL="12700" algn="just">
              <a:lnSpc>
                <a:spcPct val="100000"/>
              </a:lnSpc>
            </a:pPr>
            <a:r>
              <a:rPr sz="340" dirty="0">
                <a:latin typeface="Roboto Bk"/>
                <a:cs typeface="Roboto Bk"/>
              </a:rPr>
              <a:t>- tar -</a:t>
            </a:r>
            <a:r>
              <a:rPr sz="340" dirty="0" err="1">
                <a:latin typeface="Roboto Bk"/>
                <a:cs typeface="Roboto Bk"/>
              </a:rPr>
              <a:t>xvf</a:t>
            </a:r>
            <a:r>
              <a:rPr sz="340" dirty="0">
                <a:latin typeface="Roboto Bk"/>
                <a:cs typeface="Roboto Bk"/>
              </a:rPr>
              <a:t> latest.tar.gz</a:t>
            </a:r>
          </a:p>
          <a:p>
            <a:pPr marL="12700" algn="just">
              <a:lnSpc>
                <a:spcPct val="100000"/>
              </a:lnSpc>
              <a:spcBef>
                <a:spcPts val="15"/>
              </a:spcBef>
            </a:pPr>
            <a:r>
              <a:rPr sz="340" dirty="0">
                <a:latin typeface="Roboto Bk"/>
                <a:cs typeface="Roboto Bk"/>
              </a:rPr>
              <a:t>-</a:t>
            </a:r>
            <a:r>
              <a:rPr lang="en-IN" sz="340" dirty="0">
                <a:latin typeface="Roboto Bk"/>
                <a:cs typeface="Roboto Bk"/>
              </a:rPr>
              <a:t> </a:t>
            </a:r>
            <a:r>
              <a:rPr sz="340" dirty="0">
                <a:latin typeface="Roboto Bk"/>
                <a:cs typeface="Roboto Bk"/>
              </a:rPr>
              <a:t>ls</a:t>
            </a:r>
            <a:endParaRPr lang="en-IN" sz="340" dirty="0">
              <a:latin typeface="Roboto Bk"/>
              <a:cs typeface="Roboto Bk"/>
            </a:endParaRPr>
          </a:p>
          <a:p>
            <a:pPr algn="just">
              <a:lnSpc>
                <a:spcPct val="100000"/>
              </a:lnSpc>
              <a:spcBef>
                <a:spcPts val="10"/>
              </a:spcBef>
            </a:pPr>
            <a:endParaRPr lang="en-IN" sz="340" dirty="0">
              <a:latin typeface="Roboto Bk"/>
              <a:cs typeface="Roboto Bk"/>
            </a:endParaRPr>
          </a:p>
          <a:p>
            <a:pPr marL="12700" algn="just">
              <a:lnSpc>
                <a:spcPct val="100000"/>
              </a:lnSpc>
            </a:pPr>
            <a:r>
              <a:rPr sz="340" dirty="0">
                <a:latin typeface="Roboto Bk"/>
                <a:cs typeface="Roboto Bk"/>
              </a:rPr>
              <a:t>You will ﬁnd " </a:t>
            </a:r>
            <a:r>
              <a:rPr lang="en-IN" sz="340" dirty="0">
                <a:latin typeface="Roboto Bk"/>
                <a:cs typeface="Roboto Bk"/>
              </a:rPr>
              <a:t>WordPress</a:t>
            </a:r>
            <a:r>
              <a:rPr sz="340" dirty="0">
                <a:latin typeface="Roboto Bk"/>
                <a:cs typeface="Roboto Bk"/>
              </a:rPr>
              <a:t> " folder</a:t>
            </a:r>
          </a:p>
          <a:p>
            <a:pPr algn="just">
              <a:lnSpc>
                <a:spcPct val="100000"/>
              </a:lnSpc>
              <a:spcBef>
                <a:spcPts val="30"/>
              </a:spcBef>
            </a:pPr>
            <a:endParaRPr sz="340" dirty="0">
              <a:latin typeface="Roboto Bk"/>
              <a:cs typeface="Roboto Bk"/>
            </a:endParaRPr>
          </a:p>
          <a:p>
            <a:pPr marL="12066" algn="just">
              <a:lnSpc>
                <a:spcPct val="100000"/>
              </a:lnSpc>
              <a:buSzPct val="66666"/>
              <a:tabLst>
                <a:tab pos="71120" algn="l"/>
              </a:tabLst>
            </a:pPr>
            <a:r>
              <a:rPr lang="en-US" sz="340" b="1" dirty="0">
                <a:latin typeface="Roboto Bk"/>
                <a:cs typeface="Roboto Cn"/>
              </a:rPr>
              <a:t>15. </a:t>
            </a:r>
            <a:r>
              <a:rPr sz="340" b="1" dirty="0">
                <a:latin typeface="Roboto Bk"/>
                <a:cs typeface="Roboto Cn"/>
              </a:rPr>
              <a:t>Move </a:t>
            </a:r>
            <a:r>
              <a:rPr lang="en-IN" sz="340" b="1" dirty="0">
                <a:latin typeface="Roboto Bk"/>
                <a:cs typeface="Roboto Cn"/>
              </a:rPr>
              <a:t>WordPress</a:t>
            </a:r>
            <a:r>
              <a:rPr sz="340" b="1" dirty="0">
                <a:latin typeface="Roboto Bk"/>
                <a:cs typeface="Roboto Cn"/>
              </a:rPr>
              <a:t> folder to</a:t>
            </a:r>
            <a:r>
              <a:rPr lang="en-US" sz="340" b="1" dirty="0">
                <a:latin typeface="Roboto Bk"/>
                <a:cs typeface="Roboto Cn"/>
              </a:rPr>
              <a:t> </a:t>
            </a:r>
            <a:r>
              <a:rPr sz="340" b="1" dirty="0">
                <a:latin typeface="Roboto Bk"/>
                <a:cs typeface="Roboto Cn"/>
              </a:rPr>
              <a:t>Apache document root</a:t>
            </a:r>
            <a:r>
              <a:rPr lang="en-US" sz="340" b="1" dirty="0">
                <a:latin typeface="Roboto Bk"/>
                <a:cs typeface="Roboto Cn"/>
              </a:rPr>
              <a:t> :</a:t>
            </a:r>
            <a:endParaRPr sz="340" dirty="0">
              <a:latin typeface="Roboto Bk"/>
              <a:cs typeface="Roboto Cn"/>
            </a:endParaRPr>
          </a:p>
          <a:p>
            <a:pPr algn="just">
              <a:lnSpc>
                <a:spcPct val="100000"/>
              </a:lnSpc>
              <a:spcBef>
                <a:spcPts val="10"/>
              </a:spcBef>
            </a:pPr>
            <a:endParaRPr sz="340" dirty="0">
              <a:latin typeface="Roboto Bk"/>
              <a:cs typeface="Roboto Cn"/>
            </a:endParaRPr>
          </a:p>
          <a:p>
            <a:pPr marL="12700" algn="just">
              <a:lnSpc>
                <a:spcPct val="100000"/>
              </a:lnSpc>
              <a:spcBef>
                <a:spcPts val="5"/>
              </a:spcBef>
            </a:pPr>
            <a:r>
              <a:rPr sz="340" dirty="0">
                <a:latin typeface="Roboto Bk"/>
                <a:cs typeface="Roboto Bk"/>
              </a:rPr>
              <a:t>- sudo mv </a:t>
            </a:r>
            <a:r>
              <a:rPr lang="en-IN" sz="340" dirty="0">
                <a:latin typeface="Roboto Bk"/>
                <a:cs typeface="Roboto Bk"/>
              </a:rPr>
              <a:t>WordPress</a:t>
            </a:r>
            <a:r>
              <a:rPr sz="340" dirty="0">
                <a:latin typeface="Roboto Bk"/>
                <a:cs typeface="Roboto Bk"/>
              </a:rPr>
              <a:t>/ /var/www/html/</a:t>
            </a:r>
          </a:p>
          <a:p>
            <a:pPr marL="12700" algn="just">
              <a:lnSpc>
                <a:spcPct val="100000"/>
              </a:lnSpc>
              <a:spcBef>
                <a:spcPts val="10"/>
              </a:spcBef>
            </a:pPr>
            <a:r>
              <a:rPr sz="340" dirty="0">
                <a:latin typeface="Roboto Bk"/>
                <a:cs typeface="Roboto Bk"/>
              </a:rPr>
              <a:t>- cd /var/www/html/</a:t>
            </a:r>
          </a:p>
          <a:p>
            <a:pPr marL="12700" algn="just">
              <a:lnSpc>
                <a:spcPct val="100000"/>
              </a:lnSpc>
              <a:spcBef>
                <a:spcPts val="15"/>
              </a:spcBef>
            </a:pPr>
            <a:r>
              <a:rPr sz="340" dirty="0">
                <a:latin typeface="Roboto Bk"/>
                <a:cs typeface="Roboto Bk"/>
              </a:rPr>
              <a:t>- ls</a:t>
            </a:r>
          </a:p>
          <a:p>
            <a:pPr algn="just">
              <a:lnSpc>
                <a:spcPct val="100000"/>
              </a:lnSpc>
              <a:spcBef>
                <a:spcPts val="15"/>
              </a:spcBef>
            </a:pPr>
            <a:endParaRPr sz="340" dirty="0">
              <a:latin typeface="Roboto Bk"/>
              <a:cs typeface="Roboto Bk"/>
            </a:endParaRPr>
          </a:p>
          <a:p>
            <a:pPr marL="12700" algn="just">
              <a:lnSpc>
                <a:spcPct val="100000"/>
              </a:lnSpc>
            </a:pPr>
            <a:r>
              <a:rPr sz="340" dirty="0">
                <a:latin typeface="Roboto Bk"/>
                <a:cs typeface="Roboto Bk"/>
              </a:rPr>
              <a:t>You will ﬁnd " </a:t>
            </a:r>
            <a:r>
              <a:rPr lang="en-IN" sz="340" dirty="0">
                <a:latin typeface="Roboto Bk"/>
                <a:cs typeface="Roboto Bk"/>
              </a:rPr>
              <a:t>WordPress</a:t>
            </a:r>
            <a:r>
              <a:rPr sz="340" dirty="0">
                <a:latin typeface="Roboto Bk"/>
                <a:cs typeface="Roboto Bk"/>
              </a:rPr>
              <a:t> " in the path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78595" y="626577"/>
            <a:ext cx="43815" cy="622935"/>
          </a:xfrm>
          <a:custGeom>
            <a:avLst/>
            <a:gdLst/>
            <a:ahLst/>
            <a:cxnLst/>
            <a:rect l="l" t="t" r="r" b="b"/>
            <a:pathLst>
              <a:path w="43814" h="622935">
                <a:moveTo>
                  <a:pt x="43396" y="622836"/>
                </a:moveTo>
                <a:lnTo>
                  <a:pt x="0" y="622836"/>
                </a:lnTo>
                <a:lnTo>
                  <a:pt x="0" y="0"/>
                </a:lnTo>
                <a:lnTo>
                  <a:pt x="43396" y="0"/>
                </a:lnTo>
                <a:lnTo>
                  <a:pt x="43396" y="622836"/>
                </a:lnTo>
                <a:close/>
              </a:path>
            </a:pathLst>
          </a:custGeom>
          <a:solidFill>
            <a:srgbClr val="DA7462"/>
          </a:solidFill>
        </p:spPr>
        <p:txBody>
          <a:bodyPr wrap="square" lIns="0" tIns="0" rIns="0" bIns="0" rtlCol="0"/>
          <a:lstStyle/>
          <a:p>
            <a:endParaRPr dirty="0"/>
          </a:p>
        </p:txBody>
      </p:sp>
      <p:sp>
        <p:nvSpPr>
          <p:cNvPr id="3" name="object 3"/>
          <p:cNvSpPr/>
          <p:nvPr/>
        </p:nvSpPr>
        <p:spPr>
          <a:xfrm>
            <a:off x="0" y="0"/>
            <a:ext cx="47625" cy="399415"/>
          </a:xfrm>
          <a:custGeom>
            <a:avLst/>
            <a:gdLst/>
            <a:ahLst/>
            <a:cxnLst/>
            <a:rect l="l" t="t" r="r" b="b"/>
            <a:pathLst>
              <a:path w="47625" h="399415">
                <a:moveTo>
                  <a:pt x="47489" y="398910"/>
                </a:moveTo>
                <a:lnTo>
                  <a:pt x="0" y="398910"/>
                </a:lnTo>
                <a:lnTo>
                  <a:pt x="0" y="0"/>
                </a:lnTo>
                <a:lnTo>
                  <a:pt x="47489" y="0"/>
                </a:lnTo>
                <a:lnTo>
                  <a:pt x="47489" y="398910"/>
                </a:lnTo>
                <a:close/>
              </a:path>
            </a:pathLst>
          </a:custGeom>
          <a:solidFill>
            <a:srgbClr val="DA7462"/>
          </a:solidFill>
        </p:spPr>
        <p:txBody>
          <a:bodyPr wrap="square" lIns="0" tIns="0" rIns="0" bIns="0" rtlCol="0"/>
          <a:lstStyle/>
          <a:p>
            <a:endParaRPr dirty="0"/>
          </a:p>
        </p:txBody>
      </p:sp>
      <p:sp>
        <p:nvSpPr>
          <p:cNvPr id="4" name="object 4"/>
          <p:cNvSpPr txBox="1">
            <a:spLocks noGrp="1"/>
          </p:cNvSpPr>
          <p:nvPr>
            <p:ph type="title"/>
          </p:nvPr>
        </p:nvSpPr>
        <p:spPr>
          <a:xfrm>
            <a:off x="912177" y="66934"/>
            <a:ext cx="398145" cy="104516"/>
          </a:xfrm>
          <a:prstGeom prst="rect">
            <a:avLst/>
          </a:prstGeom>
        </p:spPr>
        <p:txBody>
          <a:bodyPr vert="horz" wrap="square" lIns="0" tIns="12065" rIns="0" bIns="0" rtlCol="0">
            <a:spAutoFit/>
          </a:bodyPr>
          <a:lstStyle/>
          <a:p>
            <a:pPr marL="12700" algn="just">
              <a:lnSpc>
                <a:spcPct val="100000"/>
              </a:lnSpc>
              <a:spcBef>
                <a:spcPts val="95"/>
              </a:spcBef>
            </a:pPr>
            <a:r>
              <a:rPr lang="en-US" sz="600" dirty="0">
                <a:latin typeface="Trebuchet MS" panose="020B0603020202020204" pitchFamily="34" charset="0"/>
                <a:cs typeface="Times New Roman" panose="02020603050405020304" pitchFamily="18" charset="0"/>
              </a:rPr>
              <a:t>OUTLINE</a:t>
            </a:r>
            <a:endParaRPr sz="600" dirty="0">
              <a:latin typeface="Trebuchet MS" panose="020B0603020202020204" pitchFamily="34" charset="0"/>
              <a:cs typeface="Times New Roman" panose="02020603050405020304" pitchFamily="18" charset="0"/>
            </a:endParaRPr>
          </a:p>
        </p:txBody>
      </p:sp>
      <p:sp>
        <p:nvSpPr>
          <p:cNvPr id="5" name="object 5"/>
          <p:cNvSpPr txBox="1"/>
          <p:nvPr/>
        </p:nvSpPr>
        <p:spPr>
          <a:xfrm>
            <a:off x="82549" y="256253"/>
            <a:ext cx="2057400" cy="1017458"/>
          </a:xfrm>
          <a:prstGeom prst="rect">
            <a:avLst/>
          </a:prstGeom>
        </p:spPr>
        <p:txBody>
          <a:bodyPr vert="horz" wrap="square" lIns="0" tIns="12065" rIns="0" bIns="0" rtlCol="0">
            <a:spAutoFit/>
          </a:bodyPr>
          <a:lstStyle/>
          <a:p>
            <a:pPr marL="12700" marR="5080" algn="just">
              <a:lnSpc>
                <a:spcPct val="106800"/>
              </a:lnSpc>
              <a:spcBef>
                <a:spcPts val="95"/>
              </a:spcBef>
            </a:pPr>
            <a:r>
              <a:rPr lang="en-IN" sz="400" dirty="0">
                <a:latin typeface="Roboto Bk"/>
              </a:rPr>
              <a:t>- INTRODUCTION</a:t>
            </a:r>
          </a:p>
          <a:p>
            <a:pPr marL="12700" marR="5080" algn="just">
              <a:lnSpc>
                <a:spcPct val="106800"/>
              </a:lnSpc>
              <a:spcBef>
                <a:spcPts val="95"/>
              </a:spcBef>
            </a:pPr>
            <a:r>
              <a:rPr lang="en-US" sz="400" dirty="0">
                <a:latin typeface="Roboto Bk"/>
              </a:rPr>
              <a:t>- IMPORTANCE OF CLOUD DEPLOYMENT FOR WORDPRESS SITES</a:t>
            </a:r>
          </a:p>
          <a:p>
            <a:pPr marL="12700" marR="5080" algn="just">
              <a:lnSpc>
                <a:spcPct val="106800"/>
              </a:lnSpc>
              <a:spcBef>
                <a:spcPts val="95"/>
              </a:spcBef>
            </a:pPr>
            <a:r>
              <a:rPr lang="en-US" sz="400" dirty="0">
                <a:latin typeface="Roboto Bk"/>
              </a:rPr>
              <a:t>- CLOUD HOSTING &amp; ITS ADVANTAGES</a:t>
            </a:r>
          </a:p>
          <a:p>
            <a:pPr marL="12700" marR="5080" algn="just">
              <a:lnSpc>
                <a:spcPct val="106800"/>
              </a:lnSpc>
              <a:spcBef>
                <a:spcPts val="95"/>
              </a:spcBef>
            </a:pPr>
            <a:r>
              <a:rPr lang="en-IN" sz="400" dirty="0">
                <a:latin typeface="Roboto Bk"/>
              </a:rPr>
              <a:t>- OBJECTIVE OF THE PROJECT</a:t>
            </a:r>
          </a:p>
          <a:p>
            <a:pPr marL="12700" marR="5080" algn="just">
              <a:lnSpc>
                <a:spcPct val="106800"/>
              </a:lnSpc>
              <a:spcBef>
                <a:spcPts val="95"/>
              </a:spcBef>
            </a:pPr>
            <a:r>
              <a:rPr lang="en-IN" sz="400" dirty="0">
                <a:latin typeface="Roboto Bk"/>
              </a:rPr>
              <a:t>- MOTIVATION </a:t>
            </a:r>
            <a:endParaRPr lang="en-US" sz="400" dirty="0">
              <a:latin typeface="Roboto Bk"/>
            </a:endParaRPr>
          </a:p>
          <a:p>
            <a:pPr marL="12700" marR="5080" algn="just">
              <a:lnSpc>
                <a:spcPct val="106800"/>
              </a:lnSpc>
              <a:spcBef>
                <a:spcPts val="95"/>
              </a:spcBef>
            </a:pPr>
            <a:r>
              <a:rPr lang="en-IN" sz="400" dirty="0">
                <a:latin typeface="Roboto Bk"/>
              </a:rPr>
              <a:t>- SOFTWARE &amp; HARDWARE REQUIREMENTS </a:t>
            </a:r>
            <a:endParaRPr lang="en-US" sz="400" dirty="0">
              <a:latin typeface="Roboto Bk"/>
            </a:endParaRPr>
          </a:p>
          <a:p>
            <a:pPr marL="12700" marR="5080" algn="just">
              <a:lnSpc>
                <a:spcPct val="106800"/>
              </a:lnSpc>
              <a:spcBef>
                <a:spcPts val="95"/>
              </a:spcBef>
            </a:pPr>
            <a:r>
              <a:rPr lang="en-IN" sz="400" dirty="0">
                <a:latin typeface="Roboto Bk"/>
              </a:rPr>
              <a:t>- PROPOSED WORK</a:t>
            </a:r>
            <a:endParaRPr lang="en-US" sz="400" dirty="0">
              <a:latin typeface="Roboto Bk"/>
            </a:endParaRPr>
          </a:p>
          <a:p>
            <a:pPr marL="12700" marR="5080" algn="just">
              <a:lnSpc>
                <a:spcPct val="106800"/>
              </a:lnSpc>
              <a:spcBef>
                <a:spcPts val="95"/>
              </a:spcBef>
            </a:pPr>
            <a:r>
              <a:rPr lang="en-IN" sz="400" dirty="0">
                <a:latin typeface="Roboto Bk"/>
              </a:rPr>
              <a:t>- IMPLEMENTATION</a:t>
            </a:r>
          </a:p>
          <a:p>
            <a:pPr marL="12700" marR="5080" algn="just">
              <a:lnSpc>
                <a:spcPct val="106800"/>
              </a:lnSpc>
              <a:spcBef>
                <a:spcPts val="95"/>
              </a:spcBef>
            </a:pPr>
            <a:r>
              <a:rPr lang="en-IN" sz="400" dirty="0">
                <a:latin typeface="Roboto Bk"/>
              </a:rPr>
              <a:t>- RESULT</a:t>
            </a:r>
          </a:p>
          <a:p>
            <a:pPr marL="12700" marR="5080" algn="just">
              <a:lnSpc>
                <a:spcPct val="106800"/>
              </a:lnSpc>
              <a:spcBef>
                <a:spcPts val="95"/>
              </a:spcBef>
            </a:pPr>
            <a:r>
              <a:rPr lang="en-IN" sz="400" dirty="0">
                <a:latin typeface="Roboto Bk"/>
              </a:rPr>
              <a:t>- CHALLENGES</a:t>
            </a:r>
          </a:p>
          <a:p>
            <a:pPr marL="12700" marR="5080" algn="just">
              <a:lnSpc>
                <a:spcPct val="106800"/>
              </a:lnSpc>
              <a:spcBef>
                <a:spcPts val="95"/>
              </a:spcBef>
            </a:pPr>
            <a:r>
              <a:rPr lang="en-IN" sz="400" dirty="0">
                <a:latin typeface="Roboto Bk"/>
              </a:rPr>
              <a:t>- CONCLUSION</a:t>
            </a:r>
          </a:p>
          <a:p>
            <a:pPr marL="12700" marR="5080" algn="just">
              <a:lnSpc>
                <a:spcPct val="106800"/>
              </a:lnSpc>
              <a:spcBef>
                <a:spcPts val="95"/>
              </a:spcBef>
            </a:pPr>
            <a:r>
              <a:rPr lang="en-IN" sz="400" dirty="0">
                <a:latin typeface="Roboto Bk"/>
              </a:rPr>
              <a:t>- REFERENCES</a:t>
            </a:r>
          </a:p>
          <a:p>
            <a:pPr marL="12700" marR="5080" algn="just">
              <a:lnSpc>
                <a:spcPct val="106800"/>
              </a:lnSpc>
              <a:spcBef>
                <a:spcPts val="95"/>
              </a:spcBef>
            </a:pPr>
            <a:endParaRPr sz="400" dirty="0">
              <a:latin typeface="Roboto Bk"/>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26228" y="75023"/>
            <a:ext cx="357375" cy="89768"/>
          </a:xfrm>
          <a:prstGeom prst="rect">
            <a:avLst/>
          </a:prstGeom>
        </p:spPr>
        <p:txBody>
          <a:bodyPr vert="horz" wrap="square" lIns="0" tIns="12700" rIns="0" bIns="0" rtlCol="0">
            <a:spAutoFit/>
          </a:bodyPr>
          <a:lstStyle/>
          <a:p>
            <a:pPr marL="12700">
              <a:lnSpc>
                <a:spcPct val="100000"/>
              </a:lnSpc>
              <a:spcBef>
                <a:spcPts val="100"/>
              </a:spcBef>
            </a:pPr>
            <a:r>
              <a:rPr lang="en-IN" sz="500" b="1" spc="10" dirty="0">
                <a:latin typeface="Trebuchet MS" panose="020B0603020202020204" pitchFamily="34" charset="0"/>
                <a:cs typeface="Arial"/>
              </a:rPr>
              <a:t>CONTD….</a:t>
            </a:r>
            <a:endParaRPr lang="en-IN" sz="500" dirty="0">
              <a:latin typeface="Trebuchet MS" panose="020B0603020202020204" pitchFamily="34" charset="0"/>
              <a:cs typeface="Arial"/>
            </a:endParaRPr>
          </a:p>
        </p:txBody>
      </p:sp>
      <p:pic>
        <p:nvPicPr>
          <p:cNvPr id="3" name="object 3"/>
          <p:cNvPicPr/>
          <p:nvPr/>
        </p:nvPicPr>
        <p:blipFill>
          <a:blip r:embed="rId2" cstate="print"/>
          <a:stretch>
            <a:fillRect/>
          </a:stretch>
        </p:blipFill>
        <p:spPr>
          <a:xfrm>
            <a:off x="209001" y="226914"/>
            <a:ext cx="1791831" cy="89112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28483" y="64658"/>
            <a:ext cx="357375" cy="89768"/>
          </a:xfrm>
          <a:prstGeom prst="rect">
            <a:avLst/>
          </a:prstGeom>
        </p:spPr>
        <p:txBody>
          <a:bodyPr vert="horz" wrap="square" lIns="0" tIns="12700" rIns="0" bIns="0" rtlCol="0">
            <a:spAutoFit/>
          </a:bodyPr>
          <a:lstStyle/>
          <a:p>
            <a:pPr marL="12700">
              <a:lnSpc>
                <a:spcPct val="100000"/>
              </a:lnSpc>
              <a:spcBef>
                <a:spcPts val="100"/>
              </a:spcBef>
            </a:pPr>
            <a:r>
              <a:rPr lang="en-US" sz="500" b="1" spc="10" dirty="0">
                <a:latin typeface="Trebuchet MS" panose="020B0603020202020204" pitchFamily="34" charset="0"/>
                <a:cs typeface="Arial"/>
              </a:rPr>
              <a:t>CONTD….</a:t>
            </a:r>
            <a:endParaRPr sz="500" dirty="0">
              <a:latin typeface="Trebuchet MS" panose="020B0603020202020204" pitchFamily="34" charset="0"/>
              <a:cs typeface="Arial"/>
            </a:endParaRPr>
          </a:p>
        </p:txBody>
      </p:sp>
      <p:pic>
        <p:nvPicPr>
          <p:cNvPr id="3" name="object 3"/>
          <p:cNvPicPr/>
          <p:nvPr/>
        </p:nvPicPr>
        <p:blipFill>
          <a:blip r:embed="rId2" cstate="print"/>
          <a:stretch>
            <a:fillRect/>
          </a:stretch>
        </p:blipFill>
        <p:spPr>
          <a:xfrm>
            <a:off x="220309" y="231274"/>
            <a:ext cx="1773725" cy="90110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27571" y="80999"/>
            <a:ext cx="357375" cy="89768"/>
          </a:xfrm>
          <a:prstGeom prst="rect">
            <a:avLst/>
          </a:prstGeom>
        </p:spPr>
        <p:txBody>
          <a:bodyPr vert="horz" wrap="square" lIns="0" tIns="12700" rIns="0" bIns="0" rtlCol="0">
            <a:spAutoFit/>
          </a:bodyPr>
          <a:lstStyle/>
          <a:p>
            <a:pPr marL="12700">
              <a:lnSpc>
                <a:spcPct val="100000"/>
              </a:lnSpc>
              <a:spcBef>
                <a:spcPts val="100"/>
              </a:spcBef>
            </a:pPr>
            <a:r>
              <a:rPr lang="en-US" sz="500" b="1" spc="10" dirty="0">
                <a:latin typeface="Trebuchet MS" panose="020B0603020202020204" pitchFamily="34" charset="0"/>
                <a:cs typeface="Arial"/>
              </a:rPr>
              <a:t>CONTD….</a:t>
            </a:r>
            <a:endParaRPr sz="500" dirty="0">
              <a:latin typeface="Trebuchet MS" panose="020B0603020202020204" pitchFamily="34" charset="0"/>
              <a:cs typeface="Arial"/>
            </a:endParaRPr>
          </a:p>
        </p:txBody>
      </p:sp>
      <p:pic>
        <p:nvPicPr>
          <p:cNvPr id="3" name="object 3"/>
          <p:cNvPicPr/>
          <p:nvPr/>
        </p:nvPicPr>
        <p:blipFill>
          <a:blip r:embed="rId2" cstate="print"/>
          <a:stretch>
            <a:fillRect/>
          </a:stretch>
        </p:blipFill>
        <p:spPr>
          <a:xfrm>
            <a:off x="172352" y="227703"/>
            <a:ext cx="1867814" cy="94859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66823" y="0"/>
            <a:ext cx="551180" cy="47625"/>
          </a:xfrm>
          <a:custGeom>
            <a:avLst/>
            <a:gdLst/>
            <a:ahLst/>
            <a:cxnLst/>
            <a:rect l="l" t="t" r="r" b="b"/>
            <a:pathLst>
              <a:path w="551180" h="47625">
                <a:moveTo>
                  <a:pt x="550876" y="47489"/>
                </a:moveTo>
                <a:lnTo>
                  <a:pt x="0" y="47489"/>
                </a:lnTo>
                <a:lnTo>
                  <a:pt x="0" y="0"/>
                </a:lnTo>
                <a:lnTo>
                  <a:pt x="550876" y="0"/>
                </a:lnTo>
                <a:lnTo>
                  <a:pt x="550876" y="47489"/>
                </a:lnTo>
                <a:close/>
              </a:path>
            </a:pathLst>
          </a:custGeom>
          <a:solidFill>
            <a:srgbClr val="DA7462"/>
          </a:solidFill>
        </p:spPr>
        <p:txBody>
          <a:bodyPr wrap="square" lIns="0" tIns="0" rIns="0" bIns="0" rtlCol="0"/>
          <a:lstStyle/>
          <a:p>
            <a:endParaRPr dirty="0"/>
          </a:p>
        </p:txBody>
      </p:sp>
      <p:sp>
        <p:nvSpPr>
          <p:cNvPr id="3" name="object 3"/>
          <p:cNvSpPr txBox="1">
            <a:spLocks noGrp="1"/>
          </p:cNvSpPr>
          <p:nvPr>
            <p:ph type="title"/>
          </p:nvPr>
        </p:nvSpPr>
        <p:spPr>
          <a:xfrm>
            <a:off x="932562" y="67036"/>
            <a:ext cx="357375" cy="89768"/>
          </a:xfrm>
          <a:prstGeom prst="rect">
            <a:avLst/>
          </a:prstGeom>
        </p:spPr>
        <p:txBody>
          <a:bodyPr vert="horz" wrap="square" lIns="0" tIns="12700" rIns="0" bIns="0" rtlCol="0">
            <a:spAutoFit/>
          </a:bodyPr>
          <a:lstStyle/>
          <a:p>
            <a:pPr marL="12700">
              <a:lnSpc>
                <a:spcPct val="100000"/>
              </a:lnSpc>
              <a:spcBef>
                <a:spcPts val="100"/>
              </a:spcBef>
            </a:pPr>
            <a:r>
              <a:rPr lang="en-US" spc="10" dirty="0">
                <a:latin typeface="Trebuchet MS" panose="020B0603020202020204" pitchFamily="34" charset="0"/>
              </a:rPr>
              <a:t>CONTD….</a:t>
            </a:r>
            <a:endParaRPr spc="10" dirty="0">
              <a:latin typeface="Trebuchet MS" panose="020B0603020202020204" pitchFamily="34" charset="0"/>
            </a:endParaRPr>
          </a:p>
        </p:txBody>
      </p:sp>
      <p:sp>
        <p:nvSpPr>
          <p:cNvPr id="4" name="object 4"/>
          <p:cNvSpPr txBox="1"/>
          <p:nvPr/>
        </p:nvSpPr>
        <p:spPr>
          <a:xfrm>
            <a:off x="74922" y="207010"/>
            <a:ext cx="1391285" cy="328295"/>
          </a:xfrm>
          <a:prstGeom prst="rect">
            <a:avLst/>
          </a:prstGeom>
        </p:spPr>
        <p:txBody>
          <a:bodyPr vert="horz" wrap="square" lIns="0" tIns="12700" rIns="0" bIns="0" rtlCol="0">
            <a:spAutoFit/>
          </a:bodyPr>
          <a:lstStyle/>
          <a:p>
            <a:pPr marL="12700" algn="just">
              <a:lnSpc>
                <a:spcPct val="100000"/>
              </a:lnSpc>
              <a:spcBef>
                <a:spcPts val="100"/>
              </a:spcBef>
            </a:pPr>
            <a:r>
              <a:rPr sz="300" b="1" dirty="0">
                <a:latin typeface="Roboto Bk"/>
                <a:cs typeface="Roboto Cn"/>
              </a:rPr>
              <a:t>16. Go to </a:t>
            </a:r>
            <a:r>
              <a:rPr lang="en-IN" sz="300" b="1" dirty="0">
                <a:latin typeface="Roboto Bk"/>
                <a:cs typeface="Roboto Cn"/>
              </a:rPr>
              <a:t>WordPress</a:t>
            </a:r>
            <a:r>
              <a:rPr sz="300" b="1" dirty="0">
                <a:latin typeface="Roboto Bk"/>
                <a:cs typeface="Roboto Cn"/>
              </a:rPr>
              <a:t> director, create a new ﬁle and paste the copied code to ﬁx the error:</a:t>
            </a:r>
            <a:endParaRPr sz="300" dirty="0">
              <a:latin typeface="Roboto Bk"/>
              <a:cs typeface="Roboto Cn"/>
            </a:endParaRPr>
          </a:p>
          <a:p>
            <a:pPr algn="just">
              <a:lnSpc>
                <a:spcPct val="100000"/>
              </a:lnSpc>
              <a:spcBef>
                <a:spcPts val="25"/>
              </a:spcBef>
            </a:pPr>
            <a:endParaRPr sz="300" dirty="0">
              <a:latin typeface="Roboto Bk"/>
              <a:cs typeface="Roboto Cn"/>
            </a:endParaRPr>
          </a:p>
          <a:p>
            <a:pPr marL="12700" algn="just">
              <a:lnSpc>
                <a:spcPct val="100000"/>
              </a:lnSpc>
            </a:pPr>
            <a:r>
              <a:rPr sz="300" b="1" dirty="0">
                <a:latin typeface="Roboto Bk"/>
                <a:cs typeface="Roboto Bk"/>
              </a:rPr>
              <a:t>- cd </a:t>
            </a:r>
            <a:r>
              <a:rPr lang="en-IN" sz="300" b="1" dirty="0">
                <a:latin typeface="Roboto Bk"/>
                <a:cs typeface="Roboto Bk"/>
              </a:rPr>
              <a:t>WordPress</a:t>
            </a:r>
            <a:r>
              <a:rPr sz="300" b="1" dirty="0">
                <a:latin typeface="Roboto Bk"/>
                <a:cs typeface="Roboto Bk"/>
              </a:rPr>
              <a:t>/</a:t>
            </a:r>
            <a:endParaRPr sz="300" dirty="0">
              <a:latin typeface="Roboto Bk"/>
              <a:cs typeface="Roboto Bk"/>
            </a:endParaRPr>
          </a:p>
          <a:p>
            <a:pPr marL="12700" algn="just">
              <a:lnSpc>
                <a:spcPct val="100000"/>
              </a:lnSpc>
              <a:spcBef>
                <a:spcPts val="15"/>
              </a:spcBef>
            </a:pPr>
            <a:r>
              <a:rPr sz="300" b="1" dirty="0">
                <a:latin typeface="Roboto Bk"/>
                <a:cs typeface="Roboto Bk"/>
              </a:rPr>
              <a:t>- nano wp-conﬁg.php (paste the code inside the ﬁle)</a:t>
            </a:r>
            <a:endParaRPr sz="300" dirty="0">
              <a:latin typeface="Roboto Bk"/>
              <a:cs typeface="Roboto Bk"/>
            </a:endParaRPr>
          </a:p>
          <a:p>
            <a:pPr algn="just">
              <a:lnSpc>
                <a:spcPct val="100000"/>
              </a:lnSpc>
              <a:spcBef>
                <a:spcPts val="10"/>
              </a:spcBef>
            </a:pPr>
            <a:endParaRPr sz="250" dirty="0">
              <a:latin typeface="Roboto Bk"/>
              <a:cs typeface="Roboto Bk"/>
            </a:endParaRPr>
          </a:p>
          <a:p>
            <a:pPr marL="12700" algn="just">
              <a:lnSpc>
                <a:spcPct val="100000"/>
              </a:lnSpc>
            </a:pPr>
            <a:r>
              <a:rPr sz="300" b="1" dirty="0">
                <a:latin typeface="Roboto Bk"/>
                <a:cs typeface="Roboto Cn"/>
              </a:rPr>
              <a:t>* Wordpress is installed</a:t>
            </a:r>
            <a:endParaRPr sz="300" dirty="0">
              <a:latin typeface="Roboto Bk"/>
              <a:cs typeface="Roboto Cn"/>
            </a:endParaRPr>
          </a:p>
        </p:txBody>
      </p:sp>
      <p:pic>
        <p:nvPicPr>
          <p:cNvPr id="5" name="object 5"/>
          <p:cNvPicPr/>
          <p:nvPr/>
        </p:nvPicPr>
        <p:blipFill>
          <a:blip r:embed="rId2" cstate="print"/>
          <a:stretch>
            <a:fillRect/>
          </a:stretch>
        </p:blipFill>
        <p:spPr>
          <a:xfrm>
            <a:off x="641781" y="479112"/>
            <a:ext cx="1396185" cy="71115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29170" y="76575"/>
            <a:ext cx="357375" cy="89768"/>
          </a:xfrm>
          <a:prstGeom prst="rect">
            <a:avLst/>
          </a:prstGeom>
        </p:spPr>
        <p:txBody>
          <a:bodyPr vert="horz" wrap="square" lIns="0" tIns="12700" rIns="0" bIns="0" rtlCol="0">
            <a:spAutoFit/>
          </a:bodyPr>
          <a:lstStyle/>
          <a:p>
            <a:pPr marL="12700">
              <a:lnSpc>
                <a:spcPct val="100000"/>
              </a:lnSpc>
              <a:spcBef>
                <a:spcPts val="100"/>
              </a:spcBef>
            </a:pPr>
            <a:r>
              <a:rPr lang="en-US" sz="500" b="1" spc="10" dirty="0">
                <a:latin typeface="Trebuchet MS" panose="020B0603020202020204" pitchFamily="34" charset="0"/>
                <a:cs typeface="Arial"/>
              </a:rPr>
              <a:t>CONTD….</a:t>
            </a:r>
            <a:endParaRPr sz="500" dirty="0">
              <a:latin typeface="Trebuchet MS" panose="020B0603020202020204" pitchFamily="34" charset="0"/>
              <a:cs typeface="Arial"/>
            </a:endParaRPr>
          </a:p>
        </p:txBody>
      </p:sp>
      <p:pic>
        <p:nvPicPr>
          <p:cNvPr id="3" name="object 3"/>
          <p:cNvPicPr/>
          <p:nvPr/>
        </p:nvPicPr>
        <p:blipFill>
          <a:blip r:embed="rId2" cstate="print"/>
          <a:stretch>
            <a:fillRect/>
          </a:stretch>
        </p:blipFill>
        <p:spPr>
          <a:xfrm>
            <a:off x="148574" y="205265"/>
            <a:ext cx="1918568" cy="97546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66823" y="0"/>
            <a:ext cx="551180" cy="47625"/>
          </a:xfrm>
          <a:custGeom>
            <a:avLst/>
            <a:gdLst/>
            <a:ahLst/>
            <a:cxnLst/>
            <a:rect l="l" t="t" r="r" b="b"/>
            <a:pathLst>
              <a:path w="551180" h="47625">
                <a:moveTo>
                  <a:pt x="550876" y="47489"/>
                </a:moveTo>
                <a:lnTo>
                  <a:pt x="0" y="47489"/>
                </a:lnTo>
                <a:lnTo>
                  <a:pt x="0" y="0"/>
                </a:lnTo>
                <a:lnTo>
                  <a:pt x="550876" y="0"/>
                </a:lnTo>
                <a:lnTo>
                  <a:pt x="550876" y="47489"/>
                </a:lnTo>
                <a:close/>
              </a:path>
            </a:pathLst>
          </a:custGeom>
          <a:solidFill>
            <a:srgbClr val="DA7462"/>
          </a:solidFill>
        </p:spPr>
        <p:txBody>
          <a:bodyPr wrap="square" lIns="0" tIns="0" rIns="0" bIns="0" rtlCol="0"/>
          <a:lstStyle/>
          <a:p>
            <a:endParaRPr dirty="0"/>
          </a:p>
        </p:txBody>
      </p:sp>
      <p:sp>
        <p:nvSpPr>
          <p:cNvPr id="3" name="object 3"/>
          <p:cNvSpPr txBox="1">
            <a:spLocks noGrp="1"/>
          </p:cNvSpPr>
          <p:nvPr>
            <p:ph type="title"/>
          </p:nvPr>
        </p:nvSpPr>
        <p:spPr>
          <a:xfrm>
            <a:off x="932562" y="75142"/>
            <a:ext cx="357375" cy="89768"/>
          </a:xfrm>
          <a:prstGeom prst="rect">
            <a:avLst/>
          </a:prstGeom>
        </p:spPr>
        <p:txBody>
          <a:bodyPr vert="horz" wrap="square" lIns="0" tIns="12700" rIns="0" bIns="0" rtlCol="0">
            <a:spAutoFit/>
          </a:bodyPr>
          <a:lstStyle/>
          <a:p>
            <a:pPr marL="12700">
              <a:lnSpc>
                <a:spcPct val="100000"/>
              </a:lnSpc>
              <a:spcBef>
                <a:spcPts val="100"/>
              </a:spcBef>
            </a:pPr>
            <a:r>
              <a:rPr lang="en-US" spc="40" dirty="0">
                <a:latin typeface="Trebuchet MS"/>
                <a:cs typeface="Trebuchet MS"/>
              </a:rPr>
              <a:t>CONTD….</a:t>
            </a:r>
            <a:endParaRPr spc="40" dirty="0">
              <a:latin typeface="Trebuchet MS"/>
              <a:cs typeface="Trebuchet MS"/>
            </a:endParaRPr>
          </a:p>
        </p:txBody>
      </p:sp>
      <p:sp>
        <p:nvSpPr>
          <p:cNvPr id="4" name="object 4"/>
          <p:cNvSpPr txBox="1"/>
          <p:nvPr/>
        </p:nvSpPr>
        <p:spPr>
          <a:xfrm>
            <a:off x="111368" y="237021"/>
            <a:ext cx="1761882" cy="793551"/>
          </a:xfrm>
          <a:prstGeom prst="rect">
            <a:avLst/>
          </a:prstGeom>
        </p:spPr>
        <p:txBody>
          <a:bodyPr vert="horz" wrap="square" lIns="0" tIns="12700" rIns="0" bIns="0" rtlCol="0">
            <a:spAutoFit/>
          </a:bodyPr>
          <a:lstStyle/>
          <a:p>
            <a:pPr marL="12066" algn="just">
              <a:lnSpc>
                <a:spcPct val="100000"/>
              </a:lnSpc>
              <a:spcBef>
                <a:spcPts val="100"/>
              </a:spcBef>
              <a:buSzPct val="66666"/>
              <a:tabLst>
                <a:tab pos="71120" algn="l"/>
              </a:tabLst>
            </a:pPr>
            <a:r>
              <a:rPr lang="en-US" sz="340" b="1" dirty="0">
                <a:latin typeface="Roboto Bk"/>
                <a:cs typeface="Roboto Cn"/>
              </a:rPr>
              <a:t>17. </a:t>
            </a:r>
            <a:r>
              <a:rPr sz="340" b="1" dirty="0">
                <a:latin typeface="Roboto Bk"/>
                <a:cs typeface="Roboto Cn"/>
              </a:rPr>
              <a:t>To serve the WordPress site on the rroot directory ( Modify Apache conﬁguration ) :</a:t>
            </a:r>
            <a:endParaRPr sz="340" dirty="0">
              <a:latin typeface="Roboto Bk"/>
              <a:cs typeface="Roboto Cn"/>
            </a:endParaRPr>
          </a:p>
          <a:p>
            <a:pPr algn="just">
              <a:lnSpc>
                <a:spcPct val="100000"/>
              </a:lnSpc>
              <a:spcBef>
                <a:spcPts val="25"/>
              </a:spcBef>
              <a:buFont typeface="Roboto Cn"/>
              <a:buAutoNum type="arabicPeriod" startAt="17"/>
            </a:pPr>
            <a:endParaRPr sz="340" dirty="0">
              <a:latin typeface="Roboto Bk"/>
              <a:cs typeface="Roboto Cn"/>
            </a:endParaRPr>
          </a:p>
          <a:p>
            <a:pPr marL="12700" algn="just">
              <a:lnSpc>
                <a:spcPct val="100000"/>
              </a:lnSpc>
            </a:pPr>
            <a:r>
              <a:rPr sz="340" dirty="0">
                <a:latin typeface="Roboto Bk"/>
                <a:cs typeface="Roboto"/>
              </a:rPr>
              <a:t>- cd /etc/apache2/sites-available/</a:t>
            </a:r>
          </a:p>
          <a:p>
            <a:pPr marL="12700" marR="591820" algn="just">
              <a:lnSpc>
                <a:spcPts val="750"/>
              </a:lnSpc>
              <a:spcBef>
                <a:spcPts val="15"/>
              </a:spcBef>
            </a:pPr>
            <a:r>
              <a:rPr sz="340" dirty="0">
                <a:latin typeface="Roboto Bk"/>
                <a:cs typeface="Roboto"/>
              </a:rPr>
              <a:t>You will ﬁnd " 000-default.conf default-ssl.conf "  </a:t>
            </a:r>
            <a:endParaRPr lang="en-US" sz="340" dirty="0">
              <a:latin typeface="Roboto Bk"/>
              <a:cs typeface="Roboto"/>
            </a:endParaRPr>
          </a:p>
          <a:p>
            <a:pPr marL="12700" marR="591820" algn="just">
              <a:lnSpc>
                <a:spcPts val="750"/>
              </a:lnSpc>
              <a:spcBef>
                <a:spcPts val="15"/>
              </a:spcBef>
            </a:pPr>
            <a:r>
              <a:rPr sz="340" dirty="0">
                <a:latin typeface="Roboto Bk"/>
                <a:cs typeface="Roboto"/>
              </a:rPr>
              <a:t>Edit - 000-default.conf</a:t>
            </a:r>
            <a:endParaRPr lang="en-IN" sz="340" dirty="0">
              <a:latin typeface="Roboto Bk"/>
              <a:cs typeface="Roboto"/>
            </a:endParaRPr>
          </a:p>
          <a:p>
            <a:pPr marL="12700" algn="just">
              <a:lnSpc>
                <a:spcPct val="150000"/>
              </a:lnSpc>
            </a:pPr>
            <a:r>
              <a:rPr sz="340" dirty="0">
                <a:latin typeface="Roboto Bk"/>
                <a:cs typeface="Roboto"/>
              </a:rPr>
              <a:t>- sudo nano 000-default.conf ( opening ﬁle with nano editor )</a:t>
            </a:r>
          </a:p>
          <a:p>
            <a:pPr marL="12700" algn="just">
              <a:lnSpc>
                <a:spcPct val="150000"/>
              </a:lnSpc>
            </a:pPr>
            <a:r>
              <a:rPr sz="340" dirty="0">
                <a:latin typeface="Roboto Bk"/>
                <a:cs typeface="Roboto"/>
              </a:rPr>
              <a:t>Change - DocumentRoot /var/www/html to DocumentRoot</a:t>
            </a:r>
            <a:r>
              <a:rPr lang="en-IN" sz="340" dirty="0">
                <a:latin typeface="Roboto Bk"/>
                <a:cs typeface="Roboto"/>
              </a:rPr>
              <a:t> </a:t>
            </a:r>
            <a:r>
              <a:rPr sz="340" dirty="0">
                <a:latin typeface="Roboto Bk"/>
                <a:cs typeface="Roboto"/>
              </a:rPr>
              <a:t>/var/www/html/</a:t>
            </a:r>
            <a:r>
              <a:rPr lang="en-IN" sz="340" dirty="0">
                <a:latin typeface="Roboto Bk"/>
                <a:cs typeface="Roboto"/>
              </a:rPr>
              <a:t>WordPress</a:t>
            </a:r>
            <a:endParaRPr sz="340" dirty="0">
              <a:latin typeface="Roboto Bk"/>
              <a:cs typeface="Roboto"/>
            </a:endParaRPr>
          </a:p>
          <a:p>
            <a:pPr algn="just">
              <a:lnSpc>
                <a:spcPct val="100000"/>
              </a:lnSpc>
              <a:spcBef>
                <a:spcPts val="25"/>
              </a:spcBef>
            </a:pPr>
            <a:endParaRPr sz="340" dirty="0">
              <a:latin typeface="Roboto Bk"/>
              <a:cs typeface="Roboto"/>
            </a:endParaRPr>
          </a:p>
          <a:p>
            <a:pPr marL="12065" algn="just">
              <a:lnSpc>
                <a:spcPct val="100000"/>
              </a:lnSpc>
              <a:buSzPct val="66666"/>
              <a:tabLst>
                <a:tab pos="69850" algn="l"/>
              </a:tabLst>
            </a:pPr>
            <a:r>
              <a:rPr lang="en-US" sz="340" b="1" dirty="0">
                <a:latin typeface="Roboto Bk"/>
                <a:cs typeface="Roboto Cn"/>
              </a:rPr>
              <a:t>18. </a:t>
            </a:r>
            <a:r>
              <a:rPr sz="340" b="1" dirty="0">
                <a:latin typeface="Roboto Bk"/>
                <a:cs typeface="Roboto Cn"/>
              </a:rPr>
              <a:t>To restart Apache:</a:t>
            </a:r>
            <a:endParaRPr sz="340" dirty="0">
              <a:latin typeface="Roboto Bk"/>
              <a:cs typeface="Roboto Cn"/>
            </a:endParaRPr>
          </a:p>
          <a:p>
            <a:pPr algn="just">
              <a:lnSpc>
                <a:spcPct val="100000"/>
              </a:lnSpc>
              <a:spcBef>
                <a:spcPts val="15"/>
              </a:spcBef>
            </a:pPr>
            <a:endParaRPr sz="340" dirty="0">
              <a:latin typeface="Roboto Bk"/>
              <a:cs typeface="Roboto Cn"/>
            </a:endParaRPr>
          </a:p>
          <a:p>
            <a:pPr marL="12700" algn="just">
              <a:lnSpc>
                <a:spcPct val="100000"/>
              </a:lnSpc>
            </a:pPr>
            <a:r>
              <a:rPr sz="340" dirty="0">
                <a:latin typeface="Roboto Bk"/>
                <a:cs typeface="Roboto"/>
              </a:rPr>
              <a:t>sudo systemclt restart apache2</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75" y="69142"/>
            <a:ext cx="1163320" cy="182101"/>
          </a:xfrm>
          <a:prstGeom prst="rect">
            <a:avLst/>
          </a:prstGeom>
        </p:spPr>
        <p:txBody>
          <a:bodyPr vert="horz" wrap="square" lIns="0" tIns="12700" rIns="0" bIns="0" rtlCol="0">
            <a:spAutoFit/>
          </a:bodyPr>
          <a:lstStyle/>
          <a:p>
            <a:pPr marR="5080" algn="r">
              <a:lnSpc>
                <a:spcPct val="100000"/>
              </a:lnSpc>
              <a:spcBef>
                <a:spcPts val="100"/>
              </a:spcBef>
            </a:pPr>
            <a:r>
              <a:rPr sz="500" b="1" spc="15" dirty="0">
                <a:latin typeface="Trebuchet MS"/>
                <a:cs typeface="Trebuchet MS"/>
              </a:rPr>
              <a:t>RESULT</a:t>
            </a:r>
            <a:endParaRPr sz="500" dirty="0">
              <a:latin typeface="Trebuchet MS"/>
              <a:cs typeface="Trebuchet MS"/>
            </a:endParaRPr>
          </a:p>
          <a:p>
            <a:pPr marL="12700">
              <a:lnSpc>
                <a:spcPct val="100000"/>
              </a:lnSpc>
              <a:spcBef>
                <a:spcPts val="295"/>
              </a:spcBef>
            </a:pPr>
            <a:r>
              <a:rPr sz="350" b="1" spc="10" dirty="0">
                <a:latin typeface="Roboto Bk"/>
                <a:cs typeface="Roboto Cn"/>
              </a:rPr>
              <a:t>Wordpress</a:t>
            </a:r>
            <a:r>
              <a:rPr sz="350" b="1" spc="-5" dirty="0">
                <a:latin typeface="Roboto Bk"/>
                <a:cs typeface="Roboto Cn"/>
              </a:rPr>
              <a:t> </a:t>
            </a:r>
            <a:r>
              <a:rPr sz="350" b="1" spc="10" dirty="0">
                <a:latin typeface="Roboto Bk"/>
                <a:cs typeface="Roboto Cn"/>
              </a:rPr>
              <a:t>site</a:t>
            </a:r>
            <a:r>
              <a:rPr sz="350" b="1" dirty="0">
                <a:latin typeface="Roboto Bk"/>
                <a:cs typeface="Roboto Cn"/>
              </a:rPr>
              <a:t> </a:t>
            </a:r>
            <a:r>
              <a:rPr sz="350" b="1" spc="10" dirty="0">
                <a:latin typeface="Roboto Bk"/>
                <a:cs typeface="Roboto Cn"/>
              </a:rPr>
              <a:t>on</a:t>
            </a:r>
            <a:r>
              <a:rPr sz="350" b="1" spc="-5" dirty="0">
                <a:latin typeface="Roboto Bk"/>
                <a:cs typeface="Roboto Cn"/>
              </a:rPr>
              <a:t> </a:t>
            </a:r>
            <a:r>
              <a:rPr sz="350" b="1" spc="10" dirty="0">
                <a:latin typeface="Roboto Bk"/>
                <a:cs typeface="Roboto Cn"/>
              </a:rPr>
              <a:t>Root</a:t>
            </a:r>
            <a:r>
              <a:rPr sz="350" b="1" dirty="0">
                <a:latin typeface="Roboto Bk"/>
                <a:cs typeface="Roboto Cn"/>
              </a:rPr>
              <a:t> </a:t>
            </a:r>
            <a:r>
              <a:rPr sz="350" b="1" spc="10" dirty="0">
                <a:latin typeface="Roboto Bk"/>
                <a:cs typeface="Roboto Cn"/>
              </a:rPr>
              <a:t>Directory</a:t>
            </a:r>
            <a:r>
              <a:rPr sz="350" b="1" dirty="0">
                <a:latin typeface="Roboto Bk"/>
                <a:cs typeface="Roboto Cn"/>
              </a:rPr>
              <a:t> </a:t>
            </a:r>
            <a:r>
              <a:rPr sz="350" b="1" spc="10" dirty="0">
                <a:latin typeface="Roboto Bk"/>
                <a:cs typeface="Roboto Cn"/>
              </a:rPr>
              <a:t>:</a:t>
            </a:r>
            <a:endParaRPr sz="350" dirty="0">
              <a:latin typeface="Roboto Bk"/>
              <a:cs typeface="Roboto Cn"/>
            </a:endParaRPr>
          </a:p>
        </p:txBody>
      </p:sp>
      <p:pic>
        <p:nvPicPr>
          <p:cNvPr id="3" name="object 3"/>
          <p:cNvPicPr/>
          <p:nvPr/>
        </p:nvPicPr>
        <p:blipFill>
          <a:blip r:embed="rId2" cstate="print"/>
          <a:stretch>
            <a:fillRect/>
          </a:stretch>
        </p:blipFill>
        <p:spPr>
          <a:xfrm>
            <a:off x="260696" y="314470"/>
            <a:ext cx="1700117" cy="86311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22" y="0"/>
            <a:ext cx="2222500" cy="47625"/>
          </a:xfrm>
          <a:custGeom>
            <a:avLst/>
            <a:gdLst/>
            <a:ahLst/>
            <a:cxnLst/>
            <a:rect l="l" t="t" r="r" b="b"/>
            <a:pathLst>
              <a:path w="2222500" h="47625">
                <a:moveTo>
                  <a:pt x="2222499" y="47489"/>
                </a:moveTo>
                <a:lnTo>
                  <a:pt x="0" y="47489"/>
                </a:lnTo>
                <a:lnTo>
                  <a:pt x="0" y="0"/>
                </a:lnTo>
                <a:lnTo>
                  <a:pt x="2222499" y="0"/>
                </a:lnTo>
                <a:lnTo>
                  <a:pt x="2222499" y="47489"/>
                </a:lnTo>
                <a:close/>
              </a:path>
            </a:pathLst>
          </a:custGeom>
          <a:solidFill>
            <a:srgbClr val="DA7462"/>
          </a:solidFill>
        </p:spPr>
        <p:txBody>
          <a:bodyPr wrap="square" lIns="0" tIns="0" rIns="0" bIns="0" rtlCol="0"/>
          <a:lstStyle/>
          <a:p>
            <a:endParaRPr dirty="0"/>
          </a:p>
        </p:txBody>
      </p:sp>
      <p:sp>
        <p:nvSpPr>
          <p:cNvPr id="3" name="object 3"/>
          <p:cNvSpPr/>
          <p:nvPr/>
        </p:nvSpPr>
        <p:spPr>
          <a:xfrm>
            <a:off x="0" y="1075478"/>
            <a:ext cx="25400" cy="171450"/>
          </a:xfrm>
          <a:custGeom>
            <a:avLst/>
            <a:gdLst/>
            <a:ahLst/>
            <a:cxnLst/>
            <a:rect l="l" t="t" r="r" b="b"/>
            <a:pathLst>
              <a:path w="25400" h="171450">
                <a:moveTo>
                  <a:pt x="0" y="0"/>
                </a:moveTo>
                <a:lnTo>
                  <a:pt x="24965" y="0"/>
                </a:lnTo>
                <a:lnTo>
                  <a:pt x="24965" y="170961"/>
                </a:lnTo>
                <a:lnTo>
                  <a:pt x="0" y="170961"/>
                </a:lnTo>
                <a:lnTo>
                  <a:pt x="0" y="0"/>
                </a:lnTo>
                <a:close/>
              </a:path>
            </a:pathLst>
          </a:custGeom>
          <a:solidFill>
            <a:srgbClr val="DA7462"/>
          </a:solidFill>
        </p:spPr>
        <p:txBody>
          <a:bodyPr wrap="square" lIns="0" tIns="0" rIns="0" bIns="0" rtlCol="0"/>
          <a:lstStyle/>
          <a:p>
            <a:endParaRPr dirty="0"/>
          </a:p>
        </p:txBody>
      </p:sp>
      <p:sp>
        <p:nvSpPr>
          <p:cNvPr id="4" name="object 4"/>
          <p:cNvSpPr/>
          <p:nvPr/>
        </p:nvSpPr>
        <p:spPr>
          <a:xfrm>
            <a:off x="2195586" y="1075478"/>
            <a:ext cx="26670" cy="171450"/>
          </a:xfrm>
          <a:custGeom>
            <a:avLst/>
            <a:gdLst/>
            <a:ahLst/>
            <a:cxnLst/>
            <a:rect l="l" t="t" r="r" b="b"/>
            <a:pathLst>
              <a:path w="26669" h="171450">
                <a:moveTo>
                  <a:pt x="0" y="0"/>
                </a:moveTo>
                <a:lnTo>
                  <a:pt x="26405" y="0"/>
                </a:lnTo>
                <a:lnTo>
                  <a:pt x="26405" y="170961"/>
                </a:lnTo>
                <a:lnTo>
                  <a:pt x="0" y="170961"/>
                </a:lnTo>
                <a:lnTo>
                  <a:pt x="0" y="0"/>
                </a:lnTo>
                <a:close/>
              </a:path>
            </a:pathLst>
          </a:custGeom>
          <a:solidFill>
            <a:srgbClr val="DA7462"/>
          </a:solidFill>
        </p:spPr>
        <p:txBody>
          <a:bodyPr wrap="square" lIns="0" tIns="0" rIns="0" bIns="0" rtlCol="0"/>
          <a:lstStyle/>
          <a:p>
            <a:endParaRPr dirty="0"/>
          </a:p>
        </p:txBody>
      </p:sp>
      <p:sp>
        <p:nvSpPr>
          <p:cNvPr id="5" name="object 5"/>
          <p:cNvSpPr txBox="1">
            <a:spLocks noGrp="1"/>
          </p:cNvSpPr>
          <p:nvPr>
            <p:ph type="title"/>
          </p:nvPr>
        </p:nvSpPr>
        <p:spPr>
          <a:xfrm>
            <a:off x="768320" y="59429"/>
            <a:ext cx="685165" cy="139700"/>
          </a:xfrm>
          <a:prstGeom prst="rect">
            <a:avLst/>
          </a:prstGeom>
        </p:spPr>
        <p:txBody>
          <a:bodyPr vert="horz" wrap="square" lIns="0" tIns="12065" rIns="0" bIns="0" rtlCol="0">
            <a:spAutoFit/>
          </a:bodyPr>
          <a:lstStyle/>
          <a:p>
            <a:pPr marL="12700">
              <a:lnSpc>
                <a:spcPct val="100000"/>
              </a:lnSpc>
              <a:spcBef>
                <a:spcPts val="95"/>
              </a:spcBef>
            </a:pPr>
            <a:r>
              <a:rPr sz="750" spc="60" dirty="0">
                <a:latin typeface="Trebuchet MS"/>
                <a:cs typeface="Trebuchet MS"/>
              </a:rPr>
              <a:t>C</a:t>
            </a:r>
            <a:r>
              <a:rPr sz="750" spc="75" dirty="0">
                <a:latin typeface="Trebuchet MS"/>
                <a:cs typeface="Trebuchet MS"/>
              </a:rPr>
              <a:t>H</a:t>
            </a:r>
            <a:r>
              <a:rPr sz="750" spc="45" dirty="0">
                <a:latin typeface="Trebuchet MS"/>
                <a:cs typeface="Trebuchet MS"/>
              </a:rPr>
              <a:t>A</a:t>
            </a:r>
            <a:r>
              <a:rPr sz="750" spc="55" dirty="0">
                <a:latin typeface="Trebuchet MS"/>
                <a:cs typeface="Trebuchet MS"/>
              </a:rPr>
              <a:t>LL</a:t>
            </a:r>
            <a:r>
              <a:rPr sz="750" spc="65" dirty="0">
                <a:latin typeface="Trebuchet MS"/>
                <a:cs typeface="Trebuchet MS"/>
              </a:rPr>
              <a:t>E</a:t>
            </a:r>
            <a:r>
              <a:rPr sz="750" spc="130" dirty="0">
                <a:latin typeface="Trebuchet MS"/>
                <a:cs typeface="Trebuchet MS"/>
              </a:rPr>
              <a:t>N</a:t>
            </a:r>
            <a:r>
              <a:rPr sz="750" spc="60" dirty="0">
                <a:latin typeface="Trebuchet MS"/>
                <a:cs typeface="Trebuchet MS"/>
              </a:rPr>
              <a:t>G</a:t>
            </a:r>
            <a:r>
              <a:rPr sz="750" spc="65" dirty="0">
                <a:latin typeface="Trebuchet MS"/>
                <a:cs typeface="Trebuchet MS"/>
              </a:rPr>
              <a:t>E</a:t>
            </a:r>
            <a:r>
              <a:rPr sz="750" spc="50" dirty="0">
                <a:latin typeface="Trebuchet MS"/>
                <a:cs typeface="Trebuchet MS"/>
              </a:rPr>
              <a:t>S</a:t>
            </a:r>
            <a:endParaRPr sz="750" dirty="0">
              <a:latin typeface="Trebuchet MS"/>
              <a:cs typeface="Trebuchet MS"/>
            </a:endParaRPr>
          </a:p>
        </p:txBody>
      </p:sp>
      <p:sp>
        <p:nvSpPr>
          <p:cNvPr id="6" name="object 6"/>
          <p:cNvSpPr txBox="1"/>
          <p:nvPr/>
        </p:nvSpPr>
        <p:spPr>
          <a:xfrm>
            <a:off x="41339" y="208710"/>
            <a:ext cx="2124075" cy="994410"/>
          </a:xfrm>
          <a:prstGeom prst="rect">
            <a:avLst/>
          </a:prstGeom>
        </p:spPr>
        <p:txBody>
          <a:bodyPr vert="horz" wrap="square" lIns="0" tIns="12065" rIns="0" bIns="0" rtlCol="0">
            <a:spAutoFit/>
          </a:bodyPr>
          <a:lstStyle/>
          <a:p>
            <a:pPr marL="12700" marR="5080" algn="just">
              <a:lnSpc>
                <a:spcPct val="106800"/>
              </a:lnSpc>
              <a:spcBef>
                <a:spcPts val="95"/>
              </a:spcBef>
              <a:buFont typeface="Roboto Cn"/>
              <a:buAutoNum type="arabicPeriod"/>
              <a:tabLst>
                <a:tab pos="71755" algn="l"/>
              </a:tabLst>
            </a:pPr>
            <a:r>
              <a:rPr sz="350" dirty="0">
                <a:latin typeface="Roboto Bk"/>
                <a:cs typeface="Roboto"/>
              </a:rPr>
              <a:t>Conﬁguring and administering various cloud services necessary for WordPress site deployment may be  complicated and time-consuming.</a:t>
            </a:r>
          </a:p>
          <a:p>
            <a:pPr algn="just">
              <a:lnSpc>
                <a:spcPct val="100000"/>
              </a:lnSpc>
              <a:spcBef>
                <a:spcPts val="25"/>
              </a:spcBef>
              <a:buFont typeface="Roboto Cn"/>
              <a:buAutoNum type="arabicPeriod"/>
            </a:pPr>
            <a:endParaRPr sz="350" dirty="0">
              <a:latin typeface="Roboto Bk"/>
              <a:cs typeface="Roboto"/>
            </a:endParaRPr>
          </a:p>
          <a:p>
            <a:pPr marL="12700" marR="5080" algn="just">
              <a:lnSpc>
                <a:spcPct val="106800"/>
              </a:lnSpc>
              <a:spcBef>
                <a:spcPts val="5"/>
              </a:spcBef>
              <a:buFont typeface="Roboto Cn"/>
              <a:buAutoNum type="arabicPeriod"/>
              <a:tabLst>
                <a:tab pos="65405" algn="l"/>
              </a:tabLst>
            </a:pPr>
            <a:r>
              <a:rPr sz="350" dirty="0">
                <a:latin typeface="Roboto Bk"/>
                <a:cs typeface="Roboto"/>
              </a:rPr>
              <a:t>Cloud hosting offers possible security threats such as unauthorized access and data breaches, which must  be mitigated with appropriate methods.</a:t>
            </a:r>
          </a:p>
          <a:p>
            <a:pPr algn="just">
              <a:lnSpc>
                <a:spcPct val="100000"/>
              </a:lnSpc>
              <a:spcBef>
                <a:spcPts val="25"/>
              </a:spcBef>
              <a:buFont typeface="Roboto Cn"/>
              <a:buAutoNum type="arabicPeriod"/>
            </a:pPr>
            <a:endParaRPr sz="350" dirty="0">
              <a:latin typeface="Roboto Bk"/>
              <a:cs typeface="Roboto"/>
            </a:endParaRPr>
          </a:p>
          <a:p>
            <a:pPr marL="12700" marR="5080" algn="just">
              <a:lnSpc>
                <a:spcPct val="106800"/>
              </a:lnSpc>
              <a:buFont typeface="Roboto Cn"/>
              <a:buAutoNum type="arabicPeriod"/>
              <a:tabLst>
                <a:tab pos="66675" algn="l"/>
              </a:tabLst>
            </a:pPr>
            <a:r>
              <a:rPr sz="350" dirty="0">
                <a:latin typeface="Roboto Bk"/>
                <a:cs typeface="Roboto"/>
              </a:rPr>
              <a:t>While cloud hosting can improve performance, proper optimization is also required to ensure the site runs  smoothly and loads quickly..</a:t>
            </a:r>
          </a:p>
          <a:p>
            <a:pPr algn="just">
              <a:lnSpc>
                <a:spcPct val="100000"/>
              </a:lnSpc>
              <a:spcBef>
                <a:spcPts val="30"/>
              </a:spcBef>
              <a:buFont typeface="Roboto Cn"/>
              <a:buAutoNum type="arabicPeriod"/>
            </a:pPr>
            <a:endParaRPr sz="350" dirty="0">
              <a:latin typeface="Roboto Bk"/>
              <a:cs typeface="Roboto"/>
            </a:endParaRPr>
          </a:p>
          <a:p>
            <a:pPr marL="12700" marR="5080" algn="just">
              <a:lnSpc>
                <a:spcPct val="106800"/>
              </a:lnSpc>
              <a:buFont typeface="Roboto Cn"/>
              <a:buAutoNum type="arabicPeriod"/>
              <a:tabLst>
                <a:tab pos="66675" algn="l"/>
              </a:tabLst>
            </a:pPr>
            <a:r>
              <a:rPr sz="350" dirty="0">
                <a:latin typeface="Roboto Bk"/>
                <a:cs typeface="Roboto"/>
              </a:rPr>
              <a:t>The cloud installation of a WordPress site necessitates technical expertise as well as an understanding of  cloud computing and WordPress administration.</a:t>
            </a:r>
          </a:p>
          <a:p>
            <a:pPr algn="just">
              <a:lnSpc>
                <a:spcPct val="100000"/>
              </a:lnSpc>
              <a:spcBef>
                <a:spcPts val="30"/>
              </a:spcBef>
              <a:buFont typeface="Roboto Cn"/>
              <a:buAutoNum type="arabicPeriod"/>
            </a:pPr>
            <a:endParaRPr sz="350" dirty="0">
              <a:latin typeface="Roboto Bk"/>
              <a:cs typeface="Roboto"/>
            </a:endParaRPr>
          </a:p>
          <a:p>
            <a:pPr marL="12700" marR="5080" algn="just">
              <a:lnSpc>
                <a:spcPct val="106800"/>
              </a:lnSpc>
              <a:buFont typeface="Roboto Cn"/>
              <a:buAutoNum type="arabicPeriod"/>
              <a:tabLst>
                <a:tab pos="74295" algn="l"/>
              </a:tabLst>
            </a:pPr>
            <a:r>
              <a:rPr sz="350" dirty="0">
                <a:latin typeface="Roboto Bk"/>
                <a:cs typeface="Roboto"/>
              </a:rPr>
              <a:t>To achieve maximum performance and reduce downtime, the cloud infrastructure must be constantly  monitored and maintained.</a:t>
            </a:r>
          </a:p>
          <a:p>
            <a:pPr algn="just">
              <a:lnSpc>
                <a:spcPct val="100000"/>
              </a:lnSpc>
              <a:spcBef>
                <a:spcPts val="25"/>
              </a:spcBef>
              <a:buFont typeface="Roboto Cn"/>
              <a:buAutoNum type="arabicPeriod"/>
            </a:pPr>
            <a:endParaRPr sz="350" dirty="0">
              <a:latin typeface="Roboto Bk"/>
              <a:cs typeface="Roboto"/>
            </a:endParaRPr>
          </a:p>
          <a:p>
            <a:pPr marL="12700" marR="5080" algn="just">
              <a:lnSpc>
                <a:spcPct val="106800"/>
              </a:lnSpc>
              <a:spcBef>
                <a:spcPts val="5"/>
              </a:spcBef>
              <a:buFont typeface="Roboto Cn"/>
              <a:buAutoNum type="arabicPeriod"/>
              <a:tabLst>
                <a:tab pos="66040" algn="l"/>
              </a:tabLst>
            </a:pPr>
            <a:r>
              <a:rPr sz="350" dirty="0">
                <a:latin typeface="Roboto Bk"/>
                <a:cs typeface="Roboto"/>
              </a:rPr>
              <a:t>The WordPress site may necessitate the use of particular software versions that are incompatible with the  cloud infrastructure, requiring additional actions to assure compatibility.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22" y="0"/>
            <a:ext cx="2222500" cy="47625"/>
          </a:xfrm>
          <a:custGeom>
            <a:avLst/>
            <a:gdLst/>
            <a:ahLst/>
            <a:cxnLst/>
            <a:rect l="l" t="t" r="r" b="b"/>
            <a:pathLst>
              <a:path w="2222500" h="47625">
                <a:moveTo>
                  <a:pt x="2222499" y="47489"/>
                </a:moveTo>
                <a:lnTo>
                  <a:pt x="0" y="47489"/>
                </a:lnTo>
                <a:lnTo>
                  <a:pt x="0" y="0"/>
                </a:lnTo>
                <a:lnTo>
                  <a:pt x="2222499" y="0"/>
                </a:lnTo>
                <a:lnTo>
                  <a:pt x="2222499" y="47489"/>
                </a:lnTo>
                <a:close/>
              </a:path>
            </a:pathLst>
          </a:custGeom>
          <a:solidFill>
            <a:srgbClr val="DA7462"/>
          </a:solidFill>
        </p:spPr>
        <p:txBody>
          <a:bodyPr wrap="square" lIns="0" tIns="0" rIns="0" bIns="0" rtlCol="0"/>
          <a:lstStyle/>
          <a:p>
            <a:endParaRPr dirty="0"/>
          </a:p>
        </p:txBody>
      </p:sp>
      <p:sp>
        <p:nvSpPr>
          <p:cNvPr id="3" name="object 3"/>
          <p:cNvSpPr/>
          <p:nvPr/>
        </p:nvSpPr>
        <p:spPr>
          <a:xfrm>
            <a:off x="0" y="1075478"/>
            <a:ext cx="25400" cy="171450"/>
          </a:xfrm>
          <a:custGeom>
            <a:avLst/>
            <a:gdLst/>
            <a:ahLst/>
            <a:cxnLst/>
            <a:rect l="l" t="t" r="r" b="b"/>
            <a:pathLst>
              <a:path w="25400" h="171450">
                <a:moveTo>
                  <a:pt x="0" y="0"/>
                </a:moveTo>
                <a:lnTo>
                  <a:pt x="24965" y="0"/>
                </a:lnTo>
                <a:lnTo>
                  <a:pt x="24965" y="170961"/>
                </a:lnTo>
                <a:lnTo>
                  <a:pt x="0" y="170961"/>
                </a:lnTo>
                <a:lnTo>
                  <a:pt x="0" y="0"/>
                </a:lnTo>
                <a:close/>
              </a:path>
            </a:pathLst>
          </a:custGeom>
          <a:solidFill>
            <a:srgbClr val="DA7462"/>
          </a:solidFill>
        </p:spPr>
        <p:txBody>
          <a:bodyPr wrap="square" lIns="0" tIns="0" rIns="0" bIns="0" rtlCol="0"/>
          <a:lstStyle/>
          <a:p>
            <a:endParaRPr dirty="0"/>
          </a:p>
        </p:txBody>
      </p:sp>
      <p:sp>
        <p:nvSpPr>
          <p:cNvPr id="4" name="object 4"/>
          <p:cNvSpPr/>
          <p:nvPr/>
        </p:nvSpPr>
        <p:spPr>
          <a:xfrm>
            <a:off x="2195586" y="1075478"/>
            <a:ext cx="26670" cy="171450"/>
          </a:xfrm>
          <a:custGeom>
            <a:avLst/>
            <a:gdLst/>
            <a:ahLst/>
            <a:cxnLst/>
            <a:rect l="l" t="t" r="r" b="b"/>
            <a:pathLst>
              <a:path w="26669" h="171450">
                <a:moveTo>
                  <a:pt x="0" y="0"/>
                </a:moveTo>
                <a:lnTo>
                  <a:pt x="26405" y="0"/>
                </a:lnTo>
                <a:lnTo>
                  <a:pt x="26405" y="170961"/>
                </a:lnTo>
                <a:lnTo>
                  <a:pt x="0" y="170961"/>
                </a:lnTo>
                <a:lnTo>
                  <a:pt x="0" y="0"/>
                </a:lnTo>
                <a:close/>
              </a:path>
            </a:pathLst>
          </a:custGeom>
          <a:solidFill>
            <a:srgbClr val="DA7462"/>
          </a:solidFill>
        </p:spPr>
        <p:txBody>
          <a:bodyPr wrap="square" lIns="0" tIns="0" rIns="0" bIns="0" rtlCol="0"/>
          <a:lstStyle/>
          <a:p>
            <a:endParaRPr dirty="0"/>
          </a:p>
        </p:txBody>
      </p:sp>
      <p:sp>
        <p:nvSpPr>
          <p:cNvPr id="5" name="object 5"/>
          <p:cNvSpPr txBox="1">
            <a:spLocks noGrp="1"/>
          </p:cNvSpPr>
          <p:nvPr>
            <p:ph type="title"/>
          </p:nvPr>
        </p:nvSpPr>
        <p:spPr>
          <a:xfrm>
            <a:off x="762829" y="59429"/>
            <a:ext cx="695960" cy="139700"/>
          </a:xfrm>
          <a:prstGeom prst="rect">
            <a:avLst/>
          </a:prstGeom>
        </p:spPr>
        <p:txBody>
          <a:bodyPr vert="horz" wrap="square" lIns="0" tIns="12065" rIns="0" bIns="0" rtlCol="0">
            <a:spAutoFit/>
          </a:bodyPr>
          <a:lstStyle/>
          <a:p>
            <a:pPr marL="12700">
              <a:lnSpc>
                <a:spcPct val="100000"/>
              </a:lnSpc>
              <a:spcBef>
                <a:spcPts val="95"/>
              </a:spcBef>
            </a:pPr>
            <a:r>
              <a:rPr sz="750" spc="75" dirty="0">
                <a:latin typeface="Trebuchet MS"/>
                <a:cs typeface="Trebuchet MS"/>
              </a:rPr>
              <a:t>CONCLUSION</a:t>
            </a:r>
            <a:endParaRPr sz="750" dirty="0">
              <a:latin typeface="Trebuchet MS"/>
              <a:cs typeface="Trebuchet MS"/>
            </a:endParaRPr>
          </a:p>
        </p:txBody>
      </p:sp>
      <p:sp>
        <p:nvSpPr>
          <p:cNvPr id="6" name="object 6"/>
          <p:cNvSpPr txBox="1"/>
          <p:nvPr/>
        </p:nvSpPr>
        <p:spPr>
          <a:xfrm>
            <a:off x="42136" y="195809"/>
            <a:ext cx="2136775" cy="937260"/>
          </a:xfrm>
          <a:prstGeom prst="rect">
            <a:avLst/>
          </a:prstGeom>
        </p:spPr>
        <p:txBody>
          <a:bodyPr vert="horz" wrap="square" lIns="0" tIns="12065" rIns="0" bIns="0" rtlCol="0">
            <a:spAutoFit/>
          </a:bodyPr>
          <a:lstStyle/>
          <a:p>
            <a:pPr marL="12700" marR="5080" algn="just">
              <a:lnSpc>
                <a:spcPct val="106800"/>
              </a:lnSpc>
              <a:spcBef>
                <a:spcPts val="95"/>
              </a:spcBef>
            </a:pPr>
            <a:r>
              <a:rPr sz="350" dirty="0">
                <a:latin typeface="Roboto Bk"/>
                <a:cs typeface="Roboto"/>
              </a:rPr>
              <a:t>At last, hosting a WordPress site in the cloud provides numerous beneﬁts such as increased scalability,  performance, and cost-effectiveness. Cloud hosting companies such as AWS give a wide range of capabilities  and tools to help with the deployment and maintenance of WordPress sites.</a:t>
            </a:r>
          </a:p>
          <a:p>
            <a:pPr>
              <a:lnSpc>
                <a:spcPct val="100000"/>
              </a:lnSpc>
              <a:spcBef>
                <a:spcPts val="25"/>
              </a:spcBef>
            </a:pPr>
            <a:endParaRPr sz="350" dirty="0">
              <a:latin typeface="Roboto Bk"/>
              <a:cs typeface="Roboto"/>
            </a:endParaRPr>
          </a:p>
          <a:p>
            <a:pPr marL="12700" marR="5080" algn="just">
              <a:lnSpc>
                <a:spcPct val="106800"/>
              </a:lnSpc>
              <a:spcBef>
                <a:spcPts val="5"/>
              </a:spcBef>
            </a:pPr>
            <a:r>
              <a:rPr sz="350" dirty="0">
                <a:latin typeface="Roboto Bk"/>
                <a:cs typeface="Roboto"/>
              </a:rPr>
              <a:t>The suggested work in this project included establishing a WordPress site on an AWS EC2 instance and  optimizing its speed and scalability with different cloud services and tools. The implementation procedure  included conﬁguring the EC2 instance, installing WordPress, and so forth.</a:t>
            </a:r>
          </a:p>
          <a:p>
            <a:pPr>
              <a:lnSpc>
                <a:spcPct val="100000"/>
              </a:lnSpc>
              <a:spcBef>
                <a:spcPts val="25"/>
              </a:spcBef>
            </a:pPr>
            <a:endParaRPr sz="350" dirty="0">
              <a:latin typeface="Roboto Bk"/>
              <a:cs typeface="Roboto"/>
            </a:endParaRPr>
          </a:p>
          <a:p>
            <a:pPr marL="12700" marR="5080" algn="just">
              <a:lnSpc>
                <a:spcPct val="106800"/>
              </a:lnSpc>
            </a:pPr>
            <a:r>
              <a:rPr sz="350" dirty="0">
                <a:latin typeface="Roboto Bk"/>
                <a:cs typeface="Roboto"/>
              </a:rPr>
              <a:t>The project's outcomes illustrated both the feasibility and beneﬁts of setting up a WordPress website in the  cloud as well as its possible drawbacks and restrictions. The project offered knowledge and suggestions for  enhancing the WordPress site's' eﬃciency, scalability, and cost-effectiveness.</a:t>
            </a:r>
          </a:p>
          <a:p>
            <a:pPr>
              <a:lnSpc>
                <a:spcPct val="100000"/>
              </a:lnSpc>
              <a:spcBef>
                <a:spcPts val="30"/>
              </a:spcBef>
            </a:pPr>
            <a:endParaRPr sz="350" dirty="0">
              <a:latin typeface="Roboto Bk"/>
              <a:cs typeface="Roboto"/>
            </a:endParaRPr>
          </a:p>
          <a:p>
            <a:pPr marL="12700" marR="5080" algn="just">
              <a:lnSpc>
                <a:spcPct val="106800"/>
              </a:lnSpc>
            </a:pPr>
            <a:r>
              <a:rPr sz="350" dirty="0">
                <a:latin typeface="Roboto Bk"/>
                <a:cs typeface="Roboto"/>
              </a:rPr>
              <a:t>Overall, this project emphasizes the value of cloud hosting for WordPress websites and offers a road map for  further deployments and improvements. With the rising acceptance of cloud computing, it is critical for  organizations and individuals to make use of the beneﬁts of cloud hosting for their WordPress websites in order  to remain competitive in the current digital environment.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22" y="0"/>
            <a:ext cx="2222500" cy="47625"/>
          </a:xfrm>
          <a:custGeom>
            <a:avLst/>
            <a:gdLst/>
            <a:ahLst/>
            <a:cxnLst/>
            <a:rect l="l" t="t" r="r" b="b"/>
            <a:pathLst>
              <a:path w="2222500" h="47625">
                <a:moveTo>
                  <a:pt x="2222499" y="47489"/>
                </a:moveTo>
                <a:lnTo>
                  <a:pt x="0" y="47489"/>
                </a:lnTo>
                <a:lnTo>
                  <a:pt x="0" y="0"/>
                </a:lnTo>
                <a:lnTo>
                  <a:pt x="2222499" y="0"/>
                </a:lnTo>
                <a:lnTo>
                  <a:pt x="2222499" y="47489"/>
                </a:lnTo>
                <a:close/>
              </a:path>
            </a:pathLst>
          </a:custGeom>
          <a:solidFill>
            <a:srgbClr val="DA7462"/>
          </a:solidFill>
        </p:spPr>
        <p:txBody>
          <a:bodyPr wrap="square" lIns="0" tIns="0" rIns="0" bIns="0" rtlCol="0"/>
          <a:lstStyle/>
          <a:p>
            <a:endParaRPr dirty="0"/>
          </a:p>
        </p:txBody>
      </p:sp>
      <p:sp>
        <p:nvSpPr>
          <p:cNvPr id="3" name="object 3"/>
          <p:cNvSpPr/>
          <p:nvPr/>
        </p:nvSpPr>
        <p:spPr>
          <a:xfrm>
            <a:off x="0" y="1075478"/>
            <a:ext cx="25400" cy="171450"/>
          </a:xfrm>
          <a:custGeom>
            <a:avLst/>
            <a:gdLst/>
            <a:ahLst/>
            <a:cxnLst/>
            <a:rect l="l" t="t" r="r" b="b"/>
            <a:pathLst>
              <a:path w="25400" h="171450">
                <a:moveTo>
                  <a:pt x="0" y="0"/>
                </a:moveTo>
                <a:lnTo>
                  <a:pt x="24965" y="0"/>
                </a:lnTo>
                <a:lnTo>
                  <a:pt x="24965" y="170961"/>
                </a:lnTo>
                <a:lnTo>
                  <a:pt x="0" y="170961"/>
                </a:lnTo>
                <a:lnTo>
                  <a:pt x="0" y="0"/>
                </a:lnTo>
                <a:close/>
              </a:path>
            </a:pathLst>
          </a:custGeom>
          <a:solidFill>
            <a:srgbClr val="DA7462"/>
          </a:solidFill>
        </p:spPr>
        <p:txBody>
          <a:bodyPr wrap="square" lIns="0" tIns="0" rIns="0" bIns="0" rtlCol="0"/>
          <a:lstStyle/>
          <a:p>
            <a:endParaRPr dirty="0"/>
          </a:p>
        </p:txBody>
      </p:sp>
      <p:sp>
        <p:nvSpPr>
          <p:cNvPr id="4" name="object 4"/>
          <p:cNvSpPr/>
          <p:nvPr/>
        </p:nvSpPr>
        <p:spPr>
          <a:xfrm>
            <a:off x="2195586" y="1075478"/>
            <a:ext cx="26670" cy="171450"/>
          </a:xfrm>
          <a:custGeom>
            <a:avLst/>
            <a:gdLst/>
            <a:ahLst/>
            <a:cxnLst/>
            <a:rect l="l" t="t" r="r" b="b"/>
            <a:pathLst>
              <a:path w="26669" h="171450">
                <a:moveTo>
                  <a:pt x="0" y="0"/>
                </a:moveTo>
                <a:lnTo>
                  <a:pt x="26405" y="0"/>
                </a:lnTo>
                <a:lnTo>
                  <a:pt x="26405" y="170961"/>
                </a:lnTo>
                <a:lnTo>
                  <a:pt x="0" y="170961"/>
                </a:lnTo>
                <a:lnTo>
                  <a:pt x="0" y="0"/>
                </a:lnTo>
                <a:close/>
              </a:path>
            </a:pathLst>
          </a:custGeom>
          <a:solidFill>
            <a:srgbClr val="DA7462"/>
          </a:solidFill>
        </p:spPr>
        <p:txBody>
          <a:bodyPr wrap="square" lIns="0" tIns="0" rIns="0" bIns="0" rtlCol="0"/>
          <a:lstStyle/>
          <a:p>
            <a:endParaRPr dirty="0"/>
          </a:p>
        </p:txBody>
      </p:sp>
      <p:sp>
        <p:nvSpPr>
          <p:cNvPr id="5" name="object 5"/>
          <p:cNvSpPr txBox="1">
            <a:spLocks noGrp="1"/>
          </p:cNvSpPr>
          <p:nvPr>
            <p:ph type="title"/>
          </p:nvPr>
        </p:nvSpPr>
        <p:spPr>
          <a:xfrm>
            <a:off x="780489" y="59429"/>
            <a:ext cx="661035" cy="139700"/>
          </a:xfrm>
          <a:prstGeom prst="rect">
            <a:avLst/>
          </a:prstGeom>
        </p:spPr>
        <p:txBody>
          <a:bodyPr vert="horz" wrap="square" lIns="0" tIns="12065" rIns="0" bIns="0" rtlCol="0">
            <a:spAutoFit/>
          </a:bodyPr>
          <a:lstStyle/>
          <a:p>
            <a:pPr marL="12700">
              <a:lnSpc>
                <a:spcPct val="100000"/>
              </a:lnSpc>
              <a:spcBef>
                <a:spcPts val="95"/>
              </a:spcBef>
            </a:pPr>
            <a:r>
              <a:rPr sz="750" spc="55" dirty="0">
                <a:latin typeface="Trebuchet MS"/>
                <a:cs typeface="Trebuchet MS"/>
              </a:rPr>
              <a:t>REFERENCES</a:t>
            </a:r>
            <a:endParaRPr sz="750" dirty="0">
              <a:latin typeface="Trebuchet MS"/>
              <a:cs typeface="Trebuchet MS"/>
            </a:endParaRPr>
          </a:p>
        </p:txBody>
      </p:sp>
      <p:sp>
        <p:nvSpPr>
          <p:cNvPr id="6" name="object 6"/>
          <p:cNvSpPr txBox="1"/>
          <p:nvPr/>
        </p:nvSpPr>
        <p:spPr>
          <a:xfrm>
            <a:off x="42136" y="247650"/>
            <a:ext cx="2066289" cy="880744"/>
          </a:xfrm>
          <a:prstGeom prst="rect">
            <a:avLst/>
          </a:prstGeom>
        </p:spPr>
        <p:txBody>
          <a:bodyPr vert="horz" wrap="square" lIns="0" tIns="12065" rIns="0" bIns="0" rtlCol="0">
            <a:spAutoFit/>
          </a:bodyPr>
          <a:lstStyle/>
          <a:p>
            <a:pPr marL="12700" marR="268605" algn="just">
              <a:lnSpc>
                <a:spcPct val="106800"/>
              </a:lnSpc>
              <a:spcBef>
                <a:spcPts val="95"/>
              </a:spcBef>
              <a:buSzPct val="71428"/>
              <a:tabLst>
                <a:tab pos="61594" algn="l"/>
              </a:tabLst>
            </a:pPr>
            <a:r>
              <a:rPr sz="350" dirty="0">
                <a:latin typeface="Roboto Bk"/>
                <a:cs typeface="Roboto"/>
              </a:rPr>
              <a:t>Amazon Web Services. (n.d.). Amazon Elastic Compute Cloud (Amazon EC2). Retrieved from  </a:t>
            </a:r>
            <a:r>
              <a:rPr sz="350" u="sng" dirty="0">
                <a:uFill>
                  <a:solidFill>
                    <a:srgbClr val="000000"/>
                  </a:solidFill>
                </a:uFill>
                <a:latin typeface="Roboto Bk"/>
                <a:cs typeface="Roboto"/>
                <a:hlinkClick r:id="rId2"/>
              </a:rPr>
              <a:t>https://aws.amazon.com/ec2</a:t>
            </a:r>
            <a:r>
              <a:rPr sz="350" dirty="0">
                <a:latin typeface="Roboto Bk"/>
                <a:cs typeface="Roboto"/>
                <a:hlinkClick r:id="rId2"/>
              </a:rPr>
              <a:t>/</a:t>
            </a:r>
            <a:endParaRPr sz="350" dirty="0">
              <a:latin typeface="Roboto Bk"/>
              <a:cs typeface="Roboto"/>
            </a:endParaRPr>
          </a:p>
          <a:p>
            <a:pPr algn="just">
              <a:lnSpc>
                <a:spcPct val="100000"/>
              </a:lnSpc>
              <a:spcBef>
                <a:spcPts val="55"/>
              </a:spcBef>
              <a:buFont typeface="Roboto Cn"/>
              <a:buAutoNum type="arabicPeriod"/>
            </a:pPr>
            <a:endParaRPr sz="350" dirty="0">
              <a:latin typeface="Roboto Bk"/>
              <a:cs typeface="Roboto"/>
            </a:endParaRPr>
          </a:p>
          <a:p>
            <a:pPr marL="12065" algn="just">
              <a:lnSpc>
                <a:spcPct val="100000"/>
              </a:lnSpc>
              <a:buSzPct val="71428"/>
              <a:tabLst>
                <a:tab pos="61594" algn="l"/>
              </a:tabLst>
            </a:pPr>
            <a:r>
              <a:rPr sz="350" dirty="0">
                <a:latin typeface="Roboto Bk"/>
                <a:cs typeface="Roboto"/>
              </a:rPr>
              <a:t>WordPress. (n.d.). Requirements. Retrieved from </a:t>
            </a:r>
            <a:r>
              <a:rPr sz="350" u="sng" dirty="0">
                <a:uFill>
                  <a:solidFill>
                    <a:srgbClr val="000000"/>
                  </a:solidFill>
                </a:uFill>
                <a:latin typeface="Roboto Bk"/>
                <a:cs typeface="Roboto"/>
                <a:hlinkClick r:id="rId3"/>
              </a:rPr>
              <a:t>https://</a:t>
            </a:r>
            <a:r>
              <a:rPr lang="en-IN" sz="350" u="sng" dirty="0">
                <a:uFill>
                  <a:solidFill>
                    <a:srgbClr val="000000"/>
                  </a:solidFill>
                </a:uFill>
                <a:latin typeface="Roboto Bk"/>
                <a:cs typeface="Roboto"/>
                <a:hlinkClick r:id="rId3"/>
              </a:rPr>
              <a:t>WordPress</a:t>
            </a:r>
            <a:r>
              <a:rPr sz="350" u="sng" dirty="0">
                <a:uFill>
                  <a:solidFill>
                    <a:srgbClr val="000000"/>
                  </a:solidFill>
                </a:uFill>
                <a:latin typeface="Roboto Bk"/>
                <a:cs typeface="Roboto"/>
                <a:hlinkClick r:id="rId3"/>
              </a:rPr>
              <a:t>.org/about/requirements</a:t>
            </a:r>
            <a:r>
              <a:rPr sz="350" dirty="0">
                <a:latin typeface="Roboto Bk"/>
                <a:cs typeface="Roboto"/>
                <a:hlinkClick r:id="rId3"/>
              </a:rPr>
              <a:t>/</a:t>
            </a:r>
            <a:endParaRPr sz="350" dirty="0">
              <a:latin typeface="Roboto Bk"/>
              <a:cs typeface="Roboto"/>
            </a:endParaRPr>
          </a:p>
          <a:p>
            <a:pPr algn="just">
              <a:lnSpc>
                <a:spcPct val="100000"/>
              </a:lnSpc>
              <a:spcBef>
                <a:spcPts val="30"/>
              </a:spcBef>
              <a:buFont typeface="Roboto Cn"/>
              <a:buAutoNum type="arabicPeriod"/>
            </a:pPr>
            <a:endParaRPr sz="350" dirty="0">
              <a:latin typeface="Roboto Bk"/>
              <a:cs typeface="Roboto"/>
            </a:endParaRPr>
          </a:p>
          <a:p>
            <a:pPr marL="12700" marR="5080" algn="just">
              <a:lnSpc>
                <a:spcPct val="106800"/>
              </a:lnSpc>
              <a:buSzPct val="71428"/>
              <a:tabLst>
                <a:tab pos="61594" algn="l"/>
              </a:tabLst>
            </a:pPr>
            <a:r>
              <a:rPr sz="350" dirty="0">
                <a:latin typeface="Roboto Bk"/>
                <a:cs typeface="Roboto"/>
                <a:hlinkClick r:id="rId4"/>
              </a:rPr>
              <a:t>WordPress. (n.d.). How to Install WordPress. Retrieved from </a:t>
            </a:r>
            <a:r>
              <a:rPr sz="350" u="sng" dirty="0">
                <a:uFill>
                  <a:solidFill>
                    <a:srgbClr val="000000"/>
                  </a:solidFill>
                </a:uFill>
                <a:latin typeface="Roboto Bk"/>
                <a:cs typeface="Roboto"/>
                <a:hlinkClick r:id="rId4"/>
              </a:rPr>
              <a:t>https://</a:t>
            </a:r>
            <a:r>
              <a:rPr lang="en-IN" sz="350" u="sng" dirty="0">
                <a:uFill>
                  <a:solidFill>
                    <a:srgbClr val="000000"/>
                  </a:solidFill>
                </a:uFill>
                <a:latin typeface="Roboto Bk"/>
                <a:cs typeface="Roboto"/>
                <a:hlinkClick r:id="rId4"/>
              </a:rPr>
              <a:t>WordPress</a:t>
            </a:r>
            <a:r>
              <a:rPr sz="350" u="sng" dirty="0">
                <a:uFill>
                  <a:solidFill>
                    <a:srgbClr val="000000"/>
                  </a:solidFill>
                </a:uFill>
                <a:latin typeface="Roboto Bk"/>
                <a:cs typeface="Roboto"/>
                <a:hlinkClick r:id="rId4"/>
              </a:rPr>
              <a:t>.org/support/article/how-to</a:t>
            </a:r>
            <a:r>
              <a:rPr sz="350" dirty="0">
                <a:latin typeface="Roboto Bk"/>
                <a:cs typeface="Roboto"/>
                <a:hlinkClick r:id="rId4"/>
              </a:rPr>
              <a:t>-  </a:t>
            </a:r>
            <a:r>
              <a:rPr sz="350" u="sng" dirty="0">
                <a:uFill>
                  <a:solidFill>
                    <a:srgbClr val="000000"/>
                  </a:solidFill>
                </a:uFill>
                <a:latin typeface="Roboto Bk"/>
                <a:cs typeface="Roboto"/>
                <a:hlinkClick r:id="rId4"/>
              </a:rPr>
              <a:t>install-</a:t>
            </a:r>
            <a:r>
              <a:rPr lang="en-IN" sz="350" u="sng" dirty="0">
                <a:uFill>
                  <a:solidFill>
                    <a:srgbClr val="000000"/>
                  </a:solidFill>
                </a:uFill>
                <a:latin typeface="Roboto Bk"/>
                <a:cs typeface="Roboto"/>
                <a:hlinkClick r:id="rId4"/>
              </a:rPr>
              <a:t>WordPress</a:t>
            </a:r>
            <a:r>
              <a:rPr sz="350" dirty="0">
                <a:latin typeface="Roboto Bk"/>
                <a:cs typeface="Roboto"/>
                <a:hlinkClick r:id="rId4"/>
              </a:rPr>
              <a:t>/</a:t>
            </a:r>
            <a:endParaRPr sz="350" dirty="0">
              <a:latin typeface="Roboto Bk"/>
              <a:cs typeface="Roboto"/>
            </a:endParaRPr>
          </a:p>
          <a:p>
            <a:pPr algn="just">
              <a:lnSpc>
                <a:spcPct val="100000"/>
              </a:lnSpc>
              <a:spcBef>
                <a:spcPts val="30"/>
              </a:spcBef>
              <a:buFont typeface="Roboto Cn"/>
              <a:buAutoNum type="arabicPeriod"/>
            </a:pPr>
            <a:endParaRPr sz="350" dirty="0">
              <a:latin typeface="Roboto Bk"/>
              <a:cs typeface="Roboto"/>
            </a:endParaRPr>
          </a:p>
          <a:p>
            <a:pPr marL="12700" marR="329565" algn="just">
              <a:lnSpc>
                <a:spcPct val="106800"/>
              </a:lnSpc>
              <a:buSzPct val="71428"/>
              <a:tabLst>
                <a:tab pos="61594" algn="l"/>
              </a:tabLst>
            </a:pPr>
            <a:r>
              <a:rPr sz="350" dirty="0">
                <a:latin typeface="Roboto Bk"/>
                <a:cs typeface="Roboto"/>
              </a:rPr>
              <a:t>Apache Software Foundation. (n.d.). Apache HTTP Server Documentation. Retrieved from  </a:t>
            </a:r>
            <a:r>
              <a:rPr sz="350" u="sng" dirty="0">
                <a:uFill>
                  <a:solidFill>
                    <a:srgbClr val="000000"/>
                  </a:solidFill>
                </a:uFill>
                <a:latin typeface="Roboto Bk"/>
                <a:cs typeface="Roboto"/>
                <a:hlinkClick r:id="rId5"/>
              </a:rPr>
              <a:t>https://httpd.apache.org/docs</a:t>
            </a:r>
            <a:r>
              <a:rPr sz="350" dirty="0">
                <a:latin typeface="Roboto Bk"/>
                <a:cs typeface="Roboto"/>
                <a:hlinkClick r:id="rId5"/>
              </a:rPr>
              <a:t>/</a:t>
            </a:r>
            <a:endParaRPr sz="350" dirty="0">
              <a:latin typeface="Roboto Bk"/>
              <a:cs typeface="Roboto"/>
            </a:endParaRPr>
          </a:p>
          <a:p>
            <a:pPr algn="just">
              <a:lnSpc>
                <a:spcPct val="100000"/>
              </a:lnSpc>
              <a:spcBef>
                <a:spcPts val="55"/>
              </a:spcBef>
              <a:buFont typeface="Roboto Cn"/>
              <a:buAutoNum type="arabicPeriod"/>
            </a:pPr>
            <a:endParaRPr sz="350" dirty="0">
              <a:latin typeface="Roboto Bk"/>
              <a:cs typeface="Roboto"/>
            </a:endParaRPr>
          </a:p>
          <a:p>
            <a:pPr marL="12065" algn="just">
              <a:lnSpc>
                <a:spcPct val="100000"/>
              </a:lnSpc>
              <a:buSzPct val="71428"/>
              <a:tabLst>
                <a:tab pos="61594" algn="l"/>
              </a:tabLst>
            </a:pPr>
            <a:r>
              <a:rPr sz="350" dirty="0">
                <a:latin typeface="Roboto Bk"/>
                <a:cs typeface="Roboto"/>
              </a:rPr>
              <a:t>MobaXterm User Guide: SSH sessions: </a:t>
            </a:r>
            <a:r>
              <a:rPr sz="350" u="sng" dirty="0">
                <a:uFill>
                  <a:solidFill>
                    <a:srgbClr val="000000"/>
                  </a:solidFill>
                </a:uFill>
                <a:latin typeface="Roboto Bk"/>
                <a:cs typeface="Roboto"/>
                <a:hlinkClick r:id="rId6"/>
              </a:rPr>
              <a:t>https://mobaxterm.mobatek.net/documentation.html#3_</a:t>
            </a:r>
            <a:r>
              <a:rPr sz="350" dirty="0">
                <a:latin typeface="Roboto Bk"/>
                <a:cs typeface="Roboto"/>
                <a:hlinkClick r:id="rId6"/>
              </a:rPr>
              <a:t>1</a:t>
            </a:r>
            <a:endParaRPr sz="350" dirty="0">
              <a:latin typeface="Roboto Bk"/>
              <a:cs typeface="Roboto"/>
            </a:endParaRPr>
          </a:p>
          <a:p>
            <a:pPr algn="just">
              <a:lnSpc>
                <a:spcPct val="100000"/>
              </a:lnSpc>
              <a:buFont typeface="Roboto Cn"/>
              <a:buAutoNum type="arabicPeriod"/>
            </a:pPr>
            <a:endParaRPr sz="400" dirty="0">
              <a:latin typeface="Roboto Bk"/>
              <a:cs typeface="Roboto"/>
            </a:endParaRPr>
          </a:p>
          <a:p>
            <a:pPr marL="12065" algn="just">
              <a:lnSpc>
                <a:spcPct val="100000"/>
              </a:lnSpc>
              <a:buSzPct val="71428"/>
              <a:tabLst>
                <a:tab pos="61594" algn="l"/>
              </a:tabLst>
            </a:pPr>
            <a:r>
              <a:rPr sz="350" dirty="0">
                <a:latin typeface="Roboto Bk"/>
                <a:cs typeface="Roboto"/>
              </a:rPr>
              <a:t>GitHub. (n.d.). GitHub Help: Adding a ﬁle to a repository.. Retrieved from</a:t>
            </a:r>
          </a:p>
          <a:p>
            <a:pPr marL="12700" algn="just">
              <a:lnSpc>
                <a:spcPct val="100000"/>
              </a:lnSpc>
              <a:spcBef>
                <a:spcPts val="25"/>
              </a:spcBef>
            </a:pPr>
            <a:r>
              <a:rPr sz="350" u="sng" dirty="0">
                <a:uFill>
                  <a:solidFill>
                    <a:srgbClr val="000000"/>
                  </a:solidFill>
                </a:uFill>
                <a:latin typeface="Roboto Bk"/>
                <a:cs typeface="Roboto"/>
                <a:hlinkClick r:id="rId7"/>
              </a:rPr>
              <a:t>https://help.github.com/en/github/managing-ﬁles-in-a-repository/adding-a-ﬁle-to-a-repositor</a:t>
            </a:r>
            <a:r>
              <a:rPr sz="350" dirty="0">
                <a:latin typeface="Roboto Bk"/>
                <a:cs typeface="Roboto"/>
                <a:hlinkClick r:id="rId7"/>
              </a:rPr>
              <a:t>y</a:t>
            </a:r>
            <a:endParaRPr sz="350" dirty="0">
              <a:latin typeface="Roboto Bk"/>
              <a:cs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78595" y="626577"/>
            <a:ext cx="43815" cy="622935"/>
          </a:xfrm>
          <a:custGeom>
            <a:avLst/>
            <a:gdLst/>
            <a:ahLst/>
            <a:cxnLst/>
            <a:rect l="l" t="t" r="r" b="b"/>
            <a:pathLst>
              <a:path w="43814" h="622935">
                <a:moveTo>
                  <a:pt x="43396" y="622836"/>
                </a:moveTo>
                <a:lnTo>
                  <a:pt x="0" y="622836"/>
                </a:lnTo>
                <a:lnTo>
                  <a:pt x="0" y="0"/>
                </a:lnTo>
                <a:lnTo>
                  <a:pt x="43396" y="0"/>
                </a:lnTo>
                <a:lnTo>
                  <a:pt x="43396" y="622836"/>
                </a:lnTo>
                <a:close/>
              </a:path>
            </a:pathLst>
          </a:custGeom>
          <a:solidFill>
            <a:srgbClr val="DA7462"/>
          </a:solidFill>
        </p:spPr>
        <p:txBody>
          <a:bodyPr wrap="square" lIns="0" tIns="0" rIns="0" bIns="0" rtlCol="0"/>
          <a:lstStyle/>
          <a:p>
            <a:endParaRPr dirty="0"/>
          </a:p>
        </p:txBody>
      </p:sp>
      <p:sp>
        <p:nvSpPr>
          <p:cNvPr id="3" name="object 3"/>
          <p:cNvSpPr/>
          <p:nvPr/>
        </p:nvSpPr>
        <p:spPr>
          <a:xfrm>
            <a:off x="0" y="0"/>
            <a:ext cx="47625" cy="399415"/>
          </a:xfrm>
          <a:custGeom>
            <a:avLst/>
            <a:gdLst/>
            <a:ahLst/>
            <a:cxnLst/>
            <a:rect l="l" t="t" r="r" b="b"/>
            <a:pathLst>
              <a:path w="47625" h="399415">
                <a:moveTo>
                  <a:pt x="47489" y="398910"/>
                </a:moveTo>
                <a:lnTo>
                  <a:pt x="0" y="398910"/>
                </a:lnTo>
                <a:lnTo>
                  <a:pt x="0" y="0"/>
                </a:lnTo>
                <a:lnTo>
                  <a:pt x="47489" y="0"/>
                </a:lnTo>
                <a:lnTo>
                  <a:pt x="47489" y="398910"/>
                </a:lnTo>
                <a:close/>
              </a:path>
            </a:pathLst>
          </a:custGeom>
          <a:solidFill>
            <a:srgbClr val="DA7462"/>
          </a:solidFill>
        </p:spPr>
        <p:txBody>
          <a:bodyPr wrap="square" lIns="0" tIns="0" rIns="0" bIns="0" rtlCol="0"/>
          <a:lstStyle/>
          <a:p>
            <a:endParaRPr dirty="0"/>
          </a:p>
        </p:txBody>
      </p:sp>
      <p:sp>
        <p:nvSpPr>
          <p:cNvPr id="4" name="object 4"/>
          <p:cNvSpPr txBox="1">
            <a:spLocks noGrp="1"/>
          </p:cNvSpPr>
          <p:nvPr>
            <p:ph type="title"/>
          </p:nvPr>
        </p:nvSpPr>
        <p:spPr>
          <a:xfrm>
            <a:off x="789305" y="66934"/>
            <a:ext cx="643890" cy="104516"/>
          </a:xfrm>
          <a:prstGeom prst="rect">
            <a:avLst/>
          </a:prstGeom>
        </p:spPr>
        <p:txBody>
          <a:bodyPr vert="horz" wrap="square" lIns="0" tIns="12065" rIns="0" bIns="0" rtlCol="0">
            <a:spAutoFit/>
          </a:bodyPr>
          <a:lstStyle/>
          <a:p>
            <a:pPr marL="12700" algn="just">
              <a:lnSpc>
                <a:spcPct val="100000"/>
              </a:lnSpc>
              <a:spcBef>
                <a:spcPts val="95"/>
              </a:spcBef>
            </a:pPr>
            <a:r>
              <a:rPr sz="600" dirty="0">
                <a:latin typeface="Trebuchet MS" panose="020B0603020202020204" pitchFamily="34" charset="0"/>
                <a:cs typeface="Times New Roman" panose="02020603050405020304" pitchFamily="18" charset="0"/>
              </a:rPr>
              <a:t>INTRODUCTION</a:t>
            </a:r>
          </a:p>
        </p:txBody>
      </p:sp>
      <p:sp>
        <p:nvSpPr>
          <p:cNvPr id="5" name="object 5"/>
          <p:cNvSpPr txBox="1"/>
          <p:nvPr/>
        </p:nvSpPr>
        <p:spPr>
          <a:xfrm>
            <a:off x="83401" y="272871"/>
            <a:ext cx="2057400" cy="812979"/>
          </a:xfrm>
          <a:prstGeom prst="rect">
            <a:avLst/>
          </a:prstGeom>
        </p:spPr>
        <p:txBody>
          <a:bodyPr vert="horz" wrap="square" lIns="0" tIns="12065" rIns="0" bIns="0" rtlCol="0">
            <a:spAutoFit/>
          </a:bodyPr>
          <a:lstStyle/>
          <a:p>
            <a:pPr marL="12700" marR="5080" algn="just">
              <a:lnSpc>
                <a:spcPct val="106800"/>
              </a:lnSpc>
              <a:spcBef>
                <a:spcPts val="95"/>
              </a:spcBef>
            </a:pPr>
            <a:r>
              <a:rPr sz="380" dirty="0">
                <a:latin typeface="Roboto Bk"/>
                <a:cs typeface="Times New Roman" panose="02020603050405020304" pitchFamily="18" charset="0"/>
              </a:rPr>
              <a:t>This presentation covers WordPress site setup in the cloud. Having a website is essential for both  individuals and businesses in the modern digital age. However, setting up a website can be diﬃcult, especially for those who are unfamiliar with web hosting and website management. This is where cloud deployment steps in, providing a quick and scalable ﬁx for website hosting.</a:t>
            </a:r>
          </a:p>
          <a:p>
            <a:pPr>
              <a:lnSpc>
                <a:spcPct val="100000"/>
              </a:lnSpc>
              <a:spcBef>
                <a:spcPts val="25"/>
              </a:spcBef>
            </a:pPr>
            <a:endParaRPr sz="380" dirty="0">
              <a:latin typeface="Roboto Bk"/>
              <a:cs typeface="Times New Roman" panose="02020603050405020304" pitchFamily="18" charset="0"/>
            </a:endParaRPr>
          </a:p>
          <a:p>
            <a:pPr marL="12700" marR="5080" algn="just">
              <a:lnSpc>
                <a:spcPct val="106800"/>
              </a:lnSpc>
              <a:spcBef>
                <a:spcPts val="5"/>
              </a:spcBef>
            </a:pPr>
            <a:r>
              <a:rPr sz="380" dirty="0">
                <a:latin typeface="Roboto Bk"/>
                <a:cs typeface="Times New Roman" panose="02020603050405020304" pitchFamily="18" charset="0"/>
              </a:rPr>
              <a:t>We will go through the advantages of cloud deployment for WordPress sites in this presentation, as well as how to set up and install WordPress on Amazon Web Services (AWS) Elastic Compute Cloud (EC2)  instances.</a:t>
            </a:r>
          </a:p>
          <a:p>
            <a:pPr>
              <a:lnSpc>
                <a:spcPct val="100000"/>
              </a:lnSpc>
              <a:spcBef>
                <a:spcPts val="25"/>
              </a:spcBef>
            </a:pPr>
            <a:endParaRPr sz="380" dirty="0">
              <a:latin typeface="Roboto Bk"/>
              <a:cs typeface="Times New Roman" panose="02020603050405020304" pitchFamily="18" charset="0"/>
            </a:endParaRPr>
          </a:p>
          <a:p>
            <a:pPr marL="12700" marR="5080" algn="just">
              <a:lnSpc>
                <a:spcPct val="106800"/>
              </a:lnSpc>
            </a:pPr>
            <a:r>
              <a:rPr sz="380" dirty="0">
                <a:latin typeface="Roboto Bk"/>
                <a:cs typeface="Times New Roman" panose="02020603050405020304" pitchFamily="18" charset="0"/>
              </a:rPr>
              <a:t>This presentation will provide you with the information and abilities needed to deploy your WordPress site on  the cloud with simplicity, whether you're a business owner trying to build a website for your ﬁrm or an individual looking to promote your portfolio</a:t>
            </a:r>
            <a:r>
              <a:rPr lang="en-US" sz="380" dirty="0">
                <a:latin typeface="Roboto Bk"/>
                <a:cs typeface="Times New Roman" panose="02020603050405020304" pitchFamily="18" charset="0"/>
              </a:rPr>
              <a:t>. </a:t>
            </a:r>
            <a:r>
              <a:rPr sz="380" dirty="0">
                <a:latin typeface="Roboto Bk"/>
                <a:cs typeface="Times New Roman" panose="02020603050405020304" pitchFamily="18" charset="0"/>
              </a:rPr>
              <a:t>Therefore, let's get started right away!</a:t>
            </a:r>
          </a:p>
        </p:txBody>
      </p:sp>
    </p:spTree>
    <p:extLst>
      <p:ext uri="{BB962C8B-B14F-4D97-AF65-F5344CB8AC3E}">
        <p14:creationId xmlns:p14="http://schemas.microsoft.com/office/powerpoint/2010/main" val="17125396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47625" cy="313690"/>
          </a:xfrm>
          <a:custGeom>
            <a:avLst/>
            <a:gdLst/>
            <a:ahLst/>
            <a:cxnLst/>
            <a:rect l="l" t="t" r="r" b="b"/>
            <a:pathLst>
              <a:path w="47625" h="313690">
                <a:moveTo>
                  <a:pt x="47489" y="313429"/>
                </a:moveTo>
                <a:lnTo>
                  <a:pt x="0" y="313429"/>
                </a:lnTo>
                <a:lnTo>
                  <a:pt x="0" y="0"/>
                </a:lnTo>
                <a:lnTo>
                  <a:pt x="47489" y="0"/>
                </a:lnTo>
                <a:lnTo>
                  <a:pt x="47489" y="313429"/>
                </a:lnTo>
                <a:close/>
              </a:path>
            </a:pathLst>
          </a:custGeom>
          <a:solidFill>
            <a:srgbClr val="DA7462"/>
          </a:solidFill>
        </p:spPr>
        <p:txBody>
          <a:bodyPr wrap="square" lIns="0" tIns="0" rIns="0" bIns="0" rtlCol="0"/>
          <a:lstStyle/>
          <a:p>
            <a:endParaRPr dirty="0"/>
          </a:p>
        </p:txBody>
      </p:sp>
      <p:sp>
        <p:nvSpPr>
          <p:cNvPr id="3" name="object 3"/>
          <p:cNvSpPr/>
          <p:nvPr/>
        </p:nvSpPr>
        <p:spPr>
          <a:xfrm>
            <a:off x="1727568" y="1206989"/>
            <a:ext cx="494030" cy="42545"/>
          </a:xfrm>
          <a:custGeom>
            <a:avLst/>
            <a:gdLst/>
            <a:ahLst/>
            <a:cxnLst/>
            <a:rect l="l" t="t" r="r" b="b"/>
            <a:pathLst>
              <a:path w="494030" h="42544">
                <a:moveTo>
                  <a:pt x="0" y="0"/>
                </a:moveTo>
                <a:lnTo>
                  <a:pt x="493888" y="0"/>
                </a:lnTo>
                <a:lnTo>
                  <a:pt x="493888" y="42424"/>
                </a:lnTo>
                <a:lnTo>
                  <a:pt x="0" y="42424"/>
                </a:lnTo>
                <a:lnTo>
                  <a:pt x="0" y="0"/>
                </a:lnTo>
                <a:close/>
              </a:path>
            </a:pathLst>
          </a:custGeom>
          <a:solidFill>
            <a:srgbClr val="DA7462"/>
          </a:solidFill>
        </p:spPr>
        <p:txBody>
          <a:bodyPr wrap="square" lIns="0" tIns="0" rIns="0" bIns="0" rtlCol="0"/>
          <a:lstStyle/>
          <a:p>
            <a:endParaRPr dirty="0"/>
          </a:p>
        </p:txBody>
      </p:sp>
      <p:sp>
        <p:nvSpPr>
          <p:cNvPr id="4" name="object 4"/>
          <p:cNvSpPr txBox="1"/>
          <p:nvPr/>
        </p:nvSpPr>
        <p:spPr>
          <a:xfrm>
            <a:off x="506730" y="527685"/>
            <a:ext cx="1209040" cy="253365"/>
          </a:xfrm>
          <a:prstGeom prst="rect">
            <a:avLst/>
          </a:prstGeom>
        </p:spPr>
        <p:txBody>
          <a:bodyPr vert="horz" wrap="square" lIns="0" tIns="12065" rIns="0" bIns="0" rtlCol="0">
            <a:spAutoFit/>
          </a:bodyPr>
          <a:lstStyle/>
          <a:p>
            <a:pPr marL="12700">
              <a:lnSpc>
                <a:spcPct val="100000"/>
              </a:lnSpc>
              <a:spcBef>
                <a:spcPts val="95"/>
              </a:spcBef>
            </a:pPr>
            <a:r>
              <a:rPr sz="1500" b="1" spc="125" dirty="0">
                <a:latin typeface="Trebuchet MS"/>
                <a:cs typeface="Trebuchet MS"/>
              </a:rPr>
              <a:t>THANK</a:t>
            </a:r>
            <a:r>
              <a:rPr sz="1500" b="1" spc="-40" dirty="0">
                <a:latin typeface="Trebuchet MS"/>
                <a:cs typeface="Trebuchet MS"/>
              </a:rPr>
              <a:t> </a:t>
            </a:r>
            <a:r>
              <a:rPr sz="1500" b="1" spc="125" dirty="0">
                <a:latin typeface="Trebuchet MS"/>
                <a:cs typeface="Trebuchet MS"/>
              </a:rPr>
              <a:t>YOU</a:t>
            </a:r>
            <a:endParaRPr sz="1500"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66823" y="0"/>
            <a:ext cx="551180" cy="47625"/>
          </a:xfrm>
          <a:custGeom>
            <a:avLst/>
            <a:gdLst/>
            <a:ahLst/>
            <a:cxnLst/>
            <a:rect l="l" t="t" r="r" b="b"/>
            <a:pathLst>
              <a:path w="551180" h="47625">
                <a:moveTo>
                  <a:pt x="550876" y="47489"/>
                </a:moveTo>
                <a:lnTo>
                  <a:pt x="0" y="47489"/>
                </a:lnTo>
                <a:lnTo>
                  <a:pt x="0" y="0"/>
                </a:lnTo>
                <a:lnTo>
                  <a:pt x="550876" y="0"/>
                </a:lnTo>
                <a:lnTo>
                  <a:pt x="550876" y="47489"/>
                </a:lnTo>
                <a:close/>
              </a:path>
            </a:pathLst>
          </a:custGeom>
          <a:solidFill>
            <a:srgbClr val="DA7462"/>
          </a:solidFill>
        </p:spPr>
        <p:txBody>
          <a:bodyPr wrap="square" lIns="0" tIns="0" rIns="0" bIns="0" rtlCol="0"/>
          <a:lstStyle/>
          <a:p>
            <a:endParaRPr dirty="0"/>
          </a:p>
        </p:txBody>
      </p:sp>
      <p:sp>
        <p:nvSpPr>
          <p:cNvPr id="3" name="object 3"/>
          <p:cNvSpPr txBox="1">
            <a:spLocks noGrp="1"/>
          </p:cNvSpPr>
          <p:nvPr>
            <p:ph type="title"/>
          </p:nvPr>
        </p:nvSpPr>
        <p:spPr>
          <a:xfrm>
            <a:off x="425450" y="86763"/>
            <a:ext cx="1371600" cy="178319"/>
          </a:xfrm>
          <a:prstGeom prst="rect">
            <a:avLst/>
          </a:prstGeom>
        </p:spPr>
        <p:txBody>
          <a:bodyPr vert="horz" wrap="square" lIns="0" tIns="12700" rIns="0" bIns="0" rtlCol="0">
            <a:spAutoFit/>
          </a:bodyPr>
          <a:lstStyle/>
          <a:p>
            <a:pPr marL="433070" marR="5080" indent="-421005" algn="l">
              <a:lnSpc>
                <a:spcPct val="112200"/>
              </a:lnSpc>
              <a:spcBef>
                <a:spcPts val="100"/>
              </a:spcBef>
            </a:pPr>
            <a:r>
              <a:rPr dirty="0">
                <a:latin typeface="Trebuchet MS"/>
                <a:cs typeface="Trebuchet MS"/>
              </a:rPr>
              <a:t>IMPORTANCE OF CLOUD DEPLOYMEN</a:t>
            </a:r>
            <a:r>
              <a:rPr lang="en-IN" dirty="0">
                <a:latin typeface="Trebuchet MS"/>
                <a:cs typeface="Trebuchet MS"/>
              </a:rPr>
              <a:t>T </a:t>
            </a:r>
            <a:r>
              <a:rPr dirty="0">
                <a:latin typeface="Trebuchet MS"/>
                <a:cs typeface="Trebuchet MS"/>
              </a:rPr>
              <a:t>FOR  WORDPRESS SITES</a:t>
            </a:r>
          </a:p>
        </p:txBody>
      </p:sp>
      <p:graphicFrame>
        <p:nvGraphicFramePr>
          <p:cNvPr id="5" name="Diagram 4">
            <a:extLst>
              <a:ext uri="{FF2B5EF4-FFF2-40B4-BE49-F238E27FC236}">
                <a16:creationId xmlns:a16="http://schemas.microsoft.com/office/drawing/2014/main" id="{BB2DF548-9600-F571-1D3F-AE6ECBFBF928}"/>
              </a:ext>
            </a:extLst>
          </p:cNvPr>
          <p:cNvGraphicFramePr/>
          <p:nvPr>
            <p:extLst>
              <p:ext uri="{D42A27DB-BD31-4B8C-83A1-F6EECF244321}">
                <p14:modId xmlns:p14="http://schemas.microsoft.com/office/powerpoint/2010/main" val="1709253501"/>
              </p:ext>
            </p:extLst>
          </p:nvPr>
        </p:nvGraphicFramePr>
        <p:xfrm>
          <a:off x="325593" y="304220"/>
          <a:ext cx="1502833" cy="8578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66823" y="1205774"/>
            <a:ext cx="551180" cy="43815"/>
          </a:xfrm>
          <a:custGeom>
            <a:avLst/>
            <a:gdLst/>
            <a:ahLst/>
            <a:cxnLst/>
            <a:rect l="l" t="t" r="r" b="b"/>
            <a:pathLst>
              <a:path w="551180" h="43815">
                <a:moveTo>
                  <a:pt x="0" y="43639"/>
                </a:moveTo>
                <a:lnTo>
                  <a:pt x="0" y="0"/>
                </a:lnTo>
                <a:lnTo>
                  <a:pt x="550875" y="0"/>
                </a:lnTo>
                <a:lnTo>
                  <a:pt x="550875" y="43639"/>
                </a:lnTo>
                <a:lnTo>
                  <a:pt x="0" y="43639"/>
                </a:lnTo>
                <a:close/>
              </a:path>
            </a:pathLst>
          </a:custGeom>
          <a:solidFill>
            <a:srgbClr val="DA7462"/>
          </a:solidFill>
        </p:spPr>
        <p:txBody>
          <a:bodyPr wrap="square" lIns="0" tIns="0" rIns="0" bIns="0" rtlCol="0"/>
          <a:lstStyle/>
          <a:p>
            <a:endParaRPr dirty="0"/>
          </a:p>
        </p:txBody>
      </p:sp>
      <p:sp>
        <p:nvSpPr>
          <p:cNvPr id="3" name="object 3"/>
          <p:cNvSpPr/>
          <p:nvPr/>
        </p:nvSpPr>
        <p:spPr>
          <a:xfrm>
            <a:off x="1666823" y="0"/>
            <a:ext cx="551180" cy="47625"/>
          </a:xfrm>
          <a:custGeom>
            <a:avLst/>
            <a:gdLst/>
            <a:ahLst/>
            <a:cxnLst/>
            <a:rect l="l" t="t" r="r" b="b"/>
            <a:pathLst>
              <a:path w="551180" h="47625">
                <a:moveTo>
                  <a:pt x="550876" y="47489"/>
                </a:moveTo>
                <a:lnTo>
                  <a:pt x="0" y="47489"/>
                </a:lnTo>
                <a:lnTo>
                  <a:pt x="0" y="0"/>
                </a:lnTo>
                <a:lnTo>
                  <a:pt x="550876" y="0"/>
                </a:lnTo>
                <a:lnTo>
                  <a:pt x="550876" y="47489"/>
                </a:lnTo>
                <a:close/>
              </a:path>
            </a:pathLst>
          </a:custGeom>
          <a:solidFill>
            <a:srgbClr val="DA7462"/>
          </a:solidFill>
        </p:spPr>
        <p:txBody>
          <a:bodyPr wrap="square" lIns="0" tIns="0" rIns="0" bIns="0" rtlCol="0"/>
          <a:lstStyle/>
          <a:p>
            <a:endParaRPr dirty="0"/>
          </a:p>
        </p:txBody>
      </p:sp>
      <p:sp>
        <p:nvSpPr>
          <p:cNvPr id="4" name="object 4"/>
          <p:cNvSpPr txBox="1">
            <a:spLocks noGrp="1"/>
          </p:cNvSpPr>
          <p:nvPr>
            <p:ph type="title"/>
          </p:nvPr>
        </p:nvSpPr>
        <p:spPr>
          <a:xfrm>
            <a:off x="344992" y="95250"/>
            <a:ext cx="1532515" cy="108363"/>
          </a:xfrm>
          <a:prstGeom prst="rect">
            <a:avLst/>
          </a:prstGeom>
        </p:spPr>
        <p:txBody>
          <a:bodyPr vert="horz" wrap="square" lIns="0" tIns="15875" rIns="0" bIns="0" rtlCol="0">
            <a:spAutoFit/>
          </a:bodyPr>
          <a:lstStyle/>
          <a:p>
            <a:pPr marL="12700">
              <a:lnSpc>
                <a:spcPct val="100000"/>
              </a:lnSpc>
              <a:spcBef>
                <a:spcPts val="125"/>
              </a:spcBef>
            </a:pPr>
            <a:r>
              <a:rPr sz="600" spc="65" dirty="0">
                <a:latin typeface="Trebuchet MS"/>
                <a:cs typeface="Trebuchet MS"/>
              </a:rPr>
              <a:t>CLOUD</a:t>
            </a:r>
            <a:r>
              <a:rPr sz="600" spc="10" dirty="0">
                <a:latin typeface="Trebuchet MS"/>
                <a:cs typeface="Trebuchet MS"/>
              </a:rPr>
              <a:t> </a:t>
            </a:r>
            <a:r>
              <a:rPr sz="600" dirty="0">
                <a:latin typeface="Trebuchet MS"/>
                <a:cs typeface="Trebuchet MS"/>
              </a:rPr>
              <a:t>HOSTING</a:t>
            </a:r>
            <a:r>
              <a:rPr sz="600" spc="15" dirty="0">
                <a:latin typeface="Trebuchet MS"/>
                <a:cs typeface="Trebuchet MS"/>
              </a:rPr>
              <a:t> </a:t>
            </a:r>
            <a:r>
              <a:rPr sz="600" spc="75" dirty="0">
                <a:latin typeface="Trebuchet MS"/>
                <a:cs typeface="Trebuchet MS"/>
              </a:rPr>
              <a:t>AND</a:t>
            </a:r>
            <a:r>
              <a:rPr sz="600" spc="15" dirty="0">
                <a:latin typeface="Trebuchet MS"/>
                <a:cs typeface="Trebuchet MS"/>
              </a:rPr>
              <a:t> </a:t>
            </a:r>
            <a:r>
              <a:rPr sz="600" spc="25" dirty="0">
                <a:latin typeface="Trebuchet MS"/>
                <a:cs typeface="Trebuchet MS"/>
              </a:rPr>
              <a:t>ITS</a:t>
            </a:r>
            <a:r>
              <a:rPr sz="600" spc="15" dirty="0">
                <a:latin typeface="Trebuchet MS"/>
                <a:cs typeface="Trebuchet MS"/>
              </a:rPr>
              <a:t> </a:t>
            </a:r>
            <a:r>
              <a:rPr sz="600" spc="40" dirty="0">
                <a:latin typeface="Trebuchet MS"/>
                <a:cs typeface="Trebuchet MS"/>
              </a:rPr>
              <a:t>ADVANTAGES</a:t>
            </a:r>
          </a:p>
        </p:txBody>
      </p:sp>
      <p:sp>
        <p:nvSpPr>
          <p:cNvPr id="5" name="object 5"/>
          <p:cNvSpPr txBox="1"/>
          <p:nvPr/>
        </p:nvSpPr>
        <p:spPr>
          <a:xfrm>
            <a:off x="44450" y="278071"/>
            <a:ext cx="2136515" cy="580544"/>
          </a:xfrm>
          <a:prstGeom prst="rect">
            <a:avLst/>
          </a:prstGeom>
        </p:spPr>
        <p:txBody>
          <a:bodyPr vert="horz" wrap="square" lIns="0" tIns="12065" rIns="0" bIns="0" rtlCol="0">
            <a:spAutoFit/>
          </a:bodyPr>
          <a:lstStyle/>
          <a:p>
            <a:pPr marL="12700" marR="5080" algn="just">
              <a:lnSpc>
                <a:spcPct val="106800"/>
              </a:lnSpc>
              <a:spcBef>
                <a:spcPts val="95"/>
              </a:spcBef>
            </a:pPr>
            <a:r>
              <a:rPr sz="380" dirty="0">
                <a:latin typeface="Roboto Bk"/>
                <a:cs typeface="Roboto Bk"/>
              </a:rPr>
              <a:t>Cloud hosting is a type of web hosting that makes use of the capabilities of numerous servers to deliver a  scalable and dependable hosting solution. The website is hosted on a network of servers that collaborate to provide the necessary computer resources such as processing power, memory, and storage.</a:t>
            </a:r>
          </a:p>
          <a:p>
            <a:pPr algn="just">
              <a:lnSpc>
                <a:spcPct val="100000"/>
              </a:lnSpc>
              <a:spcBef>
                <a:spcPts val="55"/>
              </a:spcBef>
            </a:pPr>
            <a:endParaRPr lang="en-US" sz="380" dirty="0">
              <a:latin typeface="Roboto Bk"/>
              <a:cs typeface="Roboto Bk"/>
            </a:endParaRPr>
          </a:p>
          <a:p>
            <a:pPr algn="just">
              <a:lnSpc>
                <a:spcPct val="100000"/>
              </a:lnSpc>
              <a:spcBef>
                <a:spcPts val="55"/>
              </a:spcBef>
            </a:pPr>
            <a:r>
              <a:rPr lang="en-US" sz="380" dirty="0">
                <a:latin typeface="Roboto Bk"/>
                <a:cs typeface="Roboto Bk"/>
              </a:rPr>
              <a:t>It is the practice of hosting websites, programs, and other services on virtual servers accessible over the internet. Cloud hosting, rather than depending on a single physical server, makes use of a network of interconnected computers spread across different data centers. These servers collaborate to create a scalable and dependable hosting environment.</a:t>
            </a:r>
            <a:endParaRPr sz="380" dirty="0">
              <a:latin typeface="Roboto Bk"/>
              <a:cs typeface="Roboto B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66823" y="1205774"/>
            <a:ext cx="551180" cy="43815"/>
          </a:xfrm>
          <a:custGeom>
            <a:avLst/>
            <a:gdLst/>
            <a:ahLst/>
            <a:cxnLst/>
            <a:rect l="l" t="t" r="r" b="b"/>
            <a:pathLst>
              <a:path w="551180" h="43815">
                <a:moveTo>
                  <a:pt x="0" y="43639"/>
                </a:moveTo>
                <a:lnTo>
                  <a:pt x="0" y="0"/>
                </a:lnTo>
                <a:lnTo>
                  <a:pt x="550875" y="0"/>
                </a:lnTo>
                <a:lnTo>
                  <a:pt x="550875" y="43639"/>
                </a:lnTo>
                <a:lnTo>
                  <a:pt x="0" y="43639"/>
                </a:lnTo>
                <a:close/>
              </a:path>
            </a:pathLst>
          </a:custGeom>
          <a:solidFill>
            <a:srgbClr val="DA7462"/>
          </a:solidFill>
        </p:spPr>
        <p:txBody>
          <a:bodyPr wrap="square" lIns="0" tIns="0" rIns="0" bIns="0" rtlCol="0"/>
          <a:lstStyle/>
          <a:p>
            <a:endParaRPr dirty="0"/>
          </a:p>
        </p:txBody>
      </p:sp>
      <p:sp>
        <p:nvSpPr>
          <p:cNvPr id="3" name="object 3"/>
          <p:cNvSpPr/>
          <p:nvPr/>
        </p:nvSpPr>
        <p:spPr>
          <a:xfrm>
            <a:off x="1666823" y="0"/>
            <a:ext cx="551180" cy="47625"/>
          </a:xfrm>
          <a:custGeom>
            <a:avLst/>
            <a:gdLst/>
            <a:ahLst/>
            <a:cxnLst/>
            <a:rect l="l" t="t" r="r" b="b"/>
            <a:pathLst>
              <a:path w="551180" h="47625">
                <a:moveTo>
                  <a:pt x="550876" y="47489"/>
                </a:moveTo>
                <a:lnTo>
                  <a:pt x="0" y="47489"/>
                </a:lnTo>
                <a:lnTo>
                  <a:pt x="0" y="0"/>
                </a:lnTo>
                <a:lnTo>
                  <a:pt x="550876" y="0"/>
                </a:lnTo>
                <a:lnTo>
                  <a:pt x="550876" y="47489"/>
                </a:lnTo>
                <a:close/>
              </a:path>
            </a:pathLst>
          </a:custGeom>
          <a:solidFill>
            <a:srgbClr val="DA7462"/>
          </a:solidFill>
        </p:spPr>
        <p:txBody>
          <a:bodyPr wrap="square" lIns="0" tIns="0" rIns="0" bIns="0" rtlCol="0"/>
          <a:lstStyle/>
          <a:p>
            <a:endParaRPr dirty="0"/>
          </a:p>
        </p:txBody>
      </p:sp>
      <p:sp>
        <p:nvSpPr>
          <p:cNvPr id="4" name="object 4"/>
          <p:cNvSpPr txBox="1">
            <a:spLocks noGrp="1"/>
          </p:cNvSpPr>
          <p:nvPr>
            <p:ph type="title"/>
          </p:nvPr>
        </p:nvSpPr>
        <p:spPr>
          <a:xfrm>
            <a:off x="404064" y="52605"/>
            <a:ext cx="1385570" cy="108363"/>
          </a:xfrm>
          <a:prstGeom prst="rect">
            <a:avLst/>
          </a:prstGeom>
        </p:spPr>
        <p:txBody>
          <a:bodyPr vert="horz" wrap="square" lIns="0" tIns="15875" rIns="0" bIns="0" rtlCol="0">
            <a:spAutoFit/>
          </a:bodyPr>
          <a:lstStyle/>
          <a:p>
            <a:pPr marL="12700" algn="ctr">
              <a:lnSpc>
                <a:spcPct val="100000"/>
              </a:lnSpc>
              <a:spcBef>
                <a:spcPts val="125"/>
              </a:spcBef>
            </a:pPr>
            <a:r>
              <a:rPr lang="en-US" sz="600" spc="65" dirty="0">
                <a:latin typeface="Trebuchet MS"/>
                <a:cs typeface="Trebuchet MS"/>
              </a:rPr>
              <a:t>CONTD....</a:t>
            </a:r>
            <a:endParaRPr lang="en-US" sz="600" spc="40" dirty="0">
              <a:latin typeface="Trebuchet MS"/>
              <a:cs typeface="Trebuchet MS"/>
            </a:endParaRPr>
          </a:p>
        </p:txBody>
      </p:sp>
      <p:sp>
        <p:nvSpPr>
          <p:cNvPr id="5" name="object 5"/>
          <p:cNvSpPr txBox="1"/>
          <p:nvPr/>
        </p:nvSpPr>
        <p:spPr>
          <a:xfrm>
            <a:off x="111227" y="145579"/>
            <a:ext cx="1990623" cy="1005468"/>
          </a:xfrm>
          <a:prstGeom prst="rect">
            <a:avLst/>
          </a:prstGeom>
        </p:spPr>
        <p:txBody>
          <a:bodyPr vert="horz" wrap="square" lIns="0" tIns="15240" rIns="0" bIns="0" rtlCol="0">
            <a:spAutoFit/>
          </a:bodyPr>
          <a:lstStyle/>
          <a:p>
            <a:pPr marL="12700">
              <a:lnSpc>
                <a:spcPct val="100000"/>
              </a:lnSpc>
              <a:spcBef>
                <a:spcPts val="120"/>
              </a:spcBef>
            </a:pPr>
            <a:r>
              <a:rPr sz="400" b="1" u="sng" dirty="0">
                <a:latin typeface="Roboto Bk"/>
                <a:cs typeface="Roboto Cn"/>
              </a:rPr>
              <a:t>Advantages:</a:t>
            </a:r>
            <a:endParaRPr lang="en-US" sz="400" b="1" u="sng" dirty="0">
              <a:latin typeface="Roboto Bk"/>
              <a:cs typeface="Roboto Cn"/>
            </a:endParaRPr>
          </a:p>
          <a:p>
            <a:pPr marL="12700">
              <a:lnSpc>
                <a:spcPct val="100000"/>
              </a:lnSpc>
              <a:spcBef>
                <a:spcPts val="120"/>
              </a:spcBef>
            </a:pPr>
            <a:endParaRPr lang="en-US" sz="350" dirty="0">
              <a:latin typeface="Roboto Bk"/>
              <a:cs typeface="Roboto Cn"/>
            </a:endParaRPr>
          </a:p>
          <a:p>
            <a:pPr marL="12700" marR="5080" algn="just">
              <a:lnSpc>
                <a:spcPct val="106800"/>
              </a:lnSpc>
              <a:buFont typeface="Roboto Cn"/>
              <a:buAutoNum type="arabicPeriod"/>
              <a:tabLst>
                <a:tab pos="64135" algn="l"/>
              </a:tabLst>
            </a:pPr>
            <a:r>
              <a:rPr lang="en-US" sz="350" dirty="0">
                <a:latin typeface="Roboto Bk"/>
                <a:cs typeface="Roboto Bk"/>
              </a:rPr>
              <a:t> As your website traﬃc and needs change, cloud hosting makes it simple to scale your resources up or down. </a:t>
            </a:r>
          </a:p>
          <a:p>
            <a:pPr marL="12700" marR="5080" algn="just">
              <a:lnSpc>
                <a:spcPct val="106800"/>
              </a:lnSpc>
              <a:buFont typeface="Roboto Cn"/>
              <a:buAutoNum type="arabicPeriod"/>
              <a:tabLst>
                <a:tab pos="64135" algn="l"/>
              </a:tabLst>
            </a:pPr>
            <a:endParaRPr lang="en-US" sz="350" dirty="0">
              <a:latin typeface="Roboto Bk"/>
              <a:cs typeface="Roboto Bk"/>
            </a:endParaRPr>
          </a:p>
          <a:p>
            <a:pPr marL="12700" marR="5080" algn="just">
              <a:lnSpc>
                <a:spcPct val="106800"/>
              </a:lnSpc>
              <a:buFont typeface="Roboto Cn"/>
              <a:buAutoNum type="arabicPeriod"/>
              <a:tabLst>
                <a:tab pos="62230" algn="l"/>
              </a:tabLst>
            </a:pPr>
            <a:r>
              <a:rPr lang="en-US" sz="350" dirty="0">
                <a:latin typeface="Roboto Bk"/>
                <a:cs typeface="Roboto Bk"/>
              </a:rPr>
              <a:t> Because your website is hosted on a network of servers rather than a single server, cloud hosting offers a high level of dependability and uptime. </a:t>
            </a:r>
          </a:p>
          <a:p>
            <a:pPr marL="12700" marR="5080" algn="just">
              <a:lnSpc>
                <a:spcPct val="106800"/>
              </a:lnSpc>
              <a:buFont typeface="Roboto Cn"/>
              <a:buAutoNum type="arabicPeriod"/>
              <a:tabLst>
                <a:tab pos="62230" algn="l"/>
              </a:tabLst>
            </a:pPr>
            <a:endParaRPr lang="en-US" sz="350" dirty="0">
              <a:latin typeface="Roboto Bk"/>
              <a:cs typeface="Roboto Cn"/>
            </a:endParaRPr>
          </a:p>
          <a:p>
            <a:pPr marL="12700" marR="5080" algn="just">
              <a:lnSpc>
                <a:spcPct val="106800"/>
              </a:lnSpc>
              <a:buFont typeface="Roboto Cn"/>
              <a:buAutoNum type="arabicPeriod" startAt="3"/>
              <a:tabLst>
                <a:tab pos="68580" algn="l"/>
              </a:tabLst>
            </a:pPr>
            <a:r>
              <a:rPr lang="en-US" sz="350" dirty="0">
                <a:latin typeface="Roboto Bk"/>
                <a:cs typeface="Roboto Bk"/>
              </a:rPr>
              <a:t> With cloud hosting, you may select the level of resources you want and only pay for what you really use. </a:t>
            </a:r>
          </a:p>
          <a:p>
            <a:pPr marL="12700" marR="5080" algn="just">
              <a:lnSpc>
                <a:spcPct val="106800"/>
              </a:lnSpc>
              <a:buFont typeface="Roboto Cn"/>
              <a:buAutoNum type="arabicPeriod" startAt="3"/>
              <a:tabLst>
                <a:tab pos="68580" algn="l"/>
              </a:tabLst>
            </a:pPr>
            <a:endParaRPr lang="en-US" sz="350" dirty="0">
              <a:latin typeface="Roboto Bk"/>
              <a:cs typeface="Roboto Bk"/>
            </a:endParaRPr>
          </a:p>
          <a:p>
            <a:pPr marL="12700" marR="5080" algn="just">
              <a:lnSpc>
                <a:spcPct val="106800"/>
              </a:lnSpc>
              <a:buFont typeface="Roboto Cn"/>
              <a:buAutoNum type="arabicPeriod" startAt="3"/>
              <a:tabLst>
                <a:tab pos="72390" algn="l"/>
              </a:tabLst>
            </a:pPr>
            <a:r>
              <a:rPr lang="en-US" sz="350" dirty="0">
                <a:latin typeface="Roboto Bk"/>
                <a:cs typeface="Roboto Bk"/>
              </a:rPr>
              <a:t> To safeguard your website and data from threats, cloud hosting providers use strong security features  including ﬁrewalls, intrusion detection and prevention systems, and data encryption.</a:t>
            </a:r>
          </a:p>
          <a:p>
            <a:pPr>
              <a:lnSpc>
                <a:spcPct val="100000"/>
              </a:lnSpc>
              <a:spcBef>
                <a:spcPts val="55"/>
              </a:spcBef>
            </a:pPr>
            <a:endParaRPr lang="en-US" sz="350" dirty="0">
              <a:latin typeface="Roboto Bk"/>
              <a:cs typeface="Roboto Bk"/>
            </a:endParaRPr>
          </a:p>
          <a:p>
            <a:pPr marL="12700" marR="5080" algn="just">
              <a:lnSpc>
                <a:spcPct val="106800"/>
              </a:lnSpc>
              <a:spcBef>
                <a:spcPts val="5"/>
              </a:spcBef>
            </a:pPr>
            <a:r>
              <a:rPr lang="en-US" sz="350" b="1" dirty="0">
                <a:latin typeface="Roboto Bk"/>
                <a:cs typeface="Roboto Cn"/>
              </a:rPr>
              <a:t>-</a:t>
            </a:r>
            <a:r>
              <a:rPr lang="en-US" sz="350" dirty="0">
                <a:latin typeface="Roboto Bk"/>
                <a:cs typeface="Roboto Cn"/>
              </a:rPr>
              <a:t> </a:t>
            </a:r>
            <a:r>
              <a:rPr lang="en-US" sz="350" dirty="0">
                <a:latin typeface="Roboto Bk"/>
                <a:cs typeface="Roboto Bk"/>
              </a:rPr>
              <a:t>The market has a number of cloud hosting providers, including </a:t>
            </a:r>
            <a:r>
              <a:rPr lang="en-US" sz="350" b="1" dirty="0">
                <a:latin typeface="Roboto Bk"/>
                <a:cs typeface="Roboto Bk"/>
              </a:rPr>
              <a:t>Amazon Web Services (AWS)</a:t>
            </a:r>
            <a:r>
              <a:rPr lang="en-US" sz="350" dirty="0">
                <a:latin typeface="Roboto Bk"/>
                <a:cs typeface="Roboto Bk"/>
              </a:rPr>
              <a:t>, </a:t>
            </a:r>
            <a:r>
              <a:rPr lang="en-US" sz="350" b="1" dirty="0">
                <a:latin typeface="Roboto Bk"/>
                <a:cs typeface="Roboto Bk"/>
              </a:rPr>
              <a:t>Google Cloud Platform (GCP)</a:t>
            </a:r>
            <a:r>
              <a:rPr lang="en-US" sz="350" dirty="0">
                <a:latin typeface="Roboto Bk"/>
                <a:cs typeface="Roboto Bk"/>
              </a:rPr>
              <a:t>, </a:t>
            </a:r>
            <a:r>
              <a:rPr lang="en-US" sz="350" b="1" dirty="0">
                <a:latin typeface="Roboto Bk"/>
                <a:cs typeface="Roboto Bk"/>
              </a:rPr>
              <a:t>Microsoft Azure</a:t>
            </a:r>
            <a:r>
              <a:rPr lang="en-US" sz="350" dirty="0">
                <a:latin typeface="Roboto Bk"/>
                <a:cs typeface="Roboto Bk"/>
              </a:rPr>
              <a:t>, and </a:t>
            </a:r>
            <a:r>
              <a:rPr lang="en-US" sz="350" b="1" dirty="0">
                <a:latin typeface="Roboto Bk"/>
                <a:cs typeface="Roboto Bk"/>
              </a:rPr>
              <a:t>Digital Ocean</a:t>
            </a:r>
            <a:r>
              <a:rPr lang="en-US" sz="350" dirty="0">
                <a:latin typeface="Roboto Bk"/>
                <a:cs typeface="Roboto Bk"/>
              </a:rPr>
              <a:t>, each of which provides a variety of features and price options.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66823" y="1205774"/>
            <a:ext cx="551180" cy="43815"/>
          </a:xfrm>
          <a:custGeom>
            <a:avLst/>
            <a:gdLst/>
            <a:ahLst/>
            <a:cxnLst/>
            <a:rect l="l" t="t" r="r" b="b"/>
            <a:pathLst>
              <a:path w="551180" h="43815">
                <a:moveTo>
                  <a:pt x="0" y="43639"/>
                </a:moveTo>
                <a:lnTo>
                  <a:pt x="0" y="0"/>
                </a:lnTo>
                <a:lnTo>
                  <a:pt x="550875" y="0"/>
                </a:lnTo>
                <a:lnTo>
                  <a:pt x="550875" y="43639"/>
                </a:lnTo>
                <a:lnTo>
                  <a:pt x="0" y="43639"/>
                </a:lnTo>
                <a:close/>
              </a:path>
            </a:pathLst>
          </a:custGeom>
          <a:solidFill>
            <a:srgbClr val="DA7462"/>
          </a:solidFill>
        </p:spPr>
        <p:txBody>
          <a:bodyPr wrap="square" lIns="0" tIns="0" rIns="0" bIns="0" rtlCol="0"/>
          <a:lstStyle/>
          <a:p>
            <a:endParaRPr dirty="0"/>
          </a:p>
        </p:txBody>
      </p:sp>
      <p:sp>
        <p:nvSpPr>
          <p:cNvPr id="3" name="object 3"/>
          <p:cNvSpPr/>
          <p:nvPr/>
        </p:nvSpPr>
        <p:spPr>
          <a:xfrm>
            <a:off x="1666823" y="0"/>
            <a:ext cx="551180" cy="47625"/>
          </a:xfrm>
          <a:custGeom>
            <a:avLst/>
            <a:gdLst/>
            <a:ahLst/>
            <a:cxnLst/>
            <a:rect l="l" t="t" r="r" b="b"/>
            <a:pathLst>
              <a:path w="551180" h="47625">
                <a:moveTo>
                  <a:pt x="550876" y="47489"/>
                </a:moveTo>
                <a:lnTo>
                  <a:pt x="0" y="47489"/>
                </a:lnTo>
                <a:lnTo>
                  <a:pt x="0" y="0"/>
                </a:lnTo>
                <a:lnTo>
                  <a:pt x="550876" y="0"/>
                </a:lnTo>
                <a:lnTo>
                  <a:pt x="550876" y="47489"/>
                </a:lnTo>
                <a:close/>
              </a:path>
            </a:pathLst>
          </a:custGeom>
          <a:solidFill>
            <a:srgbClr val="DA7462"/>
          </a:solidFill>
        </p:spPr>
        <p:txBody>
          <a:bodyPr wrap="square" lIns="0" tIns="0" rIns="0" bIns="0" rtlCol="0"/>
          <a:lstStyle/>
          <a:p>
            <a:endParaRPr dirty="0"/>
          </a:p>
        </p:txBody>
      </p:sp>
      <p:sp>
        <p:nvSpPr>
          <p:cNvPr id="4" name="object 4"/>
          <p:cNvSpPr txBox="1">
            <a:spLocks noGrp="1"/>
          </p:cNvSpPr>
          <p:nvPr>
            <p:ph type="title"/>
          </p:nvPr>
        </p:nvSpPr>
        <p:spPr>
          <a:xfrm>
            <a:off x="578040" y="57305"/>
            <a:ext cx="1066417" cy="104516"/>
          </a:xfrm>
          <a:prstGeom prst="rect">
            <a:avLst/>
          </a:prstGeom>
        </p:spPr>
        <p:txBody>
          <a:bodyPr vert="horz" wrap="square" lIns="0" tIns="12065" rIns="0" bIns="0" rtlCol="0">
            <a:spAutoFit/>
          </a:bodyPr>
          <a:lstStyle/>
          <a:p>
            <a:pPr marL="12700">
              <a:lnSpc>
                <a:spcPct val="100000"/>
              </a:lnSpc>
              <a:spcBef>
                <a:spcPts val="95"/>
              </a:spcBef>
            </a:pPr>
            <a:r>
              <a:rPr sz="600" dirty="0">
                <a:latin typeface="Trebuchet MS" panose="020B0603020202020204" pitchFamily="34" charset="0"/>
                <a:cs typeface="Tahoma"/>
              </a:rPr>
              <a:t>OBJECTIVE OF THE PROJECT</a:t>
            </a:r>
          </a:p>
        </p:txBody>
      </p:sp>
      <p:sp>
        <p:nvSpPr>
          <p:cNvPr id="5" name="object 5"/>
          <p:cNvSpPr txBox="1">
            <a:spLocks noGrp="1"/>
          </p:cNvSpPr>
          <p:nvPr>
            <p:ph type="body" idx="1"/>
          </p:nvPr>
        </p:nvSpPr>
        <p:spPr>
          <a:xfrm>
            <a:off x="54177" y="209891"/>
            <a:ext cx="2114144" cy="983924"/>
          </a:xfrm>
          <a:prstGeom prst="rect">
            <a:avLst/>
          </a:prstGeom>
        </p:spPr>
        <p:txBody>
          <a:bodyPr vert="horz" wrap="square" lIns="0" tIns="15240" rIns="0" bIns="0" rtlCol="0">
            <a:spAutoFit/>
          </a:bodyPr>
          <a:lstStyle/>
          <a:p>
            <a:pPr marL="65405" indent="-48895" algn="just">
              <a:lnSpc>
                <a:spcPct val="100000"/>
              </a:lnSpc>
              <a:spcBef>
                <a:spcPts val="120"/>
              </a:spcBef>
              <a:buSzPct val="71428"/>
              <a:buFont typeface="Roboto Cn"/>
              <a:buAutoNum type="arabicPeriod"/>
              <a:tabLst>
                <a:tab pos="66040" algn="l"/>
              </a:tabLst>
            </a:pPr>
            <a:r>
              <a:rPr lang="en-US" sz="380" b="0" dirty="0"/>
              <a:t>To introduce the concept of cloud hosting and its advantages over traditional web hosting methods.</a:t>
            </a:r>
          </a:p>
          <a:p>
            <a:pPr marL="4445" algn="just">
              <a:lnSpc>
                <a:spcPct val="100000"/>
              </a:lnSpc>
              <a:spcBef>
                <a:spcPts val="30"/>
              </a:spcBef>
              <a:buFont typeface="Roboto Cn"/>
              <a:buAutoNum type="arabicPeriod"/>
            </a:pPr>
            <a:endParaRPr sz="380" b="0" dirty="0"/>
          </a:p>
          <a:p>
            <a:pPr marL="17145" marR="5080" algn="just">
              <a:lnSpc>
                <a:spcPct val="106800"/>
              </a:lnSpc>
              <a:buSzPct val="71428"/>
              <a:buFont typeface="Roboto Cn"/>
              <a:buAutoNum type="arabicPeriod"/>
              <a:tabLst>
                <a:tab pos="66675" algn="l"/>
              </a:tabLst>
            </a:pPr>
            <a:r>
              <a:rPr lang="en-US" sz="380" b="0" dirty="0"/>
              <a:t> </a:t>
            </a:r>
            <a:r>
              <a:rPr sz="380" b="0" dirty="0"/>
              <a:t>To provide an overview of Amazon Web Services (AWS) Elastic Compute Cloud (EC2) instances and their role in cloud hosting.</a:t>
            </a:r>
          </a:p>
          <a:p>
            <a:pPr marL="4445" algn="just">
              <a:lnSpc>
                <a:spcPct val="100000"/>
              </a:lnSpc>
              <a:buFont typeface="Roboto Cn"/>
              <a:buAutoNum type="arabicPeriod"/>
            </a:pPr>
            <a:endParaRPr sz="380" b="0" dirty="0"/>
          </a:p>
          <a:p>
            <a:pPr marL="64769" indent="-48260" algn="just">
              <a:lnSpc>
                <a:spcPct val="100000"/>
              </a:lnSpc>
              <a:buSzPct val="71428"/>
              <a:buFont typeface="Roboto Cn"/>
              <a:buAutoNum type="arabicPeriod"/>
              <a:tabLst>
                <a:tab pos="65405" algn="l"/>
              </a:tabLst>
            </a:pPr>
            <a:r>
              <a:rPr sz="380" b="0" dirty="0"/>
              <a:t>To guide through the process of setting up and conﬁguring WordPress on an EC2 instance.</a:t>
            </a:r>
          </a:p>
          <a:p>
            <a:pPr marL="4445" algn="just">
              <a:lnSpc>
                <a:spcPct val="100000"/>
              </a:lnSpc>
              <a:spcBef>
                <a:spcPts val="55"/>
              </a:spcBef>
              <a:buFont typeface="Roboto Cn"/>
              <a:buAutoNum type="arabicPeriod"/>
            </a:pPr>
            <a:endParaRPr sz="380" b="0" dirty="0"/>
          </a:p>
          <a:p>
            <a:pPr marL="64769" indent="-48260" algn="just">
              <a:lnSpc>
                <a:spcPct val="100000"/>
              </a:lnSpc>
              <a:buSzPct val="71428"/>
              <a:buFont typeface="Roboto Cn"/>
              <a:buAutoNum type="arabicPeriod"/>
              <a:tabLst>
                <a:tab pos="65405" algn="l"/>
              </a:tabLst>
            </a:pPr>
            <a:r>
              <a:rPr sz="380" b="0" dirty="0"/>
              <a:t>To equip with the knowledge and skills needed to deploy a WordPress site on the cloud using AWS</a:t>
            </a:r>
            <a:r>
              <a:rPr lang="en-IN" sz="380" b="0" dirty="0"/>
              <a:t> </a:t>
            </a:r>
            <a:r>
              <a:rPr sz="380" b="0" dirty="0"/>
              <a:t>services.</a:t>
            </a:r>
          </a:p>
          <a:p>
            <a:pPr marL="4445" algn="just">
              <a:lnSpc>
                <a:spcPct val="100000"/>
              </a:lnSpc>
              <a:spcBef>
                <a:spcPts val="30"/>
              </a:spcBef>
              <a:buFont typeface="Roboto Cn"/>
              <a:buAutoNum type="arabicPeriod"/>
            </a:pPr>
            <a:endParaRPr sz="380" b="0" dirty="0"/>
          </a:p>
          <a:p>
            <a:pPr marL="17145" marR="5080" algn="just">
              <a:lnSpc>
                <a:spcPct val="106800"/>
              </a:lnSpc>
              <a:buSzPct val="71428"/>
              <a:buFont typeface="Roboto Cn"/>
              <a:buAutoNum type="arabicPeriod"/>
              <a:tabLst>
                <a:tab pos="67945" algn="l"/>
              </a:tabLst>
            </a:pPr>
            <a:r>
              <a:rPr lang="en-US" sz="380" b="0" dirty="0"/>
              <a:t> </a:t>
            </a:r>
            <a:r>
              <a:rPr sz="380" b="0" dirty="0"/>
              <a:t>To emphasize the importance of cloud deployment for WordPress sites in terms of scalability, security, and  cost-effectiveness.</a:t>
            </a:r>
          </a:p>
          <a:p>
            <a:pPr marL="4445" algn="just">
              <a:lnSpc>
                <a:spcPct val="100000"/>
              </a:lnSpc>
              <a:spcBef>
                <a:spcPts val="30"/>
              </a:spcBef>
              <a:buFont typeface="Roboto Cn"/>
              <a:buAutoNum type="arabicPeriod"/>
            </a:pPr>
            <a:endParaRPr sz="380" b="0" dirty="0"/>
          </a:p>
          <a:p>
            <a:pPr marL="17145" marR="5080" algn="just">
              <a:lnSpc>
                <a:spcPct val="106800"/>
              </a:lnSpc>
              <a:buSzPct val="71428"/>
              <a:buFont typeface="Roboto Cn"/>
              <a:buAutoNum type="arabicPeriod"/>
              <a:tabLst>
                <a:tab pos="68580" algn="l"/>
              </a:tabLst>
            </a:pPr>
            <a:r>
              <a:rPr lang="en-US" sz="380" b="0" dirty="0"/>
              <a:t> </a:t>
            </a:r>
            <a:r>
              <a:rPr sz="380" b="0" dirty="0"/>
              <a:t>To provide resources and recommendations for further learning and support in WordPress site deployment and cloud hosting.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66823" y="0"/>
            <a:ext cx="551180" cy="47625"/>
          </a:xfrm>
          <a:custGeom>
            <a:avLst/>
            <a:gdLst/>
            <a:ahLst/>
            <a:cxnLst/>
            <a:rect l="l" t="t" r="r" b="b"/>
            <a:pathLst>
              <a:path w="551180" h="47625">
                <a:moveTo>
                  <a:pt x="550876" y="47489"/>
                </a:moveTo>
                <a:lnTo>
                  <a:pt x="0" y="47489"/>
                </a:lnTo>
                <a:lnTo>
                  <a:pt x="0" y="0"/>
                </a:lnTo>
                <a:lnTo>
                  <a:pt x="550876" y="0"/>
                </a:lnTo>
                <a:lnTo>
                  <a:pt x="550876" y="47489"/>
                </a:lnTo>
                <a:close/>
              </a:path>
            </a:pathLst>
          </a:custGeom>
          <a:solidFill>
            <a:srgbClr val="DA7462"/>
          </a:solidFill>
        </p:spPr>
        <p:txBody>
          <a:bodyPr wrap="square" lIns="0" tIns="0" rIns="0" bIns="0" rtlCol="0"/>
          <a:lstStyle/>
          <a:p>
            <a:endParaRPr dirty="0"/>
          </a:p>
        </p:txBody>
      </p:sp>
      <p:sp>
        <p:nvSpPr>
          <p:cNvPr id="3" name="object 3"/>
          <p:cNvSpPr txBox="1">
            <a:spLocks noGrp="1"/>
          </p:cNvSpPr>
          <p:nvPr>
            <p:ph type="title"/>
          </p:nvPr>
        </p:nvSpPr>
        <p:spPr>
          <a:xfrm>
            <a:off x="868438" y="47625"/>
            <a:ext cx="485624" cy="105157"/>
          </a:xfrm>
          <a:prstGeom prst="rect">
            <a:avLst/>
          </a:prstGeom>
        </p:spPr>
        <p:txBody>
          <a:bodyPr vert="horz" wrap="square" lIns="0" tIns="12700" rIns="0" bIns="0" rtlCol="0">
            <a:spAutoFit/>
          </a:bodyPr>
          <a:lstStyle/>
          <a:p>
            <a:pPr marL="12700">
              <a:lnSpc>
                <a:spcPct val="100000"/>
              </a:lnSpc>
              <a:spcBef>
                <a:spcPts val="100"/>
              </a:spcBef>
            </a:pPr>
            <a:r>
              <a:rPr sz="600" spc="-15" dirty="0">
                <a:latin typeface="Trebuchet MS" panose="020B0603020202020204" pitchFamily="34" charset="0"/>
                <a:cs typeface="Tahoma"/>
              </a:rPr>
              <a:t>MOTIVATION</a:t>
            </a:r>
          </a:p>
        </p:txBody>
      </p:sp>
      <p:sp>
        <p:nvSpPr>
          <p:cNvPr id="4" name="object 4"/>
          <p:cNvSpPr txBox="1"/>
          <p:nvPr/>
        </p:nvSpPr>
        <p:spPr>
          <a:xfrm>
            <a:off x="56832" y="171450"/>
            <a:ext cx="2108835" cy="934038"/>
          </a:xfrm>
          <a:prstGeom prst="rect">
            <a:avLst/>
          </a:prstGeom>
        </p:spPr>
        <p:txBody>
          <a:bodyPr vert="horz" wrap="square" lIns="0" tIns="12065" rIns="0" bIns="0" rtlCol="0">
            <a:spAutoFit/>
          </a:bodyPr>
          <a:lstStyle/>
          <a:p>
            <a:pPr marL="12700" marR="5080" algn="just">
              <a:lnSpc>
                <a:spcPct val="106800"/>
              </a:lnSpc>
              <a:spcBef>
                <a:spcPts val="95"/>
              </a:spcBef>
              <a:buFont typeface="Roboto Cn"/>
              <a:buAutoNum type="arabicPeriod"/>
              <a:tabLst>
                <a:tab pos="72390" algn="l"/>
              </a:tabLst>
            </a:pPr>
            <a:r>
              <a:rPr lang="en-US" sz="380" dirty="0">
                <a:latin typeface="Roboto Bk"/>
                <a:cs typeface="Roboto Bk"/>
              </a:rPr>
              <a:t> </a:t>
            </a:r>
            <a:r>
              <a:rPr sz="380" dirty="0">
                <a:latin typeface="Roboto Bk"/>
                <a:cs typeface="Roboto Bk"/>
              </a:rPr>
              <a:t>For businesses that host their websites using WordPress, a dependable, secure, and scalable hosting  solution is necessary to guarantee that the website is always available. Cloud hosting is the best hosting option for WordPress websites since it has so many advantages, including scalability, security, and affordability.</a:t>
            </a:r>
          </a:p>
          <a:p>
            <a:pPr>
              <a:lnSpc>
                <a:spcPct val="100000"/>
              </a:lnSpc>
              <a:spcBef>
                <a:spcPts val="25"/>
              </a:spcBef>
              <a:buFont typeface="Roboto Cn"/>
              <a:buAutoNum type="arabicPeriod"/>
            </a:pPr>
            <a:endParaRPr sz="380" dirty="0">
              <a:latin typeface="Roboto Bk"/>
              <a:cs typeface="Roboto Bk"/>
            </a:endParaRPr>
          </a:p>
          <a:p>
            <a:pPr marL="12700" marR="5080" algn="just">
              <a:lnSpc>
                <a:spcPct val="106800"/>
              </a:lnSpc>
              <a:spcBef>
                <a:spcPts val="5"/>
              </a:spcBef>
              <a:buFont typeface="Roboto Cn"/>
              <a:buAutoNum type="arabicPeriod"/>
              <a:tabLst>
                <a:tab pos="67945" algn="l"/>
              </a:tabLst>
            </a:pPr>
            <a:r>
              <a:rPr lang="en-US" sz="380" dirty="0">
                <a:latin typeface="Roboto Bk"/>
                <a:cs typeface="Roboto Bk"/>
              </a:rPr>
              <a:t> </a:t>
            </a:r>
            <a:r>
              <a:rPr sz="380" dirty="0">
                <a:latin typeface="Roboto Bk"/>
                <a:cs typeface="Roboto Bk"/>
              </a:rPr>
              <a:t>Individuals or developers that run their own WordPress sites may ﬁnd that cloud hosting allows them to optimize site performance while also lowering hosting expenses. In addition, cloud hosting can help ensure that the site remains secure and accessible even during high traﬃc or demand periods.</a:t>
            </a:r>
          </a:p>
          <a:p>
            <a:pPr>
              <a:lnSpc>
                <a:spcPct val="100000"/>
              </a:lnSpc>
              <a:spcBef>
                <a:spcPts val="25"/>
              </a:spcBef>
              <a:buFont typeface="Roboto Cn"/>
              <a:buAutoNum type="arabicPeriod"/>
            </a:pPr>
            <a:endParaRPr sz="380" dirty="0">
              <a:latin typeface="Roboto Bk"/>
              <a:cs typeface="Roboto Bk"/>
            </a:endParaRPr>
          </a:p>
          <a:p>
            <a:pPr marL="12700" marR="5080" algn="just">
              <a:lnSpc>
                <a:spcPct val="106800"/>
              </a:lnSpc>
              <a:buFont typeface="Roboto Cn"/>
              <a:buAutoNum type="arabicPeriod"/>
              <a:tabLst>
                <a:tab pos="62230" algn="l"/>
              </a:tabLst>
            </a:pPr>
            <a:r>
              <a:rPr lang="en-US" sz="380" dirty="0">
                <a:latin typeface="Roboto Bk"/>
                <a:cs typeface="Roboto Bk"/>
              </a:rPr>
              <a:t> </a:t>
            </a:r>
            <a:r>
              <a:rPr sz="380" dirty="0">
                <a:latin typeface="Roboto Bk"/>
                <a:cs typeface="Roboto Bk"/>
              </a:rPr>
              <a:t>Cloud hosting is growing more popular as businesses and people seek the beneﬁts of cloud computing, such  as on-demand resource allocation, ﬂexibility, and scalability.</a:t>
            </a:r>
          </a:p>
          <a:p>
            <a:pPr>
              <a:lnSpc>
                <a:spcPct val="100000"/>
              </a:lnSpc>
              <a:spcBef>
                <a:spcPts val="30"/>
              </a:spcBef>
              <a:buFont typeface="Roboto Cn"/>
              <a:buAutoNum type="arabicPeriod"/>
            </a:pPr>
            <a:endParaRPr sz="380" dirty="0">
              <a:latin typeface="Roboto Bk"/>
              <a:cs typeface="Roboto Bk"/>
            </a:endParaRPr>
          </a:p>
          <a:p>
            <a:pPr marL="12700" marR="5080" algn="just">
              <a:lnSpc>
                <a:spcPct val="106800"/>
              </a:lnSpc>
              <a:buFont typeface="Roboto Cn"/>
              <a:buAutoNum type="arabicPeriod"/>
              <a:tabLst>
                <a:tab pos="63500" algn="l"/>
              </a:tabLst>
            </a:pPr>
            <a:r>
              <a:rPr lang="en-US" sz="380" dirty="0">
                <a:latin typeface="Roboto Bk"/>
                <a:cs typeface="Roboto Bk"/>
              </a:rPr>
              <a:t> </a:t>
            </a:r>
            <a:r>
              <a:rPr sz="380" dirty="0">
                <a:latin typeface="Roboto Bk"/>
                <a:cs typeface="Roboto Bk"/>
              </a:rPr>
              <a:t>Organizations may ensure that their websites remain operational and accessible in the case of an outage or other disaster by hosting their WordPress sites in the cloud.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66823" y="1205774"/>
            <a:ext cx="551180" cy="43815"/>
          </a:xfrm>
          <a:custGeom>
            <a:avLst/>
            <a:gdLst/>
            <a:ahLst/>
            <a:cxnLst/>
            <a:rect l="l" t="t" r="r" b="b"/>
            <a:pathLst>
              <a:path w="551180" h="43815">
                <a:moveTo>
                  <a:pt x="0" y="43639"/>
                </a:moveTo>
                <a:lnTo>
                  <a:pt x="0" y="0"/>
                </a:lnTo>
                <a:lnTo>
                  <a:pt x="550875" y="0"/>
                </a:lnTo>
                <a:lnTo>
                  <a:pt x="550875" y="43639"/>
                </a:lnTo>
                <a:lnTo>
                  <a:pt x="0" y="43639"/>
                </a:lnTo>
                <a:close/>
              </a:path>
            </a:pathLst>
          </a:custGeom>
          <a:solidFill>
            <a:srgbClr val="DA7462"/>
          </a:solidFill>
        </p:spPr>
        <p:txBody>
          <a:bodyPr wrap="square" lIns="0" tIns="0" rIns="0" bIns="0" rtlCol="0"/>
          <a:lstStyle/>
          <a:p>
            <a:endParaRPr dirty="0"/>
          </a:p>
        </p:txBody>
      </p:sp>
      <p:sp>
        <p:nvSpPr>
          <p:cNvPr id="3" name="object 3"/>
          <p:cNvSpPr/>
          <p:nvPr/>
        </p:nvSpPr>
        <p:spPr>
          <a:xfrm>
            <a:off x="1666823" y="0"/>
            <a:ext cx="551180" cy="47625"/>
          </a:xfrm>
          <a:custGeom>
            <a:avLst/>
            <a:gdLst/>
            <a:ahLst/>
            <a:cxnLst/>
            <a:rect l="l" t="t" r="r" b="b"/>
            <a:pathLst>
              <a:path w="551180" h="47625">
                <a:moveTo>
                  <a:pt x="550876" y="47489"/>
                </a:moveTo>
                <a:lnTo>
                  <a:pt x="0" y="47489"/>
                </a:lnTo>
                <a:lnTo>
                  <a:pt x="0" y="0"/>
                </a:lnTo>
                <a:lnTo>
                  <a:pt x="550876" y="0"/>
                </a:lnTo>
                <a:lnTo>
                  <a:pt x="550876" y="47489"/>
                </a:lnTo>
                <a:close/>
              </a:path>
            </a:pathLst>
          </a:custGeom>
          <a:solidFill>
            <a:srgbClr val="DA7462"/>
          </a:solidFill>
        </p:spPr>
        <p:txBody>
          <a:bodyPr wrap="square" lIns="0" tIns="0" rIns="0" bIns="0" rtlCol="0"/>
          <a:lstStyle/>
          <a:p>
            <a:endParaRPr dirty="0"/>
          </a:p>
        </p:txBody>
      </p:sp>
      <p:sp>
        <p:nvSpPr>
          <p:cNvPr id="4" name="object 4"/>
          <p:cNvSpPr txBox="1">
            <a:spLocks noGrp="1"/>
          </p:cNvSpPr>
          <p:nvPr>
            <p:ph type="title"/>
          </p:nvPr>
        </p:nvSpPr>
        <p:spPr>
          <a:xfrm>
            <a:off x="472965" y="73150"/>
            <a:ext cx="1273509" cy="89768"/>
          </a:xfrm>
          <a:prstGeom prst="rect">
            <a:avLst/>
          </a:prstGeom>
        </p:spPr>
        <p:txBody>
          <a:bodyPr vert="horz" wrap="square" lIns="0" tIns="12700" rIns="0" bIns="0" rtlCol="0">
            <a:spAutoFit/>
          </a:bodyPr>
          <a:lstStyle/>
          <a:p>
            <a:pPr marL="12700">
              <a:lnSpc>
                <a:spcPct val="100000"/>
              </a:lnSpc>
              <a:spcBef>
                <a:spcPts val="100"/>
              </a:spcBef>
            </a:pPr>
            <a:r>
              <a:rPr dirty="0">
                <a:latin typeface="Trebuchet MS" panose="020B0603020202020204" pitchFamily="34" charset="0"/>
                <a:cs typeface="Tahoma"/>
              </a:rPr>
              <a:t>SOFTWARE &amp; HARDWARE REQUIREMENTS</a:t>
            </a:r>
          </a:p>
        </p:txBody>
      </p:sp>
      <p:sp>
        <p:nvSpPr>
          <p:cNvPr id="5" name="object 5"/>
          <p:cNvSpPr txBox="1"/>
          <p:nvPr/>
        </p:nvSpPr>
        <p:spPr>
          <a:xfrm>
            <a:off x="38475" y="209891"/>
            <a:ext cx="2142490" cy="880744"/>
          </a:xfrm>
          <a:prstGeom prst="rect">
            <a:avLst/>
          </a:prstGeom>
        </p:spPr>
        <p:txBody>
          <a:bodyPr vert="horz" wrap="square" lIns="0" tIns="15240" rIns="0" bIns="0" rtlCol="0">
            <a:spAutoFit/>
          </a:bodyPr>
          <a:lstStyle/>
          <a:p>
            <a:pPr marL="12700">
              <a:lnSpc>
                <a:spcPct val="100000"/>
              </a:lnSpc>
              <a:spcBef>
                <a:spcPts val="120"/>
              </a:spcBef>
            </a:pPr>
            <a:r>
              <a:rPr sz="400" b="1" u="sng" dirty="0">
                <a:latin typeface="Roboto Cn"/>
                <a:cs typeface="Roboto Cn"/>
              </a:rPr>
              <a:t>Software Requirements:</a:t>
            </a:r>
          </a:p>
          <a:p>
            <a:pPr>
              <a:lnSpc>
                <a:spcPct val="100000"/>
              </a:lnSpc>
            </a:pPr>
            <a:endParaRPr sz="400" dirty="0">
              <a:latin typeface="Roboto Cn"/>
              <a:cs typeface="Roboto Cn"/>
            </a:endParaRPr>
          </a:p>
          <a:p>
            <a:pPr marL="12700">
              <a:lnSpc>
                <a:spcPct val="100000"/>
              </a:lnSpc>
            </a:pPr>
            <a:r>
              <a:rPr sz="350" dirty="0">
                <a:latin typeface="Roboto Bk"/>
                <a:cs typeface="Roboto Bk"/>
              </a:rPr>
              <a:t>- Web server software: Apache</a:t>
            </a:r>
          </a:p>
          <a:p>
            <a:pPr marL="12700">
              <a:lnSpc>
                <a:spcPct val="100000"/>
              </a:lnSpc>
              <a:spcBef>
                <a:spcPts val="30"/>
              </a:spcBef>
            </a:pPr>
            <a:r>
              <a:rPr sz="350" dirty="0">
                <a:latin typeface="Roboto Bk"/>
                <a:cs typeface="Roboto Bk"/>
              </a:rPr>
              <a:t>- PHP runtime environment: PHP 7.0 or higher</a:t>
            </a:r>
          </a:p>
          <a:p>
            <a:pPr marL="12700">
              <a:lnSpc>
                <a:spcPct val="100000"/>
              </a:lnSpc>
              <a:spcBef>
                <a:spcPts val="25"/>
              </a:spcBef>
            </a:pPr>
            <a:r>
              <a:rPr sz="350" dirty="0">
                <a:latin typeface="Roboto Bk"/>
                <a:cs typeface="Roboto Bk"/>
              </a:rPr>
              <a:t>- MySQL database: MySQL 5.6 or higher</a:t>
            </a:r>
          </a:p>
          <a:p>
            <a:pPr marL="12700">
              <a:lnSpc>
                <a:spcPct val="100000"/>
              </a:lnSpc>
              <a:spcBef>
                <a:spcPts val="30"/>
              </a:spcBef>
            </a:pPr>
            <a:r>
              <a:rPr sz="350" dirty="0">
                <a:latin typeface="Roboto Bk"/>
                <a:cs typeface="Roboto Bk"/>
              </a:rPr>
              <a:t>- WordPress: The latest version of WordPress</a:t>
            </a:r>
          </a:p>
          <a:p>
            <a:pPr marL="12700">
              <a:lnSpc>
                <a:spcPct val="100000"/>
              </a:lnSpc>
              <a:spcBef>
                <a:spcPts val="30"/>
              </a:spcBef>
            </a:pPr>
            <a:r>
              <a:rPr sz="350" dirty="0">
                <a:latin typeface="Roboto Bk"/>
                <a:cs typeface="Roboto Bk"/>
              </a:rPr>
              <a:t>- SSH client: MobaXterm</a:t>
            </a:r>
          </a:p>
          <a:p>
            <a:pPr>
              <a:lnSpc>
                <a:spcPct val="100000"/>
              </a:lnSpc>
              <a:spcBef>
                <a:spcPts val="55"/>
              </a:spcBef>
            </a:pPr>
            <a:endParaRPr sz="350" dirty="0">
              <a:latin typeface="Roboto Bk"/>
              <a:cs typeface="Roboto Bk"/>
            </a:endParaRPr>
          </a:p>
          <a:p>
            <a:pPr marL="12700">
              <a:lnSpc>
                <a:spcPct val="100000"/>
              </a:lnSpc>
            </a:pPr>
            <a:r>
              <a:rPr sz="400" b="1" u="sng" dirty="0">
                <a:latin typeface="Roboto Cn"/>
                <a:cs typeface="Roboto Cn"/>
              </a:rPr>
              <a:t>Hardware Requirements:</a:t>
            </a:r>
          </a:p>
          <a:p>
            <a:pPr>
              <a:lnSpc>
                <a:spcPct val="100000"/>
              </a:lnSpc>
            </a:pPr>
            <a:endParaRPr sz="400" dirty="0">
              <a:latin typeface="Roboto Cn"/>
              <a:cs typeface="Roboto Cn"/>
            </a:endParaRPr>
          </a:p>
          <a:p>
            <a:pPr marL="12700">
              <a:lnSpc>
                <a:spcPct val="100000"/>
              </a:lnSpc>
            </a:pPr>
            <a:r>
              <a:rPr sz="350" dirty="0">
                <a:latin typeface="Roboto Bk"/>
                <a:cs typeface="Roboto Bk"/>
              </a:rPr>
              <a:t>- Computer with an internet connection</a:t>
            </a:r>
          </a:p>
          <a:p>
            <a:pPr marL="12700">
              <a:lnSpc>
                <a:spcPct val="100000"/>
              </a:lnSpc>
              <a:spcBef>
                <a:spcPts val="30"/>
              </a:spcBef>
            </a:pPr>
            <a:r>
              <a:rPr sz="350" dirty="0">
                <a:latin typeface="Roboto Bk"/>
                <a:cs typeface="Roboto Bk"/>
              </a:rPr>
              <a:t>- Suﬃcient storage capacity to store website data and ﬁles</a:t>
            </a:r>
          </a:p>
          <a:p>
            <a:pPr marL="12700">
              <a:lnSpc>
                <a:spcPct val="100000"/>
              </a:lnSpc>
              <a:spcBef>
                <a:spcPts val="25"/>
              </a:spcBef>
            </a:pPr>
            <a:r>
              <a:rPr sz="350" dirty="0">
                <a:latin typeface="Roboto Bk"/>
                <a:cs typeface="Roboto Bk"/>
              </a:rPr>
              <a:t>- Suﬃcient RAM and processing power to handle website traﬃc</a:t>
            </a:r>
          </a:p>
          <a:p>
            <a:pPr marL="12700" marR="5080">
              <a:lnSpc>
                <a:spcPct val="106800"/>
              </a:lnSpc>
            </a:pPr>
            <a:r>
              <a:rPr lang="en-IN" sz="350" dirty="0">
                <a:latin typeface="Roboto Bk"/>
                <a:cs typeface="Roboto Bk"/>
              </a:rPr>
              <a:t>-</a:t>
            </a:r>
            <a:r>
              <a:rPr sz="350" dirty="0">
                <a:latin typeface="Roboto Bk"/>
                <a:cs typeface="Roboto Bk"/>
              </a:rPr>
              <a:t> Depending on the cloud hosting provider, you may also need to consider the size and type of virtual machine or instance that you choose.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234</TotalTime>
  <Words>2245</Words>
  <Application>Microsoft Office PowerPoint</Application>
  <PresentationFormat>Custom</PresentationFormat>
  <Paragraphs>233</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Roboto Bk</vt:lpstr>
      <vt:lpstr>Roboto Cn</vt:lpstr>
      <vt:lpstr>Times New Roman</vt:lpstr>
      <vt:lpstr>Trebuchet MS</vt:lpstr>
      <vt:lpstr>Office Theme</vt:lpstr>
      <vt:lpstr>PowerPoint Presentation</vt:lpstr>
      <vt:lpstr>OUTLINE</vt:lpstr>
      <vt:lpstr>INTRODUCTION</vt:lpstr>
      <vt:lpstr>IMPORTANCE OF CLOUD DEPLOYMENT FOR  WORDPRESS SITES</vt:lpstr>
      <vt:lpstr>CLOUD HOSTING AND ITS ADVANTAGES</vt:lpstr>
      <vt:lpstr>CONTD....</vt:lpstr>
      <vt:lpstr>OBJECTIVE OF THE PROJECT</vt:lpstr>
      <vt:lpstr>MOTIVATION</vt:lpstr>
      <vt:lpstr>SOFTWARE &amp; HARDWARE REQUIREMENTS</vt:lpstr>
      <vt:lpstr>PROPOSED WORK</vt:lpstr>
      <vt:lpstr>PROPOSED WORK</vt:lpstr>
      <vt:lpstr>IMPLEMENTATION</vt:lpstr>
      <vt:lpstr>PowerPoint Presentation</vt:lpstr>
      <vt:lpstr>PowerPoint Presentation</vt:lpstr>
      <vt:lpstr>4. Connect the Instance to SSH using MobaXterm ( SSH Client ):</vt:lpstr>
      <vt:lpstr>PowerPoint Presentation</vt:lpstr>
      <vt:lpstr>CONTD….</vt:lpstr>
      <vt:lpstr>CONTD….</vt:lpstr>
      <vt:lpstr>CONTD….</vt:lpstr>
      <vt:lpstr>PowerPoint Presentation</vt:lpstr>
      <vt:lpstr>PowerPoint Presentation</vt:lpstr>
      <vt:lpstr>PowerPoint Presentation</vt:lpstr>
      <vt:lpstr>CONTD….</vt:lpstr>
      <vt:lpstr>PowerPoint Presentation</vt:lpstr>
      <vt:lpstr>CONTD….</vt:lpstr>
      <vt:lpstr>PowerPoint Presentation</vt:lpstr>
      <vt:lpstr>CHALLENGES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SARTHAK JAIN</cp:lastModifiedBy>
  <cp:revision>15</cp:revision>
  <dcterms:created xsi:type="dcterms:W3CDTF">2023-05-08T06:24:04Z</dcterms:created>
  <dcterms:modified xsi:type="dcterms:W3CDTF">2023-05-16T05:25:20Z</dcterms:modified>
</cp:coreProperties>
</file>