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  <p:sldId id="267" r:id="rId10"/>
    <p:sldId id="264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CB2E-48CD-41AA-99B9-DB50026F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09F47-72B0-40F9-9398-A0266882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D8F7-2402-482B-8DC3-E7955DBE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FAE4C-5D96-4EB5-AC45-8583B36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634C-9E3B-4575-AC71-D1635343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3ABE-6F49-4FD2-84F7-5D698F2B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E1774-26A5-4130-B60E-C11EB203C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91BD-C523-4F1E-9BA0-6A14D8A9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371B-B42F-46B3-88FA-89D1230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2DF6-C7E6-4F6C-B2F7-614F1260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3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6B280-B44E-49A7-A7B3-DA6CFD9BF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7E459-41A7-45CC-8C1F-635DA94C0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4E11-86C9-4533-8C40-EEB6E19F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52A0-FD82-4113-8F4A-15A199B3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A289-41D2-4874-B4E2-19878700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7F00-5042-4BA5-9273-BF234927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E544-AC2B-42AE-8375-3EC4781B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2B25-8BBC-4873-9AC3-1636B475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1A0E-920A-4898-B771-2087248A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0E33-94D3-4EAE-BC19-EFF51320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1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1B89-C2FA-442E-A528-3B6D592E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C92AF-6300-434C-9DBA-083F2208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CD6B-913F-4DE0-8EC4-D9F36C67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4019-F945-4A4B-A371-665A9BB6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E7D2-10A7-4EB7-BD26-1775064B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5625-B5E1-4973-B5EA-A773BA48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425D-124C-43D8-A837-75F25A1CB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E601F-CADF-46B8-ADCB-103C17463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EDE4B-3430-41AD-A284-A5790325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7C036-E591-440C-BCE2-E39239E2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647E-2066-4B89-AA70-5E2850E4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6C81-3DEB-4C9E-A7AC-F9544805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48C6-CF05-4F26-AD9E-D96D636E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C2906-8B12-4654-8FFB-408A4597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3EBD-F50A-4657-B54C-87AC62E12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FD0BB-27B4-4115-829D-BF3CC188E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91DD1-4774-4B15-8E01-CB841C08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F0755-4424-4DF3-9895-4B7A9D81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B7ABF-781D-4BD4-902B-9027B95E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0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AAE6-F91C-494B-AB69-8DA012BC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DA0A2-FC85-456C-AA05-2FD2EBBB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DAE55-E5BD-4439-9396-DF3CE8EE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80DBF-E281-4547-89F7-F2746665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1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EF60C-B8B8-439C-B9C3-4FEBC50F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0AF52-3EB9-4716-B30B-26DF612F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F5432-B69B-478F-A8BB-C16CC56D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5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11C1-5DC6-4A63-BD6C-BFCCBD5D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631B-2D58-4BA2-884C-CB677F94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F50C8-5E99-489E-B0D1-40933485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B4106-1979-476A-B43B-BFCC0BF2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BE625-79EB-46B8-91E6-B355D1A1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724EC-7D3A-4632-965F-FF2B95C0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1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1D68-C6B1-4A6D-997D-15436BFE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205EC-8A44-4814-B3FB-72667F51C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C1BF-982C-45EA-BBF7-8B0BEC7D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085C-D256-4122-A044-BD79B61D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A4B9D-E9D0-4599-AE22-BD65B151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39C1-65B4-405A-A53A-0A75FDA2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1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F757E-5C93-4465-B58C-6DBDD24A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5A18B-B91D-44C6-B92B-E7C53468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E54A-06FA-4172-8B15-A065F145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5CFF-3E14-4D31-A872-803EC77FB31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8F25-9A5F-4C38-A163-EC9D5DE20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1B64-D421-452E-A3C3-81054F938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9147-5D74-4FE2-AB14-216D0A9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thak88-tech/Breast-Cancer-Prediction-ML" TargetMode="External"/><Relationship Id="rId2" Type="http://schemas.openxmlformats.org/officeDocument/2006/relationships/hyperlink" Target="https://breast-cancer-predictor-ml.herokuapp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breast-cancer/symptoms-causes/syc-20352470" TargetMode="External"/><Relationship Id="rId2" Type="http://schemas.openxmlformats.org/officeDocument/2006/relationships/hyperlink" Target="https://ieeexplore.ieee.org/document/954468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19688741_Breast_Cancer_Prediction_Using_Data_Mining_Method" TargetMode="External"/><Relationship Id="rId5" Type="http://schemas.openxmlformats.org/officeDocument/2006/relationships/hyperlink" Target="https://internship.viehgroup.com/courses/breast-cancer-prediction/" TargetMode="External"/><Relationship Id="rId4" Type="http://schemas.openxmlformats.org/officeDocument/2006/relationships/hyperlink" Target="https://www.geeksforgeeks.org/understanding-logistic-regress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063BC2-D458-4DB7-980F-1A978C16CCAC}"/>
              </a:ext>
            </a:extLst>
          </p:cNvPr>
          <p:cNvSpPr txBox="1"/>
          <p:nvPr/>
        </p:nvSpPr>
        <p:spPr>
          <a:xfrm>
            <a:off x="6597747" y="2056287"/>
            <a:ext cx="5416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Breast Cancer 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FFBD1-8549-4875-850B-F068CF80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02" y="1442760"/>
            <a:ext cx="387721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0F6D-A945-4C94-912E-E66F92D13052}"/>
              </a:ext>
            </a:extLst>
          </p:cNvPr>
          <p:cNvSpPr txBox="1"/>
          <p:nvPr/>
        </p:nvSpPr>
        <p:spPr>
          <a:xfrm>
            <a:off x="3868613" y="714363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09C43-5766-4E1A-9B72-E36695BF5B31}"/>
              </a:ext>
            </a:extLst>
          </p:cNvPr>
          <p:cNvSpPr txBox="1"/>
          <p:nvPr/>
        </p:nvSpPr>
        <p:spPr>
          <a:xfrm>
            <a:off x="1927274" y="1988653"/>
            <a:ext cx="76668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To construct a web application, I utilised HTML, CSS as the front end, and a flask module.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With the aid of the PaaS provider Heroku, I have deployed a web application.</a:t>
            </a:r>
          </a:p>
          <a:p>
            <a:endParaRPr lang="en-I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/>
              <a:t>Project link: </a:t>
            </a:r>
            <a:r>
              <a:rPr lang="en-IN" sz="2400">
                <a:hlinkClick r:id="rId2"/>
              </a:rPr>
              <a:t>https://breast-cancer-predictor-ml.herokuapp.com/</a:t>
            </a:r>
            <a:endParaRPr lang="en-IN" sz="2400"/>
          </a:p>
          <a:p>
            <a:endParaRPr lang="en-I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/>
              <a:t>Github link: </a:t>
            </a:r>
            <a:r>
              <a:rPr lang="en-US" sz="2400">
                <a:hlinkClick r:id="rId3"/>
              </a:rPr>
              <a:t>https://github.com/Sarthak88-tech/Breast-Cancer-Prediction-ML</a:t>
            </a:r>
            <a:endParaRPr lang="en-US" sz="24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88542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0F6D-A945-4C94-912E-E66F92D13052}"/>
              </a:ext>
            </a:extLst>
          </p:cNvPr>
          <p:cNvSpPr txBox="1"/>
          <p:nvPr/>
        </p:nvSpPr>
        <p:spPr>
          <a:xfrm>
            <a:off x="2926078" y="700296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Screenshot with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9BBD9-FECC-46E3-9706-C619C900F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5" y="1772528"/>
            <a:ext cx="8651630" cy="43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0F6D-A945-4C94-912E-E66F92D13052}"/>
              </a:ext>
            </a:extLst>
          </p:cNvPr>
          <p:cNvSpPr txBox="1"/>
          <p:nvPr/>
        </p:nvSpPr>
        <p:spPr>
          <a:xfrm>
            <a:off x="2447776" y="686229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Conclusion &amp;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90F76-F23A-43FC-8E58-DF5D619EBDDF}"/>
              </a:ext>
            </a:extLst>
          </p:cNvPr>
          <p:cNvSpPr txBox="1"/>
          <p:nvPr/>
        </p:nvSpPr>
        <p:spPr>
          <a:xfrm>
            <a:off x="1678744" y="1819840"/>
            <a:ext cx="8553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this Python project, I developed graphs and results for the same breast cancer tumour predictor that we learnt to build using the Wisconsin dataset. A solid dataset has been shown to offer greater accuracy. The creation of prediction systems will result from the selection of appropriate algorithms with a strong home dataset. When a patient has been diagnosed with breast cancer, these systems can help determine the best course of therapy. Based on the stage of a patient's breast cancer, there are a variety of therapies available; data mining and machine learning may be a big help in selecting the course of therapy to be taken by extracting knowledge from such appropriate databases.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3507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0F6D-A945-4C94-912E-E66F92D13052}"/>
              </a:ext>
            </a:extLst>
          </p:cNvPr>
          <p:cNvSpPr txBox="1"/>
          <p:nvPr/>
        </p:nvSpPr>
        <p:spPr>
          <a:xfrm>
            <a:off x="4178103" y="742499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DB998-A32A-41FA-9F70-2670A83F3D80}"/>
              </a:ext>
            </a:extLst>
          </p:cNvPr>
          <p:cNvSpPr txBox="1"/>
          <p:nvPr/>
        </p:nvSpPr>
        <p:spPr>
          <a:xfrm>
            <a:off x="1842867" y="2053884"/>
            <a:ext cx="85062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>
                <a:hlinkClick r:id="rId2"/>
              </a:rPr>
              <a:t>https://ieeexplore.ieee.org/document/9544687</a:t>
            </a:r>
            <a:endParaRPr lang="en-IN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>
                <a:hlinkClick r:id="rId3"/>
              </a:rPr>
              <a:t>https://www.mayoclinic.org/diseases-conditions/breast-cancer/symptoms-causes/syc-20352470</a:t>
            </a:r>
            <a:endParaRPr lang="en-IN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>
                <a:hlinkClick r:id="rId4"/>
              </a:rPr>
              <a:t>https://www.geeksforgeeks.org/understanding-logistic-regression/</a:t>
            </a:r>
            <a:endParaRPr lang="en-IN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>
                <a:hlinkClick r:id="rId5"/>
              </a:rPr>
              <a:t>https://internship.viehgroup.com/courses/breast-cancer-prediction/</a:t>
            </a:r>
            <a:endParaRPr lang="en-IN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>
                <a:hlinkClick r:id="rId6"/>
              </a:rPr>
              <a:t>https://www.researchgate.net/publication/319688741_Breast_Cancer_Prediction_Using_Data_Mining_Method</a:t>
            </a:r>
            <a:endParaRPr lang="en-IN" sz="24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2636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0F6D-A945-4C94-912E-E66F92D13052}"/>
              </a:ext>
            </a:extLst>
          </p:cNvPr>
          <p:cNvSpPr txBox="1"/>
          <p:nvPr/>
        </p:nvSpPr>
        <p:spPr>
          <a:xfrm>
            <a:off x="3249635" y="2585367"/>
            <a:ext cx="9087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>
                <a:solidFill>
                  <a:srgbClr val="FF0000"/>
                </a:soli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9367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0D9B3-556B-4029-94E7-E3115D3B472A}"/>
              </a:ext>
            </a:extLst>
          </p:cNvPr>
          <p:cNvSpPr txBox="1"/>
          <p:nvPr/>
        </p:nvSpPr>
        <p:spPr>
          <a:xfrm>
            <a:off x="4121833" y="733924"/>
            <a:ext cx="541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90F0E-9A47-4D62-99E0-C9F871E75848}"/>
              </a:ext>
            </a:extLst>
          </p:cNvPr>
          <p:cNvSpPr txBox="1"/>
          <p:nvPr/>
        </p:nvSpPr>
        <p:spPr>
          <a:xfrm>
            <a:off x="1854591" y="1851969"/>
            <a:ext cx="8482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Everyone's life depends on their health. Breast cancer can develop in either a man or female when the breast's cells start to proliferate uncontrollably. These cells typically develop into tumours, which can be felt as a bump or seen on an x-ray. It is possible to distinguish between benign and malignant forms of cancer.</a:t>
            </a:r>
          </a:p>
          <a:p>
            <a:endParaRPr lang="en-US" sz="2400"/>
          </a:p>
          <a:p>
            <a:r>
              <a:rPr lang="en-US" sz="2400"/>
              <a:t>I used the dataset from the UCI repository to research breast cancer. I'll utilise the logistic regression approach from machine learning to help determine if a patient has malignant or benign cancer.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05527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708C0-7C67-415C-B341-5C3888A852C4}"/>
              </a:ext>
            </a:extLst>
          </p:cNvPr>
          <p:cNvSpPr txBox="1"/>
          <p:nvPr/>
        </p:nvSpPr>
        <p:spPr>
          <a:xfrm>
            <a:off x="2635348" y="237744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>
                <a:solidFill>
                  <a:srgbClr val="292929"/>
                </a:solidFill>
                <a:effectLst/>
                <a:latin typeface="charter"/>
              </a:rPr>
              <a:t>Problem statement-</a:t>
            </a:r>
            <a:endParaRPr lang="en-US" sz="2400" b="0" i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400">
                <a:solidFill>
                  <a:srgbClr val="292929"/>
                </a:solidFill>
                <a:latin typeface="charter"/>
              </a:rPr>
              <a:t>T</a:t>
            </a:r>
            <a:r>
              <a:rPr lang="en-US" sz="2400" b="0" i="0">
                <a:solidFill>
                  <a:srgbClr val="292929"/>
                </a:solidFill>
                <a:effectLst/>
                <a:latin typeface="charter"/>
              </a:rPr>
              <a:t>o create a website that can determine whether a patient has malignant or benign cancer.</a:t>
            </a:r>
          </a:p>
          <a:p>
            <a:pPr algn="l"/>
            <a:endParaRPr lang="en-US" sz="2400" b="0" i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sz="2400" b="0" i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400" b="1" i="0">
                <a:solidFill>
                  <a:srgbClr val="292929"/>
                </a:solidFill>
                <a:effectLst/>
                <a:latin typeface="charter"/>
              </a:rPr>
              <a:t>Link to the Breast Cancer Wisconsin Datase-</a:t>
            </a:r>
            <a:r>
              <a:rPr lang="en-US" sz="2400" b="1" i="0" u="sng">
                <a:solidFill>
                  <a:srgbClr val="292929"/>
                </a:solidFill>
                <a:effectLst/>
                <a:latin typeface="charter"/>
                <a:hlinkClick r:id="rId2"/>
              </a:rPr>
              <a:t>http://archive.ics.uci.edu/</a:t>
            </a:r>
            <a:endParaRPr lang="en-US" sz="2400" b="0" i="0">
              <a:solidFill>
                <a:srgbClr val="292929"/>
              </a:solidFill>
              <a:effectLst/>
              <a:latin typeface="charter"/>
            </a:endParaRPr>
          </a:p>
          <a:p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2A80B-EB8B-4756-8895-983480A1D688}"/>
              </a:ext>
            </a:extLst>
          </p:cNvPr>
          <p:cNvSpPr txBox="1"/>
          <p:nvPr/>
        </p:nvSpPr>
        <p:spPr>
          <a:xfrm>
            <a:off x="2321168" y="774960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Problem statement &amp; Dataset</a:t>
            </a:r>
          </a:p>
        </p:txBody>
      </p:sp>
    </p:spTree>
    <p:extLst>
      <p:ext uri="{BB962C8B-B14F-4D97-AF65-F5344CB8AC3E}">
        <p14:creationId xmlns:p14="http://schemas.microsoft.com/office/powerpoint/2010/main" val="22999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C21A7-FAC0-41D5-823F-55DEDAAAEAF9}"/>
              </a:ext>
            </a:extLst>
          </p:cNvPr>
          <p:cNvSpPr txBox="1"/>
          <p:nvPr/>
        </p:nvSpPr>
        <p:spPr>
          <a:xfrm>
            <a:off x="2799469" y="775420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Data Sharing Agreement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58D2-0A75-4B3A-9085-0D15BA5E2EE2}"/>
              </a:ext>
            </a:extLst>
          </p:cNvPr>
          <p:cNvSpPr txBox="1"/>
          <p:nvPr/>
        </p:nvSpPr>
        <p:spPr>
          <a:xfrm>
            <a:off x="1448973" y="1856935"/>
            <a:ext cx="9509760" cy="381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2400" spc="39">
                <a:solidFill>
                  <a:srgbClr val="000000"/>
                </a:solidFill>
                <a:latin typeface="DM Sans"/>
              </a:rPr>
              <a:t>Sample File Name: </a:t>
            </a:r>
            <a:r>
              <a:rPr lang="en-US" sz="2400" spc="39">
                <a:solidFill>
                  <a:srgbClr val="000000"/>
                </a:solidFill>
                <a:latin typeface="DM Sans Bold"/>
              </a:rPr>
              <a:t>data.csv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2400" spc="39">
                <a:solidFill>
                  <a:srgbClr val="000000"/>
                </a:solidFill>
                <a:latin typeface="DM Sans"/>
              </a:rPr>
              <a:t>Cleaned Data File Name: </a:t>
            </a:r>
            <a:r>
              <a:rPr lang="en-US" sz="2400" spc="39">
                <a:solidFill>
                  <a:srgbClr val="000000"/>
                </a:solidFill>
                <a:latin typeface="DM Sans Bold"/>
              </a:rPr>
              <a:t>VIEH_BCP_DATASET.csv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2400" spc="39">
                <a:solidFill>
                  <a:srgbClr val="000000"/>
                </a:solidFill>
                <a:latin typeface="DM Sans"/>
              </a:rPr>
              <a:t>Number of Columns: </a:t>
            </a:r>
            <a:r>
              <a:rPr lang="en-US" sz="2400" spc="39">
                <a:solidFill>
                  <a:srgbClr val="000000"/>
                </a:solidFill>
                <a:latin typeface="DM Sans Bold"/>
              </a:rPr>
              <a:t>30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2400" spc="39">
                <a:solidFill>
                  <a:srgbClr val="000000"/>
                </a:solidFill>
                <a:latin typeface="DM Sans"/>
              </a:rPr>
              <a:t>Number of Rows: 569</a:t>
            </a:r>
            <a:endParaRPr lang="en-US" sz="2400" spc="39">
              <a:solidFill>
                <a:srgbClr val="000000"/>
              </a:solidFill>
              <a:latin typeface="DM Sans Bold"/>
            </a:endParaRP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2400" spc="39">
                <a:solidFill>
                  <a:srgbClr val="000000"/>
                </a:solidFill>
                <a:latin typeface="DM Sans"/>
              </a:rPr>
              <a:t>Columns Datatype: </a:t>
            </a:r>
            <a:r>
              <a:rPr lang="en-US" sz="2400" spc="39">
                <a:solidFill>
                  <a:srgbClr val="000000"/>
                </a:solidFill>
                <a:latin typeface="DM Sans Bold"/>
              </a:rPr>
              <a:t>float64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7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ED2B42-1F5D-4AF3-8F53-6EE835D1EBA9}"/>
              </a:ext>
            </a:extLst>
          </p:cNvPr>
          <p:cNvSpPr/>
          <p:nvPr/>
        </p:nvSpPr>
        <p:spPr>
          <a:xfrm>
            <a:off x="1689295" y="1589960"/>
            <a:ext cx="2066777" cy="8309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C6FE9A-65C3-427E-B38A-9A9889D2F5FA}"/>
              </a:ext>
            </a:extLst>
          </p:cNvPr>
          <p:cNvSpPr/>
          <p:nvPr/>
        </p:nvSpPr>
        <p:spPr>
          <a:xfrm>
            <a:off x="7514490" y="2967984"/>
            <a:ext cx="2363374" cy="7357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EDA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8C2CA7-726D-4B62-A5CC-E8BB0E768DFF}"/>
              </a:ext>
            </a:extLst>
          </p:cNvPr>
          <p:cNvSpPr/>
          <p:nvPr/>
        </p:nvSpPr>
        <p:spPr>
          <a:xfrm>
            <a:off x="7493390" y="1579537"/>
            <a:ext cx="2384474" cy="8309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Data cleaning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997809-AF2C-4823-B490-D5F76B125508}"/>
              </a:ext>
            </a:extLst>
          </p:cNvPr>
          <p:cNvSpPr/>
          <p:nvPr/>
        </p:nvSpPr>
        <p:spPr>
          <a:xfrm>
            <a:off x="1685786" y="4215908"/>
            <a:ext cx="2066776" cy="7377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Cross 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6530D3-36EA-41D6-85B7-4B627DA2D3CB}"/>
              </a:ext>
            </a:extLst>
          </p:cNvPr>
          <p:cNvSpPr/>
          <p:nvPr/>
        </p:nvSpPr>
        <p:spPr>
          <a:xfrm>
            <a:off x="7594208" y="4172887"/>
            <a:ext cx="2283656" cy="7807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Data validation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0BB5D6-43D5-4DD1-BF3C-280A2018277A}"/>
              </a:ext>
            </a:extLst>
          </p:cNvPr>
          <p:cNvSpPr/>
          <p:nvPr/>
        </p:nvSpPr>
        <p:spPr>
          <a:xfrm>
            <a:off x="6096000" y="5302831"/>
            <a:ext cx="2066775" cy="7807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Deployment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F7AF35-B6B3-4B19-8FF6-A3373936B1CF}"/>
              </a:ext>
            </a:extLst>
          </p:cNvPr>
          <p:cNvSpPr/>
          <p:nvPr/>
        </p:nvSpPr>
        <p:spPr>
          <a:xfrm>
            <a:off x="4500491" y="1575296"/>
            <a:ext cx="2384474" cy="8309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Data preprocessing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8BB900-FF5E-4C23-85C8-B0FCA7CB406E}"/>
              </a:ext>
            </a:extLst>
          </p:cNvPr>
          <p:cNvSpPr/>
          <p:nvPr/>
        </p:nvSpPr>
        <p:spPr>
          <a:xfrm>
            <a:off x="1689295" y="2937672"/>
            <a:ext cx="2066777" cy="8309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Model training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98A964-8CA2-4D34-91BF-7D29E73E70B7}"/>
              </a:ext>
            </a:extLst>
          </p:cNvPr>
          <p:cNvSpPr/>
          <p:nvPr/>
        </p:nvSpPr>
        <p:spPr>
          <a:xfrm>
            <a:off x="4639997" y="2917362"/>
            <a:ext cx="2066777" cy="8309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Feature selection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EC65BA-CB7F-4A6F-A99D-23B2410B0836}"/>
              </a:ext>
            </a:extLst>
          </p:cNvPr>
          <p:cNvSpPr/>
          <p:nvPr/>
        </p:nvSpPr>
        <p:spPr>
          <a:xfrm>
            <a:off x="4639997" y="4219308"/>
            <a:ext cx="2066776" cy="7377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Metrics evaluation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1F14B9-525F-45C9-9396-2F9240088A97}"/>
              </a:ext>
            </a:extLst>
          </p:cNvPr>
          <p:cNvSpPr/>
          <p:nvPr/>
        </p:nvSpPr>
        <p:spPr>
          <a:xfrm>
            <a:off x="3161711" y="5324342"/>
            <a:ext cx="1835835" cy="7377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58388-41E9-4EB0-91C4-44990AB25B8E}"/>
              </a:ext>
            </a:extLst>
          </p:cNvPr>
          <p:cNvSpPr txBox="1"/>
          <p:nvPr/>
        </p:nvSpPr>
        <p:spPr>
          <a:xfrm>
            <a:off x="4079629" y="601822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Architecture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00F55C-A6C7-4024-9399-78C14B0F346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56072" y="1990795"/>
            <a:ext cx="744419" cy="146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884821-E0FE-4FBB-A148-286545D7059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84965" y="1995036"/>
            <a:ext cx="608425" cy="133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168BF9-4360-46FB-993D-762512700AC0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56072" y="3353170"/>
            <a:ext cx="86954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C1B805-BADD-4F85-BBB2-790C98821482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 flipV="1">
            <a:off x="6706774" y="3332861"/>
            <a:ext cx="807716" cy="30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49D1DD-B41B-49AE-9C0C-D9A283CADC1D}"/>
              </a:ext>
            </a:extLst>
          </p:cNvPr>
          <p:cNvCxnSpPr>
            <a:cxnSpLocks/>
          </p:cNvCxnSpPr>
          <p:nvPr/>
        </p:nvCxnSpPr>
        <p:spPr>
          <a:xfrm>
            <a:off x="8623494" y="2457598"/>
            <a:ext cx="0" cy="5103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61869A-D05B-4C65-B7FD-1A5BF9F699D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783715" y="4563266"/>
            <a:ext cx="810493" cy="146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627446-F178-4CE9-84E3-27887B488D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18636" y="4584776"/>
            <a:ext cx="821361" cy="34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8B33BA-5908-44CB-8CED-1F18C66C8C58}"/>
              </a:ext>
            </a:extLst>
          </p:cNvPr>
          <p:cNvCxnSpPr>
            <a:cxnSpLocks/>
          </p:cNvCxnSpPr>
          <p:nvPr/>
        </p:nvCxnSpPr>
        <p:spPr>
          <a:xfrm>
            <a:off x="2724645" y="3796102"/>
            <a:ext cx="0" cy="4198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D2508B-09DD-4B6A-8D94-4E2A3C4ADAE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997546" y="5693210"/>
            <a:ext cx="10116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94D12D-A867-4809-AE9C-721670A90805}"/>
              </a:ext>
            </a:extLst>
          </p:cNvPr>
          <p:cNvCxnSpPr>
            <a:cxnSpLocks/>
          </p:cNvCxnSpPr>
          <p:nvPr/>
        </p:nvCxnSpPr>
        <p:spPr>
          <a:xfrm>
            <a:off x="7997062" y="4953645"/>
            <a:ext cx="0" cy="349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27049-22BE-4E5D-9F6E-922417C94854}"/>
              </a:ext>
            </a:extLst>
          </p:cNvPr>
          <p:cNvSpPr txBox="1"/>
          <p:nvPr/>
        </p:nvSpPr>
        <p:spPr>
          <a:xfrm>
            <a:off x="1859923" y="704632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Step 1: Data preprocessing &amp;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3E2C2-21B0-4887-A61A-91C7684D3BC2}"/>
              </a:ext>
            </a:extLst>
          </p:cNvPr>
          <p:cNvSpPr txBox="1"/>
          <p:nvPr/>
        </p:nvSpPr>
        <p:spPr>
          <a:xfrm>
            <a:off x="2042803" y="1952217"/>
            <a:ext cx="8303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Raw dataset contains 32 columns &amp; 569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For EDA, I utilised the Seaborn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 omitted columns like id, unnamed: 32 and just picked the crucial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Since id and Unnamed:32 are independent of cancer kind, we eliminated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labelling done to diagnosis column which is categorical.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Then I only chose 10 characteristics for the model training after removing strongly associated features from the dataset using correlation.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4704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7695D-7CD0-4461-ADE0-60323769A7E4}"/>
              </a:ext>
            </a:extLst>
          </p:cNvPr>
          <p:cNvSpPr txBox="1"/>
          <p:nvPr/>
        </p:nvSpPr>
        <p:spPr>
          <a:xfrm>
            <a:off x="1900951" y="682285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Step 2: Logistic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14036-DA8C-4B10-BB65-4DDF9B5A6FEC}"/>
              </a:ext>
            </a:extLst>
          </p:cNvPr>
          <p:cNvSpPr txBox="1"/>
          <p:nvPr/>
        </p:nvSpPr>
        <p:spPr>
          <a:xfrm>
            <a:off x="2222697" y="1793020"/>
            <a:ext cx="808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>
                <a:effectLst/>
              </a:rPr>
              <a:t>An algorithm for classifying data is logistic regression. When the response variable is categorical, it is often utilised. The goal is to establish a link between traits and the likelihood of a result. I utilised the logistic regression technique for my research to determine if a patient had malignant or benign cancer.</a:t>
            </a:r>
            <a:br>
              <a:rPr lang="en-US" sz="2400"/>
            </a:br>
            <a:endParaRPr lang="en-IN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E4B92-C4D1-4113-957F-1124A1FB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7" y="3910818"/>
            <a:ext cx="6766558" cy="22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0F6D-A945-4C94-912E-E66F92D13052}"/>
              </a:ext>
            </a:extLst>
          </p:cNvPr>
          <p:cNvSpPr txBox="1"/>
          <p:nvPr/>
        </p:nvSpPr>
        <p:spPr>
          <a:xfrm>
            <a:off x="2743198" y="476383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Step 3: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A63D0-E063-4211-8A8D-7C1EC0B7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04" y="4606430"/>
            <a:ext cx="6763694" cy="16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7849B-61AE-44A2-8C43-1B39018F2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41" y="2648529"/>
            <a:ext cx="5458587" cy="676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823B3-2490-4A42-B296-9AFACA1A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94" y="2428548"/>
            <a:ext cx="5239481" cy="2038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37B07-DAC7-4E7B-8AF3-C2E85D7AC98F}"/>
              </a:ext>
            </a:extLst>
          </p:cNvPr>
          <p:cNvSpPr txBox="1"/>
          <p:nvPr/>
        </p:nvSpPr>
        <p:spPr>
          <a:xfrm>
            <a:off x="970556" y="1797610"/>
            <a:ext cx="309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highlight>
                  <a:srgbClr val="FFFF00"/>
                </a:highlight>
              </a:rPr>
              <a:t>Classification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16EC3-0C1F-474F-B110-674C711E77C5}"/>
              </a:ext>
            </a:extLst>
          </p:cNvPr>
          <p:cNvSpPr txBox="1"/>
          <p:nvPr/>
        </p:nvSpPr>
        <p:spPr>
          <a:xfrm>
            <a:off x="6667972" y="1886408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highlight>
                  <a:srgbClr val="FFFF00"/>
                </a:highlight>
              </a:rPr>
              <a:t>Accuracy: 92%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C0CAF-5EDD-45A5-8E27-A4231BFA83F7}"/>
              </a:ext>
            </a:extLst>
          </p:cNvPr>
          <p:cNvSpPr txBox="1"/>
          <p:nvPr/>
        </p:nvSpPr>
        <p:spPr>
          <a:xfrm>
            <a:off x="4065451" y="5406641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highlight>
                  <a:srgbClr val="FFFF00"/>
                </a:highlight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01145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0F6D-A945-4C94-912E-E66F92D13052}"/>
              </a:ext>
            </a:extLst>
          </p:cNvPr>
          <p:cNvSpPr txBox="1"/>
          <p:nvPr/>
        </p:nvSpPr>
        <p:spPr>
          <a:xfrm>
            <a:off x="2630657" y="729602"/>
            <a:ext cx="90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Step 3: Model Evaluation…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D2EDB-55D2-4301-842D-9B47B18005D2}"/>
              </a:ext>
            </a:extLst>
          </p:cNvPr>
          <p:cNvSpPr txBox="1"/>
          <p:nvPr/>
        </p:nvSpPr>
        <p:spPr>
          <a:xfrm>
            <a:off x="1881554" y="2214995"/>
            <a:ext cx="8428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/>
              <a:t>So here we printed the predictions. The first data shows the actual result of which patient had cancer and  the  second  data  is  the  one  predicted  by  the model.   </a:t>
            </a:r>
          </a:p>
          <a:p>
            <a:endParaRPr lang="en-US" sz="2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/>
              <a:t>The accuracy of the model is 92% so we can see a few  wrong  predictions  but  mostly  this  model  is successful  in  predicting  a  tumor  Malignant  (M) (harmful) or  Benign (B)  (not harmful)  based upon the  features provided  in  the data  and  the training given.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7158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715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charter</vt:lpstr>
      <vt:lpstr>DM Sans</vt:lpstr>
      <vt:lpstr>DM Sans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Wakchaure</dc:creator>
  <cp:lastModifiedBy>Sarthak Wakchaure</cp:lastModifiedBy>
  <cp:revision>5</cp:revision>
  <dcterms:created xsi:type="dcterms:W3CDTF">2022-06-27T16:26:00Z</dcterms:created>
  <dcterms:modified xsi:type="dcterms:W3CDTF">2022-06-29T16:31:57Z</dcterms:modified>
</cp:coreProperties>
</file>